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charts/chart1.xml" ContentType="application/vnd.openxmlformats-officedocument.drawingml.chart+xml"/>
  <Override PartName="/ppt/embeddings/oleObject9.bin" ContentType="application/vnd.openxmlformats-officedocument.oleObject"/>
  <Override PartName="/ppt/notesSlides/notesSlide1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2.xml" ContentType="application/vnd.openxmlformats-officedocument.presentationml.notesSlide+xml"/>
  <Override PartName="/ppt/embeddings/oleObject12.bin" ContentType="application/vnd.openxmlformats-officedocument.oleObject"/>
  <Override PartName="/ppt/notesSlides/notesSlide3.xml" ContentType="application/vnd.openxmlformats-officedocument.presentationml.notesSlide+xml"/>
  <Override PartName="/ppt/embeddings/oleObject13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0"/>
  </p:notesMasterIdLst>
  <p:sldIdLst>
    <p:sldId id="258" r:id="rId2"/>
    <p:sldId id="350" r:id="rId3"/>
    <p:sldId id="357" r:id="rId4"/>
    <p:sldId id="354" r:id="rId5"/>
    <p:sldId id="352" r:id="rId6"/>
    <p:sldId id="353" r:id="rId7"/>
    <p:sldId id="259" r:id="rId8"/>
    <p:sldId id="355" r:id="rId9"/>
    <p:sldId id="260" r:id="rId10"/>
    <p:sldId id="262" r:id="rId11"/>
    <p:sldId id="263" r:id="rId12"/>
    <p:sldId id="264" r:id="rId13"/>
    <p:sldId id="267" r:id="rId14"/>
    <p:sldId id="268" r:id="rId15"/>
    <p:sldId id="356" r:id="rId16"/>
    <p:sldId id="274" r:id="rId17"/>
    <p:sldId id="270" r:id="rId18"/>
    <p:sldId id="271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358" r:id="rId36"/>
    <p:sldId id="292" r:id="rId37"/>
    <p:sldId id="294" r:id="rId38"/>
    <p:sldId id="359" r:id="rId39"/>
    <p:sldId id="296" r:id="rId40"/>
    <p:sldId id="297" r:id="rId41"/>
    <p:sldId id="360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61" r:id="rId51"/>
    <p:sldId id="309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4" r:id="rId65"/>
    <p:sldId id="326" r:id="rId66"/>
    <p:sldId id="327" r:id="rId67"/>
    <p:sldId id="328" r:id="rId68"/>
    <p:sldId id="364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0" d="100"/>
        <a:sy n="300" d="100"/>
      </p:scale>
      <p:origin x="0" y="888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49185667752"/>
          <c:y val="0.0769230769230769"/>
          <c:w val="0.863192182410423"/>
          <c:h val="0.7625418060200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63AAFE"/>
            </a:solidFill>
            <a:ln w="12698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Sheet1!$B$1:$G$1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2065817320"/>
        <c:axId val="-2065814152"/>
      </c:barChart>
      <c:catAx>
        <c:axId val="-2065817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7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-2065814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65814152"/>
        <c:scaling>
          <c:orientation val="minMax"/>
          <c:max val="7.0"/>
        </c:scaling>
        <c:delete val="0"/>
        <c:axPos val="l"/>
        <c:majorGridlines>
          <c:spPr>
            <a:ln w="12698">
              <a:solidFill>
                <a:srgbClr val="333399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7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-2065817320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3E5ED-6ABE-E145-AB5D-2EFB0436F9B7}" type="datetimeFigureOut">
              <a:rPr lang="en-US" smtClean="0"/>
              <a:t>2015-02-11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3BB4A-A782-E74B-A20C-29859C013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Vectors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2C29E4E-FEB8-524D-A3D8-1F3EBA04C5F8}" type="datetime8">
              <a:rPr lang="en-US"/>
              <a:pPr/>
              <a:t>2015-02-11 22:22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72004-A226-7744-83CA-8B78419BB3D0}" type="slidenum">
              <a:rPr lang="en-US"/>
              <a:pPr/>
              <a:t>20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Queues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CF397D5-0C15-3C45-A8FC-CCD274E8DA6B}" type="datetime8">
              <a:rPr lang="en-US"/>
              <a:pPr/>
              <a:t>2015-02-11 22:22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5FDAE-DC3D-5846-A53F-D693F44DDFA6}" type="slidenum">
              <a:rPr lang="en-US"/>
              <a:pPr/>
              <a:t>28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Sequences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5FDFB96-FBEF-7242-9827-AD401A1264F1}" type="datetime8">
              <a:rPr lang="en-US"/>
              <a:pPr/>
              <a:t>2015-02-11 22:22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00346-6495-7841-BEC9-36A628236FB4}" type="slidenum">
              <a:rPr lang="en-US"/>
              <a:pPr/>
              <a:t>31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Heaps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9BBDB1-F440-C04F-90E0-DAA2C4007958}" type="datetime8">
              <a:rPr lang="en-US"/>
              <a:pPr/>
              <a:t>2015-02-11 22:23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803CE-CE48-3840-80DD-36C9E772E974}" type="slidenum">
              <a:rPr lang="en-US"/>
              <a:pPr/>
              <a:t>56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Locators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74A7F6-18C6-994D-B5EC-AEBF5F85C7E8}" type="datetime8">
              <a:rPr lang="en-US"/>
              <a:pPr/>
              <a:t>2015-02-11 22:23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D3FD5B-0A58-9247-9C67-99979BF3781D}" type="slidenum">
              <a:rPr lang="en-US"/>
              <a:pPr/>
              <a:t>62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Locators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9A35EDE-3402-2C4F-BDEC-93DCCEC79762}" type="datetime8">
              <a:rPr lang="en-US"/>
              <a:pPr/>
              <a:t>2015-02-11 22:23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6DE5B-86C0-E44A-A049-70D37AD94CE8}" type="slidenum">
              <a:rPr lang="en-US"/>
              <a:pPr/>
              <a:t>64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C6C06A-F6F9-EC44-B3C7-C37AAF3452F2}" type="datetime8">
              <a:rPr lang="en-US"/>
              <a:pPr/>
              <a:t>2015-02-11 22:22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Adaptable Priority Queues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377D8D67-FA48-7A46-9E8D-F39EDD4385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9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CA105AC-5FD4-5246-8050-78B6D28DBF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EF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523264" y="6447263"/>
            <a:ext cx="2620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February 11, 2015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977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EECS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3" Type="http://schemas.openxmlformats.org/officeDocument/2006/relationships/oleObject" Target="../embeddings/oleObject8.bin"/><Relationship Id="rId14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4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20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5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ava.sun.com/javase/7/docs/api/java/util/Iterator.html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image" Target="../media/image5.png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/>
              <a:t>Definition of  “Big Oh”</a:t>
            </a:r>
            <a:endParaRPr lang="en-CA">
              <a:ea typeface="Times New Roman" pitchFamily="-110" charset="0"/>
              <a:cs typeface="Times New Roman" pitchFamily="-110" charset="0"/>
            </a:endParaRPr>
          </a:p>
        </p:txBody>
      </p:sp>
      <p:graphicFrame>
        <p:nvGraphicFramePr>
          <p:cNvPr id="1190917" name="Object 5"/>
          <p:cNvGraphicFramePr>
            <a:graphicFrameLocks noChangeAspect="1"/>
          </p:cNvGraphicFramePr>
          <p:nvPr/>
        </p:nvGraphicFramePr>
        <p:xfrm>
          <a:off x="1674813" y="4832350"/>
          <a:ext cx="567213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8" name="Equation" r:id="rId3" imgW="2171520" imgH="228600" progId="Equation.DSMT4">
                  <p:embed/>
                </p:oleObj>
              </mc:Choice>
              <mc:Fallback>
                <p:oleObj name="Equation" r:id="rId3" imgW="217152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4832350"/>
                        <a:ext cx="5672137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0918" name="Line 6"/>
          <p:cNvSpPr>
            <a:spLocks noChangeShapeType="1"/>
          </p:cNvSpPr>
          <p:nvPr/>
        </p:nvSpPr>
        <p:spPr bwMode="auto">
          <a:xfrm>
            <a:off x="4335463" y="1150938"/>
            <a:ext cx="0" cy="3040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0919" name="Line 7"/>
          <p:cNvSpPr>
            <a:spLocks noChangeShapeType="1"/>
          </p:cNvSpPr>
          <p:nvPr/>
        </p:nvSpPr>
        <p:spPr bwMode="auto">
          <a:xfrm>
            <a:off x="4335463" y="4191000"/>
            <a:ext cx="3040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0921" name="Freeform 9"/>
          <p:cNvSpPr>
            <a:spLocks/>
          </p:cNvSpPr>
          <p:nvPr/>
        </p:nvSpPr>
        <p:spPr bwMode="auto">
          <a:xfrm>
            <a:off x="4716463" y="1173163"/>
            <a:ext cx="2424112" cy="2819400"/>
          </a:xfrm>
          <a:custGeom>
            <a:avLst/>
            <a:gdLst/>
            <a:ahLst/>
            <a:cxnLst>
              <a:cxn ang="0">
                <a:pos x="0" y="1776"/>
              </a:cxn>
              <a:cxn ang="0">
                <a:pos x="859" y="927"/>
              </a:cxn>
              <a:cxn ang="0">
                <a:pos x="1527" y="0"/>
              </a:cxn>
            </a:cxnLst>
            <a:rect l="0" t="0" r="r" b="b"/>
            <a:pathLst>
              <a:path w="1527" h="1776">
                <a:moveTo>
                  <a:pt x="0" y="1776"/>
                </a:moveTo>
                <a:cubicBezTo>
                  <a:pt x="302" y="1499"/>
                  <a:pt x="605" y="1223"/>
                  <a:pt x="859" y="927"/>
                </a:cubicBezTo>
                <a:cubicBezTo>
                  <a:pt x="1113" y="631"/>
                  <a:pt x="1320" y="315"/>
                  <a:pt x="1527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0922" name="Freeform 10"/>
          <p:cNvSpPr>
            <a:spLocks/>
          </p:cNvSpPr>
          <p:nvPr/>
        </p:nvSpPr>
        <p:spPr bwMode="auto">
          <a:xfrm>
            <a:off x="4960938" y="3070225"/>
            <a:ext cx="3260725" cy="998538"/>
          </a:xfrm>
          <a:custGeom>
            <a:avLst/>
            <a:gdLst/>
            <a:ahLst/>
            <a:cxnLst>
              <a:cxn ang="0">
                <a:pos x="0" y="629"/>
              </a:cxn>
              <a:cxn ang="0">
                <a:pos x="1133" y="370"/>
              </a:cxn>
              <a:cxn ang="0">
                <a:pos x="2054" y="0"/>
              </a:cxn>
            </a:cxnLst>
            <a:rect l="0" t="0" r="r" b="b"/>
            <a:pathLst>
              <a:path w="2054" h="629">
                <a:moveTo>
                  <a:pt x="0" y="629"/>
                </a:moveTo>
                <a:cubicBezTo>
                  <a:pt x="395" y="552"/>
                  <a:pt x="791" y="475"/>
                  <a:pt x="1133" y="370"/>
                </a:cubicBezTo>
                <a:cubicBezTo>
                  <a:pt x="1475" y="265"/>
                  <a:pt x="1902" y="62"/>
                  <a:pt x="2054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0923" name="Freeform 11"/>
          <p:cNvSpPr>
            <a:spLocks/>
          </p:cNvSpPr>
          <p:nvPr/>
        </p:nvSpPr>
        <p:spPr bwMode="auto">
          <a:xfrm>
            <a:off x="4518025" y="1387475"/>
            <a:ext cx="2987675" cy="2635250"/>
          </a:xfrm>
          <a:custGeom>
            <a:avLst/>
            <a:gdLst/>
            <a:ahLst/>
            <a:cxnLst>
              <a:cxn ang="0">
                <a:pos x="0" y="1660"/>
              </a:cxn>
              <a:cxn ang="0">
                <a:pos x="312" y="1401"/>
              </a:cxn>
              <a:cxn ang="0">
                <a:pos x="471" y="1512"/>
              </a:cxn>
              <a:cxn ang="0">
                <a:pos x="572" y="1358"/>
              </a:cxn>
              <a:cxn ang="0">
                <a:pos x="653" y="1425"/>
              </a:cxn>
              <a:cxn ang="0">
                <a:pos x="816" y="1099"/>
              </a:cxn>
              <a:cxn ang="0">
                <a:pos x="941" y="1180"/>
              </a:cxn>
              <a:cxn ang="0">
                <a:pos x="1085" y="806"/>
              </a:cxn>
              <a:cxn ang="0">
                <a:pos x="1215" y="921"/>
              </a:cxn>
              <a:cxn ang="0">
                <a:pos x="1349" y="456"/>
              </a:cxn>
              <a:cxn ang="0">
                <a:pos x="1450" y="518"/>
              </a:cxn>
              <a:cxn ang="0">
                <a:pos x="1604" y="220"/>
              </a:cxn>
              <a:cxn ang="0">
                <a:pos x="1733" y="259"/>
              </a:cxn>
              <a:cxn ang="0">
                <a:pos x="1882" y="0"/>
              </a:cxn>
            </a:cxnLst>
            <a:rect l="0" t="0" r="r" b="b"/>
            <a:pathLst>
              <a:path w="1882" h="1660">
                <a:moveTo>
                  <a:pt x="0" y="1660"/>
                </a:moveTo>
                <a:cubicBezTo>
                  <a:pt x="117" y="1543"/>
                  <a:pt x="234" y="1426"/>
                  <a:pt x="312" y="1401"/>
                </a:cubicBezTo>
                <a:cubicBezTo>
                  <a:pt x="390" y="1376"/>
                  <a:pt x="428" y="1519"/>
                  <a:pt x="471" y="1512"/>
                </a:cubicBezTo>
                <a:cubicBezTo>
                  <a:pt x="514" y="1505"/>
                  <a:pt x="542" y="1372"/>
                  <a:pt x="572" y="1358"/>
                </a:cubicBezTo>
                <a:cubicBezTo>
                  <a:pt x="602" y="1344"/>
                  <a:pt x="612" y="1468"/>
                  <a:pt x="653" y="1425"/>
                </a:cubicBezTo>
                <a:cubicBezTo>
                  <a:pt x="694" y="1382"/>
                  <a:pt x="768" y="1140"/>
                  <a:pt x="816" y="1099"/>
                </a:cubicBezTo>
                <a:cubicBezTo>
                  <a:pt x="864" y="1058"/>
                  <a:pt x="896" y="1229"/>
                  <a:pt x="941" y="1180"/>
                </a:cubicBezTo>
                <a:cubicBezTo>
                  <a:pt x="986" y="1131"/>
                  <a:pt x="1039" y="849"/>
                  <a:pt x="1085" y="806"/>
                </a:cubicBezTo>
                <a:cubicBezTo>
                  <a:pt x="1131" y="763"/>
                  <a:pt x="1171" y="979"/>
                  <a:pt x="1215" y="921"/>
                </a:cubicBezTo>
                <a:cubicBezTo>
                  <a:pt x="1259" y="863"/>
                  <a:pt x="1310" y="523"/>
                  <a:pt x="1349" y="456"/>
                </a:cubicBezTo>
                <a:cubicBezTo>
                  <a:pt x="1388" y="389"/>
                  <a:pt x="1408" y="557"/>
                  <a:pt x="1450" y="518"/>
                </a:cubicBezTo>
                <a:cubicBezTo>
                  <a:pt x="1492" y="479"/>
                  <a:pt x="1557" y="263"/>
                  <a:pt x="1604" y="220"/>
                </a:cubicBezTo>
                <a:cubicBezTo>
                  <a:pt x="1651" y="177"/>
                  <a:pt x="1687" y="296"/>
                  <a:pt x="1733" y="259"/>
                </a:cubicBezTo>
                <a:cubicBezTo>
                  <a:pt x="1779" y="222"/>
                  <a:pt x="1830" y="111"/>
                  <a:pt x="1882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190924" name="Object 12"/>
          <p:cNvGraphicFramePr>
            <a:graphicFrameLocks noChangeAspect="1"/>
          </p:cNvGraphicFramePr>
          <p:nvPr/>
        </p:nvGraphicFramePr>
        <p:xfrm>
          <a:off x="7564438" y="1230313"/>
          <a:ext cx="6461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9" name="Equation" r:id="rId5" imgW="304560" imgH="203040" progId="Equation.DSMT4">
                  <p:embed/>
                </p:oleObj>
              </mc:Choice>
              <mc:Fallback>
                <p:oleObj name="Equation" r:id="rId5" imgW="3045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4438" y="1230313"/>
                        <a:ext cx="646112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5" name="Object 13"/>
          <p:cNvGraphicFramePr>
            <a:graphicFrameLocks noChangeAspect="1"/>
          </p:cNvGraphicFramePr>
          <p:nvPr/>
        </p:nvGraphicFramePr>
        <p:xfrm>
          <a:off x="8289925" y="2776538"/>
          <a:ext cx="700088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0" name="Equation" r:id="rId7" imgW="330120" imgH="203040" progId="Equation.DSMT4">
                  <p:embed/>
                </p:oleObj>
              </mc:Choice>
              <mc:Fallback>
                <p:oleObj name="Equation" r:id="rId7" imgW="33012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9925" y="2776538"/>
                        <a:ext cx="700088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6" name="Object 14"/>
          <p:cNvGraphicFramePr>
            <a:graphicFrameLocks noChangeAspect="1"/>
          </p:cNvGraphicFramePr>
          <p:nvPr/>
        </p:nvGraphicFramePr>
        <p:xfrm>
          <a:off x="6781800" y="795338"/>
          <a:ext cx="8604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1" name="Equation" r:id="rId9" imgW="406080" imgH="203040" progId="Equation.DSMT4">
                  <p:embed/>
                </p:oleObj>
              </mc:Choice>
              <mc:Fallback>
                <p:oleObj name="Equation" r:id="rId9" imgW="4060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795338"/>
                        <a:ext cx="860425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7" name="Object 15"/>
          <p:cNvGraphicFramePr>
            <a:graphicFrameLocks noChangeAspect="1"/>
          </p:cNvGraphicFramePr>
          <p:nvPr/>
        </p:nvGraphicFramePr>
        <p:xfrm>
          <a:off x="7370763" y="4329113"/>
          <a:ext cx="2952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2" name="Equation" r:id="rId11" imgW="139680" imgH="139680" progId="Equation.DSMT4">
                  <p:embed/>
                </p:oleObj>
              </mc:Choice>
              <mc:Fallback>
                <p:oleObj name="Equation" r:id="rId11" imgW="13968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0763" y="4329113"/>
                        <a:ext cx="2952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9" name="Object 17"/>
          <p:cNvGraphicFramePr>
            <a:graphicFrameLocks noChangeAspect="1"/>
          </p:cNvGraphicFramePr>
          <p:nvPr/>
        </p:nvGraphicFramePr>
        <p:xfrm>
          <a:off x="746125" y="2073275"/>
          <a:ext cx="2992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3" name="Equation" r:id="rId13" imgW="952200" imgH="203040" progId="Equation.DSMT4">
                  <p:embed/>
                </p:oleObj>
              </mc:Choice>
              <mc:Fallback>
                <p:oleObj name="Equation" r:id="rId13" imgW="95220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2073275"/>
                        <a:ext cx="29924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Progression</a:t>
            </a:r>
          </a:p>
        </p:txBody>
      </p:sp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14475"/>
            <a:ext cx="3886200" cy="43529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The running time of </a:t>
            </a:r>
            <a:r>
              <a:rPr lang="en-US" sz="2400" b="1" i="1" dirty="0">
                <a:latin typeface="Times New Roman" pitchFamily="-110" charset="0"/>
              </a:rPr>
              <a:t>prefixAverages1 </a:t>
            </a:r>
            <a:r>
              <a:rPr lang="en-US" sz="2400" dirty="0"/>
              <a:t>is</a:t>
            </a:r>
            <a:br>
              <a:rPr lang="en-US" sz="2400" dirty="0"/>
            </a:br>
            <a:r>
              <a:rPr lang="en-US" sz="2400" b="1" i="1" dirty="0">
                <a:latin typeface="Times New Roman" pitchFamily="-110" charset="0"/>
              </a:rPr>
              <a:t>O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(1 </a:t>
            </a:r>
            <a:r>
              <a:rPr lang="en-US" sz="2400" dirty="0">
                <a:latin typeface="Symbol" pitchFamily="-110" charset="2"/>
                <a:sym typeface="Symbol" pitchFamily="-110" charset="2"/>
              </a:rPr>
              <a:t>+ 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2 </a:t>
            </a:r>
            <a:r>
              <a:rPr lang="en-US" sz="2400" dirty="0">
                <a:latin typeface="Symbol" pitchFamily="-110" charset="2"/>
                <a:sym typeface="Symbol" pitchFamily="-110" charset="2"/>
              </a:rPr>
              <a:t>+ 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…</a:t>
            </a:r>
            <a:r>
              <a:rPr lang="en-US" sz="2400" dirty="0">
                <a:latin typeface="Symbol" pitchFamily="-110" charset="2"/>
                <a:sym typeface="Symbol" pitchFamily="-110" charset="2"/>
              </a:rPr>
              <a:t>+ </a:t>
            </a:r>
            <a:r>
              <a:rPr lang="en-US" sz="2400" b="1" i="1" dirty="0" err="1">
                <a:latin typeface="Times New Roman" pitchFamily="-110" charset="0"/>
                <a:sym typeface="Symbol" pitchFamily="-110" charset="2"/>
              </a:rPr>
              <a:t>n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)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The sum of the first </a:t>
            </a:r>
            <a:r>
              <a:rPr lang="en-US" sz="2400" b="1" i="1" dirty="0" err="1">
                <a:latin typeface="Times New Roman" pitchFamily="-110" charset="0"/>
                <a:sym typeface="Symbol" pitchFamily="-110" charset="2"/>
              </a:rPr>
              <a:t>n</a:t>
            </a:r>
            <a:r>
              <a:rPr lang="en-US" sz="2400" dirty="0"/>
              <a:t> integers is </a:t>
            </a:r>
            <a:r>
              <a:rPr lang="en-US" sz="2400" b="1" i="1" dirty="0" err="1">
                <a:latin typeface="Times New Roman" pitchFamily="-110" charset="0"/>
              </a:rPr>
              <a:t>n</a:t>
            </a:r>
            <a:r>
              <a:rPr lang="en-US" sz="2400" dirty="0" err="1">
                <a:latin typeface="Times New Roman" pitchFamily="-110" charset="0"/>
                <a:sym typeface="Symbol" pitchFamily="-110" charset="2"/>
              </a:rPr>
              <a:t>(</a:t>
            </a:r>
            <a:r>
              <a:rPr lang="en-US" sz="2400" b="1" i="1" dirty="0" err="1">
                <a:latin typeface="Times New Roman" pitchFamily="-110" charset="0"/>
              </a:rPr>
              <a:t>n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 </a:t>
            </a:r>
            <a:r>
              <a:rPr lang="en-US" sz="2400" dirty="0">
                <a:latin typeface="Symbol" pitchFamily="-110" charset="2"/>
                <a:sym typeface="Symbol" pitchFamily="-110" charset="2"/>
              </a:rPr>
              <a:t>+ 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1) </a:t>
            </a:r>
            <a:r>
              <a:rPr lang="en-US" sz="2400" b="1" dirty="0">
                <a:latin typeface="Symbol" pitchFamily="-110" charset="2"/>
                <a:sym typeface="Symbol" pitchFamily="-110" charset="2"/>
              </a:rPr>
              <a:t>/ 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2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ym typeface="Symbol" pitchFamily="-110" charset="2"/>
              </a:rPr>
              <a:t>There is a simple visual proof of this fact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Thus, algorithm </a:t>
            </a:r>
            <a:r>
              <a:rPr lang="en-US" sz="2400" b="1" i="1" dirty="0">
                <a:latin typeface="Times New Roman" pitchFamily="-110" charset="0"/>
              </a:rPr>
              <a:t>prefixAverages1 </a:t>
            </a:r>
            <a:r>
              <a:rPr lang="en-US" sz="2400" dirty="0"/>
              <a:t>runs in </a:t>
            </a:r>
            <a:r>
              <a:rPr lang="en-US" sz="2400" b="1" i="1" dirty="0">
                <a:latin typeface="Times New Roman" pitchFamily="-110" charset="0"/>
                <a:sym typeface="Symbol" pitchFamily="-110" charset="2"/>
              </a:rPr>
              <a:t>O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(</a:t>
            </a:r>
            <a:r>
              <a:rPr lang="en-US" sz="2400" b="1" i="1" dirty="0">
                <a:latin typeface="Times New Roman" pitchFamily="-110" charset="0"/>
                <a:sym typeface="Symbol" pitchFamily="-110" charset="2"/>
              </a:rPr>
              <a:t>n</a:t>
            </a:r>
            <a:r>
              <a:rPr lang="en-US" sz="2400" baseline="30000" dirty="0">
                <a:latin typeface="Times New Roman" pitchFamily="-110" charset="0"/>
                <a:sym typeface="Symbol" pitchFamily="-110" charset="2"/>
              </a:rPr>
              <a:t>2</a:t>
            </a:r>
            <a:r>
              <a:rPr lang="en-US" sz="2400" dirty="0">
                <a:latin typeface="Times New Roman" pitchFamily="-110" charset="0"/>
                <a:sym typeface="Symbol" pitchFamily="-110" charset="2"/>
              </a:rPr>
              <a:t>) </a:t>
            </a:r>
            <a:r>
              <a:rPr lang="en-US" sz="2400" dirty="0"/>
              <a:t>time 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876800" y="1514475"/>
          <a:ext cx="3981450" cy="4562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5334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4400">
                <a:solidFill>
                  <a:schemeClr val="tx2"/>
                </a:solidFill>
              </a:rPr>
              <a:t>Relatives of Big-Oh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09600" y="1450106"/>
            <a:ext cx="7848600" cy="487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hlink"/>
              </a:buClr>
              <a:buSzPct val="110000"/>
              <a:buFont typeface="Wingdings" pitchFamily="-110" charset="2"/>
              <a:buBlip>
                <a:blip r:embed="rId2"/>
              </a:buBlip>
            </a:pPr>
            <a:r>
              <a:rPr lang="en-US" sz="2800" b="1" dirty="0"/>
              <a:t>big-Omega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60000"/>
              <a:buFont typeface="Wingdings" pitchFamily="-110" charset="2"/>
              <a:buChar char="n"/>
            </a:pPr>
            <a:r>
              <a:rPr lang="en-US" sz="2800" dirty="0" err="1">
                <a:ea typeface="ＭＳ Ｐゴシック" pitchFamily="-110" charset="-128"/>
              </a:rPr>
              <a:t>f(n</a:t>
            </a:r>
            <a:r>
              <a:rPr lang="en-US" sz="2800" dirty="0">
                <a:ea typeface="ＭＳ Ｐゴシック" pitchFamily="-110" charset="-128"/>
              </a:rPr>
              <a:t>) is</a:t>
            </a:r>
            <a:r>
              <a:rPr lang="en-US" sz="2800" dirty="0" smtClean="0">
                <a:ea typeface="ＭＳ Ｐゴシック" pitchFamily="-110" charset="-128"/>
              </a:rPr>
              <a:t> </a:t>
            </a:r>
            <a:r>
              <a:rPr lang="en-US" sz="2800" dirty="0" err="1" smtClean="0">
                <a:ea typeface="ＭＳ Ｐゴシック" pitchFamily="-110" charset="-128"/>
                <a:sym typeface="Symbol" pitchFamily="-110" charset="2"/>
              </a:rPr>
              <a:t>Ω(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g(n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)) if there is a constant 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c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 &gt; 0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60000"/>
              <a:buFont typeface="Wingdings" pitchFamily="-110" charset="2"/>
              <a:buNone/>
            </a:pP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	and an integer constant n</a:t>
            </a:r>
            <a:r>
              <a:rPr lang="en-US" sz="2800" baseline="-25000" dirty="0">
                <a:ea typeface="ＭＳ Ｐゴシック" pitchFamily="-110" charset="-128"/>
                <a:sym typeface="Symbol" pitchFamily="-110" charset="2"/>
              </a:rPr>
              <a:t>0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≥ 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1 such that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60000"/>
              <a:buFont typeface="Wingdings" pitchFamily="-110" charset="2"/>
              <a:buNone/>
            </a:pP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	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f(n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)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≥ </a:t>
            </a:r>
            <a:r>
              <a:rPr lang="en-US" sz="2800" dirty="0" err="1" smtClean="0">
                <a:ea typeface="ＭＳ Ｐゴシック" pitchFamily="-110" charset="-128"/>
                <a:sym typeface="Symbol" pitchFamily="-110" charset="2"/>
              </a:rPr>
              <a:t>c</a:t>
            </a:r>
            <a:r>
              <a:rPr lang="en-US" sz="2800" dirty="0" err="1">
                <a:ea typeface="Arial" pitchFamily="-110" charset="0"/>
                <a:cs typeface="Arial" pitchFamily="-110" charset="0"/>
                <a:sym typeface="Symbol" pitchFamily="-110" charset="2"/>
              </a:rPr>
              <a:t>•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g(n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) for 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n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≥ n</a:t>
            </a:r>
            <a:r>
              <a:rPr lang="en-US" sz="2800" baseline="-25000" dirty="0" smtClean="0">
                <a:ea typeface="ＭＳ Ｐゴシック" pitchFamily="-110" charset="-128"/>
                <a:sym typeface="Symbol" pitchFamily="-110" charset="2"/>
              </a:rPr>
              <a:t>0</a:t>
            </a:r>
            <a:endParaRPr lang="en-US" sz="2800" baseline="-25000" dirty="0">
              <a:ea typeface="ＭＳ Ｐゴシック" pitchFamily="-110" charset="-128"/>
              <a:sym typeface="Symbol" pitchFamily="-110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60000"/>
              <a:buFont typeface="Wingdings" pitchFamily="-110" charset="2"/>
              <a:buNone/>
            </a:pPr>
            <a:endParaRPr lang="en-US" sz="2800" baseline="-25000" dirty="0">
              <a:ea typeface="ＭＳ Ｐゴシック" pitchFamily="-110" charset="-128"/>
              <a:sym typeface="Symbol" pitchFamily="-110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hlink"/>
              </a:buClr>
              <a:buSzPct val="110000"/>
              <a:buFont typeface="Wingdings" pitchFamily="-110" charset="2"/>
              <a:buBlip>
                <a:blip r:embed="rId2"/>
              </a:buBlip>
            </a:pPr>
            <a:r>
              <a:rPr lang="en-US" sz="2800" b="1" dirty="0"/>
              <a:t>big-Theta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60000"/>
              <a:buFont typeface="Wingdings" pitchFamily="-110" charset="2"/>
              <a:buChar char="n"/>
            </a:pPr>
            <a:r>
              <a:rPr lang="en-US" sz="2800" dirty="0" err="1">
                <a:ea typeface="ＭＳ Ｐゴシック" pitchFamily="-110" charset="-128"/>
              </a:rPr>
              <a:t>f(n</a:t>
            </a:r>
            <a:r>
              <a:rPr lang="en-US" sz="2800" dirty="0">
                <a:ea typeface="ＭＳ Ｐゴシック" pitchFamily="-110" charset="-128"/>
              </a:rPr>
              <a:t>) is</a:t>
            </a:r>
            <a:r>
              <a:rPr lang="en-US" sz="2800" dirty="0" smtClean="0">
                <a:ea typeface="ＭＳ Ｐゴシック" pitchFamily="-110" charset="-128"/>
              </a:rPr>
              <a:t> </a:t>
            </a:r>
            <a:r>
              <a:rPr lang="en-US" sz="2800" dirty="0" err="1" smtClean="0">
                <a:ea typeface="ＭＳ Ｐゴシック" pitchFamily="-110" charset="-128"/>
                <a:sym typeface="Symbol" pitchFamily="-110" charset="2"/>
              </a:rPr>
              <a:t>Θ(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g(n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)) if there are constants 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c</a:t>
            </a:r>
            <a:r>
              <a:rPr lang="en-US" sz="2800" baseline="-25000" dirty="0" smtClean="0">
                <a:ea typeface="ＭＳ Ｐゴシック" pitchFamily="-110" charset="-128"/>
                <a:sym typeface="Symbol" pitchFamily="-110" charset="2"/>
              </a:rPr>
              <a:t>1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&gt; 0 and 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c</a:t>
            </a:r>
            <a:r>
              <a:rPr lang="en-US" sz="2800" baseline="-25000" dirty="0" smtClean="0">
                <a:ea typeface="ＭＳ Ｐゴシック" pitchFamily="-110" charset="-128"/>
                <a:sym typeface="Symbol" pitchFamily="-110" charset="2"/>
              </a:rPr>
              <a:t>2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&gt; 0 and an integer constant n</a:t>
            </a:r>
            <a:r>
              <a:rPr lang="en-US" sz="2800" baseline="-25000" dirty="0">
                <a:ea typeface="ＭＳ Ｐゴシック" pitchFamily="-110" charset="-128"/>
                <a:sym typeface="Symbol" pitchFamily="-110" charset="2"/>
              </a:rPr>
              <a:t>0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≥ 1 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such that 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c</a:t>
            </a:r>
            <a:r>
              <a:rPr lang="en-US" sz="2800" baseline="-25000" dirty="0" smtClean="0">
                <a:ea typeface="ＭＳ Ｐゴシック" pitchFamily="-110" charset="-128"/>
                <a:sym typeface="Symbol" pitchFamily="-110" charset="2"/>
              </a:rPr>
              <a:t>1</a:t>
            </a:r>
            <a:r>
              <a:rPr lang="en-US" sz="2800" dirty="0" smtClean="0">
                <a:ea typeface="Arial" pitchFamily="-110" charset="0"/>
                <a:cs typeface="Arial" pitchFamily="-110" charset="0"/>
                <a:sym typeface="Symbol" pitchFamily="-110" charset="2"/>
              </a:rPr>
              <a:t>•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g(n)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≤ </a:t>
            </a:r>
            <a:r>
              <a:rPr lang="en-US" sz="2800" dirty="0" err="1" smtClean="0">
                <a:ea typeface="ＭＳ Ｐゴシック" pitchFamily="-110" charset="-128"/>
                <a:sym typeface="Symbol" pitchFamily="-110" charset="2"/>
              </a:rPr>
              <a:t>f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(n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)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≤ c</a:t>
            </a:r>
            <a:r>
              <a:rPr lang="en-US" sz="2800" baseline="-25000" dirty="0" smtClean="0">
                <a:ea typeface="ＭＳ Ｐゴシック" pitchFamily="-110" charset="-128"/>
                <a:sym typeface="Symbol" pitchFamily="-110" charset="2"/>
              </a:rPr>
              <a:t>2</a:t>
            </a:r>
            <a:r>
              <a:rPr lang="en-US" sz="2800" dirty="0" smtClean="0">
                <a:ea typeface="Arial" pitchFamily="-110" charset="0"/>
                <a:cs typeface="Arial" pitchFamily="-110" charset="0"/>
                <a:sym typeface="Symbol" pitchFamily="-110" charset="2"/>
              </a:rPr>
              <a:t>•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g(n) for </a:t>
            </a:r>
            <a:r>
              <a:rPr lang="en-US" sz="2800" dirty="0" err="1">
                <a:ea typeface="ＭＳ Ｐゴシック" pitchFamily="-110" charset="-128"/>
                <a:sym typeface="Symbol" pitchFamily="-110" charset="2"/>
              </a:rPr>
              <a:t>n</a:t>
            </a:r>
            <a:r>
              <a:rPr lang="en-US" sz="2800" dirty="0" smtClean="0">
                <a:ea typeface="ＭＳ Ｐゴシック" pitchFamily="-110" charset="-128"/>
                <a:sym typeface="Symbol" pitchFamily="-110" charset="2"/>
              </a:rPr>
              <a:t> ≥ </a:t>
            </a:r>
            <a:r>
              <a:rPr lang="en-US" sz="2800" dirty="0">
                <a:ea typeface="ＭＳ Ｐゴシック" pitchFamily="-110" charset="-128"/>
                <a:sym typeface="Symbol" pitchFamily="-110" charset="2"/>
              </a:rPr>
              <a:t>n</a:t>
            </a:r>
            <a:r>
              <a:rPr lang="en-US" sz="2800" baseline="-25000" dirty="0">
                <a:ea typeface="ＭＳ Ｐゴシック" pitchFamily="-110" charset="-128"/>
                <a:sym typeface="Symbol" pitchFamily="-110" charset="2"/>
              </a:rPr>
              <a:t>0</a:t>
            </a:r>
            <a:endParaRPr lang="en-US" sz="2800" dirty="0">
              <a:ea typeface="ＭＳ Ｐゴシック" pitchFamily="-110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Time Complexity of an </a:t>
            </a:r>
            <a:r>
              <a:rPr lang="en-US" sz="2800">
                <a:solidFill>
                  <a:schemeClr val="hlink"/>
                </a:solidFill>
              </a:rPr>
              <a:t>Algorithm</a:t>
            </a:r>
            <a:endParaRPr lang="en-CA" sz="2800">
              <a:solidFill>
                <a:schemeClr val="hlink"/>
              </a:solidFill>
            </a:endParaRPr>
          </a:p>
        </p:txBody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3528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O(n</a:t>
            </a:r>
            <a:r>
              <a:rPr lang="en-US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): </a:t>
            </a:r>
            <a:r>
              <a:rPr lang="en-US" dirty="0"/>
              <a:t>For any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input size </a:t>
            </a:r>
            <a:r>
              <a:rPr lang="en-US" dirty="0" err="1" smtClean="0"/>
              <a:t>n</a:t>
            </a:r>
            <a:r>
              <a:rPr lang="en-US" dirty="0" smtClean="0"/>
              <a:t> ≥ n</a:t>
            </a:r>
            <a:r>
              <a:rPr lang="en-US" baseline="-25000" dirty="0" smtClean="0"/>
              <a:t>0</a:t>
            </a:r>
            <a:r>
              <a:rPr lang="en-US" dirty="0"/>
              <a:t>, the algorithm takes </a:t>
            </a:r>
            <a:r>
              <a:rPr lang="en-US" dirty="0">
                <a:solidFill>
                  <a:schemeClr val="hlink"/>
                </a:solidFill>
              </a:rPr>
              <a:t>no more</a:t>
            </a:r>
            <a:r>
              <a:rPr lang="en-US" dirty="0"/>
              <a:t> than </a:t>
            </a:r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cn</a:t>
            </a:r>
            <a:r>
              <a:rPr lang="en-US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dirty="0"/>
              <a:t>time on </a:t>
            </a:r>
            <a:r>
              <a:rPr lang="en-US" dirty="0">
                <a:solidFill>
                  <a:schemeClr val="hlink"/>
                </a:solidFill>
              </a:rPr>
              <a:t>every</a:t>
            </a:r>
            <a:r>
              <a:rPr lang="en-US" dirty="0"/>
              <a:t> input.</a:t>
            </a:r>
            <a:endParaRPr lang="en-CA" dirty="0"/>
          </a:p>
          <a:p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Ω(n</a:t>
            </a:r>
            <a:r>
              <a:rPr lang="en-US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):</a:t>
            </a:r>
            <a:r>
              <a:rPr lang="en-US" dirty="0"/>
              <a:t> For any input size </a:t>
            </a:r>
            <a:r>
              <a:rPr lang="en-US" dirty="0" err="1" smtClean="0"/>
              <a:t>n</a:t>
            </a:r>
            <a:r>
              <a:rPr lang="en-US" dirty="0" smtClean="0"/>
              <a:t> ≥ n</a:t>
            </a:r>
            <a:r>
              <a:rPr lang="en-US" baseline="-25000" dirty="0" smtClean="0"/>
              <a:t>0</a:t>
            </a:r>
            <a:r>
              <a:rPr lang="en-US" dirty="0"/>
              <a:t>, the algorithm takes </a:t>
            </a:r>
            <a:r>
              <a:rPr lang="en-US" dirty="0">
                <a:solidFill>
                  <a:schemeClr val="hlink"/>
                </a:solidFill>
              </a:rPr>
              <a:t>at least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cn</a:t>
            </a:r>
            <a:r>
              <a:rPr lang="en-US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dirty="0"/>
              <a:t> time on </a:t>
            </a:r>
            <a:r>
              <a:rPr lang="en-US" dirty="0">
                <a:solidFill>
                  <a:schemeClr val="hlink"/>
                </a:solidFill>
              </a:rPr>
              <a:t>at least one</a:t>
            </a:r>
            <a:r>
              <a:rPr lang="en-US" dirty="0"/>
              <a:t> input.</a:t>
            </a:r>
          </a:p>
          <a:p>
            <a:r>
              <a:rPr lang="en-US" dirty="0" err="1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θ</a:t>
            </a:r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 (n</a:t>
            </a:r>
            <a:r>
              <a:rPr lang="en-US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):</a:t>
            </a:r>
            <a:r>
              <a:rPr lang="en-US" dirty="0"/>
              <a:t> Do both.</a:t>
            </a:r>
            <a:endParaRPr lang="en-CA" dirty="0"/>
          </a:p>
        </p:txBody>
      </p:sp>
      <p:sp>
        <p:nvSpPr>
          <p:cNvPr id="1160196" name="Rectangle 4"/>
          <p:cNvSpPr>
            <a:spLocks noChangeArrowheads="1"/>
          </p:cNvSpPr>
          <p:nvPr/>
        </p:nvSpPr>
        <p:spPr bwMode="auto">
          <a:xfrm>
            <a:off x="785813" y="1709738"/>
            <a:ext cx="6994525" cy="15541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/>
              <a:t>The time complexity of an algorithm is</a:t>
            </a:r>
            <a:br>
              <a:rPr lang="en-US" sz="3200" b="0"/>
            </a:br>
            <a:r>
              <a:rPr lang="en-US" sz="3200" b="0">
                <a:ea typeface="Times New Roman" pitchFamily="-110" charset="0"/>
                <a:cs typeface="Times New Roman" pitchFamily="-110" charset="0"/>
              </a:rPr>
              <a:t>the </a:t>
            </a:r>
            <a:r>
              <a:rPr lang="en-US" sz="3200" b="0" i="1">
                <a:ea typeface="Times New Roman" pitchFamily="-110" charset="0"/>
                <a:cs typeface="Times New Roman" pitchFamily="-110" charset="0"/>
              </a:rPr>
              <a:t>largest</a:t>
            </a:r>
            <a:r>
              <a:rPr lang="en-US" sz="3200" b="0" i="1">
                <a:solidFill>
                  <a:schemeClr val="hlink"/>
                </a:solidFill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3200" b="0">
                <a:ea typeface="Times New Roman" pitchFamily="-110" charset="0"/>
                <a:cs typeface="Times New Roman" pitchFamily="-110" charset="0"/>
              </a:rPr>
              <a:t>time required on </a:t>
            </a:r>
            <a:r>
              <a:rPr lang="en-US" sz="3200" b="0" i="1">
                <a:ea typeface="Times New Roman" pitchFamily="-110" charset="0"/>
                <a:cs typeface="Times New Roman" pitchFamily="-110" charset="0"/>
              </a:rPr>
              <a:t>any </a:t>
            </a:r>
            <a:r>
              <a:rPr lang="en-US" sz="3200" b="0">
                <a:ea typeface="Times New Roman" pitchFamily="-110" charset="0"/>
                <a:cs typeface="Times New Roman" pitchFamily="-110" charset="0"/>
              </a:rPr>
              <a:t>input </a:t>
            </a:r>
            <a:br>
              <a:rPr lang="en-US" sz="3200" b="0">
                <a:ea typeface="Times New Roman" pitchFamily="-110" charset="0"/>
                <a:cs typeface="Times New Roman" pitchFamily="-110" charset="0"/>
              </a:rPr>
            </a:br>
            <a:r>
              <a:rPr lang="en-US" sz="3200" b="0">
                <a:ea typeface="Times New Roman" pitchFamily="-110" charset="0"/>
                <a:cs typeface="Times New Roman" pitchFamily="-110" charset="0"/>
              </a:rPr>
              <a:t>of size n. </a:t>
            </a:r>
            <a:r>
              <a:rPr lang="en-US" sz="3200" b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(Worst case analysis.)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019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Time Complexity of a </a:t>
            </a:r>
            <a:r>
              <a:rPr lang="en-US" sz="2800">
                <a:solidFill>
                  <a:schemeClr val="hlink"/>
                </a:solidFill>
              </a:rPr>
              <a:t>Problem</a:t>
            </a:r>
            <a:endParaRPr lang="en-CA" sz="2800">
              <a:solidFill>
                <a:schemeClr val="hlink"/>
              </a:solidFill>
            </a:endParaRPr>
          </a:p>
        </p:txBody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733800"/>
            <a:ext cx="8458200" cy="2536371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O(n</a:t>
            </a:r>
            <a:r>
              <a:rPr lang="en-US" sz="2000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): </a:t>
            </a:r>
            <a:r>
              <a:rPr lang="en-US" sz="2000" dirty="0"/>
              <a:t>Provide </a:t>
            </a:r>
            <a:r>
              <a:rPr lang="en-US" sz="2000" dirty="0">
                <a:solidFill>
                  <a:schemeClr val="hlink"/>
                </a:solidFill>
              </a:rPr>
              <a:t>an </a:t>
            </a:r>
            <a:r>
              <a:rPr lang="en-US" sz="2000" dirty="0"/>
              <a:t>algorithm that solves the problem in no more than this time. </a:t>
            </a:r>
          </a:p>
          <a:p>
            <a:pPr lvl="1"/>
            <a:r>
              <a:rPr lang="en-US" sz="1800" dirty="0"/>
              <a:t>Remember: for </a:t>
            </a:r>
            <a:r>
              <a:rPr lang="en-US" sz="1800" dirty="0">
                <a:solidFill>
                  <a:schemeClr val="accent2"/>
                </a:solidFill>
              </a:rPr>
              <a:t>every</a:t>
            </a:r>
            <a:r>
              <a:rPr lang="en-US" sz="1800" dirty="0"/>
              <a:t> input, i.e. worst case analysis!</a:t>
            </a:r>
          </a:p>
          <a:p>
            <a:r>
              <a:rPr lang="en-US" sz="2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Ω(n</a:t>
            </a:r>
            <a:r>
              <a:rPr lang="en-US" sz="2000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):</a:t>
            </a:r>
            <a:r>
              <a:rPr lang="en-US" sz="2000" dirty="0"/>
              <a:t> Prove that </a:t>
            </a:r>
            <a:r>
              <a:rPr lang="en-US" sz="2000" dirty="0">
                <a:solidFill>
                  <a:schemeClr val="hlink"/>
                </a:solidFill>
              </a:rPr>
              <a:t>no</a:t>
            </a:r>
            <a:r>
              <a:rPr lang="en-US" sz="2000" dirty="0"/>
              <a:t> algorithm can solve it faster.</a:t>
            </a:r>
          </a:p>
          <a:p>
            <a:pPr lvl="1"/>
            <a:r>
              <a:rPr lang="en-US" sz="1800" dirty="0"/>
              <a:t>Remember:  only need </a:t>
            </a:r>
            <a:r>
              <a:rPr lang="en-US" sz="1800" dirty="0">
                <a:solidFill>
                  <a:schemeClr val="accent2"/>
                </a:solidFill>
              </a:rPr>
              <a:t>one</a:t>
            </a:r>
            <a:r>
              <a:rPr lang="en-US" sz="1800" dirty="0"/>
              <a:t> input that takes at least this long!</a:t>
            </a:r>
          </a:p>
          <a:p>
            <a:r>
              <a:rPr lang="en-US" sz="2000" dirty="0" err="1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θ</a:t>
            </a:r>
            <a:r>
              <a:rPr lang="en-US" sz="2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 (n</a:t>
            </a:r>
            <a:r>
              <a:rPr lang="en-US" sz="2000" baseline="30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000" dirty="0">
                <a:solidFill>
                  <a:schemeClr val="accent2"/>
                </a:solidFill>
                <a:ea typeface="Times New Roman" pitchFamily="-110" charset="0"/>
                <a:cs typeface="Times New Roman" pitchFamily="-110" charset="0"/>
              </a:rPr>
              <a:t>):</a:t>
            </a:r>
            <a:r>
              <a:rPr lang="en-US" sz="2000" dirty="0"/>
              <a:t> Do both.</a:t>
            </a:r>
            <a:endParaRPr lang="en-CA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dirty="0"/>
          </a:p>
        </p:txBody>
      </p:sp>
      <p:sp>
        <p:nvSpPr>
          <p:cNvPr id="1162244" name="Rectangle 4"/>
          <p:cNvSpPr>
            <a:spLocks noChangeArrowheads="1"/>
          </p:cNvSpPr>
          <p:nvPr/>
        </p:nvSpPr>
        <p:spPr bwMode="auto">
          <a:xfrm>
            <a:off x="693738" y="1765300"/>
            <a:ext cx="7543800" cy="15541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/>
              <a:t>The time complexity of a problem is </a:t>
            </a:r>
            <a:br>
              <a:rPr lang="en-US" sz="3200" b="0"/>
            </a:br>
            <a:r>
              <a:rPr lang="en-US" sz="3200" b="0"/>
              <a:t>the time complexity of the </a:t>
            </a:r>
            <a:r>
              <a:rPr lang="en-US" sz="3200" b="0" i="1">
                <a:solidFill>
                  <a:srgbClr val="CC0000"/>
                </a:solidFill>
              </a:rPr>
              <a:t>fastest</a:t>
            </a:r>
            <a:r>
              <a:rPr lang="en-US" sz="3200" b="0"/>
              <a:t> algorithm that solves the problem.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2243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560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4026"/>
          </a:xfrm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5426"/>
            <a:ext cx="8497113" cy="5060738"/>
          </a:xfrm>
        </p:spPr>
        <p:txBody>
          <a:bodyPr/>
          <a:lstStyle/>
          <a:p>
            <a:r>
              <a:rPr lang="en-US" sz="2800" dirty="0" smtClean="0"/>
              <a:t>Array:  a sequence of indexed components with the following properties: 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array size is fixed </a:t>
            </a:r>
            <a:r>
              <a:rPr lang="en-US" dirty="0" smtClean="0"/>
              <a:t>at the time of array’s construction </a:t>
            </a:r>
          </a:p>
          <a:p>
            <a:pPr lvl="2"/>
            <a:r>
              <a:rPr lang="en-US" sz="2000" b="1" dirty="0" err="1" smtClean="0">
                <a:solidFill>
                  <a:srgbClr val="0000FF"/>
                </a:solidFill>
              </a:rPr>
              <a:t>int</a:t>
            </a:r>
            <a:r>
              <a:rPr lang="en-US" sz="2000" dirty="0" smtClean="0"/>
              <a:t>[] numbers = </a:t>
            </a:r>
            <a:r>
              <a:rPr lang="en-US" sz="2000" b="1" dirty="0" smtClean="0">
                <a:solidFill>
                  <a:schemeClr val="accent3"/>
                </a:solidFill>
              </a:rPr>
              <a:t>new </a:t>
            </a:r>
            <a:r>
              <a:rPr lang="en-US" sz="2000" b="1" dirty="0" err="1" smtClean="0">
                <a:solidFill>
                  <a:srgbClr val="0000FF"/>
                </a:solidFill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[10]; 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array elements are placed contiguously </a:t>
            </a:r>
            <a:r>
              <a:rPr lang="en-US" dirty="0" smtClean="0"/>
              <a:t>in memory</a:t>
            </a:r>
          </a:p>
          <a:p>
            <a:pPr lvl="2"/>
            <a:r>
              <a:rPr lang="en-US" sz="2000" dirty="0" smtClean="0"/>
              <a:t>address of any element can be calculated directly as its offset from the beginning of the array </a:t>
            </a:r>
          </a:p>
          <a:p>
            <a:pPr lvl="1"/>
            <a:r>
              <a:rPr lang="en-US" dirty="0" smtClean="0"/>
              <a:t>consequently, array components </a:t>
            </a:r>
            <a:r>
              <a:rPr lang="en-US" b="1" dirty="0" smtClean="0">
                <a:solidFill>
                  <a:srgbClr val="800000"/>
                </a:solidFill>
              </a:rPr>
              <a:t>can be efficiently inspected or updated</a:t>
            </a:r>
            <a:r>
              <a:rPr lang="en-US" dirty="0" smtClean="0"/>
              <a:t> in O(1) time, using their indices </a:t>
            </a:r>
          </a:p>
          <a:p>
            <a:pPr lvl="2"/>
            <a:r>
              <a:rPr lang="en-US" sz="2000" b="1" dirty="0" err="1" smtClean="0">
                <a:solidFill>
                  <a:srgbClr val="254C00"/>
                </a:solidFill>
              </a:rPr>
              <a:t>randomNumber</a:t>
            </a:r>
            <a:r>
              <a:rPr lang="en-US" sz="2000" b="1" dirty="0" smtClean="0">
                <a:solidFill>
                  <a:srgbClr val="254C00"/>
                </a:solidFill>
              </a:rPr>
              <a:t> = numbers[5]; </a:t>
            </a:r>
          </a:p>
          <a:p>
            <a:pPr lvl="2"/>
            <a:r>
              <a:rPr lang="en-US" sz="2000" b="1" dirty="0" smtClean="0">
                <a:solidFill>
                  <a:srgbClr val="254C00"/>
                </a:solidFill>
              </a:rPr>
              <a:t>numbers[2] = 100;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3261"/>
          </a:xfrm>
        </p:spPr>
        <p:txBody>
          <a:bodyPr/>
          <a:lstStyle/>
          <a:p>
            <a:r>
              <a:rPr lang="en-US" dirty="0" smtClean="0"/>
              <a:t>Arrays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03" y="1157516"/>
            <a:ext cx="8563808" cy="4968647"/>
          </a:xfrm>
        </p:spPr>
        <p:txBody>
          <a:bodyPr/>
          <a:lstStyle/>
          <a:p>
            <a:r>
              <a:rPr lang="en-US" sz="2000" dirty="0" smtClean="0"/>
              <a:t>Since an array is an object, the name of the array is actually a </a:t>
            </a:r>
            <a:r>
              <a:rPr lang="en-US" sz="2000" b="1" dirty="0" smtClean="0">
                <a:solidFill>
                  <a:srgbClr val="800000"/>
                </a:solidFill>
              </a:rPr>
              <a:t>reference </a:t>
            </a:r>
            <a:r>
              <a:rPr lang="en-US" sz="2000" dirty="0" smtClean="0"/>
              <a:t>(pointer) to the place in memory where the array is stored. </a:t>
            </a:r>
          </a:p>
          <a:p>
            <a:pPr lvl="1"/>
            <a:r>
              <a:rPr lang="en-US" sz="1800" dirty="0" smtClean="0"/>
              <a:t>reference to an object holds the </a:t>
            </a:r>
            <a:r>
              <a:rPr lang="en-US" sz="1800" b="1" dirty="0" smtClean="0">
                <a:solidFill>
                  <a:srgbClr val="800000"/>
                </a:solidFill>
              </a:rPr>
              <a:t>address </a:t>
            </a:r>
            <a:r>
              <a:rPr lang="en-US" sz="1800" dirty="0" smtClean="0"/>
              <a:t>of the actual object </a:t>
            </a:r>
          </a:p>
          <a:p>
            <a:r>
              <a:rPr lang="en-US" sz="2000" dirty="0" smtClean="0"/>
              <a:t>Example [ arrays as objects] </a:t>
            </a:r>
          </a:p>
          <a:p>
            <a:pPr lvl="1">
              <a:buNone/>
            </a:pPr>
            <a:r>
              <a:rPr lang="en-US" sz="1800" b="1" dirty="0" err="1" smtClean="0">
                <a:solidFill>
                  <a:schemeClr val="accent3"/>
                </a:solidFill>
              </a:rPr>
              <a:t>int</a:t>
            </a:r>
            <a:r>
              <a:rPr lang="en-US" sz="1800" dirty="0" smtClean="0"/>
              <a:t>[] A={12, 24, 37, 53, 67}; </a:t>
            </a:r>
          </a:p>
          <a:p>
            <a:pPr lvl="1">
              <a:buNone/>
            </a:pPr>
            <a:r>
              <a:rPr lang="en-US" sz="1800" b="1" dirty="0" err="1" smtClean="0">
                <a:solidFill>
                  <a:schemeClr val="accent3"/>
                </a:solidFill>
              </a:rPr>
              <a:t>int</a:t>
            </a:r>
            <a:r>
              <a:rPr lang="en-US" sz="1800" dirty="0" smtClean="0"/>
              <a:t>[] B=A; </a:t>
            </a:r>
          </a:p>
          <a:p>
            <a:pPr lvl="1">
              <a:buNone/>
            </a:pPr>
            <a:r>
              <a:rPr lang="en-US" sz="1800" dirty="0" smtClean="0"/>
              <a:t>B[3]=5; </a:t>
            </a:r>
          </a:p>
          <a:p>
            <a:r>
              <a:rPr lang="en-US" sz="2000" dirty="0" smtClean="0"/>
              <a:t>Example [ cloning an array] </a:t>
            </a:r>
          </a:p>
          <a:p>
            <a:pPr lvl="1">
              <a:buNone/>
            </a:pPr>
            <a:r>
              <a:rPr lang="en-US" sz="1800" b="1" dirty="0" err="1" smtClean="0">
                <a:solidFill>
                  <a:schemeClr val="accent3"/>
                </a:solidFill>
              </a:rPr>
              <a:t>int</a:t>
            </a:r>
            <a:r>
              <a:rPr lang="en-US" sz="1800" dirty="0" smtClean="0"/>
              <a:t>[] A={12, 24, 37, 53, 67}; </a:t>
            </a:r>
          </a:p>
          <a:p>
            <a:pPr lvl="1">
              <a:buNone/>
            </a:pPr>
            <a:r>
              <a:rPr lang="en-US" sz="1800" b="1" dirty="0" err="1" smtClean="0">
                <a:solidFill>
                  <a:schemeClr val="accent3"/>
                </a:solidFill>
              </a:rPr>
              <a:t>int</a:t>
            </a:r>
            <a:r>
              <a:rPr lang="en-US" sz="1800" dirty="0" smtClean="0"/>
              <a:t>[] B=</a:t>
            </a:r>
            <a:r>
              <a:rPr lang="en-US" sz="1800" dirty="0" err="1" smtClean="0"/>
              <a:t>A.clone</a:t>
            </a:r>
            <a:r>
              <a:rPr lang="en-US" sz="1800" dirty="0" smtClean="0"/>
              <a:t>(); </a:t>
            </a:r>
          </a:p>
          <a:p>
            <a:pPr lvl="1">
              <a:buNone/>
            </a:pPr>
            <a:r>
              <a:rPr lang="en-US" sz="1800" dirty="0" smtClean="0"/>
              <a:t>B[3]=5; </a:t>
            </a:r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60012" y="2714386"/>
          <a:ext cx="24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60"/>
                <a:gridCol w="494560"/>
                <a:gridCol w="494560"/>
                <a:gridCol w="494560"/>
                <a:gridCol w="494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60012" y="3422201"/>
          <a:ext cx="24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60"/>
                <a:gridCol w="494560"/>
                <a:gridCol w="494560"/>
                <a:gridCol w="494560"/>
                <a:gridCol w="494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60012" y="4332102"/>
          <a:ext cx="24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60"/>
                <a:gridCol w="494560"/>
                <a:gridCol w="494560"/>
                <a:gridCol w="494560"/>
                <a:gridCol w="494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60012" y="4805621"/>
          <a:ext cx="24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60"/>
                <a:gridCol w="494560"/>
                <a:gridCol w="494560"/>
                <a:gridCol w="494560"/>
                <a:gridCol w="494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60012" y="5475324"/>
          <a:ext cx="24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60"/>
                <a:gridCol w="494560"/>
                <a:gridCol w="494560"/>
                <a:gridCol w="494560"/>
                <a:gridCol w="494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60012" y="5964733"/>
          <a:ext cx="24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60"/>
                <a:gridCol w="494560"/>
                <a:gridCol w="494560"/>
                <a:gridCol w="494560"/>
                <a:gridCol w="494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38195" y="258313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38195" y="292010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38195" y="332221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38195" y="365918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38195" y="43532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38195" y="477827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238195" y="549553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38195" y="596624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10" idx="3"/>
          </p:cNvCxnSpPr>
          <p:nvPr/>
        </p:nvCxnSpPr>
        <p:spPr bwMode="auto">
          <a:xfrm>
            <a:off x="4589573" y="2767799"/>
            <a:ext cx="770439" cy="15230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21" name="Straight Arrow Connector 20"/>
          <p:cNvCxnSpPr>
            <a:stCxn id="11" idx="3"/>
          </p:cNvCxnSpPr>
          <p:nvPr/>
        </p:nvCxnSpPr>
        <p:spPr bwMode="auto">
          <a:xfrm flipV="1">
            <a:off x="4589573" y="2920108"/>
            <a:ext cx="770439" cy="18466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23" name="Straight Arrow Connector 22"/>
          <p:cNvCxnSpPr>
            <a:stCxn id="12" idx="3"/>
          </p:cNvCxnSpPr>
          <p:nvPr/>
        </p:nvCxnSpPr>
        <p:spPr bwMode="auto">
          <a:xfrm>
            <a:off x="4589573" y="3506880"/>
            <a:ext cx="770439" cy="15230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25" name="Straight Arrow Connector 24"/>
          <p:cNvCxnSpPr>
            <a:stCxn id="13" idx="3"/>
          </p:cNvCxnSpPr>
          <p:nvPr/>
        </p:nvCxnSpPr>
        <p:spPr bwMode="auto">
          <a:xfrm flipV="1">
            <a:off x="4589573" y="3659189"/>
            <a:ext cx="770439" cy="18466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27" name="Straight Arrow Connector 26"/>
          <p:cNvCxnSpPr>
            <a:stCxn id="14" idx="3"/>
          </p:cNvCxnSpPr>
          <p:nvPr/>
        </p:nvCxnSpPr>
        <p:spPr bwMode="auto">
          <a:xfrm>
            <a:off x="4589573" y="4537934"/>
            <a:ext cx="782736" cy="19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589573" y="4996839"/>
            <a:ext cx="770439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31" name="Straight Arrow Connector 30"/>
          <p:cNvCxnSpPr>
            <a:stCxn id="16" idx="3"/>
          </p:cNvCxnSpPr>
          <p:nvPr/>
        </p:nvCxnSpPr>
        <p:spPr bwMode="auto">
          <a:xfrm flipV="1">
            <a:off x="4589573" y="5676900"/>
            <a:ext cx="765803" cy="329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33" name="Straight Arrow Connector 32"/>
          <p:cNvCxnSpPr>
            <a:stCxn id="17" idx="3"/>
          </p:cNvCxnSpPr>
          <p:nvPr/>
        </p:nvCxnSpPr>
        <p:spPr bwMode="auto">
          <a:xfrm>
            <a:off x="4589573" y="6150907"/>
            <a:ext cx="774269" cy="12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  [ 2D array in Java = array of arrays] 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accent3"/>
                </a:solidFill>
              </a:rPr>
              <a:t>int</a:t>
            </a:r>
            <a:r>
              <a:rPr lang="en-US" dirty="0" smtClean="0"/>
              <a:t>[][] </a:t>
            </a:r>
            <a:r>
              <a:rPr lang="en-US" dirty="0" err="1" smtClean="0"/>
              <a:t>nums</a:t>
            </a:r>
            <a:r>
              <a:rPr lang="en-US" dirty="0" smtClean="0"/>
              <a:t> = </a:t>
            </a:r>
            <a:r>
              <a:rPr lang="en-US" b="1" dirty="0" smtClean="0">
                <a:solidFill>
                  <a:srgbClr val="0000FF"/>
                </a:solidFill>
              </a:rPr>
              <a:t>new int</a:t>
            </a:r>
            <a:r>
              <a:rPr lang="en-US" dirty="0" smtClean="0"/>
              <a:t>[5][4]; 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/>
              <a:t>[][] </a:t>
            </a:r>
            <a:r>
              <a:rPr lang="en-US" dirty="0" err="1" smtClean="0"/>
              <a:t>nums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err="1" smtClean="0"/>
              <a:t>nums</a:t>
            </a:r>
            <a:r>
              <a:rPr lang="en-US" dirty="0" smtClean="0"/>
              <a:t> = </a:t>
            </a:r>
            <a:r>
              <a:rPr lang="en-US" b="1" dirty="0" smtClean="0">
                <a:solidFill>
                  <a:srgbClr val="0000FF"/>
                </a:solidFill>
              </a:rPr>
              <a:t>new int</a:t>
            </a:r>
            <a:r>
              <a:rPr lang="en-US" dirty="0" smtClean="0"/>
              <a:t>[5][]; 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for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0000FF"/>
                </a:solidFill>
              </a:rPr>
              <a:t>int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&lt;5; </a:t>
            </a:r>
            <a:r>
              <a:rPr lang="en-US" dirty="0" err="1" smtClean="0"/>
              <a:t>i</a:t>
            </a:r>
            <a:r>
              <a:rPr lang="en-US" dirty="0" smtClean="0"/>
              <a:t>++) {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nums[i</a:t>
            </a:r>
            <a:r>
              <a:rPr lang="en-US" dirty="0" smtClean="0"/>
              <a:t>] = </a:t>
            </a:r>
            <a:r>
              <a:rPr lang="en-US" b="1" dirty="0" smtClean="0">
                <a:solidFill>
                  <a:srgbClr val="0000FF"/>
                </a:solidFill>
              </a:rPr>
              <a:t>new int</a:t>
            </a:r>
            <a:r>
              <a:rPr lang="en-US" dirty="0" smtClean="0"/>
              <a:t>[4]; 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83CEAE"/>
              </a:clrFrom>
              <a:clrTo>
                <a:srgbClr val="83CEA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21056" y="2483724"/>
            <a:ext cx="4279900" cy="328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7493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Array Lists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dirty="0" smtClean="0"/>
              <a:t> Array List ADT </a:t>
            </a:r>
            <a:r>
              <a:rPr lang="en-US" dirty="0"/>
              <a:t>(</a:t>
            </a:r>
            <a:r>
              <a:rPr lang="en-US" dirty="0" smtClean="0"/>
              <a:t>§6.1</a:t>
            </a:r>
            <a:r>
              <a:rPr lang="en-US" dirty="0"/>
              <a:t>)</a:t>
            </a:r>
          </a:p>
        </p:txBody>
      </p:sp>
      <p:sp>
        <p:nvSpPr>
          <p:cNvPr id="3891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Array List </a:t>
            </a:r>
            <a:r>
              <a:rPr lang="en-US" dirty="0" smtClean="0"/>
              <a:t>ADT </a:t>
            </a:r>
            <a:r>
              <a:rPr lang="en-US" dirty="0"/>
              <a:t>extends the notion of array by storing a sequence of arbitrary objects</a:t>
            </a:r>
          </a:p>
          <a:p>
            <a:pPr>
              <a:lnSpc>
                <a:spcPct val="90000"/>
              </a:lnSpc>
            </a:pPr>
            <a:r>
              <a:rPr lang="en-US" dirty="0"/>
              <a:t>An element can be accessed, inserted or removed by specifying its rank (number of elements preceding it)</a:t>
            </a:r>
          </a:p>
          <a:p>
            <a:pPr>
              <a:lnSpc>
                <a:spcPct val="90000"/>
              </a:lnSpc>
            </a:pPr>
            <a:r>
              <a:rPr lang="en-US" dirty="0"/>
              <a:t>An exception is thrown if an incorrect rank is specified (e.g., a negative rank)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dirty="0" smtClean="0"/>
              <a:t> Array List ADT</a:t>
            </a:r>
            <a:endParaRPr lang="en-US" dirty="0"/>
          </a:p>
        </p:txBody>
      </p:sp>
      <p:sp>
        <p:nvSpPr>
          <p:cNvPr id="38916" name="Rectangle 1028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72815" y="1067885"/>
            <a:ext cx="8413985" cy="4957054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1800" b="1" dirty="0" smtClean="0"/>
              <a:t>public interface </a:t>
            </a:r>
            <a:r>
              <a:rPr lang="en-US" sz="1800" dirty="0" err="1" smtClean="0"/>
              <a:t>IndexList</a:t>
            </a:r>
            <a:r>
              <a:rPr lang="en-US" sz="1800" dirty="0" smtClean="0"/>
              <a:t>&lt;E&gt; {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</a:rPr>
              <a:t>/** Returns the number of elements in this list */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/>
              <a:t>public 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dirty="0" smtClean="0"/>
              <a:t>size();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>
                <a:solidFill>
                  <a:srgbClr val="254C00"/>
                </a:solidFill>
              </a:rPr>
              <a:t>/** Returns whether the list is empty. */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/>
              <a:t>public </a:t>
            </a:r>
            <a:r>
              <a:rPr lang="en-US" sz="1800" b="1" dirty="0" err="1" smtClean="0"/>
              <a:t>boolean</a:t>
            </a:r>
            <a:r>
              <a:rPr lang="en-US" sz="1800" b="1" dirty="0" smtClean="0"/>
              <a:t> </a:t>
            </a:r>
            <a:r>
              <a:rPr lang="en-US" sz="1800" dirty="0" err="1" smtClean="0"/>
              <a:t>isEmpty</a:t>
            </a:r>
            <a:r>
              <a:rPr lang="en-US" sz="1800" dirty="0" smtClean="0"/>
              <a:t>();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>
                <a:solidFill>
                  <a:srgbClr val="254C00"/>
                </a:solidFill>
              </a:rPr>
              <a:t>/** Inserts an element </a:t>
            </a:r>
            <a:r>
              <a:rPr lang="en-US" sz="1800" dirty="0" err="1" smtClean="0">
                <a:solidFill>
                  <a:srgbClr val="254C00"/>
                </a:solidFill>
              </a:rPr>
              <a:t>e</a:t>
            </a:r>
            <a:r>
              <a:rPr lang="en-US" sz="1800" dirty="0" smtClean="0">
                <a:solidFill>
                  <a:srgbClr val="254C00"/>
                </a:solidFill>
              </a:rPr>
              <a:t> to be at index I, shifting all elements after this. */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/>
              <a:t>public void </a:t>
            </a:r>
            <a:r>
              <a:rPr lang="en-US" sz="1800" dirty="0" err="1" smtClean="0"/>
              <a:t>add(int</a:t>
            </a:r>
            <a:r>
              <a:rPr lang="en-US" sz="1800" dirty="0" smtClean="0"/>
              <a:t> I, E </a:t>
            </a:r>
            <a:r>
              <a:rPr lang="en-US" sz="1800" dirty="0" err="1" smtClean="0"/>
              <a:t>e</a:t>
            </a:r>
            <a:r>
              <a:rPr lang="en-US" sz="1800" dirty="0" smtClean="0"/>
              <a:t>) </a:t>
            </a:r>
            <a:r>
              <a:rPr lang="en-US" sz="1800" b="1" dirty="0" smtClean="0"/>
              <a:t>throws </a:t>
            </a:r>
            <a:r>
              <a:rPr lang="en-US" sz="1800" dirty="0" err="1" smtClean="0"/>
              <a:t>IndexOutOfBoundsException</a:t>
            </a:r>
            <a:r>
              <a:rPr lang="en-US" sz="18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>
                <a:solidFill>
                  <a:srgbClr val="254C00"/>
                </a:solidFill>
              </a:rPr>
              <a:t>/** Returns the element at index I, without removing it. */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/>
              <a:t>public</a:t>
            </a:r>
            <a:r>
              <a:rPr lang="en-US" sz="1800" dirty="0" smtClean="0"/>
              <a:t> E </a:t>
            </a:r>
            <a:r>
              <a:rPr lang="en-US" sz="1800" dirty="0" err="1" smtClean="0"/>
              <a:t>get(int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) </a:t>
            </a:r>
            <a:r>
              <a:rPr lang="en-US" sz="1800" b="1" dirty="0" smtClean="0"/>
              <a:t>throws </a:t>
            </a:r>
            <a:r>
              <a:rPr lang="en-US" sz="1800" dirty="0" err="1" smtClean="0"/>
              <a:t>IndexOutOfBoundsException</a:t>
            </a:r>
            <a:r>
              <a:rPr lang="en-US" sz="18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>
                <a:solidFill>
                  <a:srgbClr val="254C00"/>
                </a:solidFill>
              </a:rPr>
              <a:t>/** Removes and returns the element at index I, shifting the elements after this. */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/>
              <a:t>public </a:t>
            </a:r>
            <a:r>
              <a:rPr lang="en-US" sz="1800" dirty="0" smtClean="0"/>
              <a:t>E </a:t>
            </a:r>
            <a:r>
              <a:rPr lang="en-US" sz="1800" dirty="0" err="1" smtClean="0"/>
              <a:t>remove(int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) </a:t>
            </a:r>
            <a:r>
              <a:rPr lang="en-US" sz="1800" b="1" dirty="0" smtClean="0"/>
              <a:t>throws </a:t>
            </a:r>
            <a:r>
              <a:rPr lang="en-US" sz="1800" dirty="0" err="1" smtClean="0"/>
              <a:t>IndexOutOfBoundsException</a:t>
            </a:r>
            <a:r>
              <a:rPr lang="en-US" sz="18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>
                <a:solidFill>
                  <a:srgbClr val="254C00"/>
                </a:solidFill>
              </a:rPr>
              <a:t>/** Replaces the element at index I with </a:t>
            </a:r>
            <a:r>
              <a:rPr lang="en-US" sz="1800" dirty="0" err="1" smtClean="0">
                <a:solidFill>
                  <a:srgbClr val="254C00"/>
                </a:solidFill>
              </a:rPr>
              <a:t>e</a:t>
            </a:r>
            <a:r>
              <a:rPr lang="en-US" sz="1800" dirty="0" smtClean="0">
                <a:solidFill>
                  <a:srgbClr val="254C00"/>
                </a:solidFill>
              </a:rPr>
              <a:t>, returning the previous element at </a:t>
            </a:r>
            <a:r>
              <a:rPr lang="en-US" sz="1800" dirty="0" err="1" smtClean="0">
                <a:solidFill>
                  <a:srgbClr val="254C00"/>
                </a:solidFill>
              </a:rPr>
              <a:t>i</a:t>
            </a:r>
            <a:r>
              <a:rPr lang="en-US" sz="1800" dirty="0" smtClean="0">
                <a:solidFill>
                  <a:srgbClr val="254C00"/>
                </a:solidFill>
              </a:rPr>
              <a:t>. */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/>
              <a:t>public </a:t>
            </a:r>
            <a:r>
              <a:rPr lang="en-US" sz="1800" dirty="0" smtClean="0"/>
              <a:t>E </a:t>
            </a:r>
            <a:r>
              <a:rPr lang="en-US" sz="1800" dirty="0" err="1" smtClean="0"/>
              <a:t>set(int</a:t>
            </a:r>
            <a:r>
              <a:rPr lang="en-US" sz="1800" dirty="0" smtClean="0"/>
              <a:t> I, E </a:t>
            </a:r>
            <a:r>
              <a:rPr lang="en-US" sz="1800" dirty="0" err="1" smtClean="0"/>
              <a:t>e</a:t>
            </a:r>
            <a:r>
              <a:rPr lang="en-US" sz="1800" dirty="0" smtClean="0"/>
              <a:t>) </a:t>
            </a:r>
            <a:r>
              <a:rPr lang="en-US" sz="1800" b="1" dirty="0" smtClean="0"/>
              <a:t>throws </a:t>
            </a:r>
            <a:r>
              <a:rPr lang="en-US" sz="1800" dirty="0" err="1" smtClean="0"/>
              <a:t>IndexOutOfBoundsException</a:t>
            </a:r>
            <a:r>
              <a:rPr lang="en-US" sz="18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}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634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958622"/>
            <a:ext cx="7848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In the array based implementation</a:t>
            </a:r>
            <a:r>
              <a:rPr lang="en-US" sz="28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space used by the data structure is </a:t>
            </a:r>
            <a:r>
              <a:rPr lang="en-US" sz="2400" b="1" i="1" dirty="0" err="1">
                <a:latin typeface="Times New Roman" pitchFamily="33" charset="0"/>
              </a:rPr>
              <a:t>O</a:t>
            </a:r>
            <a:r>
              <a:rPr lang="en-US" sz="2400" dirty="0" err="1">
                <a:latin typeface="Times New Roman" pitchFamily="33" charset="0"/>
              </a:rPr>
              <a:t>(</a:t>
            </a:r>
            <a:r>
              <a:rPr lang="en-US" sz="2400" b="1" i="1" dirty="0" err="1">
                <a:latin typeface="Times New Roman" pitchFamily="33" charset="0"/>
              </a:rPr>
              <a:t>n</a:t>
            </a:r>
            <a:r>
              <a:rPr lang="en-US" sz="2400" dirty="0">
                <a:latin typeface="Times New Roman" pitchFamily="33" charset="0"/>
              </a:rPr>
              <a:t>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b="1" i="1" dirty="0">
                <a:solidFill>
                  <a:schemeClr val="tx2"/>
                </a:solidFill>
              </a:rPr>
              <a:t>size</a:t>
            </a:r>
            <a:r>
              <a:rPr lang="en-US" sz="2400" dirty="0"/>
              <a:t>, </a:t>
            </a:r>
            <a:r>
              <a:rPr lang="en-US" sz="2400" b="1" i="1" dirty="0" err="1">
                <a:solidFill>
                  <a:schemeClr val="tx2"/>
                </a:solidFill>
              </a:rPr>
              <a:t>isEmpty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b="1" i="1" dirty="0" smtClean="0">
                <a:solidFill>
                  <a:schemeClr val="tx2"/>
                </a:solidFill>
              </a:rPr>
              <a:t>get </a:t>
            </a:r>
            <a:r>
              <a:rPr lang="en-US" sz="2400" dirty="0" smtClean="0"/>
              <a:t>and </a:t>
            </a:r>
            <a:r>
              <a:rPr lang="en-US" sz="2400" b="1" i="1" dirty="0" smtClean="0">
                <a:solidFill>
                  <a:schemeClr val="tx2"/>
                </a:solidFill>
              </a:rPr>
              <a:t>set </a:t>
            </a:r>
            <a:r>
              <a:rPr lang="en-US" sz="2400" dirty="0" smtClean="0"/>
              <a:t>run </a:t>
            </a:r>
            <a:r>
              <a:rPr lang="en-US" sz="2400" dirty="0"/>
              <a:t>in </a:t>
            </a:r>
            <a:r>
              <a:rPr lang="en-US" sz="2400" b="1" i="1" dirty="0">
                <a:latin typeface="Times New Roman" pitchFamily="33" charset="0"/>
              </a:rPr>
              <a:t>O</a:t>
            </a:r>
            <a:r>
              <a:rPr lang="en-US" sz="2400" dirty="0">
                <a:latin typeface="Times New Roman" pitchFamily="33" charset="0"/>
              </a:rPr>
              <a:t>(1)</a:t>
            </a:r>
            <a:r>
              <a:rPr lang="en-US" sz="2400" dirty="0"/>
              <a:t> time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b="1" i="1" dirty="0" smtClean="0">
                <a:solidFill>
                  <a:schemeClr val="tx2"/>
                </a:solidFill>
              </a:rPr>
              <a:t>add </a:t>
            </a:r>
            <a:r>
              <a:rPr lang="en-US" sz="2400" dirty="0" smtClean="0"/>
              <a:t>and </a:t>
            </a:r>
            <a:r>
              <a:rPr lang="en-US" sz="2400" b="1" i="1" dirty="0" smtClean="0">
                <a:solidFill>
                  <a:schemeClr val="tx2"/>
                </a:solidFill>
              </a:rPr>
              <a:t>remove </a:t>
            </a:r>
            <a:r>
              <a:rPr lang="en-US" sz="2400" dirty="0" smtClean="0"/>
              <a:t>run </a:t>
            </a:r>
            <a:r>
              <a:rPr lang="en-US" sz="2400" dirty="0"/>
              <a:t>in </a:t>
            </a:r>
            <a:r>
              <a:rPr lang="en-US" sz="2400" b="1" i="1" dirty="0" err="1">
                <a:latin typeface="Times New Roman" pitchFamily="33" charset="0"/>
              </a:rPr>
              <a:t>O</a:t>
            </a:r>
            <a:r>
              <a:rPr lang="en-US" sz="2400" dirty="0" err="1">
                <a:latin typeface="Times New Roman" pitchFamily="33" charset="0"/>
              </a:rPr>
              <a:t>(</a:t>
            </a:r>
            <a:r>
              <a:rPr lang="en-US" sz="2400" b="1" i="1" dirty="0" err="1">
                <a:latin typeface="Times New Roman" pitchFamily="33" charset="0"/>
              </a:rPr>
              <a:t>n</a:t>
            </a:r>
            <a:r>
              <a:rPr lang="en-US" sz="2400" dirty="0">
                <a:latin typeface="Times New Roman" pitchFamily="33" charset="0"/>
              </a:rPr>
              <a:t>)</a:t>
            </a:r>
            <a:r>
              <a:rPr lang="en-US" sz="2400" dirty="0"/>
              <a:t> time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In </a:t>
            </a:r>
            <a:r>
              <a:rPr lang="en-US" sz="2800" dirty="0"/>
              <a:t>an</a:t>
            </a:r>
            <a:r>
              <a:rPr lang="en-US" sz="2800" dirty="0" smtClean="0"/>
              <a:t> </a:t>
            </a:r>
            <a:r>
              <a:rPr lang="en-US" sz="2800" b="1" i="1" dirty="0" smtClean="0">
                <a:solidFill>
                  <a:schemeClr val="tx2"/>
                </a:solidFill>
              </a:rPr>
              <a:t>add </a:t>
            </a:r>
            <a:r>
              <a:rPr lang="en-US" sz="2800" dirty="0" smtClean="0"/>
              <a:t>operation</a:t>
            </a:r>
            <a:r>
              <a:rPr lang="en-US" sz="2800" dirty="0"/>
              <a:t>, when the array is full, instead of throwing an exception, we</a:t>
            </a:r>
            <a:r>
              <a:rPr lang="en-US" sz="2800" dirty="0" smtClean="0"/>
              <a:t> could replace </a:t>
            </a:r>
            <a:r>
              <a:rPr lang="en-US" sz="2800" dirty="0"/>
              <a:t>the array with a larger </a:t>
            </a:r>
            <a:r>
              <a:rPr lang="en-US" sz="2800" dirty="0" smtClean="0"/>
              <a:t>one.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 fact </a:t>
            </a:r>
            <a:r>
              <a:rPr lang="en-US" sz="2800" b="1" dirty="0" err="1" smtClean="0">
                <a:solidFill>
                  <a:schemeClr val="tx2"/>
                </a:solidFill>
              </a:rPr>
              <a:t>java.util.ArrayList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implements this ADT using </a:t>
            </a:r>
            <a:r>
              <a:rPr lang="en-US" sz="2800" b="1" dirty="0" smtClean="0">
                <a:solidFill>
                  <a:srgbClr val="800000"/>
                </a:solidFill>
              </a:rPr>
              <a:t>extendable arrays </a:t>
            </a:r>
            <a:r>
              <a:rPr lang="en-US" sz="2800" dirty="0" smtClean="0"/>
              <a:t>that do just this.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Doubling Strategy Analysis</a:t>
            </a:r>
          </a:p>
        </p:txBody>
      </p:sp>
      <p:sp>
        <p:nvSpPr>
          <p:cNvPr id="696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63408" y="1016000"/>
            <a:ext cx="6698074" cy="508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replace the array </a:t>
            </a:r>
            <a:r>
              <a:rPr lang="en-US" b="1" i="1" dirty="0" err="1">
                <a:latin typeface="Times New Roman" pitchFamily="33" charset="0"/>
              </a:rPr>
              <a:t>k</a:t>
            </a:r>
            <a:r>
              <a:rPr lang="en-US" b="1" i="1" dirty="0">
                <a:latin typeface="Times New Roman" pitchFamily="33" charset="0"/>
              </a:rPr>
              <a:t> </a:t>
            </a:r>
            <a:r>
              <a:rPr lang="en-US" i="1" dirty="0">
                <a:latin typeface="Times New Roman" pitchFamily="33" charset="0"/>
              </a:rPr>
              <a:t>= </a:t>
            </a:r>
            <a:r>
              <a:rPr lang="en-US" dirty="0">
                <a:latin typeface="Times New Roman" pitchFamily="33" charset="0"/>
              </a:rPr>
              <a:t>log</a:t>
            </a:r>
            <a:r>
              <a:rPr lang="en-US" baseline="-25000" dirty="0">
                <a:latin typeface="Times New Roman" pitchFamily="33" charset="0"/>
              </a:rPr>
              <a:t>2</a:t>
            </a:r>
            <a:r>
              <a:rPr lang="en-US" i="1" dirty="0">
                <a:latin typeface="Times New Roman" pitchFamily="33" charset="0"/>
              </a:rPr>
              <a:t> </a:t>
            </a:r>
            <a:r>
              <a:rPr lang="en-US" b="1" i="1" dirty="0" err="1">
                <a:latin typeface="Times New Roman" pitchFamily="33" charset="0"/>
              </a:rPr>
              <a:t>n</a:t>
            </a:r>
            <a:r>
              <a:rPr lang="en-US" b="1" i="1" dirty="0">
                <a:latin typeface="Times New Roman" pitchFamily="33" charset="0"/>
              </a:rPr>
              <a:t> </a:t>
            </a:r>
            <a:r>
              <a:rPr lang="en-US" dirty="0"/>
              <a:t>times</a:t>
            </a:r>
          </a:p>
          <a:p>
            <a:pPr>
              <a:lnSpc>
                <a:spcPct val="90000"/>
              </a:lnSpc>
            </a:pPr>
            <a:r>
              <a:rPr lang="en-US" dirty="0"/>
              <a:t>The total time </a:t>
            </a:r>
            <a:r>
              <a:rPr lang="en-US" b="1" i="1" dirty="0" err="1">
                <a:latin typeface="Times New Roman" pitchFamily="33" charset="0"/>
                <a:sym typeface="Symbol" pitchFamily="33" charset="2"/>
              </a:rPr>
              <a:t>T</a:t>
            </a:r>
            <a:r>
              <a:rPr lang="en-US" dirty="0" err="1">
                <a:latin typeface="Times New Roman" pitchFamily="33" charset="0"/>
                <a:sym typeface="Symbol" pitchFamily="33" charset="2"/>
              </a:rPr>
              <a:t>(</a:t>
            </a:r>
            <a:r>
              <a:rPr lang="en-US" b="1" i="1" dirty="0" err="1">
                <a:latin typeface="Times New Roman" pitchFamily="33" charset="0"/>
                <a:sym typeface="Symbol" pitchFamily="33" charset="2"/>
              </a:rPr>
              <a:t>n</a:t>
            </a:r>
            <a:r>
              <a:rPr lang="en-US" dirty="0">
                <a:latin typeface="Times New Roman" pitchFamily="33" charset="0"/>
                <a:sym typeface="Symbol" pitchFamily="33" charset="2"/>
              </a:rPr>
              <a:t>)</a:t>
            </a:r>
            <a:r>
              <a:rPr lang="en-US" dirty="0"/>
              <a:t> of a series of </a:t>
            </a:r>
            <a:r>
              <a:rPr lang="en-US" b="1" i="1" dirty="0" err="1">
                <a:latin typeface="Times New Roman" pitchFamily="33" charset="0"/>
              </a:rPr>
              <a:t>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800000"/>
                </a:solidFill>
              </a:rPr>
              <a:t>add(o</a:t>
            </a:r>
            <a:r>
              <a:rPr lang="en-US" b="1" dirty="0" smtClean="0">
                <a:solidFill>
                  <a:srgbClr val="800000"/>
                </a:solidFill>
              </a:rPr>
              <a:t>)</a:t>
            </a:r>
            <a:r>
              <a:rPr lang="en-US" dirty="0" smtClean="0"/>
              <a:t> operations </a:t>
            </a:r>
            <a:r>
              <a:rPr lang="en-US" dirty="0"/>
              <a:t>is proportional </a:t>
            </a:r>
            <a:r>
              <a:rPr lang="en-US" dirty="0" smtClean="0"/>
              <a:t>to</a:t>
            </a:r>
          </a:p>
          <a:p>
            <a:pPr>
              <a:lnSpc>
                <a:spcPct val="90000"/>
              </a:lnSpc>
              <a:buNone/>
            </a:pPr>
            <a:r>
              <a:rPr lang="en-US" b="1" i="1" dirty="0" smtClean="0">
                <a:latin typeface="Times New Roman" pitchFamily="33" charset="0"/>
              </a:rPr>
              <a:t>	</a:t>
            </a:r>
            <a:r>
              <a:rPr lang="en-US" b="1" i="1" dirty="0" err="1" smtClean="0">
                <a:latin typeface="Times New Roman" pitchFamily="33" charset="0"/>
              </a:rPr>
              <a:t>n</a:t>
            </a:r>
            <a:r>
              <a:rPr lang="en-US" i="1" dirty="0" smtClean="0">
                <a:latin typeface="Times New Roman" pitchFamily="33" charset="0"/>
              </a:rPr>
              <a:t> </a:t>
            </a:r>
            <a:r>
              <a:rPr lang="en-US" i="1" dirty="0">
                <a:latin typeface="Times New Roman" pitchFamily="33" charset="0"/>
              </a:rPr>
              <a:t>+ </a:t>
            </a:r>
            <a:r>
              <a:rPr lang="en-US" dirty="0">
                <a:latin typeface="Times New Roman" pitchFamily="33" charset="0"/>
              </a:rPr>
              <a:t>1 + 2 + 4 + 8 + …+ 2</a:t>
            </a:r>
            <a:r>
              <a:rPr lang="en-US" b="1" i="1" baseline="30000" dirty="0">
                <a:latin typeface="Times New Roman" pitchFamily="33" charset="0"/>
              </a:rPr>
              <a:t>k</a:t>
            </a:r>
            <a:r>
              <a:rPr lang="en-US" b="1" i="1" dirty="0">
                <a:latin typeface="Times New Roman" pitchFamily="33" charset="0"/>
              </a:rPr>
              <a:t> </a:t>
            </a:r>
            <a:r>
              <a:rPr lang="en-US" i="1" dirty="0" smtClean="0">
                <a:latin typeface="Times New Roman" pitchFamily="33" charset="0"/>
              </a:rPr>
              <a:t>= </a:t>
            </a:r>
            <a:r>
              <a:rPr lang="en-US" b="1" i="1" dirty="0" err="1" smtClean="0">
                <a:latin typeface="Times New Roman" pitchFamily="33" charset="0"/>
              </a:rPr>
              <a:t>n</a:t>
            </a:r>
            <a:r>
              <a:rPr lang="en-US" i="1" dirty="0" smtClean="0">
                <a:latin typeface="Times New Roman" pitchFamily="33" charset="0"/>
              </a:rPr>
              <a:t> </a:t>
            </a:r>
            <a:r>
              <a:rPr lang="en-US" dirty="0">
                <a:latin typeface="Symbol" pitchFamily="33" charset="2"/>
              </a:rPr>
              <a:t>+</a:t>
            </a:r>
            <a:r>
              <a:rPr lang="en-US" dirty="0">
                <a:latin typeface="Times New Roman" pitchFamily="33" charset="0"/>
              </a:rPr>
              <a:t> 2</a:t>
            </a:r>
            <a:r>
              <a:rPr lang="en-US" b="1" i="1" baseline="30000" dirty="0">
                <a:latin typeface="Times New Roman" pitchFamily="33" charset="0"/>
              </a:rPr>
              <a:t>k </a:t>
            </a:r>
            <a:r>
              <a:rPr lang="en-US" baseline="30000" dirty="0">
                <a:latin typeface="Times New Roman" pitchFamily="33" charset="0"/>
              </a:rPr>
              <a:t>+ 1</a:t>
            </a:r>
            <a:r>
              <a:rPr lang="en-US" dirty="0">
                <a:latin typeface="Times New Roman" pitchFamily="33" charset="0"/>
              </a:rPr>
              <a:t> </a:t>
            </a:r>
            <a:r>
              <a:rPr lang="en-US" dirty="0">
                <a:latin typeface="Symbol" pitchFamily="33" charset="2"/>
              </a:rPr>
              <a:t>-</a:t>
            </a:r>
            <a:r>
              <a:rPr lang="en-US" dirty="0">
                <a:latin typeface="Times New Roman" pitchFamily="33" charset="0"/>
              </a:rPr>
              <a:t>1 </a:t>
            </a:r>
            <a:r>
              <a:rPr lang="en-US" b="1" i="1" dirty="0">
                <a:latin typeface="Times New Roman" pitchFamily="33" charset="0"/>
              </a:rPr>
              <a:t> </a:t>
            </a:r>
            <a:r>
              <a:rPr lang="en-US" i="1" dirty="0">
                <a:latin typeface="Times New Roman" pitchFamily="33" charset="0"/>
              </a:rPr>
              <a:t>= </a:t>
            </a:r>
            <a:r>
              <a:rPr lang="en-US" dirty="0">
                <a:latin typeface="Times New Roman" pitchFamily="33" charset="0"/>
              </a:rPr>
              <a:t>2</a:t>
            </a:r>
            <a:r>
              <a:rPr lang="en-US" b="1" i="1" dirty="0">
                <a:latin typeface="Times New Roman" pitchFamily="33" charset="0"/>
              </a:rPr>
              <a:t>n </a:t>
            </a:r>
            <a:r>
              <a:rPr lang="en-US" dirty="0">
                <a:latin typeface="Symbol" pitchFamily="33" charset="2"/>
              </a:rPr>
              <a:t>-</a:t>
            </a:r>
            <a:r>
              <a:rPr lang="en-US" dirty="0">
                <a:latin typeface="Times New Roman" pitchFamily="33" charset="0"/>
              </a:rPr>
              <a:t>1</a:t>
            </a:r>
            <a:endParaRPr lang="en-US" dirty="0" smtClean="0">
              <a:latin typeface="Times New Roman" pitchFamily="33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33" charset="0"/>
                <a:sym typeface="Symbol" pitchFamily="33" charset="2"/>
              </a:rPr>
              <a:t>Thus </a:t>
            </a:r>
            <a:r>
              <a:rPr lang="en-US" b="1" i="1" dirty="0" err="1" smtClean="0">
                <a:latin typeface="Times New Roman" pitchFamily="33" charset="0"/>
                <a:sym typeface="Symbol" pitchFamily="33" charset="2"/>
              </a:rPr>
              <a:t>T</a:t>
            </a:r>
            <a:r>
              <a:rPr lang="en-US" dirty="0" err="1">
                <a:latin typeface="Times New Roman" pitchFamily="33" charset="0"/>
                <a:sym typeface="Symbol" pitchFamily="33" charset="2"/>
              </a:rPr>
              <a:t>(</a:t>
            </a:r>
            <a:r>
              <a:rPr lang="en-US" b="1" i="1" dirty="0" err="1">
                <a:latin typeface="Times New Roman" pitchFamily="33" charset="0"/>
                <a:sym typeface="Symbol" pitchFamily="33" charset="2"/>
              </a:rPr>
              <a:t>n</a:t>
            </a:r>
            <a:r>
              <a:rPr lang="en-US" dirty="0">
                <a:latin typeface="Times New Roman" pitchFamily="33" charset="0"/>
                <a:sym typeface="Symbol" pitchFamily="33" charset="2"/>
              </a:rPr>
              <a:t>)</a:t>
            </a:r>
            <a:r>
              <a:rPr lang="en-US" dirty="0"/>
              <a:t> is </a:t>
            </a:r>
            <a:r>
              <a:rPr lang="en-US" b="1" i="1" dirty="0" err="1">
                <a:latin typeface="Times New Roman" pitchFamily="33" charset="0"/>
                <a:sym typeface="Symbol" pitchFamily="33" charset="2"/>
              </a:rPr>
              <a:t>O</a:t>
            </a:r>
            <a:r>
              <a:rPr lang="en-US" dirty="0" err="1">
                <a:latin typeface="Times New Roman" pitchFamily="33" charset="0"/>
                <a:sym typeface="Symbol" pitchFamily="33" charset="2"/>
              </a:rPr>
              <a:t>(</a:t>
            </a:r>
            <a:r>
              <a:rPr lang="en-US" b="1" i="1" dirty="0" err="1">
                <a:latin typeface="Times New Roman" pitchFamily="33" charset="0"/>
                <a:sym typeface="Symbol" pitchFamily="33" charset="2"/>
              </a:rPr>
              <a:t>n</a:t>
            </a:r>
            <a:r>
              <a:rPr lang="en-US" dirty="0" smtClean="0">
                <a:latin typeface="Times New Roman" pitchFamily="33" charset="0"/>
                <a:sym typeface="Symbol" pitchFamily="33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800000"/>
                </a:solidFill>
              </a:rPr>
              <a:t>The amortized time of </a:t>
            </a:r>
            <a:r>
              <a:rPr lang="en-US" b="1" dirty="0" smtClean="0">
                <a:solidFill>
                  <a:srgbClr val="800000"/>
                </a:solidFill>
              </a:rPr>
              <a:t>an add operation </a:t>
            </a:r>
            <a:r>
              <a:rPr lang="en-US" b="1" dirty="0">
                <a:solidFill>
                  <a:srgbClr val="800000"/>
                </a:solidFill>
              </a:rPr>
              <a:t>is </a:t>
            </a:r>
            <a:r>
              <a:rPr lang="en-US" b="1" i="1" dirty="0">
                <a:solidFill>
                  <a:srgbClr val="800000"/>
                </a:solidFill>
                <a:latin typeface="Times New Roman" pitchFamily="33" charset="0"/>
                <a:sym typeface="Symbol" pitchFamily="33" charset="2"/>
              </a:rPr>
              <a:t>O</a:t>
            </a:r>
            <a:r>
              <a:rPr lang="en-US" b="1" dirty="0">
                <a:solidFill>
                  <a:srgbClr val="800000"/>
                </a:solidFill>
                <a:latin typeface="Times New Roman" pitchFamily="33" charset="0"/>
                <a:sym typeface="Symbol" pitchFamily="33" charset="2"/>
              </a:rPr>
              <a:t>(</a:t>
            </a:r>
            <a:r>
              <a:rPr lang="en-US" b="1" dirty="0">
                <a:solidFill>
                  <a:srgbClr val="800000"/>
                </a:solidFill>
                <a:latin typeface="Times New Roman" pitchFamily="33" charset="0"/>
              </a:rPr>
              <a:t>1</a:t>
            </a:r>
            <a:r>
              <a:rPr lang="en-US" b="1" dirty="0" smtClean="0">
                <a:solidFill>
                  <a:srgbClr val="800000"/>
                </a:solidFill>
                <a:latin typeface="Times New Roman" pitchFamily="33" charset="0"/>
                <a:sym typeface="Symbol" pitchFamily="33" charset="2"/>
              </a:rPr>
              <a:t>)!</a:t>
            </a:r>
            <a:endParaRPr lang="en-US" sz="2000" b="1" dirty="0">
              <a:solidFill>
                <a:srgbClr val="8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99392" y="2380074"/>
            <a:ext cx="2122311" cy="2652889"/>
            <a:chOff x="3840" y="1488"/>
            <a:chExt cx="1536" cy="192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3840" y="1872"/>
              <a:ext cx="1536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38" name="Text Box 6"/>
            <p:cNvSpPr txBox="1">
              <a:spLocks noChangeArrowheads="1"/>
            </p:cNvSpPr>
            <p:nvPr/>
          </p:nvSpPr>
          <p:spPr bwMode="auto">
            <a:xfrm>
              <a:off x="3840" y="1488"/>
              <a:ext cx="150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geometric series</a:t>
              </a:r>
            </a:p>
          </p:txBody>
        </p:sp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4608" y="1872"/>
              <a:ext cx="768" cy="816"/>
            </a:xfrm>
            <a:prstGeom prst="rect">
              <a:avLst/>
            </a:prstGeom>
            <a:solidFill>
              <a:srgbClr val="8097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0000"/>
                </a:solidFill>
                <a:latin typeface="Times New Roman" pitchFamily="33" charset="0"/>
              </a:endParaRPr>
            </a:p>
          </p:txBody>
        </p:sp>
        <p:sp>
          <p:nvSpPr>
            <p:cNvPr id="69640" name="Rectangle 8"/>
            <p:cNvSpPr>
              <a:spLocks noChangeArrowheads="1"/>
            </p:cNvSpPr>
            <p:nvPr/>
          </p:nvSpPr>
          <p:spPr bwMode="auto">
            <a:xfrm>
              <a:off x="3840" y="2640"/>
              <a:ext cx="1536" cy="768"/>
            </a:xfrm>
            <a:prstGeom prst="rect">
              <a:avLst/>
            </a:prstGeom>
            <a:solidFill>
              <a:srgbClr val="5674F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0000"/>
                </a:solidFill>
                <a:latin typeface="Times New Roman" pitchFamily="33" charset="0"/>
              </a:endParaRPr>
            </a:p>
          </p:txBody>
        </p:sp>
        <p:sp>
          <p:nvSpPr>
            <p:cNvPr id="69641" name="Rectangle 9"/>
            <p:cNvSpPr>
              <a:spLocks noChangeArrowheads="1"/>
            </p:cNvSpPr>
            <p:nvPr/>
          </p:nvSpPr>
          <p:spPr bwMode="auto">
            <a:xfrm>
              <a:off x="3840" y="1872"/>
              <a:ext cx="768" cy="38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42" name="Rectangle 10"/>
            <p:cNvSpPr>
              <a:spLocks noChangeArrowheads="1"/>
            </p:cNvSpPr>
            <p:nvPr/>
          </p:nvSpPr>
          <p:spPr bwMode="auto">
            <a:xfrm>
              <a:off x="3840" y="2256"/>
              <a:ext cx="384" cy="38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3936" y="2304"/>
              <a:ext cx="21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imes New Roman" pitchFamily="33" charset="0"/>
                </a:rPr>
                <a:t>1</a:t>
              </a:r>
            </a:p>
          </p:txBody>
        </p:sp>
        <p:sp>
          <p:nvSpPr>
            <p:cNvPr id="69644" name="Text Box 12"/>
            <p:cNvSpPr txBox="1">
              <a:spLocks noChangeArrowheads="1"/>
            </p:cNvSpPr>
            <p:nvPr/>
          </p:nvSpPr>
          <p:spPr bwMode="auto">
            <a:xfrm>
              <a:off x="4108" y="1920"/>
              <a:ext cx="21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imes New Roman" pitchFamily="33" charset="0"/>
                </a:rPr>
                <a:t>2</a:t>
              </a:r>
            </a:p>
          </p:txBody>
        </p:sp>
        <p:sp>
          <p:nvSpPr>
            <p:cNvPr id="69645" name="Text Box 13"/>
            <p:cNvSpPr txBox="1">
              <a:spLocks noChangeArrowheads="1"/>
            </p:cNvSpPr>
            <p:nvPr/>
          </p:nvSpPr>
          <p:spPr bwMode="auto">
            <a:xfrm>
              <a:off x="4304" y="2304"/>
              <a:ext cx="21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Times New Roman" pitchFamily="33" charset="0"/>
                </a:rPr>
                <a:t>1</a:t>
              </a:r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4872" y="2096"/>
              <a:ext cx="21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imes New Roman" pitchFamily="33" charset="0"/>
                </a:rPr>
                <a:t>4</a:t>
              </a:r>
            </a:p>
          </p:txBody>
        </p:sp>
        <p:sp>
          <p:nvSpPr>
            <p:cNvPr id="69647" name="Text Box 15"/>
            <p:cNvSpPr txBox="1">
              <a:spLocks noChangeArrowheads="1"/>
            </p:cNvSpPr>
            <p:nvPr/>
          </p:nvSpPr>
          <p:spPr bwMode="auto">
            <a:xfrm>
              <a:off x="4512" y="2864"/>
              <a:ext cx="212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imes New Roman" pitchFamily="33" charset="0"/>
                </a:rPr>
                <a:t>8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936046" y="5292123"/>
          <a:ext cx="3094092" cy="957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9" name="Equation" r:id="rId3" imgW="1600200" imgH="495300" progId="Equation.DSMT4">
                  <p:embed/>
                </p:oleObj>
              </mc:Choice>
              <mc:Fallback>
                <p:oleObj name="Equation" r:id="rId3" imgW="1600200" imgH="4953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6046" y="5292123"/>
                        <a:ext cx="3094092" cy="9576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15068"/>
            <a:ext cx="7772400" cy="1470025"/>
          </a:xfrm>
        </p:spPr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>
          <a:xfrm>
            <a:off x="1371600" y="2570843"/>
            <a:ext cx="6400800" cy="1752600"/>
          </a:xfrm>
        </p:spPr>
        <p:txBody>
          <a:bodyPr/>
          <a:lstStyle/>
          <a:p>
            <a:r>
              <a:rPr lang="en-US" dirty="0" smtClean="0"/>
              <a:t>Chapter 5.1</a:t>
            </a:r>
            <a:endParaRPr lang="en-US" dirty="0"/>
          </a:p>
        </p:txBody>
      </p:sp>
      <p:grpSp>
        <p:nvGrpSpPr>
          <p:cNvPr id="2" name="Group 19"/>
          <p:cNvGrpSpPr/>
          <p:nvPr/>
        </p:nvGrpSpPr>
        <p:grpSpPr>
          <a:xfrm>
            <a:off x="2514600" y="4784272"/>
            <a:ext cx="4648200" cy="1066800"/>
            <a:chOff x="2514600" y="3886200"/>
            <a:chExt cx="4648200" cy="1066800"/>
          </a:xfrm>
        </p:grpSpPr>
        <p:grpSp>
          <p:nvGrpSpPr>
            <p:cNvPr id="3" name="Group 167"/>
            <p:cNvGrpSpPr>
              <a:grpSpLocks/>
            </p:cNvGrpSpPr>
            <p:nvPr/>
          </p:nvGrpSpPr>
          <p:grpSpPr bwMode="auto">
            <a:xfrm>
              <a:off x="2514600" y="3886200"/>
              <a:ext cx="1295400" cy="1066800"/>
              <a:chOff x="1440" y="2448"/>
              <a:chExt cx="816" cy="672"/>
            </a:xfrm>
          </p:grpSpPr>
          <p:sp>
            <p:nvSpPr>
              <p:cNvPr id="3231" name="AutoShape 159"/>
              <p:cNvSpPr>
                <a:spLocks noChangeArrowheads="1"/>
              </p:cNvSpPr>
              <p:nvPr/>
            </p:nvSpPr>
            <p:spPr bwMode="auto">
              <a:xfrm>
                <a:off x="1488" y="2880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E4BB0C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2" name="AutoShape 160"/>
              <p:cNvSpPr>
                <a:spLocks noChangeArrowheads="1"/>
              </p:cNvSpPr>
              <p:nvPr/>
            </p:nvSpPr>
            <p:spPr bwMode="auto">
              <a:xfrm>
                <a:off x="1584" y="2736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E4BB0C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3" name="AutoShape 161"/>
              <p:cNvSpPr>
                <a:spLocks noChangeArrowheads="1"/>
              </p:cNvSpPr>
              <p:nvPr/>
            </p:nvSpPr>
            <p:spPr bwMode="auto">
              <a:xfrm>
                <a:off x="1440" y="2592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E4BB0C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4" name="AutoShape 162"/>
              <p:cNvSpPr>
                <a:spLocks noChangeArrowheads="1"/>
              </p:cNvSpPr>
              <p:nvPr/>
            </p:nvSpPr>
            <p:spPr bwMode="auto">
              <a:xfrm>
                <a:off x="1584" y="2448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E4BB0C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68"/>
            <p:cNvGrpSpPr>
              <a:grpSpLocks/>
            </p:cNvGrpSpPr>
            <p:nvPr/>
          </p:nvGrpSpPr>
          <p:grpSpPr bwMode="auto">
            <a:xfrm flipH="1">
              <a:off x="4191000" y="3886200"/>
              <a:ext cx="1295400" cy="1066800"/>
              <a:chOff x="1440" y="2448"/>
              <a:chExt cx="816" cy="672"/>
            </a:xfrm>
          </p:grpSpPr>
          <p:sp>
            <p:nvSpPr>
              <p:cNvPr id="3241" name="AutoShape 169"/>
              <p:cNvSpPr>
                <a:spLocks noChangeArrowheads="1"/>
              </p:cNvSpPr>
              <p:nvPr/>
            </p:nvSpPr>
            <p:spPr bwMode="auto">
              <a:xfrm>
                <a:off x="1488" y="2880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2" name="AutoShape 170"/>
              <p:cNvSpPr>
                <a:spLocks noChangeArrowheads="1"/>
              </p:cNvSpPr>
              <p:nvPr/>
            </p:nvSpPr>
            <p:spPr bwMode="auto">
              <a:xfrm>
                <a:off x="1584" y="2736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3" name="AutoShape 171"/>
              <p:cNvSpPr>
                <a:spLocks noChangeArrowheads="1"/>
              </p:cNvSpPr>
              <p:nvPr/>
            </p:nvSpPr>
            <p:spPr bwMode="auto">
              <a:xfrm>
                <a:off x="1440" y="2592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4" name="AutoShape 172"/>
              <p:cNvSpPr>
                <a:spLocks noChangeArrowheads="1"/>
              </p:cNvSpPr>
              <p:nvPr/>
            </p:nvSpPr>
            <p:spPr bwMode="auto">
              <a:xfrm>
                <a:off x="1584" y="2448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73"/>
            <p:cNvGrpSpPr>
              <a:grpSpLocks/>
            </p:cNvGrpSpPr>
            <p:nvPr/>
          </p:nvGrpSpPr>
          <p:grpSpPr bwMode="auto">
            <a:xfrm>
              <a:off x="5867400" y="3886200"/>
              <a:ext cx="1295400" cy="1066800"/>
              <a:chOff x="1440" y="2448"/>
              <a:chExt cx="816" cy="672"/>
            </a:xfrm>
          </p:grpSpPr>
          <p:sp>
            <p:nvSpPr>
              <p:cNvPr id="3246" name="AutoShape 174"/>
              <p:cNvSpPr>
                <a:spLocks noChangeArrowheads="1"/>
              </p:cNvSpPr>
              <p:nvPr/>
            </p:nvSpPr>
            <p:spPr bwMode="auto">
              <a:xfrm>
                <a:off x="1488" y="2880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7" name="AutoShape 175"/>
              <p:cNvSpPr>
                <a:spLocks noChangeArrowheads="1"/>
              </p:cNvSpPr>
              <p:nvPr/>
            </p:nvSpPr>
            <p:spPr bwMode="auto">
              <a:xfrm>
                <a:off x="1584" y="2736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8" name="AutoShape 176"/>
              <p:cNvSpPr>
                <a:spLocks noChangeArrowheads="1"/>
              </p:cNvSpPr>
              <p:nvPr/>
            </p:nvSpPr>
            <p:spPr bwMode="auto">
              <a:xfrm>
                <a:off x="1440" y="2592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9" name="AutoShape 177"/>
              <p:cNvSpPr>
                <a:spLocks noChangeArrowheads="1"/>
              </p:cNvSpPr>
              <p:nvPr/>
            </p:nvSpPr>
            <p:spPr bwMode="auto">
              <a:xfrm>
                <a:off x="1584" y="2448"/>
                <a:ext cx="672" cy="240"/>
              </a:xfrm>
              <a:prstGeom prst="can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 ADT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891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0071"/>
            <a:ext cx="4191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</a:t>
            </a:r>
            <a:r>
              <a:rPr lang="en-US" sz="2400" dirty="0">
                <a:solidFill>
                  <a:schemeClr val="tx2"/>
                </a:solidFill>
              </a:rPr>
              <a:t>Stack</a:t>
            </a:r>
            <a:r>
              <a:rPr lang="en-US" sz="2400" dirty="0"/>
              <a:t> ADT stores arbitrary objects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Insertions and deletions follow the last-in first-out scheme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Think of a spring-loaded plate dispenser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Main stack operations: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chemeClr val="tx2"/>
                </a:solidFill>
              </a:rPr>
              <a:t>push</a:t>
            </a:r>
            <a:r>
              <a:rPr lang="en-US" sz="2000" dirty="0" err="1"/>
              <a:t>(object</a:t>
            </a:r>
            <a:r>
              <a:rPr lang="en-US" sz="2000" dirty="0"/>
              <a:t>): inserts an element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object </a:t>
            </a:r>
            <a:r>
              <a:rPr lang="en-US" sz="2000" dirty="0">
                <a:solidFill>
                  <a:schemeClr val="tx2"/>
                </a:solidFill>
              </a:rPr>
              <a:t>pop</a:t>
            </a:r>
            <a:r>
              <a:rPr lang="en-US" sz="2000" dirty="0"/>
              <a:t>(): removes and returns the last inserted element</a:t>
            </a:r>
          </a:p>
        </p:txBody>
      </p:sp>
      <p:sp>
        <p:nvSpPr>
          <p:cNvPr id="38916" name="Rectangle 1028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980071"/>
            <a:ext cx="3810000" cy="4343400"/>
          </a:xfrm>
        </p:spPr>
        <p:txBody>
          <a:bodyPr/>
          <a:lstStyle/>
          <a:p>
            <a:r>
              <a:rPr lang="en-US" sz="2400"/>
              <a:t>Auxiliary stack operations:</a:t>
            </a:r>
          </a:p>
          <a:p>
            <a:pPr lvl="1"/>
            <a:r>
              <a:rPr lang="en-US" sz="2000"/>
              <a:t>object </a:t>
            </a:r>
            <a:r>
              <a:rPr lang="en-US" sz="2000">
                <a:solidFill>
                  <a:schemeClr val="tx2"/>
                </a:solidFill>
              </a:rPr>
              <a:t>top</a:t>
            </a:r>
            <a:r>
              <a:rPr lang="en-US" sz="2000"/>
              <a:t>(): returns the last inserted element without removing it</a:t>
            </a:r>
          </a:p>
          <a:p>
            <a:pPr lvl="1"/>
            <a:r>
              <a:rPr lang="en-US" sz="2000"/>
              <a:t>integer </a:t>
            </a:r>
            <a:r>
              <a:rPr lang="en-US" sz="2000">
                <a:solidFill>
                  <a:schemeClr val="tx2"/>
                </a:solidFill>
              </a:rPr>
              <a:t>size</a:t>
            </a:r>
            <a:r>
              <a:rPr lang="en-US" sz="2000"/>
              <a:t>(): returns the number of elements stored</a:t>
            </a:r>
          </a:p>
          <a:p>
            <a:pPr lvl="1"/>
            <a:r>
              <a:rPr lang="en-US" sz="2000"/>
              <a:t>boolean </a:t>
            </a:r>
            <a:r>
              <a:rPr lang="en-US" sz="2000">
                <a:solidFill>
                  <a:schemeClr val="tx2"/>
                </a:solidFill>
              </a:rPr>
              <a:t>isEmpty</a:t>
            </a:r>
            <a:r>
              <a:rPr lang="en-US" sz="2000"/>
              <a:t>(): indicates whether no elements are stored</a:t>
            </a:r>
          </a:p>
        </p:txBody>
      </p:sp>
      <p:graphicFrame>
        <p:nvGraphicFramePr>
          <p:cNvPr id="38917" name="Object 1029"/>
          <p:cNvGraphicFramePr>
            <a:graphicFrameLocks noChangeAspect="1"/>
          </p:cNvGraphicFramePr>
          <p:nvPr/>
        </p:nvGraphicFramePr>
        <p:xfrm>
          <a:off x="7780004" y="228600"/>
          <a:ext cx="1116013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7" name="Photo Editor Photo" r:id="rId3" imgW="1980952" imgH="3610479" progId="">
                  <p:embed/>
                </p:oleObj>
              </mc:Choice>
              <mc:Fallback>
                <p:oleObj name="Photo Editor Photo" r:id="rId3" imgW="1980952" imgH="361047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EFEFE"/>
                          </a:clrFrom>
                          <a:clrTo>
                            <a:srgbClr val="FEFEFE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004" y="228600"/>
                        <a:ext cx="1116013" cy="203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Array-based Stack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33528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 simple way of implementing the Stack ADT uses an array</a:t>
            </a:r>
          </a:p>
          <a:p>
            <a:pPr>
              <a:lnSpc>
                <a:spcPct val="90000"/>
              </a:lnSpc>
            </a:pPr>
            <a:r>
              <a:rPr lang="en-US" sz="2400"/>
              <a:t>We add elements from left to right</a:t>
            </a:r>
          </a:p>
          <a:p>
            <a:pPr>
              <a:lnSpc>
                <a:spcPct val="90000"/>
              </a:lnSpc>
            </a:pPr>
            <a:r>
              <a:rPr lang="en-US" sz="2400"/>
              <a:t>A variable keeps track of the  index of the top element </a:t>
            </a:r>
          </a:p>
        </p:txBody>
      </p:sp>
      <p:sp>
        <p:nvSpPr>
          <p:cNvPr id="40967" name="Freeform 7"/>
          <p:cNvSpPr>
            <a:spLocks/>
          </p:cNvSpPr>
          <p:nvPr/>
        </p:nvSpPr>
        <p:spPr bwMode="auto">
          <a:xfrm>
            <a:off x="5715000" y="5461000"/>
            <a:ext cx="1509713" cy="379413"/>
          </a:xfrm>
          <a:custGeom>
            <a:avLst/>
            <a:gdLst/>
            <a:ahLst/>
            <a:cxnLst>
              <a:cxn ang="0">
                <a:pos x="951" y="239"/>
              </a:cxn>
              <a:cxn ang="0">
                <a:pos x="951" y="0"/>
              </a:cxn>
              <a:cxn ang="0">
                <a:pos x="0" y="0"/>
              </a:cxn>
              <a:cxn ang="0">
                <a:pos x="24" y="103"/>
              </a:cxn>
              <a:cxn ang="0">
                <a:pos x="104" y="143"/>
              </a:cxn>
              <a:cxn ang="0">
                <a:pos x="120" y="239"/>
              </a:cxn>
              <a:cxn ang="0">
                <a:pos x="951" y="239"/>
              </a:cxn>
            </a:cxnLst>
            <a:rect l="0" t="0" r="r" b="b"/>
            <a:pathLst>
              <a:path w="951" h="239">
                <a:moveTo>
                  <a:pt x="951" y="239"/>
                </a:moveTo>
                <a:lnTo>
                  <a:pt x="951" y="0"/>
                </a:lnTo>
                <a:lnTo>
                  <a:pt x="0" y="0"/>
                </a:lnTo>
                <a:lnTo>
                  <a:pt x="24" y="103"/>
                </a:lnTo>
                <a:lnTo>
                  <a:pt x="104" y="143"/>
                </a:lnTo>
                <a:lnTo>
                  <a:pt x="120" y="239"/>
                </a:lnTo>
                <a:lnTo>
                  <a:pt x="951" y="23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1905000" y="5461000"/>
            <a:ext cx="2982913" cy="379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9"/>
              </a:cxn>
              <a:cxn ang="0">
                <a:pos x="1879" y="239"/>
              </a:cxn>
              <a:cxn ang="0">
                <a:pos x="1863" y="135"/>
              </a:cxn>
              <a:cxn ang="0">
                <a:pos x="1783" y="79"/>
              </a:cxn>
              <a:cxn ang="0">
                <a:pos x="1767" y="0"/>
              </a:cxn>
              <a:cxn ang="0">
                <a:pos x="0" y="0"/>
              </a:cxn>
            </a:cxnLst>
            <a:rect l="0" t="0" r="r" b="b"/>
            <a:pathLst>
              <a:path w="1879" h="239">
                <a:moveTo>
                  <a:pt x="0" y="0"/>
                </a:moveTo>
                <a:lnTo>
                  <a:pt x="0" y="239"/>
                </a:lnTo>
                <a:lnTo>
                  <a:pt x="1879" y="239"/>
                </a:lnTo>
                <a:lnTo>
                  <a:pt x="1863" y="135"/>
                </a:lnTo>
                <a:lnTo>
                  <a:pt x="1783" y="79"/>
                </a:lnTo>
                <a:lnTo>
                  <a:pt x="17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710113" y="5448300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1892300" y="5448300"/>
            <a:ext cx="28178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1892300" y="5461000"/>
            <a:ext cx="25400" cy="392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4887913" y="5827713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1905000" y="5827713"/>
            <a:ext cx="29829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5713413" y="5448300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5726113" y="5448300"/>
            <a:ext cx="26400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8340725" y="5461000"/>
            <a:ext cx="25400" cy="392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5878513" y="5827713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5891213" y="5827713"/>
            <a:ext cx="24622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2286000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2286000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2286000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2667000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2667000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2667000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38084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38084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3808413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34274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34274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3427413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1" name="Rectangle 31"/>
          <p:cNvSpPr>
            <a:spLocks noChangeArrowheads="1"/>
          </p:cNvSpPr>
          <p:nvPr/>
        </p:nvSpPr>
        <p:spPr bwMode="auto">
          <a:xfrm>
            <a:off x="3048000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3048000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3" name="Rectangle 33"/>
          <p:cNvSpPr>
            <a:spLocks noChangeArrowheads="1"/>
          </p:cNvSpPr>
          <p:nvPr/>
        </p:nvSpPr>
        <p:spPr bwMode="auto">
          <a:xfrm>
            <a:off x="3048000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4" name="Rectangle 34"/>
          <p:cNvSpPr>
            <a:spLocks noChangeArrowheads="1"/>
          </p:cNvSpPr>
          <p:nvPr/>
        </p:nvSpPr>
        <p:spPr bwMode="auto">
          <a:xfrm>
            <a:off x="41894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5" name="Rectangle 35"/>
          <p:cNvSpPr>
            <a:spLocks noChangeArrowheads="1"/>
          </p:cNvSpPr>
          <p:nvPr/>
        </p:nvSpPr>
        <p:spPr bwMode="auto">
          <a:xfrm>
            <a:off x="41894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6" name="Rectangle 36"/>
          <p:cNvSpPr>
            <a:spLocks noChangeArrowheads="1"/>
          </p:cNvSpPr>
          <p:nvPr/>
        </p:nvSpPr>
        <p:spPr bwMode="auto">
          <a:xfrm>
            <a:off x="4189413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7" name="Rectangle 37"/>
          <p:cNvSpPr>
            <a:spLocks noChangeArrowheads="1"/>
          </p:cNvSpPr>
          <p:nvPr/>
        </p:nvSpPr>
        <p:spPr bwMode="auto">
          <a:xfrm>
            <a:off x="6804025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8" name="Rectangle 38"/>
          <p:cNvSpPr>
            <a:spLocks noChangeArrowheads="1"/>
          </p:cNvSpPr>
          <p:nvPr/>
        </p:nvSpPr>
        <p:spPr bwMode="auto">
          <a:xfrm>
            <a:off x="6804025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9" name="Rectangle 39"/>
          <p:cNvSpPr>
            <a:spLocks noChangeArrowheads="1"/>
          </p:cNvSpPr>
          <p:nvPr/>
        </p:nvSpPr>
        <p:spPr bwMode="auto">
          <a:xfrm>
            <a:off x="6804025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45704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45704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4570413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3" name="Rectangle 43"/>
          <p:cNvSpPr>
            <a:spLocks noChangeArrowheads="1"/>
          </p:cNvSpPr>
          <p:nvPr/>
        </p:nvSpPr>
        <p:spPr bwMode="auto">
          <a:xfrm>
            <a:off x="64246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4" name="Rectangle 44"/>
          <p:cNvSpPr>
            <a:spLocks noChangeArrowheads="1"/>
          </p:cNvSpPr>
          <p:nvPr/>
        </p:nvSpPr>
        <p:spPr bwMode="auto">
          <a:xfrm>
            <a:off x="64246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5" name="Rectangle 45"/>
          <p:cNvSpPr>
            <a:spLocks noChangeArrowheads="1"/>
          </p:cNvSpPr>
          <p:nvPr/>
        </p:nvSpPr>
        <p:spPr bwMode="auto">
          <a:xfrm>
            <a:off x="6424613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6" name="Rectangle 46"/>
          <p:cNvSpPr>
            <a:spLocks noChangeArrowheads="1"/>
          </p:cNvSpPr>
          <p:nvPr/>
        </p:nvSpPr>
        <p:spPr bwMode="auto">
          <a:xfrm>
            <a:off x="60436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7" name="Rectangle 47"/>
          <p:cNvSpPr>
            <a:spLocks noChangeArrowheads="1"/>
          </p:cNvSpPr>
          <p:nvPr/>
        </p:nvSpPr>
        <p:spPr bwMode="auto">
          <a:xfrm>
            <a:off x="60436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6043613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9" name="Rectangle 49"/>
          <p:cNvSpPr>
            <a:spLocks noChangeArrowheads="1"/>
          </p:cNvSpPr>
          <p:nvPr/>
        </p:nvSpPr>
        <p:spPr bwMode="auto">
          <a:xfrm>
            <a:off x="7197725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0" name="Rectangle 50"/>
          <p:cNvSpPr>
            <a:spLocks noChangeArrowheads="1"/>
          </p:cNvSpPr>
          <p:nvPr/>
        </p:nvSpPr>
        <p:spPr bwMode="auto">
          <a:xfrm>
            <a:off x="7197725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1" name="Rectangle 51"/>
          <p:cNvSpPr>
            <a:spLocks noChangeArrowheads="1"/>
          </p:cNvSpPr>
          <p:nvPr/>
        </p:nvSpPr>
        <p:spPr bwMode="auto">
          <a:xfrm>
            <a:off x="7197725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2" name="Rectangle 52"/>
          <p:cNvSpPr>
            <a:spLocks noChangeArrowheads="1"/>
          </p:cNvSpPr>
          <p:nvPr/>
        </p:nvSpPr>
        <p:spPr bwMode="auto">
          <a:xfrm>
            <a:off x="7578725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3" name="Rectangle 53"/>
          <p:cNvSpPr>
            <a:spLocks noChangeArrowheads="1"/>
          </p:cNvSpPr>
          <p:nvPr/>
        </p:nvSpPr>
        <p:spPr bwMode="auto">
          <a:xfrm>
            <a:off x="7578725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4" name="Rectangle 54"/>
          <p:cNvSpPr>
            <a:spLocks noChangeArrowheads="1"/>
          </p:cNvSpPr>
          <p:nvPr/>
        </p:nvSpPr>
        <p:spPr bwMode="auto">
          <a:xfrm>
            <a:off x="7578725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5" name="Rectangle 55"/>
          <p:cNvSpPr>
            <a:spLocks noChangeArrowheads="1"/>
          </p:cNvSpPr>
          <p:nvPr/>
        </p:nvSpPr>
        <p:spPr bwMode="auto">
          <a:xfrm>
            <a:off x="7959725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7" name="Rectangle 57"/>
          <p:cNvSpPr>
            <a:spLocks noChangeArrowheads="1"/>
          </p:cNvSpPr>
          <p:nvPr/>
        </p:nvSpPr>
        <p:spPr bwMode="auto">
          <a:xfrm>
            <a:off x="7959725" y="5461000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8" name="Rectangle 58"/>
          <p:cNvSpPr>
            <a:spLocks noChangeArrowheads="1"/>
          </p:cNvSpPr>
          <p:nvPr/>
        </p:nvSpPr>
        <p:spPr bwMode="auto">
          <a:xfrm>
            <a:off x="1447800" y="5499100"/>
            <a:ext cx="2968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i="1">
                <a:solidFill>
                  <a:schemeClr val="accent2"/>
                </a:solidFill>
                <a:latin typeface="Times New Roman" charset="0"/>
              </a:rPr>
              <a:t>S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41019" name="Rectangle 59"/>
          <p:cNvSpPr>
            <a:spLocks noChangeArrowheads="1"/>
          </p:cNvSpPr>
          <p:nvPr/>
        </p:nvSpPr>
        <p:spPr bwMode="auto">
          <a:xfrm>
            <a:off x="2019300" y="5842000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Times New Roman" charset="0"/>
              </a:rPr>
              <a:t>0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41020" name="Rectangle 60"/>
          <p:cNvSpPr>
            <a:spLocks noChangeArrowheads="1"/>
          </p:cNvSpPr>
          <p:nvPr/>
        </p:nvSpPr>
        <p:spPr bwMode="auto">
          <a:xfrm>
            <a:off x="2425700" y="5842000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Times New Roman" charset="0"/>
              </a:rPr>
              <a:t>1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41021" name="Rectangle 61"/>
          <p:cNvSpPr>
            <a:spLocks noChangeArrowheads="1"/>
          </p:cNvSpPr>
          <p:nvPr/>
        </p:nvSpPr>
        <p:spPr bwMode="auto">
          <a:xfrm>
            <a:off x="2806700" y="5842000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Times New Roman" charset="0"/>
              </a:rPr>
              <a:t>2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41025" name="Rectangle 65"/>
          <p:cNvSpPr>
            <a:spLocks noChangeArrowheads="1"/>
          </p:cNvSpPr>
          <p:nvPr/>
        </p:nvSpPr>
        <p:spPr bwMode="auto">
          <a:xfrm>
            <a:off x="6883400" y="5843588"/>
            <a:ext cx="2825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i="1">
                <a:solidFill>
                  <a:schemeClr val="accent2"/>
                </a:solidFill>
                <a:latin typeface="Times New Roman" charset="0"/>
              </a:rPr>
              <a:t>t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41026" name="Rectangle 66"/>
          <p:cNvSpPr>
            <a:spLocks noChangeArrowheads="1"/>
          </p:cNvSpPr>
          <p:nvPr/>
        </p:nvSpPr>
        <p:spPr bwMode="auto">
          <a:xfrm>
            <a:off x="46974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7" name="Freeform 67"/>
          <p:cNvSpPr>
            <a:spLocks/>
          </p:cNvSpPr>
          <p:nvPr/>
        </p:nvSpPr>
        <p:spPr bwMode="auto">
          <a:xfrm>
            <a:off x="4697413" y="5461000"/>
            <a:ext cx="101600" cy="201613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32" y="71"/>
              </a:cxn>
              <a:cxn ang="0">
                <a:pos x="32" y="71"/>
              </a:cxn>
              <a:cxn ang="0">
                <a:pos x="32" y="71"/>
              </a:cxn>
              <a:cxn ang="0">
                <a:pos x="40" y="95"/>
              </a:cxn>
              <a:cxn ang="0">
                <a:pos x="40" y="95"/>
              </a:cxn>
              <a:cxn ang="0">
                <a:pos x="40" y="95"/>
              </a:cxn>
              <a:cxn ang="0">
                <a:pos x="64" y="119"/>
              </a:cxn>
              <a:cxn ang="0">
                <a:pos x="64" y="111"/>
              </a:cxn>
              <a:cxn ang="0">
                <a:pos x="56" y="127"/>
              </a:cxn>
              <a:cxn ang="0">
                <a:pos x="56" y="127"/>
              </a:cxn>
              <a:cxn ang="0">
                <a:pos x="32" y="103"/>
              </a:cxn>
              <a:cxn ang="0">
                <a:pos x="32" y="103"/>
              </a:cxn>
              <a:cxn ang="0">
                <a:pos x="24" y="103"/>
              </a:cxn>
              <a:cxn ang="0">
                <a:pos x="16" y="79"/>
              </a:cxn>
              <a:cxn ang="0">
                <a:pos x="16" y="79"/>
              </a:cxn>
              <a:cxn ang="0">
                <a:pos x="16" y="71"/>
              </a:cxn>
              <a:cxn ang="0">
                <a:pos x="0" y="0"/>
              </a:cxn>
              <a:cxn ang="0">
                <a:pos x="16" y="0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32" y="71"/>
                </a:lnTo>
                <a:lnTo>
                  <a:pt x="32" y="71"/>
                </a:lnTo>
                <a:lnTo>
                  <a:pt x="32" y="71"/>
                </a:lnTo>
                <a:lnTo>
                  <a:pt x="40" y="95"/>
                </a:lnTo>
                <a:lnTo>
                  <a:pt x="40" y="95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56" y="127"/>
                </a:lnTo>
                <a:lnTo>
                  <a:pt x="32" y="103"/>
                </a:lnTo>
                <a:lnTo>
                  <a:pt x="32" y="103"/>
                </a:lnTo>
                <a:lnTo>
                  <a:pt x="24" y="103"/>
                </a:lnTo>
                <a:lnTo>
                  <a:pt x="16" y="79"/>
                </a:lnTo>
                <a:lnTo>
                  <a:pt x="16" y="79"/>
                </a:lnTo>
                <a:lnTo>
                  <a:pt x="16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8" name="Freeform 68"/>
          <p:cNvSpPr>
            <a:spLocks/>
          </p:cNvSpPr>
          <p:nvPr/>
        </p:nvSpPr>
        <p:spPr bwMode="auto">
          <a:xfrm>
            <a:off x="4786313" y="5637213"/>
            <a:ext cx="101600" cy="635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64" y="24"/>
              </a:cxn>
              <a:cxn ang="0">
                <a:pos x="64" y="32"/>
              </a:cxn>
              <a:cxn ang="0">
                <a:pos x="48" y="32"/>
              </a:cxn>
              <a:cxn ang="0">
                <a:pos x="56" y="40"/>
              </a:cxn>
              <a:cxn ang="0">
                <a:pos x="0" y="16"/>
              </a:cxn>
              <a:cxn ang="0">
                <a:pos x="8" y="0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9" name="Rectangle 69"/>
          <p:cNvSpPr>
            <a:spLocks noChangeArrowheads="1"/>
          </p:cNvSpPr>
          <p:nvPr/>
        </p:nvSpPr>
        <p:spPr bwMode="auto">
          <a:xfrm>
            <a:off x="48879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30" name="Freeform 70"/>
          <p:cNvSpPr>
            <a:spLocks/>
          </p:cNvSpPr>
          <p:nvPr/>
        </p:nvSpPr>
        <p:spPr bwMode="auto">
          <a:xfrm>
            <a:off x="4862513" y="5688013"/>
            <a:ext cx="50800" cy="15240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0" y="0"/>
              </a:cxn>
              <a:cxn ang="0">
                <a:pos x="16" y="96"/>
              </a:cxn>
              <a:cxn ang="0">
                <a:pos x="32" y="96"/>
              </a:cxn>
              <a:cxn ang="0">
                <a:pos x="16" y="0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31" name="Rectangle 71"/>
          <p:cNvSpPr>
            <a:spLocks noChangeArrowheads="1"/>
          </p:cNvSpPr>
          <p:nvPr/>
        </p:nvSpPr>
        <p:spPr bwMode="auto">
          <a:xfrm>
            <a:off x="5688013" y="5448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32" name="Freeform 72"/>
          <p:cNvSpPr>
            <a:spLocks/>
          </p:cNvSpPr>
          <p:nvPr/>
        </p:nvSpPr>
        <p:spPr bwMode="auto">
          <a:xfrm>
            <a:off x="5688013" y="5461000"/>
            <a:ext cx="101600" cy="201613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24" y="71"/>
              </a:cxn>
              <a:cxn ang="0">
                <a:pos x="24" y="71"/>
              </a:cxn>
              <a:cxn ang="0">
                <a:pos x="24" y="71"/>
              </a:cxn>
              <a:cxn ang="0">
                <a:pos x="40" y="95"/>
              </a:cxn>
              <a:cxn ang="0">
                <a:pos x="40" y="95"/>
              </a:cxn>
              <a:cxn ang="0">
                <a:pos x="40" y="95"/>
              </a:cxn>
              <a:cxn ang="0">
                <a:pos x="64" y="119"/>
              </a:cxn>
              <a:cxn ang="0">
                <a:pos x="64" y="111"/>
              </a:cxn>
              <a:cxn ang="0">
                <a:pos x="56" y="127"/>
              </a:cxn>
              <a:cxn ang="0">
                <a:pos x="56" y="127"/>
              </a:cxn>
              <a:cxn ang="0">
                <a:pos x="32" y="103"/>
              </a:cxn>
              <a:cxn ang="0">
                <a:pos x="32" y="103"/>
              </a:cxn>
              <a:cxn ang="0">
                <a:pos x="24" y="103"/>
              </a:cxn>
              <a:cxn ang="0">
                <a:pos x="8" y="79"/>
              </a:cxn>
              <a:cxn ang="0">
                <a:pos x="8" y="79"/>
              </a:cxn>
              <a:cxn ang="0">
                <a:pos x="8" y="71"/>
              </a:cxn>
              <a:cxn ang="0">
                <a:pos x="0" y="0"/>
              </a:cxn>
              <a:cxn ang="0">
                <a:pos x="16" y="0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24" y="71"/>
                </a:lnTo>
                <a:lnTo>
                  <a:pt x="24" y="71"/>
                </a:lnTo>
                <a:lnTo>
                  <a:pt x="24" y="71"/>
                </a:lnTo>
                <a:lnTo>
                  <a:pt x="40" y="95"/>
                </a:lnTo>
                <a:lnTo>
                  <a:pt x="40" y="95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56" y="127"/>
                </a:lnTo>
                <a:lnTo>
                  <a:pt x="32" y="103"/>
                </a:lnTo>
                <a:lnTo>
                  <a:pt x="32" y="103"/>
                </a:lnTo>
                <a:lnTo>
                  <a:pt x="24" y="103"/>
                </a:lnTo>
                <a:lnTo>
                  <a:pt x="8" y="79"/>
                </a:lnTo>
                <a:lnTo>
                  <a:pt x="8" y="79"/>
                </a:lnTo>
                <a:lnTo>
                  <a:pt x="8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33" name="Freeform 73"/>
          <p:cNvSpPr>
            <a:spLocks/>
          </p:cNvSpPr>
          <p:nvPr/>
        </p:nvSpPr>
        <p:spPr bwMode="auto">
          <a:xfrm>
            <a:off x="5776913" y="5637213"/>
            <a:ext cx="101600" cy="635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64" y="24"/>
              </a:cxn>
              <a:cxn ang="0">
                <a:pos x="64" y="32"/>
              </a:cxn>
              <a:cxn ang="0">
                <a:pos x="48" y="32"/>
              </a:cxn>
              <a:cxn ang="0">
                <a:pos x="56" y="40"/>
              </a:cxn>
              <a:cxn ang="0">
                <a:pos x="0" y="16"/>
              </a:cxn>
              <a:cxn ang="0">
                <a:pos x="8" y="0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34" name="Rectangle 74"/>
          <p:cNvSpPr>
            <a:spLocks noChangeArrowheads="1"/>
          </p:cNvSpPr>
          <p:nvPr/>
        </p:nvSpPr>
        <p:spPr bwMode="auto">
          <a:xfrm>
            <a:off x="5878513" y="5840413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35" name="Freeform 75"/>
          <p:cNvSpPr>
            <a:spLocks/>
          </p:cNvSpPr>
          <p:nvPr/>
        </p:nvSpPr>
        <p:spPr bwMode="auto">
          <a:xfrm>
            <a:off x="5853113" y="5688013"/>
            <a:ext cx="50800" cy="15240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0" y="0"/>
              </a:cxn>
              <a:cxn ang="0">
                <a:pos x="16" y="96"/>
              </a:cxn>
              <a:cxn ang="0">
                <a:pos x="32" y="96"/>
              </a:cxn>
              <a:cxn ang="0">
                <a:pos x="16" y="0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36" name="Rectangle 76"/>
          <p:cNvSpPr>
            <a:spLocks noChangeArrowheads="1"/>
          </p:cNvSpPr>
          <p:nvPr/>
        </p:nvSpPr>
        <p:spPr bwMode="auto">
          <a:xfrm>
            <a:off x="5141913" y="5334000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Times New Roman" charset="0"/>
              </a:rPr>
              <a:t>…</a:t>
            </a:r>
          </a:p>
        </p:txBody>
      </p:sp>
      <p:sp>
        <p:nvSpPr>
          <p:cNvPr id="41038" name="Text Box 78"/>
          <p:cNvSpPr txBox="1">
            <a:spLocks noChangeArrowheads="1"/>
          </p:cNvSpPr>
          <p:nvPr/>
        </p:nvSpPr>
        <p:spPr bwMode="auto">
          <a:xfrm>
            <a:off x="4343400" y="1676400"/>
            <a:ext cx="4419600" cy="258532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228600"/>
            <a:r>
              <a:rPr lang="en-US" b="1" dirty="0">
                <a:solidFill>
                  <a:srgbClr val="000000"/>
                </a:solidFill>
                <a:latin typeface="Times New Roman" charset="0"/>
              </a:rPr>
              <a:t>Algorithm</a:t>
            </a:r>
            <a:r>
              <a:rPr lang="en-US" dirty="0">
                <a:latin typeface="Times New Roman" charset="0"/>
              </a:rPr>
              <a:t> </a:t>
            </a:r>
            <a:r>
              <a:rPr lang="en-US" b="1" i="1" dirty="0">
                <a:solidFill>
                  <a:schemeClr val="tx2"/>
                </a:solidFill>
                <a:latin typeface="Times New Roman" charset="0"/>
              </a:rPr>
              <a:t>size</a:t>
            </a:r>
            <a:r>
              <a:rPr lang="en-US" dirty="0">
                <a:solidFill>
                  <a:schemeClr val="tx2"/>
                </a:solidFill>
                <a:latin typeface="Times New Roman" charset="0"/>
              </a:rPr>
              <a:t>()</a:t>
            </a:r>
          </a:p>
          <a:p>
            <a:pPr defTabSz="228600"/>
            <a:r>
              <a:rPr lang="en-US" dirty="0">
                <a:solidFill>
                  <a:schemeClr val="accent2"/>
                </a:solidFill>
                <a:latin typeface="Times New Roman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Times New Roman" charset="0"/>
                <a:sym typeface="Symbol" charset="2"/>
              </a:rPr>
              <a:t>return</a:t>
            </a:r>
            <a:r>
              <a:rPr lang="en-US" dirty="0">
                <a:latin typeface="Times New Roman" charset="0"/>
                <a:sym typeface="Symbol" charset="2"/>
              </a:rPr>
              <a:t> </a:t>
            </a:r>
            <a:r>
              <a:rPr lang="en-US" b="1" i="1" dirty="0" err="1">
                <a:solidFill>
                  <a:schemeClr val="accent2"/>
                </a:solidFill>
                <a:latin typeface="Times New Roman" charset="0"/>
                <a:sym typeface="Symbol" charset="2"/>
              </a:rPr>
              <a:t>t</a:t>
            </a:r>
            <a:r>
              <a:rPr lang="en-US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 +</a:t>
            </a:r>
            <a:r>
              <a:rPr lang="en-US" dirty="0">
                <a:solidFill>
                  <a:schemeClr val="tx2"/>
                </a:solidFill>
                <a:latin typeface="Times New Roman" charset="0"/>
                <a:sym typeface="Symbol" charset="2"/>
              </a:rPr>
              <a:t> </a:t>
            </a:r>
            <a:r>
              <a:rPr lang="en-US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1</a:t>
            </a:r>
          </a:p>
          <a:p>
            <a:pPr defTabSz="228600"/>
            <a:endParaRPr lang="en-US" b="1" dirty="0">
              <a:solidFill>
                <a:schemeClr val="tx2"/>
              </a:solidFill>
              <a:latin typeface="Times New Roman" charset="0"/>
            </a:endParaRPr>
          </a:p>
          <a:p>
            <a:pPr defTabSz="228600"/>
            <a:r>
              <a:rPr lang="en-US" b="1" dirty="0">
                <a:solidFill>
                  <a:srgbClr val="000000"/>
                </a:solidFill>
                <a:latin typeface="Times New Roman" charset="0"/>
              </a:rPr>
              <a:t>Algorithm</a:t>
            </a:r>
            <a:r>
              <a:rPr lang="en-US" dirty="0">
                <a:latin typeface="Times New Roman" charset="0"/>
              </a:rPr>
              <a:t> </a:t>
            </a:r>
            <a:r>
              <a:rPr lang="en-US" b="1" i="1" dirty="0">
                <a:solidFill>
                  <a:schemeClr val="tx2"/>
                </a:solidFill>
                <a:latin typeface="Times New Roman" charset="0"/>
              </a:rPr>
              <a:t>pop</a:t>
            </a:r>
            <a:r>
              <a:rPr lang="en-US" dirty="0">
                <a:solidFill>
                  <a:schemeClr val="tx2"/>
                </a:solidFill>
                <a:latin typeface="Times New Roman" charset="0"/>
              </a:rPr>
              <a:t>()</a:t>
            </a:r>
          </a:p>
          <a:p>
            <a:pPr defTabSz="228600"/>
            <a:r>
              <a:rPr lang="en-US" dirty="0">
                <a:latin typeface="Times New Roman" charset="0"/>
                <a:sym typeface="Symbol" charset="2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Times New Roman" charset="0"/>
                <a:sym typeface="Symbol" charset="2"/>
              </a:rPr>
              <a:t>if</a:t>
            </a:r>
            <a:r>
              <a:rPr lang="en-US" dirty="0">
                <a:latin typeface="Times New Roman" charset="0"/>
                <a:sym typeface="Symbol" charset="2"/>
              </a:rPr>
              <a:t> </a:t>
            </a:r>
            <a:r>
              <a:rPr lang="en-US" b="1" i="1" dirty="0" err="1">
                <a:solidFill>
                  <a:schemeClr val="accent2"/>
                </a:solidFill>
                <a:latin typeface="Times New Roman" charset="0"/>
                <a:sym typeface="Symbol" charset="2"/>
              </a:rPr>
              <a:t>isEmpty</a:t>
            </a:r>
            <a:r>
              <a:rPr lang="en-US" dirty="0">
                <a:solidFill>
                  <a:schemeClr val="accent2"/>
                </a:solidFill>
                <a:latin typeface="Times New Roman" charset="0"/>
              </a:rPr>
              <a:t>()</a:t>
            </a:r>
            <a:r>
              <a:rPr lang="en-US" dirty="0">
                <a:latin typeface="Times New Roman" charset="0"/>
                <a:sym typeface="Symbol" charset="2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charset="0"/>
                <a:sym typeface="Symbol" charset="2"/>
              </a:rPr>
              <a:t>then</a:t>
            </a:r>
          </a:p>
          <a:p>
            <a:pPr defTabSz="228600"/>
            <a:r>
              <a:rPr lang="en-US" b="1" dirty="0">
                <a:solidFill>
                  <a:srgbClr val="000000"/>
                </a:solidFill>
                <a:latin typeface="Times New Roman" charset="0"/>
                <a:sym typeface="Symbol" charset="2"/>
              </a:rPr>
              <a:t>		throw </a:t>
            </a:r>
            <a:r>
              <a:rPr lang="en-US" b="1" i="1" dirty="0" err="1">
                <a:solidFill>
                  <a:schemeClr val="accent2"/>
                </a:solidFill>
                <a:latin typeface="Times New Roman" charset="0"/>
                <a:sym typeface="Symbol" charset="2"/>
              </a:rPr>
              <a:t>EmptyStackException</a:t>
            </a:r>
            <a:endParaRPr lang="en-US" b="1" dirty="0">
              <a:solidFill>
                <a:srgbClr val="000000"/>
              </a:solidFill>
              <a:latin typeface="Times New Roman" charset="0"/>
              <a:sym typeface="Symbol" charset="2"/>
            </a:endParaRPr>
          </a:p>
          <a:p>
            <a:pPr defTabSz="228600"/>
            <a:r>
              <a:rPr lang="en-US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	 </a:t>
            </a:r>
            <a:r>
              <a:rPr lang="en-US" b="1" dirty="0">
                <a:solidFill>
                  <a:srgbClr val="000000"/>
                </a:solidFill>
                <a:latin typeface="Times New Roman" charset="0"/>
                <a:sym typeface="Symbol" charset="2"/>
              </a:rPr>
              <a:t>else </a:t>
            </a:r>
            <a:r>
              <a:rPr lang="en-US" dirty="0">
                <a:latin typeface="Times New Roman" charset="0"/>
                <a:sym typeface="Symbol" charset="2"/>
              </a:rPr>
              <a:t> </a:t>
            </a:r>
            <a:endParaRPr lang="en-US" dirty="0">
              <a:latin typeface="Times New Roman" charset="0"/>
            </a:endParaRPr>
          </a:p>
          <a:p>
            <a:pPr defTabSz="228600"/>
            <a:r>
              <a:rPr lang="en-US" dirty="0">
                <a:solidFill>
                  <a:schemeClr val="accent2"/>
                </a:solidFill>
                <a:latin typeface="Times New Roman" charset="0"/>
              </a:rPr>
              <a:t>		</a:t>
            </a:r>
            <a:r>
              <a:rPr lang="en-US" b="1" i="1" dirty="0" err="1">
                <a:solidFill>
                  <a:schemeClr val="accent2"/>
                </a:solidFill>
                <a:latin typeface="Times New Roman" charset="0"/>
              </a:rPr>
              <a:t>t</a:t>
            </a:r>
            <a:r>
              <a:rPr lang="en-US" dirty="0" smtClean="0">
                <a:solidFill>
                  <a:schemeClr val="tx2"/>
                </a:solidFill>
                <a:latin typeface="Times New Roman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Wingdings"/>
                <a:ea typeface="Wingdings"/>
                <a:cs typeface="Wingdings"/>
              </a:rPr>
              <a:t></a:t>
            </a:r>
            <a:r>
              <a:rPr lang="en-US" dirty="0" smtClean="0">
                <a:solidFill>
                  <a:schemeClr val="tx2"/>
                </a:solidFill>
                <a:latin typeface="Times New Roman" charset="0"/>
                <a:sym typeface="Symbol" charset="2"/>
              </a:rPr>
              <a:t> </a:t>
            </a:r>
            <a:r>
              <a:rPr lang="en-US" b="1" i="1" dirty="0" err="1">
                <a:solidFill>
                  <a:schemeClr val="accent2"/>
                </a:solidFill>
                <a:latin typeface="Times New Roman" charset="0"/>
                <a:sym typeface="Symbol" charset="2"/>
              </a:rPr>
              <a:t>t</a:t>
            </a:r>
            <a:r>
              <a:rPr lang="en-US" dirty="0" smtClean="0">
                <a:solidFill>
                  <a:schemeClr val="accent2"/>
                </a:solidFill>
                <a:latin typeface="Times New Roman" charset="0"/>
                <a:sym typeface="Symbol" charset="2"/>
              </a:rPr>
              <a:t> </a:t>
            </a:r>
            <a:r>
              <a:rPr lang="en-US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-</a:t>
            </a:r>
            <a:r>
              <a:rPr lang="en-US" dirty="0" smtClean="0">
                <a:solidFill>
                  <a:schemeClr val="tx2"/>
                </a:solidFill>
                <a:latin typeface="Times New Roman" charset="0"/>
                <a:sym typeface="Symbol" charset="2"/>
              </a:rPr>
              <a:t> </a:t>
            </a:r>
            <a:r>
              <a:rPr lang="en-US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1</a:t>
            </a:r>
          </a:p>
          <a:p>
            <a:pPr defTabSz="228600"/>
            <a:r>
              <a:rPr lang="en-US" b="1" dirty="0">
                <a:solidFill>
                  <a:srgbClr val="000000"/>
                </a:solidFill>
                <a:latin typeface="Times New Roman" charset="0"/>
                <a:sym typeface="Symbol" charset="2"/>
              </a:rPr>
              <a:t>		return</a:t>
            </a:r>
            <a:r>
              <a:rPr lang="en-US" dirty="0">
                <a:latin typeface="Times New Roman" charset="0"/>
                <a:sym typeface="Symbol" charset="2"/>
              </a:rPr>
              <a:t> </a:t>
            </a:r>
            <a:r>
              <a:rPr lang="en-US" b="1" i="1" dirty="0" err="1">
                <a:solidFill>
                  <a:schemeClr val="accent2"/>
                </a:solidFill>
                <a:latin typeface="Times New Roman" charset="0"/>
                <a:sym typeface="Symbol" charset="2"/>
              </a:rPr>
              <a:t>S</a:t>
            </a:r>
            <a:r>
              <a:rPr lang="en-US" dirty="0" err="1">
                <a:solidFill>
                  <a:schemeClr val="accent2"/>
                </a:solidFill>
                <a:latin typeface="Times New Roman" charset="0"/>
                <a:sym typeface="Symbol" charset="2"/>
              </a:rPr>
              <a:t>[</a:t>
            </a:r>
            <a:r>
              <a:rPr lang="en-US" b="1" i="1" dirty="0" err="1">
                <a:solidFill>
                  <a:schemeClr val="accent2"/>
                </a:solidFill>
                <a:latin typeface="Times New Roman" charset="0"/>
                <a:sym typeface="Symbol" charset="2"/>
              </a:rPr>
              <a:t>t</a:t>
            </a:r>
            <a:r>
              <a:rPr lang="en-US" b="1" i="1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 </a:t>
            </a:r>
            <a:r>
              <a:rPr lang="en-US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+</a:t>
            </a:r>
            <a:r>
              <a:rPr lang="en-US" dirty="0">
                <a:solidFill>
                  <a:schemeClr val="tx2"/>
                </a:solidFill>
                <a:latin typeface="Times New Roman" charset="0"/>
                <a:sym typeface="Symbol" charset="2"/>
              </a:rPr>
              <a:t> </a:t>
            </a:r>
            <a:r>
              <a:rPr lang="en-US" dirty="0">
                <a:solidFill>
                  <a:schemeClr val="accent2"/>
                </a:solidFill>
                <a:latin typeface="Times New Roman" charset="0"/>
                <a:sym typeface="Symbol" charset="2"/>
              </a:rPr>
              <a:t>1]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8388"/>
            <a:ext cx="7772400" cy="1470025"/>
          </a:xfrm>
        </p:spPr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58" name="Subtitle 57"/>
          <p:cNvSpPr>
            <a:spLocks noGrp="1"/>
          </p:cNvSpPr>
          <p:nvPr>
            <p:ph type="subTitle" idx="1"/>
          </p:nvPr>
        </p:nvSpPr>
        <p:spPr>
          <a:xfrm>
            <a:off x="1371600" y="2824163"/>
            <a:ext cx="6400800" cy="1752600"/>
          </a:xfrm>
        </p:spPr>
        <p:txBody>
          <a:bodyPr/>
          <a:lstStyle/>
          <a:p>
            <a:r>
              <a:rPr lang="en-US" dirty="0" smtClean="0"/>
              <a:t>Chapters 5.2-5.3</a:t>
            </a:r>
            <a:endParaRPr lang="en-US" dirty="0"/>
          </a:p>
        </p:txBody>
      </p:sp>
      <p:grpSp>
        <p:nvGrpSpPr>
          <p:cNvPr id="2" name="Group 235"/>
          <p:cNvGrpSpPr>
            <a:grpSpLocks/>
          </p:cNvGrpSpPr>
          <p:nvPr/>
        </p:nvGrpSpPr>
        <p:grpSpPr bwMode="auto">
          <a:xfrm>
            <a:off x="1981200" y="5146675"/>
            <a:ext cx="1828800" cy="908050"/>
            <a:chOff x="1248" y="2736"/>
            <a:chExt cx="1152" cy="572"/>
          </a:xfrm>
        </p:grpSpPr>
        <p:sp>
          <p:nvSpPr>
            <p:cNvPr id="3256" name="Freeform 184"/>
            <p:cNvSpPr>
              <a:spLocks/>
            </p:cNvSpPr>
            <p:nvPr/>
          </p:nvSpPr>
          <p:spPr bwMode="auto">
            <a:xfrm>
              <a:off x="1378" y="2857"/>
              <a:ext cx="349" cy="259"/>
            </a:xfrm>
            <a:custGeom>
              <a:avLst/>
              <a:gdLst/>
              <a:ahLst/>
              <a:cxnLst>
                <a:cxn ang="0">
                  <a:pos x="952" y="0"/>
                </a:cxn>
                <a:cxn ang="0">
                  <a:pos x="195" y="70"/>
                </a:cxn>
                <a:cxn ang="0">
                  <a:pos x="0" y="247"/>
                </a:cxn>
                <a:cxn ang="0">
                  <a:pos x="5" y="776"/>
                </a:cxn>
                <a:cxn ang="0">
                  <a:pos x="129" y="774"/>
                </a:cxn>
                <a:cxn ang="0">
                  <a:pos x="148" y="249"/>
                </a:cxn>
                <a:cxn ang="0">
                  <a:pos x="359" y="282"/>
                </a:cxn>
                <a:cxn ang="0">
                  <a:pos x="226" y="121"/>
                </a:cxn>
                <a:cxn ang="0">
                  <a:pos x="1047" y="37"/>
                </a:cxn>
                <a:cxn ang="0">
                  <a:pos x="952" y="0"/>
                </a:cxn>
                <a:cxn ang="0">
                  <a:pos x="952" y="0"/>
                </a:cxn>
              </a:cxnLst>
              <a:rect l="0" t="0" r="r" b="b"/>
              <a:pathLst>
                <a:path w="1047" h="776">
                  <a:moveTo>
                    <a:pt x="952" y="0"/>
                  </a:moveTo>
                  <a:lnTo>
                    <a:pt x="195" y="70"/>
                  </a:lnTo>
                  <a:lnTo>
                    <a:pt x="0" y="247"/>
                  </a:lnTo>
                  <a:lnTo>
                    <a:pt x="5" y="776"/>
                  </a:lnTo>
                  <a:lnTo>
                    <a:pt x="129" y="774"/>
                  </a:lnTo>
                  <a:lnTo>
                    <a:pt x="148" y="249"/>
                  </a:lnTo>
                  <a:lnTo>
                    <a:pt x="359" y="282"/>
                  </a:lnTo>
                  <a:lnTo>
                    <a:pt x="226" y="121"/>
                  </a:lnTo>
                  <a:lnTo>
                    <a:pt x="1047" y="37"/>
                  </a:lnTo>
                  <a:lnTo>
                    <a:pt x="952" y="0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7" name="Freeform 185"/>
            <p:cNvSpPr>
              <a:spLocks/>
            </p:cNvSpPr>
            <p:nvPr/>
          </p:nvSpPr>
          <p:spPr bwMode="auto">
            <a:xfrm>
              <a:off x="1252" y="2948"/>
              <a:ext cx="878" cy="217"/>
            </a:xfrm>
            <a:custGeom>
              <a:avLst/>
              <a:gdLst/>
              <a:ahLst/>
              <a:cxnLst>
                <a:cxn ang="0">
                  <a:pos x="214" y="40"/>
                </a:cxn>
                <a:cxn ang="0">
                  <a:pos x="169" y="65"/>
                </a:cxn>
                <a:cxn ang="0">
                  <a:pos x="135" y="88"/>
                </a:cxn>
                <a:cxn ang="0">
                  <a:pos x="71" y="152"/>
                </a:cxn>
                <a:cxn ang="0">
                  <a:pos x="25" y="235"/>
                </a:cxn>
                <a:cxn ang="0">
                  <a:pos x="9" y="412"/>
                </a:cxn>
                <a:cxn ang="0">
                  <a:pos x="35" y="478"/>
                </a:cxn>
                <a:cxn ang="0">
                  <a:pos x="86" y="519"/>
                </a:cxn>
                <a:cxn ang="0">
                  <a:pos x="146" y="537"/>
                </a:cxn>
                <a:cxn ang="0">
                  <a:pos x="1122" y="617"/>
                </a:cxn>
                <a:cxn ang="0">
                  <a:pos x="1238" y="500"/>
                </a:cxn>
                <a:cxn ang="0">
                  <a:pos x="1282" y="428"/>
                </a:cxn>
                <a:cxn ang="0">
                  <a:pos x="1332" y="383"/>
                </a:cxn>
                <a:cxn ang="0">
                  <a:pos x="1373" y="363"/>
                </a:cxn>
                <a:cxn ang="0">
                  <a:pos x="1527" y="370"/>
                </a:cxn>
                <a:cxn ang="0">
                  <a:pos x="1592" y="399"/>
                </a:cxn>
                <a:cxn ang="0">
                  <a:pos x="1662" y="485"/>
                </a:cxn>
                <a:cxn ang="0">
                  <a:pos x="1701" y="651"/>
                </a:cxn>
                <a:cxn ang="0">
                  <a:pos x="1917" y="511"/>
                </a:cxn>
                <a:cxn ang="0">
                  <a:pos x="1850" y="446"/>
                </a:cxn>
                <a:cxn ang="0">
                  <a:pos x="1784" y="388"/>
                </a:cxn>
                <a:cxn ang="0">
                  <a:pos x="1716" y="335"/>
                </a:cxn>
                <a:cxn ang="0">
                  <a:pos x="1675" y="306"/>
                </a:cxn>
                <a:cxn ang="0">
                  <a:pos x="1635" y="278"/>
                </a:cxn>
                <a:cxn ang="0">
                  <a:pos x="1593" y="253"/>
                </a:cxn>
                <a:cxn ang="0">
                  <a:pos x="1553" y="235"/>
                </a:cxn>
                <a:cxn ang="0">
                  <a:pos x="1487" y="215"/>
                </a:cxn>
                <a:cxn ang="0">
                  <a:pos x="1392" y="231"/>
                </a:cxn>
                <a:cxn ang="0">
                  <a:pos x="1334" y="259"/>
                </a:cxn>
                <a:cxn ang="0">
                  <a:pos x="1293" y="286"/>
                </a:cxn>
                <a:cxn ang="0">
                  <a:pos x="1267" y="304"/>
                </a:cxn>
                <a:cxn ang="0">
                  <a:pos x="1241" y="322"/>
                </a:cxn>
                <a:cxn ang="0">
                  <a:pos x="1217" y="340"/>
                </a:cxn>
                <a:cxn ang="0">
                  <a:pos x="1184" y="366"/>
                </a:cxn>
                <a:cxn ang="0">
                  <a:pos x="1146" y="390"/>
                </a:cxn>
                <a:cxn ang="0">
                  <a:pos x="1096" y="402"/>
                </a:cxn>
                <a:cxn ang="0">
                  <a:pos x="1075" y="329"/>
                </a:cxn>
                <a:cxn ang="0">
                  <a:pos x="1108" y="267"/>
                </a:cxn>
                <a:cxn ang="0">
                  <a:pos x="1068" y="129"/>
                </a:cxn>
                <a:cxn ang="0">
                  <a:pos x="1045" y="138"/>
                </a:cxn>
                <a:cxn ang="0">
                  <a:pos x="1002" y="201"/>
                </a:cxn>
                <a:cxn ang="0">
                  <a:pos x="964" y="297"/>
                </a:cxn>
                <a:cxn ang="0">
                  <a:pos x="922" y="344"/>
                </a:cxn>
                <a:cxn ang="0">
                  <a:pos x="838" y="352"/>
                </a:cxn>
                <a:cxn ang="0">
                  <a:pos x="773" y="282"/>
                </a:cxn>
                <a:cxn ang="0">
                  <a:pos x="775" y="190"/>
                </a:cxn>
                <a:cxn ang="0">
                  <a:pos x="733" y="0"/>
                </a:cxn>
                <a:cxn ang="0">
                  <a:pos x="383" y="385"/>
                </a:cxn>
                <a:cxn ang="0">
                  <a:pos x="335" y="413"/>
                </a:cxn>
                <a:cxn ang="0">
                  <a:pos x="261" y="438"/>
                </a:cxn>
                <a:cxn ang="0">
                  <a:pos x="140" y="384"/>
                </a:cxn>
                <a:cxn ang="0">
                  <a:pos x="93" y="267"/>
                </a:cxn>
                <a:cxn ang="0">
                  <a:pos x="127" y="145"/>
                </a:cxn>
                <a:cxn ang="0">
                  <a:pos x="214" y="55"/>
                </a:cxn>
              </a:cxnLst>
              <a:rect l="0" t="0" r="r" b="b"/>
              <a:pathLst>
                <a:path w="2634" h="651">
                  <a:moveTo>
                    <a:pt x="248" y="24"/>
                  </a:moveTo>
                  <a:lnTo>
                    <a:pt x="242" y="28"/>
                  </a:lnTo>
                  <a:lnTo>
                    <a:pt x="225" y="35"/>
                  </a:lnTo>
                  <a:lnTo>
                    <a:pt x="214" y="40"/>
                  </a:lnTo>
                  <a:lnTo>
                    <a:pt x="200" y="47"/>
                  </a:lnTo>
                  <a:lnTo>
                    <a:pt x="185" y="55"/>
                  </a:lnTo>
                  <a:lnTo>
                    <a:pt x="177" y="61"/>
                  </a:lnTo>
                  <a:lnTo>
                    <a:pt x="169" y="65"/>
                  </a:lnTo>
                  <a:lnTo>
                    <a:pt x="160" y="69"/>
                  </a:lnTo>
                  <a:lnTo>
                    <a:pt x="153" y="76"/>
                  </a:lnTo>
                  <a:lnTo>
                    <a:pt x="144" y="83"/>
                  </a:lnTo>
                  <a:lnTo>
                    <a:pt x="135" y="88"/>
                  </a:lnTo>
                  <a:lnTo>
                    <a:pt x="119" y="102"/>
                  </a:lnTo>
                  <a:lnTo>
                    <a:pt x="101" y="117"/>
                  </a:lnTo>
                  <a:lnTo>
                    <a:pt x="86" y="134"/>
                  </a:lnTo>
                  <a:lnTo>
                    <a:pt x="71" y="152"/>
                  </a:lnTo>
                  <a:lnTo>
                    <a:pt x="57" y="171"/>
                  </a:lnTo>
                  <a:lnTo>
                    <a:pt x="44" y="191"/>
                  </a:lnTo>
                  <a:lnTo>
                    <a:pt x="33" y="213"/>
                  </a:lnTo>
                  <a:lnTo>
                    <a:pt x="25" y="235"/>
                  </a:lnTo>
                  <a:lnTo>
                    <a:pt x="11" y="274"/>
                  </a:lnTo>
                  <a:lnTo>
                    <a:pt x="0" y="348"/>
                  </a:lnTo>
                  <a:lnTo>
                    <a:pt x="2" y="381"/>
                  </a:lnTo>
                  <a:lnTo>
                    <a:pt x="9" y="412"/>
                  </a:lnTo>
                  <a:lnTo>
                    <a:pt x="17" y="440"/>
                  </a:lnTo>
                  <a:lnTo>
                    <a:pt x="22" y="454"/>
                  </a:lnTo>
                  <a:lnTo>
                    <a:pt x="28" y="467"/>
                  </a:lnTo>
                  <a:lnTo>
                    <a:pt x="35" y="478"/>
                  </a:lnTo>
                  <a:lnTo>
                    <a:pt x="44" y="489"/>
                  </a:lnTo>
                  <a:lnTo>
                    <a:pt x="64" y="507"/>
                  </a:lnTo>
                  <a:lnTo>
                    <a:pt x="73" y="513"/>
                  </a:lnTo>
                  <a:lnTo>
                    <a:pt x="86" y="519"/>
                  </a:lnTo>
                  <a:lnTo>
                    <a:pt x="97" y="523"/>
                  </a:lnTo>
                  <a:lnTo>
                    <a:pt x="108" y="527"/>
                  </a:lnTo>
                  <a:lnTo>
                    <a:pt x="129" y="533"/>
                  </a:lnTo>
                  <a:lnTo>
                    <a:pt x="146" y="537"/>
                  </a:lnTo>
                  <a:lnTo>
                    <a:pt x="162" y="537"/>
                  </a:lnTo>
                  <a:lnTo>
                    <a:pt x="979" y="562"/>
                  </a:lnTo>
                  <a:lnTo>
                    <a:pt x="1118" y="527"/>
                  </a:lnTo>
                  <a:lnTo>
                    <a:pt x="1122" y="617"/>
                  </a:lnTo>
                  <a:lnTo>
                    <a:pt x="1213" y="560"/>
                  </a:lnTo>
                  <a:lnTo>
                    <a:pt x="1224" y="530"/>
                  </a:lnTo>
                  <a:lnTo>
                    <a:pt x="1230" y="515"/>
                  </a:lnTo>
                  <a:lnTo>
                    <a:pt x="1238" y="500"/>
                  </a:lnTo>
                  <a:lnTo>
                    <a:pt x="1247" y="483"/>
                  </a:lnTo>
                  <a:lnTo>
                    <a:pt x="1257" y="464"/>
                  </a:lnTo>
                  <a:lnTo>
                    <a:pt x="1268" y="447"/>
                  </a:lnTo>
                  <a:lnTo>
                    <a:pt x="1282" y="428"/>
                  </a:lnTo>
                  <a:lnTo>
                    <a:pt x="1297" y="412"/>
                  </a:lnTo>
                  <a:lnTo>
                    <a:pt x="1314" y="396"/>
                  </a:lnTo>
                  <a:lnTo>
                    <a:pt x="1322" y="390"/>
                  </a:lnTo>
                  <a:lnTo>
                    <a:pt x="1332" y="383"/>
                  </a:lnTo>
                  <a:lnTo>
                    <a:pt x="1341" y="377"/>
                  </a:lnTo>
                  <a:lnTo>
                    <a:pt x="1351" y="372"/>
                  </a:lnTo>
                  <a:lnTo>
                    <a:pt x="1362" y="366"/>
                  </a:lnTo>
                  <a:lnTo>
                    <a:pt x="1373" y="363"/>
                  </a:lnTo>
                  <a:lnTo>
                    <a:pt x="1395" y="358"/>
                  </a:lnTo>
                  <a:lnTo>
                    <a:pt x="1442" y="357"/>
                  </a:lnTo>
                  <a:lnTo>
                    <a:pt x="1486" y="359"/>
                  </a:lnTo>
                  <a:lnTo>
                    <a:pt x="1527" y="370"/>
                  </a:lnTo>
                  <a:lnTo>
                    <a:pt x="1547" y="377"/>
                  </a:lnTo>
                  <a:lnTo>
                    <a:pt x="1566" y="385"/>
                  </a:lnTo>
                  <a:lnTo>
                    <a:pt x="1584" y="395"/>
                  </a:lnTo>
                  <a:lnTo>
                    <a:pt x="1592" y="399"/>
                  </a:lnTo>
                  <a:lnTo>
                    <a:pt x="1599" y="405"/>
                  </a:lnTo>
                  <a:lnTo>
                    <a:pt x="1626" y="428"/>
                  </a:lnTo>
                  <a:lnTo>
                    <a:pt x="1648" y="454"/>
                  </a:lnTo>
                  <a:lnTo>
                    <a:pt x="1662" y="485"/>
                  </a:lnTo>
                  <a:lnTo>
                    <a:pt x="1673" y="516"/>
                  </a:lnTo>
                  <a:lnTo>
                    <a:pt x="1682" y="545"/>
                  </a:lnTo>
                  <a:lnTo>
                    <a:pt x="1693" y="599"/>
                  </a:lnTo>
                  <a:lnTo>
                    <a:pt x="1701" y="651"/>
                  </a:lnTo>
                  <a:lnTo>
                    <a:pt x="2623" y="560"/>
                  </a:lnTo>
                  <a:lnTo>
                    <a:pt x="2634" y="507"/>
                  </a:lnTo>
                  <a:lnTo>
                    <a:pt x="1931" y="526"/>
                  </a:lnTo>
                  <a:lnTo>
                    <a:pt x="1917" y="511"/>
                  </a:lnTo>
                  <a:lnTo>
                    <a:pt x="1899" y="493"/>
                  </a:lnTo>
                  <a:lnTo>
                    <a:pt x="1877" y="472"/>
                  </a:lnTo>
                  <a:lnTo>
                    <a:pt x="1863" y="460"/>
                  </a:lnTo>
                  <a:lnTo>
                    <a:pt x="1850" y="446"/>
                  </a:lnTo>
                  <a:lnTo>
                    <a:pt x="1833" y="432"/>
                  </a:lnTo>
                  <a:lnTo>
                    <a:pt x="1817" y="418"/>
                  </a:lnTo>
                  <a:lnTo>
                    <a:pt x="1800" y="403"/>
                  </a:lnTo>
                  <a:lnTo>
                    <a:pt x="1784" y="388"/>
                  </a:lnTo>
                  <a:lnTo>
                    <a:pt x="1764" y="373"/>
                  </a:lnTo>
                  <a:lnTo>
                    <a:pt x="1745" y="358"/>
                  </a:lnTo>
                  <a:lnTo>
                    <a:pt x="1726" y="341"/>
                  </a:lnTo>
                  <a:lnTo>
                    <a:pt x="1716" y="335"/>
                  </a:lnTo>
                  <a:lnTo>
                    <a:pt x="1705" y="326"/>
                  </a:lnTo>
                  <a:lnTo>
                    <a:pt x="1695" y="319"/>
                  </a:lnTo>
                  <a:lnTo>
                    <a:pt x="1684" y="313"/>
                  </a:lnTo>
                  <a:lnTo>
                    <a:pt x="1675" y="306"/>
                  </a:lnTo>
                  <a:lnTo>
                    <a:pt x="1664" y="297"/>
                  </a:lnTo>
                  <a:lnTo>
                    <a:pt x="1655" y="290"/>
                  </a:lnTo>
                  <a:lnTo>
                    <a:pt x="1646" y="284"/>
                  </a:lnTo>
                  <a:lnTo>
                    <a:pt x="1635" y="278"/>
                  </a:lnTo>
                  <a:lnTo>
                    <a:pt x="1625" y="271"/>
                  </a:lnTo>
                  <a:lnTo>
                    <a:pt x="1614" y="266"/>
                  </a:lnTo>
                  <a:lnTo>
                    <a:pt x="1604" y="259"/>
                  </a:lnTo>
                  <a:lnTo>
                    <a:pt x="1593" y="253"/>
                  </a:lnTo>
                  <a:lnTo>
                    <a:pt x="1584" y="249"/>
                  </a:lnTo>
                  <a:lnTo>
                    <a:pt x="1573" y="244"/>
                  </a:lnTo>
                  <a:lnTo>
                    <a:pt x="1563" y="240"/>
                  </a:lnTo>
                  <a:lnTo>
                    <a:pt x="1553" y="235"/>
                  </a:lnTo>
                  <a:lnTo>
                    <a:pt x="1544" y="231"/>
                  </a:lnTo>
                  <a:lnTo>
                    <a:pt x="1524" y="224"/>
                  </a:lnTo>
                  <a:lnTo>
                    <a:pt x="1505" y="219"/>
                  </a:lnTo>
                  <a:lnTo>
                    <a:pt x="1487" y="215"/>
                  </a:lnTo>
                  <a:lnTo>
                    <a:pt x="1471" y="213"/>
                  </a:lnTo>
                  <a:lnTo>
                    <a:pt x="1436" y="216"/>
                  </a:lnTo>
                  <a:lnTo>
                    <a:pt x="1407" y="226"/>
                  </a:lnTo>
                  <a:lnTo>
                    <a:pt x="1392" y="231"/>
                  </a:lnTo>
                  <a:lnTo>
                    <a:pt x="1377" y="237"/>
                  </a:lnTo>
                  <a:lnTo>
                    <a:pt x="1362" y="244"/>
                  </a:lnTo>
                  <a:lnTo>
                    <a:pt x="1348" y="252"/>
                  </a:lnTo>
                  <a:lnTo>
                    <a:pt x="1334" y="259"/>
                  </a:lnTo>
                  <a:lnTo>
                    <a:pt x="1321" y="267"/>
                  </a:lnTo>
                  <a:lnTo>
                    <a:pt x="1307" y="277"/>
                  </a:lnTo>
                  <a:lnTo>
                    <a:pt x="1300" y="282"/>
                  </a:lnTo>
                  <a:lnTo>
                    <a:pt x="1293" y="286"/>
                  </a:lnTo>
                  <a:lnTo>
                    <a:pt x="1286" y="290"/>
                  </a:lnTo>
                  <a:lnTo>
                    <a:pt x="1279" y="296"/>
                  </a:lnTo>
                  <a:lnTo>
                    <a:pt x="1272" y="299"/>
                  </a:lnTo>
                  <a:lnTo>
                    <a:pt x="1267" y="304"/>
                  </a:lnTo>
                  <a:lnTo>
                    <a:pt x="1260" y="308"/>
                  </a:lnTo>
                  <a:lnTo>
                    <a:pt x="1254" y="313"/>
                  </a:lnTo>
                  <a:lnTo>
                    <a:pt x="1247" y="318"/>
                  </a:lnTo>
                  <a:lnTo>
                    <a:pt x="1241" y="322"/>
                  </a:lnTo>
                  <a:lnTo>
                    <a:pt x="1234" y="328"/>
                  </a:lnTo>
                  <a:lnTo>
                    <a:pt x="1228" y="332"/>
                  </a:lnTo>
                  <a:lnTo>
                    <a:pt x="1223" y="336"/>
                  </a:lnTo>
                  <a:lnTo>
                    <a:pt x="1217" y="340"/>
                  </a:lnTo>
                  <a:lnTo>
                    <a:pt x="1212" y="344"/>
                  </a:lnTo>
                  <a:lnTo>
                    <a:pt x="1206" y="350"/>
                  </a:lnTo>
                  <a:lnTo>
                    <a:pt x="1194" y="358"/>
                  </a:lnTo>
                  <a:lnTo>
                    <a:pt x="1184" y="366"/>
                  </a:lnTo>
                  <a:lnTo>
                    <a:pt x="1173" y="373"/>
                  </a:lnTo>
                  <a:lnTo>
                    <a:pt x="1163" y="380"/>
                  </a:lnTo>
                  <a:lnTo>
                    <a:pt x="1154" y="385"/>
                  </a:lnTo>
                  <a:lnTo>
                    <a:pt x="1146" y="390"/>
                  </a:lnTo>
                  <a:lnTo>
                    <a:pt x="1137" y="395"/>
                  </a:lnTo>
                  <a:lnTo>
                    <a:pt x="1121" y="402"/>
                  </a:lnTo>
                  <a:lnTo>
                    <a:pt x="1107" y="405"/>
                  </a:lnTo>
                  <a:lnTo>
                    <a:pt x="1096" y="402"/>
                  </a:lnTo>
                  <a:lnTo>
                    <a:pt x="1086" y="395"/>
                  </a:lnTo>
                  <a:lnTo>
                    <a:pt x="1077" y="373"/>
                  </a:lnTo>
                  <a:lnTo>
                    <a:pt x="1072" y="351"/>
                  </a:lnTo>
                  <a:lnTo>
                    <a:pt x="1075" y="329"/>
                  </a:lnTo>
                  <a:lnTo>
                    <a:pt x="1082" y="311"/>
                  </a:lnTo>
                  <a:lnTo>
                    <a:pt x="1092" y="293"/>
                  </a:lnTo>
                  <a:lnTo>
                    <a:pt x="1099" y="281"/>
                  </a:lnTo>
                  <a:lnTo>
                    <a:pt x="1108" y="267"/>
                  </a:lnTo>
                  <a:lnTo>
                    <a:pt x="1112" y="165"/>
                  </a:lnTo>
                  <a:lnTo>
                    <a:pt x="1088" y="145"/>
                  </a:lnTo>
                  <a:lnTo>
                    <a:pt x="1078" y="138"/>
                  </a:lnTo>
                  <a:lnTo>
                    <a:pt x="1068" y="129"/>
                  </a:lnTo>
                  <a:lnTo>
                    <a:pt x="1061" y="124"/>
                  </a:lnTo>
                  <a:lnTo>
                    <a:pt x="1056" y="121"/>
                  </a:lnTo>
                  <a:lnTo>
                    <a:pt x="1050" y="117"/>
                  </a:lnTo>
                  <a:lnTo>
                    <a:pt x="1045" y="138"/>
                  </a:lnTo>
                  <a:lnTo>
                    <a:pt x="1035" y="158"/>
                  </a:lnTo>
                  <a:lnTo>
                    <a:pt x="1028" y="169"/>
                  </a:lnTo>
                  <a:lnTo>
                    <a:pt x="1019" y="182"/>
                  </a:lnTo>
                  <a:lnTo>
                    <a:pt x="1002" y="201"/>
                  </a:lnTo>
                  <a:lnTo>
                    <a:pt x="990" y="212"/>
                  </a:lnTo>
                  <a:lnTo>
                    <a:pt x="977" y="216"/>
                  </a:lnTo>
                  <a:lnTo>
                    <a:pt x="972" y="275"/>
                  </a:lnTo>
                  <a:lnTo>
                    <a:pt x="964" y="297"/>
                  </a:lnTo>
                  <a:lnTo>
                    <a:pt x="958" y="310"/>
                  </a:lnTo>
                  <a:lnTo>
                    <a:pt x="951" y="321"/>
                  </a:lnTo>
                  <a:lnTo>
                    <a:pt x="933" y="337"/>
                  </a:lnTo>
                  <a:lnTo>
                    <a:pt x="922" y="344"/>
                  </a:lnTo>
                  <a:lnTo>
                    <a:pt x="908" y="350"/>
                  </a:lnTo>
                  <a:lnTo>
                    <a:pt x="881" y="355"/>
                  </a:lnTo>
                  <a:lnTo>
                    <a:pt x="858" y="357"/>
                  </a:lnTo>
                  <a:lnTo>
                    <a:pt x="838" y="352"/>
                  </a:lnTo>
                  <a:lnTo>
                    <a:pt x="822" y="346"/>
                  </a:lnTo>
                  <a:lnTo>
                    <a:pt x="796" y="321"/>
                  </a:lnTo>
                  <a:lnTo>
                    <a:pt x="783" y="303"/>
                  </a:lnTo>
                  <a:lnTo>
                    <a:pt x="773" y="282"/>
                  </a:lnTo>
                  <a:lnTo>
                    <a:pt x="768" y="259"/>
                  </a:lnTo>
                  <a:lnTo>
                    <a:pt x="767" y="235"/>
                  </a:lnTo>
                  <a:lnTo>
                    <a:pt x="769" y="212"/>
                  </a:lnTo>
                  <a:lnTo>
                    <a:pt x="775" y="190"/>
                  </a:lnTo>
                  <a:lnTo>
                    <a:pt x="782" y="172"/>
                  </a:lnTo>
                  <a:lnTo>
                    <a:pt x="789" y="157"/>
                  </a:lnTo>
                  <a:lnTo>
                    <a:pt x="796" y="143"/>
                  </a:lnTo>
                  <a:lnTo>
                    <a:pt x="733" y="0"/>
                  </a:lnTo>
                  <a:lnTo>
                    <a:pt x="707" y="500"/>
                  </a:lnTo>
                  <a:lnTo>
                    <a:pt x="426" y="491"/>
                  </a:lnTo>
                  <a:lnTo>
                    <a:pt x="390" y="380"/>
                  </a:lnTo>
                  <a:lnTo>
                    <a:pt x="383" y="385"/>
                  </a:lnTo>
                  <a:lnTo>
                    <a:pt x="375" y="390"/>
                  </a:lnTo>
                  <a:lnTo>
                    <a:pt x="364" y="396"/>
                  </a:lnTo>
                  <a:lnTo>
                    <a:pt x="350" y="405"/>
                  </a:lnTo>
                  <a:lnTo>
                    <a:pt x="335" y="413"/>
                  </a:lnTo>
                  <a:lnTo>
                    <a:pt x="317" y="420"/>
                  </a:lnTo>
                  <a:lnTo>
                    <a:pt x="301" y="427"/>
                  </a:lnTo>
                  <a:lnTo>
                    <a:pt x="282" y="435"/>
                  </a:lnTo>
                  <a:lnTo>
                    <a:pt x="261" y="438"/>
                  </a:lnTo>
                  <a:lnTo>
                    <a:pt x="221" y="440"/>
                  </a:lnTo>
                  <a:lnTo>
                    <a:pt x="184" y="429"/>
                  </a:lnTo>
                  <a:lnTo>
                    <a:pt x="152" y="403"/>
                  </a:lnTo>
                  <a:lnTo>
                    <a:pt x="140" y="384"/>
                  </a:lnTo>
                  <a:lnTo>
                    <a:pt x="127" y="366"/>
                  </a:lnTo>
                  <a:lnTo>
                    <a:pt x="118" y="350"/>
                  </a:lnTo>
                  <a:lnTo>
                    <a:pt x="109" y="332"/>
                  </a:lnTo>
                  <a:lnTo>
                    <a:pt x="93" y="267"/>
                  </a:lnTo>
                  <a:lnTo>
                    <a:pt x="95" y="212"/>
                  </a:lnTo>
                  <a:lnTo>
                    <a:pt x="104" y="187"/>
                  </a:lnTo>
                  <a:lnTo>
                    <a:pt x="113" y="167"/>
                  </a:lnTo>
                  <a:lnTo>
                    <a:pt x="127" y="145"/>
                  </a:lnTo>
                  <a:lnTo>
                    <a:pt x="146" y="123"/>
                  </a:lnTo>
                  <a:lnTo>
                    <a:pt x="170" y="99"/>
                  </a:lnTo>
                  <a:lnTo>
                    <a:pt x="193" y="76"/>
                  </a:lnTo>
                  <a:lnTo>
                    <a:pt x="214" y="55"/>
                  </a:lnTo>
                  <a:lnTo>
                    <a:pt x="232" y="39"/>
                  </a:lnTo>
                  <a:lnTo>
                    <a:pt x="248" y="24"/>
                  </a:lnTo>
                  <a:lnTo>
                    <a:pt x="248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8" name="Freeform 186"/>
            <p:cNvSpPr>
              <a:spLocks/>
            </p:cNvSpPr>
            <p:nvPr/>
          </p:nvSpPr>
          <p:spPr bwMode="auto">
            <a:xfrm>
              <a:off x="1251" y="3104"/>
              <a:ext cx="389" cy="88"/>
            </a:xfrm>
            <a:custGeom>
              <a:avLst/>
              <a:gdLst/>
              <a:ahLst/>
              <a:cxnLst>
                <a:cxn ang="0">
                  <a:pos x="35" y="16"/>
                </a:cxn>
                <a:cxn ang="0">
                  <a:pos x="10" y="55"/>
                </a:cxn>
                <a:cxn ang="0">
                  <a:pos x="2" y="123"/>
                </a:cxn>
                <a:cxn ang="0">
                  <a:pos x="15" y="154"/>
                </a:cxn>
                <a:cxn ang="0">
                  <a:pos x="33" y="170"/>
                </a:cxn>
                <a:cxn ang="0">
                  <a:pos x="54" y="181"/>
                </a:cxn>
                <a:cxn ang="0">
                  <a:pos x="97" y="195"/>
                </a:cxn>
                <a:cxn ang="0">
                  <a:pos x="153" y="207"/>
                </a:cxn>
                <a:cxn ang="0">
                  <a:pos x="224" y="218"/>
                </a:cxn>
                <a:cxn ang="0">
                  <a:pos x="303" y="229"/>
                </a:cxn>
                <a:cxn ang="0">
                  <a:pos x="392" y="238"/>
                </a:cxn>
                <a:cxn ang="0">
                  <a:pos x="484" y="246"/>
                </a:cxn>
                <a:cxn ang="0">
                  <a:pos x="673" y="258"/>
                </a:cxn>
                <a:cxn ang="0">
                  <a:pos x="930" y="264"/>
                </a:cxn>
                <a:cxn ang="0">
                  <a:pos x="1093" y="254"/>
                </a:cxn>
                <a:cxn ang="0">
                  <a:pos x="1147" y="207"/>
                </a:cxn>
                <a:cxn ang="0">
                  <a:pos x="1169" y="95"/>
                </a:cxn>
                <a:cxn ang="0">
                  <a:pos x="1150" y="110"/>
                </a:cxn>
                <a:cxn ang="0">
                  <a:pos x="1132" y="122"/>
                </a:cxn>
                <a:cxn ang="0">
                  <a:pos x="1107" y="134"/>
                </a:cxn>
                <a:cxn ang="0">
                  <a:pos x="1074" y="147"/>
                </a:cxn>
                <a:cxn ang="0">
                  <a:pos x="1032" y="159"/>
                </a:cxn>
                <a:cxn ang="0">
                  <a:pos x="983" y="169"/>
                </a:cxn>
                <a:cxn ang="0">
                  <a:pos x="875" y="176"/>
                </a:cxn>
                <a:cxn ang="0">
                  <a:pos x="469" y="169"/>
                </a:cxn>
                <a:cxn ang="0">
                  <a:pos x="259" y="154"/>
                </a:cxn>
                <a:cxn ang="0">
                  <a:pos x="148" y="140"/>
                </a:cxn>
                <a:cxn ang="0">
                  <a:pos x="76" y="122"/>
                </a:cxn>
                <a:cxn ang="0">
                  <a:pos x="46" y="89"/>
                </a:cxn>
                <a:cxn ang="0">
                  <a:pos x="44" y="51"/>
                </a:cxn>
                <a:cxn ang="0">
                  <a:pos x="61" y="20"/>
                </a:cxn>
                <a:cxn ang="0">
                  <a:pos x="80" y="1"/>
                </a:cxn>
                <a:cxn ang="0">
                  <a:pos x="48" y="0"/>
                </a:cxn>
              </a:cxnLst>
              <a:rect l="0" t="0" r="r" b="b"/>
              <a:pathLst>
                <a:path w="1169" h="264">
                  <a:moveTo>
                    <a:pt x="48" y="0"/>
                  </a:moveTo>
                  <a:lnTo>
                    <a:pt x="35" y="16"/>
                  </a:lnTo>
                  <a:lnTo>
                    <a:pt x="22" y="33"/>
                  </a:lnTo>
                  <a:lnTo>
                    <a:pt x="10" y="55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9" y="139"/>
                  </a:lnTo>
                  <a:lnTo>
                    <a:pt x="15" y="154"/>
                  </a:lnTo>
                  <a:lnTo>
                    <a:pt x="29" y="168"/>
                  </a:lnTo>
                  <a:lnTo>
                    <a:pt x="33" y="170"/>
                  </a:lnTo>
                  <a:lnTo>
                    <a:pt x="39" y="176"/>
                  </a:lnTo>
                  <a:lnTo>
                    <a:pt x="54" y="181"/>
                  </a:lnTo>
                  <a:lnTo>
                    <a:pt x="72" y="188"/>
                  </a:lnTo>
                  <a:lnTo>
                    <a:pt x="97" y="195"/>
                  </a:lnTo>
                  <a:lnTo>
                    <a:pt x="123" y="201"/>
                  </a:lnTo>
                  <a:lnTo>
                    <a:pt x="153" y="207"/>
                  </a:lnTo>
                  <a:lnTo>
                    <a:pt x="186" y="213"/>
                  </a:lnTo>
                  <a:lnTo>
                    <a:pt x="224" y="218"/>
                  </a:lnTo>
                  <a:lnTo>
                    <a:pt x="262" y="224"/>
                  </a:lnTo>
                  <a:lnTo>
                    <a:pt x="303" y="229"/>
                  </a:lnTo>
                  <a:lnTo>
                    <a:pt x="346" y="234"/>
                  </a:lnTo>
                  <a:lnTo>
                    <a:pt x="392" y="238"/>
                  </a:lnTo>
                  <a:lnTo>
                    <a:pt x="437" y="243"/>
                  </a:lnTo>
                  <a:lnTo>
                    <a:pt x="484" y="246"/>
                  </a:lnTo>
                  <a:lnTo>
                    <a:pt x="579" y="253"/>
                  </a:lnTo>
                  <a:lnTo>
                    <a:pt x="673" y="258"/>
                  </a:lnTo>
                  <a:lnTo>
                    <a:pt x="765" y="261"/>
                  </a:lnTo>
                  <a:lnTo>
                    <a:pt x="930" y="264"/>
                  </a:lnTo>
                  <a:lnTo>
                    <a:pt x="1054" y="261"/>
                  </a:lnTo>
                  <a:lnTo>
                    <a:pt x="1093" y="254"/>
                  </a:lnTo>
                  <a:lnTo>
                    <a:pt x="1114" y="247"/>
                  </a:lnTo>
                  <a:lnTo>
                    <a:pt x="1147" y="207"/>
                  </a:lnTo>
                  <a:lnTo>
                    <a:pt x="1163" y="155"/>
                  </a:lnTo>
                  <a:lnTo>
                    <a:pt x="1169" y="95"/>
                  </a:lnTo>
                  <a:lnTo>
                    <a:pt x="1156" y="104"/>
                  </a:lnTo>
                  <a:lnTo>
                    <a:pt x="1150" y="110"/>
                  </a:lnTo>
                  <a:lnTo>
                    <a:pt x="1143" y="115"/>
                  </a:lnTo>
                  <a:lnTo>
                    <a:pt x="1132" y="122"/>
                  </a:lnTo>
                  <a:lnTo>
                    <a:pt x="1121" y="128"/>
                  </a:lnTo>
                  <a:lnTo>
                    <a:pt x="1107" y="134"/>
                  </a:lnTo>
                  <a:lnTo>
                    <a:pt x="1090" y="141"/>
                  </a:lnTo>
                  <a:lnTo>
                    <a:pt x="1074" y="147"/>
                  </a:lnTo>
                  <a:lnTo>
                    <a:pt x="1054" y="154"/>
                  </a:lnTo>
                  <a:lnTo>
                    <a:pt x="1032" y="159"/>
                  </a:lnTo>
                  <a:lnTo>
                    <a:pt x="1009" y="163"/>
                  </a:lnTo>
                  <a:lnTo>
                    <a:pt x="983" y="169"/>
                  </a:lnTo>
                  <a:lnTo>
                    <a:pt x="955" y="172"/>
                  </a:lnTo>
                  <a:lnTo>
                    <a:pt x="875" y="176"/>
                  </a:lnTo>
                  <a:lnTo>
                    <a:pt x="758" y="177"/>
                  </a:lnTo>
                  <a:lnTo>
                    <a:pt x="469" y="169"/>
                  </a:lnTo>
                  <a:lnTo>
                    <a:pt x="325" y="161"/>
                  </a:lnTo>
                  <a:lnTo>
                    <a:pt x="259" y="154"/>
                  </a:lnTo>
                  <a:lnTo>
                    <a:pt x="199" y="147"/>
                  </a:lnTo>
                  <a:lnTo>
                    <a:pt x="148" y="140"/>
                  </a:lnTo>
                  <a:lnTo>
                    <a:pt x="106" y="132"/>
                  </a:lnTo>
                  <a:lnTo>
                    <a:pt x="76" y="122"/>
                  </a:lnTo>
                  <a:lnTo>
                    <a:pt x="60" y="111"/>
                  </a:lnTo>
                  <a:lnTo>
                    <a:pt x="46" y="89"/>
                  </a:lnTo>
                  <a:lnTo>
                    <a:pt x="43" y="70"/>
                  </a:lnTo>
                  <a:lnTo>
                    <a:pt x="44" y="51"/>
                  </a:lnTo>
                  <a:lnTo>
                    <a:pt x="51" y="34"/>
                  </a:lnTo>
                  <a:lnTo>
                    <a:pt x="61" y="20"/>
                  </a:lnTo>
                  <a:lnTo>
                    <a:pt x="69" y="9"/>
                  </a:lnTo>
                  <a:lnTo>
                    <a:pt x="80" y="1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9" name="Freeform 187"/>
            <p:cNvSpPr>
              <a:spLocks/>
            </p:cNvSpPr>
            <p:nvPr/>
          </p:nvSpPr>
          <p:spPr bwMode="auto">
            <a:xfrm>
              <a:off x="1342" y="3170"/>
              <a:ext cx="166" cy="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9"/>
                </a:cxn>
                <a:cxn ang="0">
                  <a:pos x="8" y="41"/>
                </a:cxn>
                <a:cxn ang="0">
                  <a:pos x="18" y="69"/>
                </a:cxn>
                <a:cxn ang="0">
                  <a:pos x="25" y="84"/>
                </a:cxn>
                <a:cxn ang="0">
                  <a:pos x="33" y="99"/>
                </a:cxn>
                <a:cxn ang="0">
                  <a:pos x="41" y="114"/>
                </a:cxn>
                <a:cxn ang="0">
                  <a:pos x="54" y="130"/>
                </a:cxn>
                <a:cxn ang="0">
                  <a:pos x="66" y="143"/>
                </a:cxn>
                <a:cxn ang="0">
                  <a:pos x="81" y="157"/>
                </a:cxn>
                <a:cxn ang="0">
                  <a:pos x="90" y="164"/>
                </a:cxn>
                <a:cxn ang="0">
                  <a:pos x="99" y="169"/>
                </a:cxn>
                <a:cxn ang="0">
                  <a:pos x="108" y="176"/>
                </a:cxn>
                <a:cxn ang="0">
                  <a:pos x="119" y="182"/>
                </a:cxn>
                <a:cxn ang="0">
                  <a:pos x="128" y="187"/>
                </a:cxn>
                <a:cxn ang="0">
                  <a:pos x="139" y="191"/>
                </a:cxn>
                <a:cxn ang="0">
                  <a:pos x="149" y="196"/>
                </a:cxn>
                <a:cxn ang="0">
                  <a:pos x="160" y="200"/>
                </a:cxn>
                <a:cxn ang="0">
                  <a:pos x="182" y="207"/>
                </a:cxn>
                <a:cxn ang="0">
                  <a:pos x="203" y="211"/>
                </a:cxn>
                <a:cxn ang="0">
                  <a:pos x="245" y="215"/>
                </a:cxn>
                <a:cxn ang="0">
                  <a:pos x="285" y="215"/>
                </a:cxn>
                <a:cxn ang="0">
                  <a:pos x="324" y="209"/>
                </a:cxn>
                <a:cxn ang="0">
                  <a:pos x="357" y="201"/>
                </a:cxn>
                <a:cxn ang="0">
                  <a:pos x="372" y="197"/>
                </a:cxn>
                <a:cxn ang="0">
                  <a:pos x="386" y="191"/>
                </a:cxn>
                <a:cxn ang="0">
                  <a:pos x="397" y="185"/>
                </a:cxn>
                <a:cxn ang="0">
                  <a:pos x="408" y="178"/>
                </a:cxn>
                <a:cxn ang="0">
                  <a:pos x="426" y="161"/>
                </a:cxn>
                <a:cxn ang="0">
                  <a:pos x="444" y="141"/>
                </a:cxn>
                <a:cxn ang="0">
                  <a:pos x="459" y="117"/>
                </a:cxn>
                <a:cxn ang="0">
                  <a:pos x="471" y="92"/>
                </a:cxn>
                <a:cxn ang="0">
                  <a:pos x="484" y="70"/>
                </a:cxn>
                <a:cxn ang="0">
                  <a:pos x="492" y="52"/>
                </a:cxn>
                <a:cxn ang="0">
                  <a:pos x="49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99" h="215">
                  <a:moveTo>
                    <a:pt x="0" y="0"/>
                  </a:moveTo>
                  <a:lnTo>
                    <a:pt x="4" y="19"/>
                  </a:lnTo>
                  <a:lnTo>
                    <a:pt x="8" y="41"/>
                  </a:lnTo>
                  <a:lnTo>
                    <a:pt x="18" y="69"/>
                  </a:lnTo>
                  <a:lnTo>
                    <a:pt x="25" y="84"/>
                  </a:lnTo>
                  <a:lnTo>
                    <a:pt x="33" y="99"/>
                  </a:lnTo>
                  <a:lnTo>
                    <a:pt x="41" y="114"/>
                  </a:lnTo>
                  <a:lnTo>
                    <a:pt x="54" y="130"/>
                  </a:lnTo>
                  <a:lnTo>
                    <a:pt x="66" y="143"/>
                  </a:lnTo>
                  <a:lnTo>
                    <a:pt x="81" y="157"/>
                  </a:lnTo>
                  <a:lnTo>
                    <a:pt x="90" y="164"/>
                  </a:lnTo>
                  <a:lnTo>
                    <a:pt x="99" y="169"/>
                  </a:lnTo>
                  <a:lnTo>
                    <a:pt x="108" y="176"/>
                  </a:lnTo>
                  <a:lnTo>
                    <a:pt x="119" y="182"/>
                  </a:lnTo>
                  <a:lnTo>
                    <a:pt x="128" y="187"/>
                  </a:lnTo>
                  <a:lnTo>
                    <a:pt x="139" y="191"/>
                  </a:lnTo>
                  <a:lnTo>
                    <a:pt x="149" y="196"/>
                  </a:lnTo>
                  <a:lnTo>
                    <a:pt x="160" y="200"/>
                  </a:lnTo>
                  <a:lnTo>
                    <a:pt x="182" y="207"/>
                  </a:lnTo>
                  <a:lnTo>
                    <a:pt x="203" y="211"/>
                  </a:lnTo>
                  <a:lnTo>
                    <a:pt x="245" y="215"/>
                  </a:lnTo>
                  <a:lnTo>
                    <a:pt x="285" y="215"/>
                  </a:lnTo>
                  <a:lnTo>
                    <a:pt x="324" y="209"/>
                  </a:lnTo>
                  <a:lnTo>
                    <a:pt x="357" y="201"/>
                  </a:lnTo>
                  <a:lnTo>
                    <a:pt x="372" y="197"/>
                  </a:lnTo>
                  <a:lnTo>
                    <a:pt x="386" y="191"/>
                  </a:lnTo>
                  <a:lnTo>
                    <a:pt x="397" y="185"/>
                  </a:lnTo>
                  <a:lnTo>
                    <a:pt x="408" y="178"/>
                  </a:lnTo>
                  <a:lnTo>
                    <a:pt x="426" y="161"/>
                  </a:lnTo>
                  <a:lnTo>
                    <a:pt x="444" y="141"/>
                  </a:lnTo>
                  <a:lnTo>
                    <a:pt x="459" y="117"/>
                  </a:lnTo>
                  <a:lnTo>
                    <a:pt x="471" y="92"/>
                  </a:lnTo>
                  <a:lnTo>
                    <a:pt x="484" y="70"/>
                  </a:lnTo>
                  <a:lnTo>
                    <a:pt x="492" y="52"/>
                  </a:lnTo>
                  <a:lnTo>
                    <a:pt x="49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0" name="Freeform 188"/>
            <p:cNvSpPr>
              <a:spLocks/>
            </p:cNvSpPr>
            <p:nvPr/>
          </p:nvSpPr>
          <p:spPr bwMode="auto">
            <a:xfrm>
              <a:off x="1495" y="2913"/>
              <a:ext cx="730" cy="192"/>
            </a:xfrm>
            <a:custGeom>
              <a:avLst/>
              <a:gdLst/>
              <a:ahLst/>
              <a:cxnLst>
                <a:cxn ang="0">
                  <a:pos x="42" y="266"/>
                </a:cxn>
                <a:cxn ang="0">
                  <a:pos x="57" y="252"/>
                </a:cxn>
                <a:cxn ang="0">
                  <a:pos x="71" y="245"/>
                </a:cxn>
                <a:cxn ang="0">
                  <a:pos x="95" y="237"/>
                </a:cxn>
                <a:cxn ang="0">
                  <a:pos x="135" y="240"/>
                </a:cxn>
                <a:cxn ang="0">
                  <a:pos x="166" y="253"/>
                </a:cxn>
                <a:cxn ang="0">
                  <a:pos x="206" y="284"/>
                </a:cxn>
                <a:cxn ang="0">
                  <a:pos x="232" y="335"/>
                </a:cxn>
                <a:cxn ang="0">
                  <a:pos x="244" y="438"/>
                </a:cxn>
                <a:cxn ang="0">
                  <a:pos x="269" y="406"/>
                </a:cxn>
                <a:cxn ang="0">
                  <a:pos x="284" y="341"/>
                </a:cxn>
                <a:cxn ang="0">
                  <a:pos x="273" y="307"/>
                </a:cxn>
                <a:cxn ang="0">
                  <a:pos x="257" y="278"/>
                </a:cxn>
                <a:cxn ang="0">
                  <a:pos x="239" y="252"/>
                </a:cxn>
                <a:cxn ang="0">
                  <a:pos x="210" y="229"/>
                </a:cxn>
                <a:cxn ang="0">
                  <a:pos x="184" y="218"/>
                </a:cxn>
                <a:cxn ang="0">
                  <a:pos x="146" y="205"/>
                </a:cxn>
                <a:cxn ang="0">
                  <a:pos x="149" y="200"/>
                </a:cxn>
                <a:cxn ang="0">
                  <a:pos x="221" y="193"/>
                </a:cxn>
                <a:cxn ang="0">
                  <a:pos x="287" y="208"/>
                </a:cxn>
                <a:cxn ang="0">
                  <a:pos x="317" y="224"/>
                </a:cxn>
                <a:cxn ang="0">
                  <a:pos x="345" y="249"/>
                </a:cxn>
                <a:cxn ang="0">
                  <a:pos x="357" y="241"/>
                </a:cxn>
                <a:cxn ang="0">
                  <a:pos x="378" y="227"/>
                </a:cxn>
                <a:cxn ang="0">
                  <a:pos x="400" y="215"/>
                </a:cxn>
                <a:cxn ang="0">
                  <a:pos x="418" y="205"/>
                </a:cxn>
                <a:cxn ang="0">
                  <a:pos x="437" y="197"/>
                </a:cxn>
                <a:cxn ang="0">
                  <a:pos x="458" y="190"/>
                </a:cxn>
                <a:cxn ang="0">
                  <a:pos x="492" y="178"/>
                </a:cxn>
                <a:cxn ang="0">
                  <a:pos x="545" y="167"/>
                </a:cxn>
                <a:cxn ang="0">
                  <a:pos x="630" y="163"/>
                </a:cxn>
                <a:cxn ang="0">
                  <a:pos x="831" y="185"/>
                </a:cxn>
                <a:cxn ang="0">
                  <a:pos x="866" y="198"/>
                </a:cxn>
                <a:cxn ang="0">
                  <a:pos x="884" y="208"/>
                </a:cxn>
                <a:cxn ang="0">
                  <a:pos x="904" y="219"/>
                </a:cxn>
                <a:cxn ang="0">
                  <a:pos x="926" y="231"/>
                </a:cxn>
                <a:cxn ang="0">
                  <a:pos x="953" y="246"/>
                </a:cxn>
                <a:cxn ang="0">
                  <a:pos x="973" y="260"/>
                </a:cxn>
                <a:cxn ang="0">
                  <a:pos x="1006" y="286"/>
                </a:cxn>
                <a:cxn ang="0">
                  <a:pos x="1059" y="335"/>
                </a:cxn>
                <a:cxn ang="0">
                  <a:pos x="1085" y="363"/>
                </a:cxn>
                <a:cxn ang="0">
                  <a:pos x="1110" y="390"/>
                </a:cxn>
                <a:cxn ang="0">
                  <a:pos x="1133" y="419"/>
                </a:cxn>
                <a:cxn ang="0">
                  <a:pos x="1155" y="445"/>
                </a:cxn>
                <a:cxn ang="0">
                  <a:pos x="1176" y="472"/>
                </a:cxn>
                <a:cxn ang="0">
                  <a:pos x="1212" y="518"/>
                </a:cxn>
                <a:cxn ang="0">
                  <a:pos x="1236" y="553"/>
                </a:cxn>
                <a:cxn ang="0">
                  <a:pos x="1253" y="575"/>
                </a:cxn>
                <a:cxn ang="0">
                  <a:pos x="1830" y="502"/>
                </a:cxn>
                <a:cxn ang="0">
                  <a:pos x="1819" y="384"/>
                </a:cxn>
                <a:cxn ang="0">
                  <a:pos x="1837" y="313"/>
                </a:cxn>
                <a:cxn ang="0">
                  <a:pos x="1850" y="289"/>
                </a:cxn>
                <a:cxn ang="0">
                  <a:pos x="1865" y="266"/>
                </a:cxn>
                <a:cxn ang="0">
                  <a:pos x="1903" y="222"/>
                </a:cxn>
                <a:cxn ang="0">
                  <a:pos x="1935" y="189"/>
                </a:cxn>
                <a:cxn ang="0">
                  <a:pos x="1968" y="152"/>
                </a:cxn>
                <a:cxn ang="0">
                  <a:pos x="2000" y="124"/>
                </a:cxn>
                <a:cxn ang="0">
                  <a:pos x="2016" y="116"/>
                </a:cxn>
                <a:cxn ang="0">
                  <a:pos x="2062" y="106"/>
                </a:cxn>
                <a:cxn ang="0">
                  <a:pos x="2156" y="99"/>
                </a:cxn>
                <a:cxn ang="0">
                  <a:pos x="2088" y="0"/>
                </a:cxn>
                <a:cxn ang="0">
                  <a:pos x="0" y="94"/>
                </a:cxn>
                <a:cxn ang="0">
                  <a:pos x="33" y="273"/>
                </a:cxn>
              </a:cxnLst>
              <a:rect l="0" t="0" r="r" b="b"/>
              <a:pathLst>
                <a:path w="2189" h="575">
                  <a:moveTo>
                    <a:pt x="33" y="273"/>
                  </a:moveTo>
                  <a:lnTo>
                    <a:pt x="42" y="266"/>
                  </a:lnTo>
                  <a:lnTo>
                    <a:pt x="51" y="258"/>
                  </a:lnTo>
                  <a:lnTo>
                    <a:pt x="57" y="252"/>
                  </a:lnTo>
                  <a:lnTo>
                    <a:pt x="64" y="249"/>
                  </a:lnTo>
                  <a:lnTo>
                    <a:pt x="71" y="245"/>
                  </a:lnTo>
                  <a:lnTo>
                    <a:pt x="79" y="242"/>
                  </a:lnTo>
                  <a:lnTo>
                    <a:pt x="95" y="237"/>
                  </a:lnTo>
                  <a:lnTo>
                    <a:pt x="115" y="235"/>
                  </a:lnTo>
                  <a:lnTo>
                    <a:pt x="135" y="240"/>
                  </a:lnTo>
                  <a:lnTo>
                    <a:pt x="155" y="248"/>
                  </a:lnTo>
                  <a:lnTo>
                    <a:pt x="166" y="253"/>
                  </a:lnTo>
                  <a:lnTo>
                    <a:pt x="174" y="259"/>
                  </a:lnTo>
                  <a:lnTo>
                    <a:pt x="206" y="284"/>
                  </a:lnTo>
                  <a:lnTo>
                    <a:pt x="225" y="311"/>
                  </a:lnTo>
                  <a:lnTo>
                    <a:pt x="232" y="335"/>
                  </a:lnTo>
                  <a:lnTo>
                    <a:pt x="237" y="396"/>
                  </a:lnTo>
                  <a:lnTo>
                    <a:pt x="244" y="438"/>
                  </a:lnTo>
                  <a:lnTo>
                    <a:pt x="251" y="430"/>
                  </a:lnTo>
                  <a:lnTo>
                    <a:pt x="269" y="406"/>
                  </a:lnTo>
                  <a:lnTo>
                    <a:pt x="281" y="374"/>
                  </a:lnTo>
                  <a:lnTo>
                    <a:pt x="284" y="341"/>
                  </a:lnTo>
                  <a:lnTo>
                    <a:pt x="280" y="324"/>
                  </a:lnTo>
                  <a:lnTo>
                    <a:pt x="273" y="307"/>
                  </a:lnTo>
                  <a:lnTo>
                    <a:pt x="266" y="292"/>
                  </a:lnTo>
                  <a:lnTo>
                    <a:pt x="257" y="278"/>
                  </a:lnTo>
                  <a:lnTo>
                    <a:pt x="248" y="264"/>
                  </a:lnTo>
                  <a:lnTo>
                    <a:pt x="239" y="252"/>
                  </a:lnTo>
                  <a:lnTo>
                    <a:pt x="221" y="235"/>
                  </a:lnTo>
                  <a:lnTo>
                    <a:pt x="210" y="229"/>
                  </a:lnTo>
                  <a:lnTo>
                    <a:pt x="197" y="223"/>
                  </a:lnTo>
                  <a:lnTo>
                    <a:pt x="184" y="218"/>
                  </a:lnTo>
                  <a:lnTo>
                    <a:pt x="170" y="212"/>
                  </a:lnTo>
                  <a:lnTo>
                    <a:pt x="146" y="205"/>
                  </a:lnTo>
                  <a:lnTo>
                    <a:pt x="137" y="204"/>
                  </a:lnTo>
                  <a:lnTo>
                    <a:pt x="149" y="200"/>
                  </a:lnTo>
                  <a:lnTo>
                    <a:pt x="179" y="194"/>
                  </a:lnTo>
                  <a:lnTo>
                    <a:pt x="221" y="193"/>
                  </a:lnTo>
                  <a:lnTo>
                    <a:pt x="266" y="200"/>
                  </a:lnTo>
                  <a:lnTo>
                    <a:pt x="287" y="208"/>
                  </a:lnTo>
                  <a:lnTo>
                    <a:pt x="304" y="216"/>
                  </a:lnTo>
                  <a:lnTo>
                    <a:pt x="317" y="224"/>
                  </a:lnTo>
                  <a:lnTo>
                    <a:pt x="328" y="231"/>
                  </a:lnTo>
                  <a:lnTo>
                    <a:pt x="345" y="249"/>
                  </a:lnTo>
                  <a:lnTo>
                    <a:pt x="350" y="245"/>
                  </a:lnTo>
                  <a:lnTo>
                    <a:pt x="357" y="241"/>
                  </a:lnTo>
                  <a:lnTo>
                    <a:pt x="367" y="234"/>
                  </a:lnTo>
                  <a:lnTo>
                    <a:pt x="378" y="227"/>
                  </a:lnTo>
                  <a:lnTo>
                    <a:pt x="393" y="219"/>
                  </a:lnTo>
                  <a:lnTo>
                    <a:pt x="400" y="215"/>
                  </a:lnTo>
                  <a:lnTo>
                    <a:pt x="410" y="211"/>
                  </a:lnTo>
                  <a:lnTo>
                    <a:pt x="418" y="205"/>
                  </a:lnTo>
                  <a:lnTo>
                    <a:pt x="428" y="202"/>
                  </a:lnTo>
                  <a:lnTo>
                    <a:pt x="437" y="197"/>
                  </a:lnTo>
                  <a:lnTo>
                    <a:pt x="447" y="193"/>
                  </a:lnTo>
                  <a:lnTo>
                    <a:pt x="458" y="190"/>
                  </a:lnTo>
                  <a:lnTo>
                    <a:pt x="470" y="185"/>
                  </a:lnTo>
                  <a:lnTo>
                    <a:pt x="492" y="178"/>
                  </a:lnTo>
                  <a:lnTo>
                    <a:pt x="518" y="172"/>
                  </a:lnTo>
                  <a:lnTo>
                    <a:pt x="545" y="167"/>
                  </a:lnTo>
                  <a:lnTo>
                    <a:pt x="572" y="164"/>
                  </a:lnTo>
                  <a:lnTo>
                    <a:pt x="630" y="163"/>
                  </a:lnTo>
                  <a:lnTo>
                    <a:pt x="800" y="175"/>
                  </a:lnTo>
                  <a:lnTo>
                    <a:pt x="831" y="185"/>
                  </a:lnTo>
                  <a:lnTo>
                    <a:pt x="848" y="190"/>
                  </a:lnTo>
                  <a:lnTo>
                    <a:pt x="866" y="198"/>
                  </a:lnTo>
                  <a:lnTo>
                    <a:pt x="875" y="202"/>
                  </a:lnTo>
                  <a:lnTo>
                    <a:pt x="884" y="208"/>
                  </a:lnTo>
                  <a:lnTo>
                    <a:pt x="895" y="212"/>
                  </a:lnTo>
                  <a:lnTo>
                    <a:pt x="904" y="219"/>
                  </a:lnTo>
                  <a:lnTo>
                    <a:pt x="917" y="224"/>
                  </a:lnTo>
                  <a:lnTo>
                    <a:pt x="926" y="231"/>
                  </a:lnTo>
                  <a:lnTo>
                    <a:pt x="940" y="238"/>
                  </a:lnTo>
                  <a:lnTo>
                    <a:pt x="953" y="246"/>
                  </a:lnTo>
                  <a:lnTo>
                    <a:pt x="966" y="256"/>
                  </a:lnTo>
                  <a:lnTo>
                    <a:pt x="973" y="260"/>
                  </a:lnTo>
                  <a:lnTo>
                    <a:pt x="980" y="266"/>
                  </a:lnTo>
                  <a:lnTo>
                    <a:pt x="1006" y="286"/>
                  </a:lnTo>
                  <a:lnTo>
                    <a:pt x="1032" y="311"/>
                  </a:lnTo>
                  <a:lnTo>
                    <a:pt x="1059" y="335"/>
                  </a:lnTo>
                  <a:lnTo>
                    <a:pt x="1072" y="350"/>
                  </a:lnTo>
                  <a:lnTo>
                    <a:pt x="1085" y="363"/>
                  </a:lnTo>
                  <a:lnTo>
                    <a:pt x="1097" y="376"/>
                  </a:lnTo>
                  <a:lnTo>
                    <a:pt x="1110" y="390"/>
                  </a:lnTo>
                  <a:lnTo>
                    <a:pt x="1122" y="403"/>
                  </a:lnTo>
                  <a:lnTo>
                    <a:pt x="1133" y="419"/>
                  </a:lnTo>
                  <a:lnTo>
                    <a:pt x="1144" y="432"/>
                  </a:lnTo>
                  <a:lnTo>
                    <a:pt x="1155" y="445"/>
                  </a:lnTo>
                  <a:lnTo>
                    <a:pt x="1166" y="458"/>
                  </a:lnTo>
                  <a:lnTo>
                    <a:pt x="1176" y="472"/>
                  </a:lnTo>
                  <a:lnTo>
                    <a:pt x="1195" y="496"/>
                  </a:lnTo>
                  <a:lnTo>
                    <a:pt x="1212" y="518"/>
                  </a:lnTo>
                  <a:lnTo>
                    <a:pt x="1225" y="538"/>
                  </a:lnTo>
                  <a:lnTo>
                    <a:pt x="1236" y="553"/>
                  </a:lnTo>
                  <a:lnTo>
                    <a:pt x="1246" y="566"/>
                  </a:lnTo>
                  <a:lnTo>
                    <a:pt x="1253" y="575"/>
                  </a:lnTo>
                  <a:lnTo>
                    <a:pt x="1839" y="533"/>
                  </a:lnTo>
                  <a:lnTo>
                    <a:pt x="1830" y="502"/>
                  </a:lnTo>
                  <a:lnTo>
                    <a:pt x="1818" y="431"/>
                  </a:lnTo>
                  <a:lnTo>
                    <a:pt x="1819" y="384"/>
                  </a:lnTo>
                  <a:lnTo>
                    <a:pt x="1829" y="336"/>
                  </a:lnTo>
                  <a:lnTo>
                    <a:pt x="1837" y="313"/>
                  </a:lnTo>
                  <a:lnTo>
                    <a:pt x="1843" y="300"/>
                  </a:lnTo>
                  <a:lnTo>
                    <a:pt x="1850" y="289"/>
                  </a:lnTo>
                  <a:lnTo>
                    <a:pt x="1857" y="277"/>
                  </a:lnTo>
                  <a:lnTo>
                    <a:pt x="1865" y="266"/>
                  </a:lnTo>
                  <a:lnTo>
                    <a:pt x="1884" y="244"/>
                  </a:lnTo>
                  <a:lnTo>
                    <a:pt x="1903" y="222"/>
                  </a:lnTo>
                  <a:lnTo>
                    <a:pt x="1920" y="205"/>
                  </a:lnTo>
                  <a:lnTo>
                    <a:pt x="1935" y="189"/>
                  </a:lnTo>
                  <a:lnTo>
                    <a:pt x="1947" y="175"/>
                  </a:lnTo>
                  <a:lnTo>
                    <a:pt x="1968" y="152"/>
                  </a:lnTo>
                  <a:lnTo>
                    <a:pt x="1986" y="135"/>
                  </a:lnTo>
                  <a:lnTo>
                    <a:pt x="2000" y="124"/>
                  </a:lnTo>
                  <a:lnTo>
                    <a:pt x="2008" y="120"/>
                  </a:lnTo>
                  <a:lnTo>
                    <a:pt x="2016" y="116"/>
                  </a:lnTo>
                  <a:lnTo>
                    <a:pt x="2036" y="110"/>
                  </a:lnTo>
                  <a:lnTo>
                    <a:pt x="2062" y="106"/>
                  </a:lnTo>
                  <a:lnTo>
                    <a:pt x="2116" y="102"/>
                  </a:lnTo>
                  <a:lnTo>
                    <a:pt x="2156" y="99"/>
                  </a:lnTo>
                  <a:lnTo>
                    <a:pt x="2189" y="99"/>
                  </a:lnTo>
                  <a:lnTo>
                    <a:pt x="2088" y="0"/>
                  </a:lnTo>
                  <a:lnTo>
                    <a:pt x="1232" y="17"/>
                  </a:lnTo>
                  <a:lnTo>
                    <a:pt x="0" y="94"/>
                  </a:lnTo>
                  <a:lnTo>
                    <a:pt x="33" y="273"/>
                  </a:lnTo>
                  <a:lnTo>
                    <a:pt x="33" y="273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1" name="Freeform 189"/>
            <p:cNvSpPr>
              <a:spLocks/>
            </p:cNvSpPr>
            <p:nvPr/>
          </p:nvSpPr>
          <p:spPr bwMode="auto">
            <a:xfrm>
              <a:off x="1303" y="2984"/>
              <a:ext cx="80" cy="85"/>
            </a:xfrm>
            <a:custGeom>
              <a:avLst/>
              <a:gdLst/>
              <a:ahLst/>
              <a:cxnLst>
                <a:cxn ang="0">
                  <a:pos x="43" y="237"/>
                </a:cxn>
                <a:cxn ang="0">
                  <a:pos x="36" y="229"/>
                </a:cxn>
                <a:cxn ang="0">
                  <a:pos x="21" y="204"/>
                </a:cxn>
                <a:cxn ang="0">
                  <a:pos x="7" y="168"/>
                </a:cxn>
                <a:cxn ang="0">
                  <a:pos x="0" y="121"/>
                </a:cxn>
                <a:cxn ang="0">
                  <a:pos x="4" y="96"/>
                </a:cxn>
                <a:cxn ang="0">
                  <a:pos x="13" y="73"/>
                </a:cxn>
                <a:cxn ang="0">
                  <a:pos x="20" y="62"/>
                </a:cxn>
                <a:cxn ang="0">
                  <a:pos x="25" y="52"/>
                </a:cxn>
                <a:cxn ang="0">
                  <a:pos x="40" y="33"/>
                </a:cxn>
                <a:cxn ang="0">
                  <a:pos x="61" y="18"/>
                </a:cxn>
                <a:cxn ang="0">
                  <a:pos x="71" y="12"/>
                </a:cxn>
                <a:cxn ang="0">
                  <a:pos x="82" y="8"/>
                </a:cxn>
                <a:cxn ang="0">
                  <a:pos x="93" y="3"/>
                </a:cxn>
                <a:cxn ang="0">
                  <a:pos x="105" y="0"/>
                </a:cxn>
                <a:cxn ang="0">
                  <a:pos x="129" y="0"/>
                </a:cxn>
                <a:cxn ang="0">
                  <a:pos x="175" y="8"/>
                </a:cxn>
                <a:cxn ang="0">
                  <a:pos x="193" y="18"/>
                </a:cxn>
                <a:cxn ang="0">
                  <a:pos x="202" y="23"/>
                </a:cxn>
                <a:cxn ang="0">
                  <a:pos x="208" y="29"/>
                </a:cxn>
                <a:cxn ang="0">
                  <a:pos x="230" y="54"/>
                </a:cxn>
                <a:cxn ang="0">
                  <a:pos x="239" y="77"/>
                </a:cxn>
                <a:cxn ang="0">
                  <a:pos x="240" y="149"/>
                </a:cxn>
                <a:cxn ang="0">
                  <a:pos x="239" y="198"/>
                </a:cxn>
                <a:cxn ang="0">
                  <a:pos x="230" y="207"/>
                </a:cxn>
                <a:cxn ang="0">
                  <a:pos x="206" y="224"/>
                </a:cxn>
                <a:cxn ang="0">
                  <a:pos x="197" y="230"/>
                </a:cxn>
                <a:cxn ang="0">
                  <a:pos x="191" y="235"/>
                </a:cxn>
                <a:cxn ang="0">
                  <a:pos x="182" y="240"/>
                </a:cxn>
                <a:cxn ang="0">
                  <a:pos x="175" y="245"/>
                </a:cxn>
                <a:cxn ang="0">
                  <a:pos x="163" y="252"/>
                </a:cxn>
                <a:cxn ang="0">
                  <a:pos x="149" y="255"/>
                </a:cxn>
                <a:cxn ang="0">
                  <a:pos x="102" y="253"/>
                </a:cxn>
                <a:cxn ang="0">
                  <a:pos x="79" y="249"/>
                </a:cxn>
                <a:cxn ang="0">
                  <a:pos x="82" y="224"/>
                </a:cxn>
                <a:cxn ang="0">
                  <a:pos x="166" y="165"/>
                </a:cxn>
                <a:cxn ang="0">
                  <a:pos x="175" y="123"/>
                </a:cxn>
                <a:cxn ang="0">
                  <a:pos x="174" y="84"/>
                </a:cxn>
                <a:cxn ang="0">
                  <a:pos x="168" y="70"/>
                </a:cxn>
                <a:cxn ang="0">
                  <a:pos x="159" y="58"/>
                </a:cxn>
                <a:cxn ang="0">
                  <a:pos x="153" y="54"/>
                </a:cxn>
                <a:cxn ang="0">
                  <a:pos x="148" y="50"/>
                </a:cxn>
                <a:cxn ang="0">
                  <a:pos x="133" y="46"/>
                </a:cxn>
                <a:cxn ang="0">
                  <a:pos x="101" y="43"/>
                </a:cxn>
                <a:cxn ang="0">
                  <a:pos x="75" y="47"/>
                </a:cxn>
                <a:cxn ang="0">
                  <a:pos x="53" y="62"/>
                </a:cxn>
                <a:cxn ang="0">
                  <a:pos x="36" y="84"/>
                </a:cxn>
                <a:cxn ang="0">
                  <a:pos x="33" y="117"/>
                </a:cxn>
                <a:cxn ang="0">
                  <a:pos x="36" y="135"/>
                </a:cxn>
                <a:cxn ang="0">
                  <a:pos x="42" y="153"/>
                </a:cxn>
                <a:cxn ang="0">
                  <a:pos x="49" y="168"/>
                </a:cxn>
                <a:cxn ang="0">
                  <a:pos x="55" y="182"/>
                </a:cxn>
                <a:cxn ang="0">
                  <a:pos x="61" y="193"/>
                </a:cxn>
                <a:cxn ang="0">
                  <a:pos x="43" y="237"/>
                </a:cxn>
                <a:cxn ang="0">
                  <a:pos x="43" y="237"/>
                </a:cxn>
              </a:cxnLst>
              <a:rect l="0" t="0" r="r" b="b"/>
              <a:pathLst>
                <a:path w="240" h="255">
                  <a:moveTo>
                    <a:pt x="43" y="237"/>
                  </a:moveTo>
                  <a:lnTo>
                    <a:pt x="36" y="229"/>
                  </a:lnTo>
                  <a:lnTo>
                    <a:pt x="21" y="204"/>
                  </a:lnTo>
                  <a:lnTo>
                    <a:pt x="7" y="168"/>
                  </a:lnTo>
                  <a:lnTo>
                    <a:pt x="0" y="121"/>
                  </a:lnTo>
                  <a:lnTo>
                    <a:pt x="4" y="96"/>
                  </a:lnTo>
                  <a:lnTo>
                    <a:pt x="13" y="73"/>
                  </a:lnTo>
                  <a:lnTo>
                    <a:pt x="20" y="62"/>
                  </a:lnTo>
                  <a:lnTo>
                    <a:pt x="25" y="52"/>
                  </a:lnTo>
                  <a:lnTo>
                    <a:pt x="40" y="33"/>
                  </a:lnTo>
                  <a:lnTo>
                    <a:pt x="61" y="18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3" y="3"/>
                  </a:lnTo>
                  <a:lnTo>
                    <a:pt x="105" y="0"/>
                  </a:lnTo>
                  <a:lnTo>
                    <a:pt x="129" y="0"/>
                  </a:lnTo>
                  <a:lnTo>
                    <a:pt x="175" y="8"/>
                  </a:lnTo>
                  <a:lnTo>
                    <a:pt x="193" y="18"/>
                  </a:lnTo>
                  <a:lnTo>
                    <a:pt x="202" y="23"/>
                  </a:lnTo>
                  <a:lnTo>
                    <a:pt x="208" y="29"/>
                  </a:lnTo>
                  <a:lnTo>
                    <a:pt x="230" y="54"/>
                  </a:lnTo>
                  <a:lnTo>
                    <a:pt x="239" y="77"/>
                  </a:lnTo>
                  <a:lnTo>
                    <a:pt x="240" y="149"/>
                  </a:lnTo>
                  <a:lnTo>
                    <a:pt x="239" y="198"/>
                  </a:lnTo>
                  <a:lnTo>
                    <a:pt x="230" y="207"/>
                  </a:lnTo>
                  <a:lnTo>
                    <a:pt x="206" y="224"/>
                  </a:lnTo>
                  <a:lnTo>
                    <a:pt x="197" y="230"/>
                  </a:lnTo>
                  <a:lnTo>
                    <a:pt x="191" y="235"/>
                  </a:lnTo>
                  <a:lnTo>
                    <a:pt x="182" y="240"/>
                  </a:lnTo>
                  <a:lnTo>
                    <a:pt x="175" y="245"/>
                  </a:lnTo>
                  <a:lnTo>
                    <a:pt x="163" y="252"/>
                  </a:lnTo>
                  <a:lnTo>
                    <a:pt x="149" y="255"/>
                  </a:lnTo>
                  <a:lnTo>
                    <a:pt x="102" y="253"/>
                  </a:lnTo>
                  <a:lnTo>
                    <a:pt x="79" y="249"/>
                  </a:lnTo>
                  <a:lnTo>
                    <a:pt x="82" y="224"/>
                  </a:lnTo>
                  <a:lnTo>
                    <a:pt x="166" y="165"/>
                  </a:lnTo>
                  <a:lnTo>
                    <a:pt x="175" y="123"/>
                  </a:lnTo>
                  <a:lnTo>
                    <a:pt x="174" y="84"/>
                  </a:lnTo>
                  <a:lnTo>
                    <a:pt x="168" y="70"/>
                  </a:lnTo>
                  <a:lnTo>
                    <a:pt x="159" y="58"/>
                  </a:lnTo>
                  <a:lnTo>
                    <a:pt x="153" y="54"/>
                  </a:lnTo>
                  <a:lnTo>
                    <a:pt x="148" y="50"/>
                  </a:lnTo>
                  <a:lnTo>
                    <a:pt x="133" y="46"/>
                  </a:lnTo>
                  <a:lnTo>
                    <a:pt x="101" y="43"/>
                  </a:lnTo>
                  <a:lnTo>
                    <a:pt x="75" y="47"/>
                  </a:lnTo>
                  <a:lnTo>
                    <a:pt x="53" y="62"/>
                  </a:lnTo>
                  <a:lnTo>
                    <a:pt x="36" y="84"/>
                  </a:lnTo>
                  <a:lnTo>
                    <a:pt x="33" y="117"/>
                  </a:lnTo>
                  <a:lnTo>
                    <a:pt x="36" y="135"/>
                  </a:lnTo>
                  <a:lnTo>
                    <a:pt x="42" y="153"/>
                  </a:lnTo>
                  <a:lnTo>
                    <a:pt x="49" y="168"/>
                  </a:lnTo>
                  <a:lnTo>
                    <a:pt x="55" y="182"/>
                  </a:lnTo>
                  <a:lnTo>
                    <a:pt x="61" y="193"/>
                  </a:lnTo>
                  <a:lnTo>
                    <a:pt x="43" y="237"/>
                  </a:lnTo>
                  <a:lnTo>
                    <a:pt x="43" y="237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2" name="Freeform 190"/>
            <p:cNvSpPr>
              <a:spLocks/>
            </p:cNvSpPr>
            <p:nvPr/>
          </p:nvSpPr>
          <p:spPr bwMode="auto">
            <a:xfrm>
              <a:off x="1314" y="3044"/>
              <a:ext cx="28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4" y="49"/>
                </a:cxn>
                <a:cxn ang="0">
                  <a:pos x="62" y="79"/>
                </a:cxn>
                <a:cxn ang="0">
                  <a:pos x="0" y="49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4" h="79">
                  <a:moveTo>
                    <a:pt x="5" y="0"/>
                  </a:moveTo>
                  <a:lnTo>
                    <a:pt x="84" y="49"/>
                  </a:lnTo>
                  <a:lnTo>
                    <a:pt x="62" y="79"/>
                  </a:lnTo>
                  <a:lnTo>
                    <a:pt x="0" y="49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3" name="Freeform 191"/>
            <p:cNvSpPr>
              <a:spLocks/>
            </p:cNvSpPr>
            <p:nvPr/>
          </p:nvSpPr>
          <p:spPr bwMode="auto">
            <a:xfrm>
              <a:off x="1662" y="2786"/>
              <a:ext cx="247" cy="117"/>
            </a:xfrm>
            <a:custGeom>
              <a:avLst/>
              <a:gdLst/>
              <a:ahLst/>
              <a:cxnLst>
                <a:cxn ang="0">
                  <a:pos x="0" y="250"/>
                </a:cxn>
                <a:cxn ang="0">
                  <a:pos x="75" y="0"/>
                </a:cxn>
                <a:cxn ang="0">
                  <a:pos x="676" y="32"/>
                </a:cxn>
                <a:cxn ang="0">
                  <a:pos x="689" y="47"/>
                </a:cxn>
                <a:cxn ang="0">
                  <a:pos x="702" y="66"/>
                </a:cxn>
                <a:cxn ang="0">
                  <a:pos x="716" y="88"/>
                </a:cxn>
                <a:cxn ang="0">
                  <a:pos x="738" y="147"/>
                </a:cxn>
                <a:cxn ang="0">
                  <a:pos x="742" y="182"/>
                </a:cxn>
                <a:cxn ang="0">
                  <a:pos x="741" y="215"/>
                </a:cxn>
                <a:cxn ang="0">
                  <a:pos x="733" y="249"/>
                </a:cxn>
                <a:cxn ang="0">
                  <a:pos x="722" y="277"/>
                </a:cxn>
                <a:cxn ang="0">
                  <a:pos x="716" y="289"/>
                </a:cxn>
                <a:cxn ang="0">
                  <a:pos x="711" y="300"/>
                </a:cxn>
                <a:cxn ang="0">
                  <a:pos x="698" y="319"/>
                </a:cxn>
                <a:cxn ang="0">
                  <a:pos x="684" y="334"/>
                </a:cxn>
                <a:cxn ang="0">
                  <a:pos x="678" y="341"/>
                </a:cxn>
                <a:cxn ang="0">
                  <a:pos x="671" y="345"/>
                </a:cxn>
                <a:cxn ang="0">
                  <a:pos x="657" y="351"/>
                </a:cxn>
                <a:cxn ang="0">
                  <a:pos x="642" y="352"/>
                </a:cxn>
                <a:cxn ang="0">
                  <a:pos x="621" y="350"/>
                </a:cxn>
                <a:cxn ang="0">
                  <a:pos x="607" y="344"/>
                </a:cxn>
                <a:cxn ang="0">
                  <a:pos x="591" y="340"/>
                </a:cxn>
                <a:cxn ang="0">
                  <a:pos x="571" y="333"/>
                </a:cxn>
                <a:cxn ang="0">
                  <a:pos x="551" y="326"/>
                </a:cxn>
                <a:cxn ang="0">
                  <a:pos x="529" y="319"/>
                </a:cxn>
                <a:cxn ang="0">
                  <a:pos x="507" y="311"/>
                </a:cxn>
                <a:cxn ang="0">
                  <a:pos x="483" y="304"/>
                </a:cxn>
                <a:cxn ang="0">
                  <a:pos x="458" y="296"/>
                </a:cxn>
                <a:cxn ang="0">
                  <a:pos x="435" y="289"/>
                </a:cxn>
                <a:cxn ang="0">
                  <a:pos x="413" y="282"/>
                </a:cxn>
                <a:cxn ang="0">
                  <a:pos x="388" y="277"/>
                </a:cxn>
                <a:cxn ang="0">
                  <a:pos x="367" y="272"/>
                </a:cxn>
                <a:cxn ang="0">
                  <a:pos x="328" y="268"/>
                </a:cxn>
                <a:cxn ang="0">
                  <a:pos x="235" y="264"/>
                </a:cxn>
                <a:cxn ang="0">
                  <a:pos x="126" y="257"/>
                </a:cxn>
                <a:cxn ang="0">
                  <a:pos x="38" y="252"/>
                </a:cxn>
                <a:cxn ang="0">
                  <a:pos x="0" y="250"/>
                </a:cxn>
                <a:cxn ang="0">
                  <a:pos x="0" y="250"/>
                </a:cxn>
              </a:cxnLst>
              <a:rect l="0" t="0" r="r" b="b"/>
              <a:pathLst>
                <a:path w="742" h="352">
                  <a:moveTo>
                    <a:pt x="0" y="250"/>
                  </a:moveTo>
                  <a:lnTo>
                    <a:pt x="75" y="0"/>
                  </a:lnTo>
                  <a:lnTo>
                    <a:pt x="676" y="32"/>
                  </a:lnTo>
                  <a:lnTo>
                    <a:pt x="689" y="47"/>
                  </a:lnTo>
                  <a:lnTo>
                    <a:pt x="702" y="66"/>
                  </a:lnTo>
                  <a:lnTo>
                    <a:pt x="716" y="88"/>
                  </a:lnTo>
                  <a:lnTo>
                    <a:pt x="738" y="147"/>
                  </a:lnTo>
                  <a:lnTo>
                    <a:pt x="742" y="182"/>
                  </a:lnTo>
                  <a:lnTo>
                    <a:pt x="741" y="215"/>
                  </a:lnTo>
                  <a:lnTo>
                    <a:pt x="733" y="249"/>
                  </a:lnTo>
                  <a:lnTo>
                    <a:pt x="722" y="277"/>
                  </a:lnTo>
                  <a:lnTo>
                    <a:pt x="716" y="289"/>
                  </a:lnTo>
                  <a:lnTo>
                    <a:pt x="711" y="300"/>
                  </a:lnTo>
                  <a:lnTo>
                    <a:pt x="698" y="319"/>
                  </a:lnTo>
                  <a:lnTo>
                    <a:pt x="684" y="334"/>
                  </a:lnTo>
                  <a:lnTo>
                    <a:pt x="678" y="341"/>
                  </a:lnTo>
                  <a:lnTo>
                    <a:pt x="671" y="345"/>
                  </a:lnTo>
                  <a:lnTo>
                    <a:pt x="657" y="351"/>
                  </a:lnTo>
                  <a:lnTo>
                    <a:pt x="642" y="352"/>
                  </a:lnTo>
                  <a:lnTo>
                    <a:pt x="621" y="350"/>
                  </a:lnTo>
                  <a:lnTo>
                    <a:pt x="607" y="344"/>
                  </a:lnTo>
                  <a:lnTo>
                    <a:pt x="591" y="340"/>
                  </a:lnTo>
                  <a:lnTo>
                    <a:pt x="571" y="333"/>
                  </a:lnTo>
                  <a:lnTo>
                    <a:pt x="551" y="326"/>
                  </a:lnTo>
                  <a:lnTo>
                    <a:pt x="529" y="319"/>
                  </a:lnTo>
                  <a:lnTo>
                    <a:pt x="507" y="311"/>
                  </a:lnTo>
                  <a:lnTo>
                    <a:pt x="483" y="304"/>
                  </a:lnTo>
                  <a:lnTo>
                    <a:pt x="458" y="296"/>
                  </a:lnTo>
                  <a:lnTo>
                    <a:pt x="435" y="289"/>
                  </a:lnTo>
                  <a:lnTo>
                    <a:pt x="413" y="282"/>
                  </a:lnTo>
                  <a:lnTo>
                    <a:pt x="388" y="277"/>
                  </a:lnTo>
                  <a:lnTo>
                    <a:pt x="367" y="272"/>
                  </a:lnTo>
                  <a:lnTo>
                    <a:pt x="328" y="268"/>
                  </a:lnTo>
                  <a:lnTo>
                    <a:pt x="235" y="264"/>
                  </a:lnTo>
                  <a:lnTo>
                    <a:pt x="126" y="257"/>
                  </a:lnTo>
                  <a:lnTo>
                    <a:pt x="38" y="252"/>
                  </a:lnTo>
                  <a:lnTo>
                    <a:pt x="0" y="250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4" name="Freeform 192"/>
            <p:cNvSpPr>
              <a:spLocks/>
            </p:cNvSpPr>
            <p:nvPr/>
          </p:nvSpPr>
          <p:spPr bwMode="auto">
            <a:xfrm>
              <a:off x="1628" y="2736"/>
              <a:ext cx="596" cy="210"/>
            </a:xfrm>
            <a:custGeom>
              <a:avLst/>
              <a:gdLst/>
              <a:ahLst/>
              <a:cxnLst>
                <a:cxn ang="0">
                  <a:pos x="48" y="366"/>
                </a:cxn>
                <a:cxn ang="0">
                  <a:pos x="73" y="308"/>
                </a:cxn>
                <a:cxn ang="0">
                  <a:pos x="89" y="270"/>
                </a:cxn>
                <a:cxn ang="0">
                  <a:pos x="107" y="230"/>
                </a:cxn>
                <a:cxn ang="0">
                  <a:pos x="126" y="191"/>
                </a:cxn>
                <a:cxn ang="0">
                  <a:pos x="157" y="131"/>
                </a:cxn>
                <a:cxn ang="0">
                  <a:pos x="180" y="105"/>
                </a:cxn>
                <a:cxn ang="0">
                  <a:pos x="223" y="92"/>
                </a:cxn>
                <a:cxn ang="0">
                  <a:pos x="343" y="74"/>
                </a:cxn>
                <a:cxn ang="0">
                  <a:pos x="1526" y="102"/>
                </a:cxn>
                <a:cxn ang="0">
                  <a:pos x="1577" y="122"/>
                </a:cxn>
                <a:cxn ang="0">
                  <a:pos x="1604" y="140"/>
                </a:cxn>
                <a:cxn ang="0">
                  <a:pos x="1667" y="198"/>
                </a:cxn>
                <a:cxn ang="0">
                  <a:pos x="1701" y="244"/>
                </a:cxn>
                <a:cxn ang="0">
                  <a:pos x="1722" y="334"/>
                </a:cxn>
                <a:cxn ang="0">
                  <a:pos x="1703" y="380"/>
                </a:cxn>
                <a:cxn ang="0">
                  <a:pos x="1688" y="345"/>
                </a:cxn>
                <a:cxn ang="0">
                  <a:pos x="1660" y="303"/>
                </a:cxn>
                <a:cxn ang="0">
                  <a:pos x="1620" y="257"/>
                </a:cxn>
                <a:cxn ang="0">
                  <a:pos x="1575" y="223"/>
                </a:cxn>
                <a:cxn ang="0">
                  <a:pos x="1544" y="205"/>
                </a:cxn>
                <a:cxn ang="0">
                  <a:pos x="1496" y="187"/>
                </a:cxn>
                <a:cxn ang="0">
                  <a:pos x="1408" y="171"/>
                </a:cxn>
                <a:cxn ang="0">
                  <a:pos x="1277" y="155"/>
                </a:cxn>
                <a:cxn ang="0">
                  <a:pos x="1063" y="155"/>
                </a:cxn>
                <a:cxn ang="0">
                  <a:pos x="974" y="173"/>
                </a:cxn>
                <a:cxn ang="0">
                  <a:pos x="901" y="190"/>
                </a:cxn>
                <a:cxn ang="0">
                  <a:pos x="975" y="246"/>
                </a:cxn>
                <a:cxn ang="0">
                  <a:pos x="1110" y="233"/>
                </a:cxn>
                <a:cxn ang="0">
                  <a:pos x="1364" y="230"/>
                </a:cxn>
                <a:cxn ang="0">
                  <a:pos x="1480" y="255"/>
                </a:cxn>
                <a:cxn ang="0">
                  <a:pos x="1508" y="274"/>
                </a:cxn>
                <a:cxn ang="0">
                  <a:pos x="1554" y="308"/>
                </a:cxn>
                <a:cxn ang="0">
                  <a:pos x="1604" y="391"/>
                </a:cxn>
                <a:cxn ang="0">
                  <a:pos x="1594" y="577"/>
                </a:cxn>
                <a:cxn ang="0">
                  <a:pos x="1787" y="377"/>
                </a:cxn>
                <a:cxn ang="0">
                  <a:pos x="1765" y="266"/>
                </a:cxn>
                <a:cxn ang="0">
                  <a:pos x="1733" y="213"/>
                </a:cxn>
                <a:cxn ang="0">
                  <a:pos x="1689" y="167"/>
                </a:cxn>
                <a:cxn ang="0">
                  <a:pos x="1646" y="133"/>
                </a:cxn>
                <a:cxn ang="0">
                  <a:pos x="1620" y="114"/>
                </a:cxn>
                <a:cxn ang="0">
                  <a:pos x="1594" y="99"/>
                </a:cxn>
                <a:cxn ang="0">
                  <a:pos x="1568" y="87"/>
                </a:cxn>
                <a:cxn ang="0">
                  <a:pos x="1517" y="67"/>
                </a:cxn>
                <a:cxn ang="0">
                  <a:pos x="1411" y="50"/>
                </a:cxn>
                <a:cxn ang="0">
                  <a:pos x="1255" y="32"/>
                </a:cxn>
                <a:cxn ang="0">
                  <a:pos x="1077" y="14"/>
                </a:cxn>
                <a:cxn ang="0">
                  <a:pos x="858" y="1"/>
                </a:cxn>
                <a:cxn ang="0">
                  <a:pos x="456" y="17"/>
                </a:cxn>
                <a:cxn ang="0">
                  <a:pos x="250" y="37"/>
                </a:cxn>
                <a:cxn ang="0">
                  <a:pos x="177" y="58"/>
                </a:cxn>
                <a:cxn ang="0">
                  <a:pos x="126" y="91"/>
                </a:cxn>
                <a:cxn ang="0">
                  <a:pos x="84" y="140"/>
                </a:cxn>
                <a:cxn ang="0">
                  <a:pos x="31" y="407"/>
                </a:cxn>
              </a:cxnLst>
              <a:rect l="0" t="0" r="r" b="b"/>
              <a:pathLst>
                <a:path w="1788" h="629">
                  <a:moveTo>
                    <a:pt x="31" y="407"/>
                  </a:moveTo>
                  <a:lnTo>
                    <a:pt x="35" y="396"/>
                  </a:lnTo>
                  <a:lnTo>
                    <a:pt x="48" y="366"/>
                  </a:lnTo>
                  <a:lnTo>
                    <a:pt x="57" y="345"/>
                  </a:lnTo>
                  <a:lnTo>
                    <a:pt x="67" y="322"/>
                  </a:lnTo>
                  <a:lnTo>
                    <a:pt x="73" y="308"/>
                  </a:lnTo>
                  <a:lnTo>
                    <a:pt x="78" y="296"/>
                  </a:lnTo>
                  <a:lnTo>
                    <a:pt x="84" y="283"/>
                  </a:lnTo>
                  <a:lnTo>
                    <a:pt x="89" y="270"/>
                  </a:lnTo>
                  <a:lnTo>
                    <a:pt x="96" y="256"/>
                  </a:lnTo>
                  <a:lnTo>
                    <a:pt x="102" y="242"/>
                  </a:lnTo>
                  <a:lnTo>
                    <a:pt x="107" y="230"/>
                  </a:lnTo>
                  <a:lnTo>
                    <a:pt x="113" y="217"/>
                  </a:lnTo>
                  <a:lnTo>
                    <a:pt x="119" y="204"/>
                  </a:lnTo>
                  <a:lnTo>
                    <a:pt x="126" y="191"/>
                  </a:lnTo>
                  <a:lnTo>
                    <a:pt x="137" y="169"/>
                  </a:lnTo>
                  <a:lnTo>
                    <a:pt x="147" y="149"/>
                  </a:lnTo>
                  <a:lnTo>
                    <a:pt x="157" y="131"/>
                  </a:lnTo>
                  <a:lnTo>
                    <a:pt x="166" y="118"/>
                  </a:lnTo>
                  <a:lnTo>
                    <a:pt x="173" y="110"/>
                  </a:lnTo>
                  <a:lnTo>
                    <a:pt x="180" y="105"/>
                  </a:lnTo>
                  <a:lnTo>
                    <a:pt x="193" y="100"/>
                  </a:lnTo>
                  <a:lnTo>
                    <a:pt x="206" y="95"/>
                  </a:lnTo>
                  <a:lnTo>
                    <a:pt x="223" y="92"/>
                  </a:lnTo>
                  <a:lnTo>
                    <a:pt x="261" y="85"/>
                  </a:lnTo>
                  <a:lnTo>
                    <a:pt x="301" y="80"/>
                  </a:lnTo>
                  <a:lnTo>
                    <a:pt x="343" y="74"/>
                  </a:lnTo>
                  <a:lnTo>
                    <a:pt x="376" y="72"/>
                  </a:lnTo>
                  <a:lnTo>
                    <a:pt x="409" y="69"/>
                  </a:lnTo>
                  <a:lnTo>
                    <a:pt x="1526" y="102"/>
                  </a:lnTo>
                  <a:lnTo>
                    <a:pt x="1547" y="109"/>
                  </a:lnTo>
                  <a:lnTo>
                    <a:pt x="1566" y="118"/>
                  </a:lnTo>
                  <a:lnTo>
                    <a:pt x="1577" y="122"/>
                  </a:lnTo>
                  <a:lnTo>
                    <a:pt x="1587" y="128"/>
                  </a:lnTo>
                  <a:lnTo>
                    <a:pt x="1595" y="133"/>
                  </a:lnTo>
                  <a:lnTo>
                    <a:pt x="1604" y="140"/>
                  </a:lnTo>
                  <a:lnTo>
                    <a:pt x="1638" y="168"/>
                  </a:lnTo>
                  <a:lnTo>
                    <a:pt x="1653" y="183"/>
                  </a:lnTo>
                  <a:lnTo>
                    <a:pt x="1667" y="198"/>
                  </a:lnTo>
                  <a:lnTo>
                    <a:pt x="1679" y="213"/>
                  </a:lnTo>
                  <a:lnTo>
                    <a:pt x="1690" y="228"/>
                  </a:lnTo>
                  <a:lnTo>
                    <a:pt x="1701" y="244"/>
                  </a:lnTo>
                  <a:lnTo>
                    <a:pt x="1708" y="259"/>
                  </a:lnTo>
                  <a:lnTo>
                    <a:pt x="1725" y="304"/>
                  </a:lnTo>
                  <a:lnTo>
                    <a:pt x="1722" y="334"/>
                  </a:lnTo>
                  <a:lnTo>
                    <a:pt x="1715" y="359"/>
                  </a:lnTo>
                  <a:lnTo>
                    <a:pt x="1707" y="374"/>
                  </a:lnTo>
                  <a:lnTo>
                    <a:pt x="1703" y="380"/>
                  </a:lnTo>
                  <a:lnTo>
                    <a:pt x="1701" y="373"/>
                  </a:lnTo>
                  <a:lnTo>
                    <a:pt x="1693" y="356"/>
                  </a:lnTo>
                  <a:lnTo>
                    <a:pt x="1688" y="345"/>
                  </a:lnTo>
                  <a:lnTo>
                    <a:pt x="1679" y="332"/>
                  </a:lnTo>
                  <a:lnTo>
                    <a:pt x="1670" y="318"/>
                  </a:lnTo>
                  <a:lnTo>
                    <a:pt x="1660" y="303"/>
                  </a:lnTo>
                  <a:lnTo>
                    <a:pt x="1648" y="288"/>
                  </a:lnTo>
                  <a:lnTo>
                    <a:pt x="1634" y="272"/>
                  </a:lnTo>
                  <a:lnTo>
                    <a:pt x="1620" y="257"/>
                  </a:lnTo>
                  <a:lnTo>
                    <a:pt x="1602" y="242"/>
                  </a:lnTo>
                  <a:lnTo>
                    <a:pt x="1586" y="228"/>
                  </a:lnTo>
                  <a:lnTo>
                    <a:pt x="1575" y="223"/>
                  </a:lnTo>
                  <a:lnTo>
                    <a:pt x="1565" y="216"/>
                  </a:lnTo>
                  <a:lnTo>
                    <a:pt x="1554" y="209"/>
                  </a:lnTo>
                  <a:lnTo>
                    <a:pt x="1544" y="205"/>
                  </a:lnTo>
                  <a:lnTo>
                    <a:pt x="1533" y="201"/>
                  </a:lnTo>
                  <a:lnTo>
                    <a:pt x="1521" y="195"/>
                  </a:lnTo>
                  <a:lnTo>
                    <a:pt x="1496" y="187"/>
                  </a:lnTo>
                  <a:lnTo>
                    <a:pt x="1469" y="182"/>
                  </a:lnTo>
                  <a:lnTo>
                    <a:pt x="1438" y="175"/>
                  </a:lnTo>
                  <a:lnTo>
                    <a:pt x="1408" y="171"/>
                  </a:lnTo>
                  <a:lnTo>
                    <a:pt x="1378" y="165"/>
                  </a:lnTo>
                  <a:lnTo>
                    <a:pt x="1345" y="161"/>
                  </a:lnTo>
                  <a:lnTo>
                    <a:pt x="1277" y="155"/>
                  </a:lnTo>
                  <a:lnTo>
                    <a:pt x="1214" y="151"/>
                  </a:lnTo>
                  <a:lnTo>
                    <a:pt x="1156" y="150"/>
                  </a:lnTo>
                  <a:lnTo>
                    <a:pt x="1063" y="155"/>
                  </a:lnTo>
                  <a:lnTo>
                    <a:pt x="1032" y="162"/>
                  </a:lnTo>
                  <a:lnTo>
                    <a:pt x="1001" y="168"/>
                  </a:lnTo>
                  <a:lnTo>
                    <a:pt x="974" y="173"/>
                  </a:lnTo>
                  <a:lnTo>
                    <a:pt x="949" y="179"/>
                  </a:lnTo>
                  <a:lnTo>
                    <a:pt x="915" y="187"/>
                  </a:lnTo>
                  <a:lnTo>
                    <a:pt x="901" y="190"/>
                  </a:lnTo>
                  <a:lnTo>
                    <a:pt x="884" y="590"/>
                  </a:lnTo>
                  <a:lnTo>
                    <a:pt x="970" y="578"/>
                  </a:lnTo>
                  <a:lnTo>
                    <a:pt x="975" y="246"/>
                  </a:lnTo>
                  <a:lnTo>
                    <a:pt x="993" y="244"/>
                  </a:lnTo>
                  <a:lnTo>
                    <a:pt x="1040" y="238"/>
                  </a:lnTo>
                  <a:lnTo>
                    <a:pt x="1110" y="233"/>
                  </a:lnTo>
                  <a:lnTo>
                    <a:pt x="1193" y="227"/>
                  </a:lnTo>
                  <a:lnTo>
                    <a:pt x="1280" y="226"/>
                  </a:lnTo>
                  <a:lnTo>
                    <a:pt x="1364" y="230"/>
                  </a:lnTo>
                  <a:lnTo>
                    <a:pt x="1437" y="241"/>
                  </a:lnTo>
                  <a:lnTo>
                    <a:pt x="1466" y="249"/>
                  </a:lnTo>
                  <a:lnTo>
                    <a:pt x="1480" y="255"/>
                  </a:lnTo>
                  <a:lnTo>
                    <a:pt x="1491" y="263"/>
                  </a:lnTo>
                  <a:lnTo>
                    <a:pt x="1499" y="268"/>
                  </a:lnTo>
                  <a:lnTo>
                    <a:pt x="1508" y="274"/>
                  </a:lnTo>
                  <a:lnTo>
                    <a:pt x="1518" y="281"/>
                  </a:lnTo>
                  <a:lnTo>
                    <a:pt x="1526" y="286"/>
                  </a:lnTo>
                  <a:lnTo>
                    <a:pt x="1554" y="308"/>
                  </a:lnTo>
                  <a:lnTo>
                    <a:pt x="1575" y="330"/>
                  </a:lnTo>
                  <a:lnTo>
                    <a:pt x="1588" y="350"/>
                  </a:lnTo>
                  <a:lnTo>
                    <a:pt x="1604" y="391"/>
                  </a:lnTo>
                  <a:lnTo>
                    <a:pt x="1606" y="439"/>
                  </a:lnTo>
                  <a:lnTo>
                    <a:pt x="1599" y="534"/>
                  </a:lnTo>
                  <a:lnTo>
                    <a:pt x="1594" y="577"/>
                  </a:lnTo>
                  <a:lnTo>
                    <a:pt x="1780" y="629"/>
                  </a:lnTo>
                  <a:lnTo>
                    <a:pt x="1788" y="491"/>
                  </a:lnTo>
                  <a:lnTo>
                    <a:pt x="1787" y="377"/>
                  </a:lnTo>
                  <a:lnTo>
                    <a:pt x="1781" y="325"/>
                  </a:lnTo>
                  <a:lnTo>
                    <a:pt x="1772" y="283"/>
                  </a:lnTo>
                  <a:lnTo>
                    <a:pt x="1765" y="266"/>
                  </a:lnTo>
                  <a:lnTo>
                    <a:pt x="1757" y="248"/>
                  </a:lnTo>
                  <a:lnTo>
                    <a:pt x="1746" y="231"/>
                  </a:lnTo>
                  <a:lnTo>
                    <a:pt x="1733" y="213"/>
                  </a:lnTo>
                  <a:lnTo>
                    <a:pt x="1719" y="197"/>
                  </a:lnTo>
                  <a:lnTo>
                    <a:pt x="1704" y="182"/>
                  </a:lnTo>
                  <a:lnTo>
                    <a:pt x="1689" y="167"/>
                  </a:lnTo>
                  <a:lnTo>
                    <a:pt x="1671" y="153"/>
                  </a:lnTo>
                  <a:lnTo>
                    <a:pt x="1655" y="139"/>
                  </a:lnTo>
                  <a:lnTo>
                    <a:pt x="1646" y="133"/>
                  </a:lnTo>
                  <a:lnTo>
                    <a:pt x="1637" y="125"/>
                  </a:lnTo>
                  <a:lnTo>
                    <a:pt x="1628" y="120"/>
                  </a:lnTo>
                  <a:lnTo>
                    <a:pt x="1620" y="114"/>
                  </a:lnTo>
                  <a:lnTo>
                    <a:pt x="1610" y="110"/>
                  </a:lnTo>
                  <a:lnTo>
                    <a:pt x="1601" y="103"/>
                  </a:lnTo>
                  <a:lnTo>
                    <a:pt x="1594" y="99"/>
                  </a:lnTo>
                  <a:lnTo>
                    <a:pt x="1584" y="95"/>
                  </a:lnTo>
                  <a:lnTo>
                    <a:pt x="1576" y="89"/>
                  </a:lnTo>
                  <a:lnTo>
                    <a:pt x="1568" y="87"/>
                  </a:lnTo>
                  <a:lnTo>
                    <a:pt x="1553" y="80"/>
                  </a:lnTo>
                  <a:lnTo>
                    <a:pt x="1536" y="73"/>
                  </a:lnTo>
                  <a:lnTo>
                    <a:pt x="1517" y="67"/>
                  </a:lnTo>
                  <a:lnTo>
                    <a:pt x="1489" y="62"/>
                  </a:lnTo>
                  <a:lnTo>
                    <a:pt x="1452" y="56"/>
                  </a:lnTo>
                  <a:lnTo>
                    <a:pt x="1411" y="50"/>
                  </a:lnTo>
                  <a:lnTo>
                    <a:pt x="1362" y="43"/>
                  </a:lnTo>
                  <a:lnTo>
                    <a:pt x="1310" y="37"/>
                  </a:lnTo>
                  <a:lnTo>
                    <a:pt x="1255" y="32"/>
                  </a:lnTo>
                  <a:lnTo>
                    <a:pt x="1196" y="25"/>
                  </a:lnTo>
                  <a:lnTo>
                    <a:pt x="1136" y="19"/>
                  </a:lnTo>
                  <a:lnTo>
                    <a:pt x="1077" y="14"/>
                  </a:lnTo>
                  <a:lnTo>
                    <a:pt x="1019" y="10"/>
                  </a:lnTo>
                  <a:lnTo>
                    <a:pt x="961" y="6"/>
                  </a:lnTo>
                  <a:lnTo>
                    <a:pt x="858" y="1"/>
                  </a:lnTo>
                  <a:lnTo>
                    <a:pt x="775" y="0"/>
                  </a:lnTo>
                  <a:lnTo>
                    <a:pt x="621" y="6"/>
                  </a:lnTo>
                  <a:lnTo>
                    <a:pt x="456" y="17"/>
                  </a:lnTo>
                  <a:lnTo>
                    <a:pt x="377" y="22"/>
                  </a:lnTo>
                  <a:lnTo>
                    <a:pt x="308" y="29"/>
                  </a:lnTo>
                  <a:lnTo>
                    <a:pt x="250" y="37"/>
                  </a:lnTo>
                  <a:lnTo>
                    <a:pt x="208" y="47"/>
                  </a:lnTo>
                  <a:lnTo>
                    <a:pt x="193" y="51"/>
                  </a:lnTo>
                  <a:lnTo>
                    <a:pt x="177" y="58"/>
                  </a:lnTo>
                  <a:lnTo>
                    <a:pt x="164" y="65"/>
                  </a:lnTo>
                  <a:lnTo>
                    <a:pt x="150" y="73"/>
                  </a:lnTo>
                  <a:lnTo>
                    <a:pt x="126" y="91"/>
                  </a:lnTo>
                  <a:lnTo>
                    <a:pt x="108" y="110"/>
                  </a:lnTo>
                  <a:lnTo>
                    <a:pt x="93" y="125"/>
                  </a:lnTo>
                  <a:lnTo>
                    <a:pt x="84" y="140"/>
                  </a:lnTo>
                  <a:lnTo>
                    <a:pt x="75" y="154"/>
                  </a:lnTo>
                  <a:lnTo>
                    <a:pt x="0" y="416"/>
                  </a:lnTo>
                  <a:lnTo>
                    <a:pt x="31" y="407"/>
                  </a:lnTo>
                  <a:lnTo>
                    <a:pt x="31" y="407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5" name="Freeform 193"/>
            <p:cNvSpPr>
              <a:spLocks/>
            </p:cNvSpPr>
            <p:nvPr/>
          </p:nvSpPr>
          <p:spPr bwMode="auto">
            <a:xfrm>
              <a:off x="2029" y="2790"/>
              <a:ext cx="33" cy="13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406"/>
                </a:cxn>
                <a:cxn ang="0">
                  <a:pos x="99" y="410"/>
                </a:cxn>
                <a:cxn ang="0">
                  <a:pos x="75" y="0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99" h="410">
                  <a:moveTo>
                    <a:pt x="0" y="7"/>
                  </a:moveTo>
                  <a:lnTo>
                    <a:pt x="34" y="406"/>
                  </a:lnTo>
                  <a:lnTo>
                    <a:pt x="99" y="410"/>
                  </a:lnTo>
                  <a:lnTo>
                    <a:pt x="75" y="0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" name="Freeform 194"/>
            <p:cNvSpPr>
              <a:spLocks/>
            </p:cNvSpPr>
            <p:nvPr/>
          </p:nvSpPr>
          <p:spPr bwMode="auto">
            <a:xfrm>
              <a:off x="2117" y="2979"/>
              <a:ext cx="235" cy="157"/>
            </a:xfrm>
            <a:custGeom>
              <a:avLst/>
              <a:gdLst/>
              <a:ahLst/>
              <a:cxnLst>
                <a:cxn ang="0">
                  <a:pos x="31" y="373"/>
                </a:cxn>
                <a:cxn ang="0">
                  <a:pos x="41" y="260"/>
                </a:cxn>
                <a:cxn ang="0">
                  <a:pos x="54" y="193"/>
                </a:cxn>
                <a:cxn ang="0">
                  <a:pos x="71" y="131"/>
                </a:cxn>
                <a:cxn ang="0">
                  <a:pos x="84" y="105"/>
                </a:cxn>
                <a:cxn ang="0">
                  <a:pos x="98" y="80"/>
                </a:cxn>
                <a:cxn ang="0">
                  <a:pos x="133" y="47"/>
                </a:cxn>
                <a:cxn ang="0">
                  <a:pos x="154" y="34"/>
                </a:cxn>
                <a:cxn ang="0">
                  <a:pos x="175" y="25"/>
                </a:cxn>
                <a:cxn ang="0">
                  <a:pos x="197" y="16"/>
                </a:cxn>
                <a:cxn ang="0">
                  <a:pos x="242" y="7"/>
                </a:cxn>
                <a:cxn ang="0">
                  <a:pos x="311" y="0"/>
                </a:cxn>
                <a:cxn ang="0">
                  <a:pos x="398" y="18"/>
                </a:cxn>
                <a:cxn ang="0">
                  <a:pos x="427" y="32"/>
                </a:cxn>
                <a:cxn ang="0">
                  <a:pos x="470" y="63"/>
                </a:cxn>
                <a:cxn ang="0">
                  <a:pos x="500" y="95"/>
                </a:cxn>
                <a:cxn ang="0">
                  <a:pos x="530" y="131"/>
                </a:cxn>
                <a:cxn ang="0">
                  <a:pos x="561" y="168"/>
                </a:cxn>
                <a:cxn ang="0">
                  <a:pos x="585" y="204"/>
                </a:cxn>
                <a:cxn ang="0">
                  <a:pos x="607" y="235"/>
                </a:cxn>
                <a:cxn ang="0">
                  <a:pos x="641" y="283"/>
                </a:cxn>
                <a:cxn ang="0">
                  <a:pos x="707" y="377"/>
                </a:cxn>
                <a:cxn ang="0">
                  <a:pos x="475" y="400"/>
                </a:cxn>
                <a:cxn ang="0">
                  <a:pos x="459" y="316"/>
                </a:cxn>
                <a:cxn ang="0">
                  <a:pos x="443" y="270"/>
                </a:cxn>
                <a:cxn ang="0">
                  <a:pos x="423" y="227"/>
                </a:cxn>
                <a:cxn ang="0">
                  <a:pos x="393" y="193"/>
                </a:cxn>
                <a:cxn ang="0">
                  <a:pos x="376" y="182"/>
                </a:cxn>
                <a:cxn ang="0">
                  <a:pos x="357" y="173"/>
                </a:cxn>
                <a:cxn ang="0">
                  <a:pos x="317" y="169"/>
                </a:cxn>
                <a:cxn ang="0">
                  <a:pos x="260" y="186"/>
                </a:cxn>
                <a:cxn ang="0">
                  <a:pos x="242" y="197"/>
                </a:cxn>
                <a:cxn ang="0">
                  <a:pos x="227" y="206"/>
                </a:cxn>
                <a:cxn ang="0">
                  <a:pos x="184" y="248"/>
                </a:cxn>
                <a:cxn ang="0">
                  <a:pos x="162" y="277"/>
                </a:cxn>
                <a:cxn ang="0">
                  <a:pos x="136" y="327"/>
                </a:cxn>
                <a:cxn ang="0">
                  <a:pos x="128" y="418"/>
                </a:cxn>
                <a:cxn ang="0">
                  <a:pos x="0" y="464"/>
                </a:cxn>
                <a:cxn ang="0">
                  <a:pos x="30" y="424"/>
                </a:cxn>
              </a:cxnLst>
              <a:rect l="0" t="0" r="r" b="b"/>
              <a:pathLst>
                <a:path w="707" h="472">
                  <a:moveTo>
                    <a:pt x="30" y="424"/>
                  </a:moveTo>
                  <a:lnTo>
                    <a:pt x="31" y="373"/>
                  </a:lnTo>
                  <a:lnTo>
                    <a:pt x="34" y="321"/>
                  </a:lnTo>
                  <a:lnTo>
                    <a:pt x="41" y="260"/>
                  </a:lnTo>
                  <a:lnTo>
                    <a:pt x="47" y="227"/>
                  </a:lnTo>
                  <a:lnTo>
                    <a:pt x="54" y="193"/>
                  </a:lnTo>
                  <a:lnTo>
                    <a:pt x="60" y="161"/>
                  </a:lnTo>
                  <a:lnTo>
                    <a:pt x="71" y="131"/>
                  </a:lnTo>
                  <a:lnTo>
                    <a:pt x="77" y="118"/>
                  </a:lnTo>
                  <a:lnTo>
                    <a:pt x="84" y="105"/>
                  </a:lnTo>
                  <a:lnTo>
                    <a:pt x="91" y="92"/>
                  </a:lnTo>
                  <a:lnTo>
                    <a:pt x="98" y="80"/>
                  </a:lnTo>
                  <a:lnTo>
                    <a:pt x="114" y="61"/>
                  </a:lnTo>
                  <a:lnTo>
                    <a:pt x="133" y="47"/>
                  </a:lnTo>
                  <a:lnTo>
                    <a:pt x="143" y="40"/>
                  </a:lnTo>
                  <a:lnTo>
                    <a:pt x="154" y="34"/>
                  </a:lnTo>
                  <a:lnTo>
                    <a:pt x="165" y="30"/>
                  </a:lnTo>
                  <a:lnTo>
                    <a:pt x="175" y="25"/>
                  </a:lnTo>
                  <a:lnTo>
                    <a:pt x="187" y="22"/>
                  </a:lnTo>
                  <a:lnTo>
                    <a:pt x="197" y="16"/>
                  </a:lnTo>
                  <a:lnTo>
                    <a:pt x="220" y="11"/>
                  </a:lnTo>
                  <a:lnTo>
                    <a:pt x="242" y="7"/>
                  </a:lnTo>
                  <a:lnTo>
                    <a:pt x="266" y="3"/>
                  </a:lnTo>
                  <a:lnTo>
                    <a:pt x="311" y="0"/>
                  </a:lnTo>
                  <a:lnTo>
                    <a:pt x="357" y="7"/>
                  </a:lnTo>
                  <a:lnTo>
                    <a:pt x="398" y="18"/>
                  </a:lnTo>
                  <a:lnTo>
                    <a:pt x="419" y="26"/>
                  </a:lnTo>
                  <a:lnTo>
                    <a:pt x="427" y="32"/>
                  </a:lnTo>
                  <a:lnTo>
                    <a:pt x="437" y="37"/>
                  </a:lnTo>
                  <a:lnTo>
                    <a:pt x="470" y="63"/>
                  </a:lnTo>
                  <a:lnTo>
                    <a:pt x="485" y="78"/>
                  </a:lnTo>
                  <a:lnTo>
                    <a:pt x="500" y="95"/>
                  </a:lnTo>
                  <a:lnTo>
                    <a:pt x="515" y="114"/>
                  </a:lnTo>
                  <a:lnTo>
                    <a:pt x="530" y="131"/>
                  </a:lnTo>
                  <a:lnTo>
                    <a:pt x="545" y="150"/>
                  </a:lnTo>
                  <a:lnTo>
                    <a:pt x="561" y="168"/>
                  </a:lnTo>
                  <a:lnTo>
                    <a:pt x="573" y="186"/>
                  </a:lnTo>
                  <a:lnTo>
                    <a:pt x="585" y="204"/>
                  </a:lnTo>
                  <a:lnTo>
                    <a:pt x="596" y="220"/>
                  </a:lnTo>
                  <a:lnTo>
                    <a:pt x="607" y="235"/>
                  </a:lnTo>
                  <a:lnTo>
                    <a:pt x="625" y="260"/>
                  </a:lnTo>
                  <a:lnTo>
                    <a:pt x="641" y="283"/>
                  </a:lnTo>
                  <a:lnTo>
                    <a:pt x="704" y="305"/>
                  </a:lnTo>
                  <a:lnTo>
                    <a:pt x="707" y="377"/>
                  </a:lnTo>
                  <a:lnTo>
                    <a:pt x="479" y="439"/>
                  </a:lnTo>
                  <a:lnTo>
                    <a:pt x="475" y="400"/>
                  </a:lnTo>
                  <a:lnTo>
                    <a:pt x="470" y="363"/>
                  </a:lnTo>
                  <a:lnTo>
                    <a:pt x="459" y="316"/>
                  </a:lnTo>
                  <a:lnTo>
                    <a:pt x="452" y="293"/>
                  </a:lnTo>
                  <a:lnTo>
                    <a:pt x="443" y="270"/>
                  </a:lnTo>
                  <a:lnTo>
                    <a:pt x="434" y="248"/>
                  </a:lnTo>
                  <a:lnTo>
                    <a:pt x="423" y="227"/>
                  </a:lnTo>
                  <a:lnTo>
                    <a:pt x="409" y="208"/>
                  </a:lnTo>
                  <a:lnTo>
                    <a:pt x="393" y="193"/>
                  </a:lnTo>
                  <a:lnTo>
                    <a:pt x="384" y="187"/>
                  </a:lnTo>
                  <a:lnTo>
                    <a:pt x="376" y="182"/>
                  </a:lnTo>
                  <a:lnTo>
                    <a:pt x="366" y="176"/>
                  </a:lnTo>
                  <a:lnTo>
                    <a:pt x="357" y="173"/>
                  </a:lnTo>
                  <a:lnTo>
                    <a:pt x="337" y="171"/>
                  </a:lnTo>
                  <a:lnTo>
                    <a:pt x="317" y="169"/>
                  </a:lnTo>
                  <a:lnTo>
                    <a:pt x="278" y="177"/>
                  </a:lnTo>
                  <a:lnTo>
                    <a:pt x="260" y="186"/>
                  </a:lnTo>
                  <a:lnTo>
                    <a:pt x="252" y="191"/>
                  </a:lnTo>
                  <a:lnTo>
                    <a:pt x="242" y="197"/>
                  </a:lnTo>
                  <a:lnTo>
                    <a:pt x="235" y="201"/>
                  </a:lnTo>
                  <a:lnTo>
                    <a:pt x="227" y="206"/>
                  </a:lnTo>
                  <a:lnTo>
                    <a:pt x="212" y="220"/>
                  </a:lnTo>
                  <a:lnTo>
                    <a:pt x="184" y="248"/>
                  </a:lnTo>
                  <a:lnTo>
                    <a:pt x="172" y="263"/>
                  </a:lnTo>
                  <a:lnTo>
                    <a:pt x="162" y="277"/>
                  </a:lnTo>
                  <a:lnTo>
                    <a:pt x="146" y="304"/>
                  </a:lnTo>
                  <a:lnTo>
                    <a:pt x="136" y="327"/>
                  </a:lnTo>
                  <a:lnTo>
                    <a:pt x="129" y="370"/>
                  </a:lnTo>
                  <a:lnTo>
                    <a:pt x="128" y="418"/>
                  </a:lnTo>
                  <a:lnTo>
                    <a:pt x="128" y="472"/>
                  </a:lnTo>
                  <a:lnTo>
                    <a:pt x="0" y="464"/>
                  </a:lnTo>
                  <a:lnTo>
                    <a:pt x="30" y="424"/>
                  </a:lnTo>
                  <a:lnTo>
                    <a:pt x="30" y="4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7" name="Freeform 195"/>
            <p:cNvSpPr>
              <a:spLocks/>
            </p:cNvSpPr>
            <p:nvPr/>
          </p:nvSpPr>
          <p:spPr bwMode="auto">
            <a:xfrm>
              <a:off x="2194" y="2941"/>
              <a:ext cx="206" cy="160"/>
            </a:xfrm>
            <a:custGeom>
              <a:avLst/>
              <a:gdLst/>
              <a:ahLst/>
              <a:cxnLst>
                <a:cxn ang="0">
                  <a:pos x="110" y="8"/>
                </a:cxn>
                <a:cxn ang="0">
                  <a:pos x="135" y="20"/>
                </a:cxn>
                <a:cxn ang="0">
                  <a:pos x="165" y="36"/>
                </a:cxn>
                <a:cxn ang="0">
                  <a:pos x="183" y="45"/>
                </a:cxn>
                <a:cxn ang="0">
                  <a:pos x="201" y="55"/>
                </a:cxn>
                <a:cxn ang="0">
                  <a:pos x="219" y="67"/>
                </a:cxn>
                <a:cxn ang="0">
                  <a:pos x="238" y="80"/>
                </a:cxn>
                <a:cxn ang="0">
                  <a:pos x="256" y="93"/>
                </a:cxn>
                <a:cxn ang="0">
                  <a:pos x="293" y="126"/>
                </a:cxn>
                <a:cxn ang="0">
                  <a:pos x="326" y="161"/>
                </a:cxn>
                <a:cxn ang="0">
                  <a:pos x="354" y="194"/>
                </a:cxn>
                <a:cxn ang="0">
                  <a:pos x="377" y="223"/>
                </a:cxn>
                <a:cxn ang="0">
                  <a:pos x="405" y="257"/>
                </a:cxn>
                <a:cxn ang="0">
                  <a:pos x="425" y="286"/>
                </a:cxn>
                <a:cxn ang="0">
                  <a:pos x="450" y="293"/>
                </a:cxn>
                <a:cxn ang="0">
                  <a:pos x="547" y="301"/>
                </a:cxn>
                <a:cxn ang="0">
                  <a:pos x="605" y="359"/>
                </a:cxn>
                <a:cxn ang="0">
                  <a:pos x="617" y="417"/>
                </a:cxn>
                <a:cxn ang="0">
                  <a:pos x="607" y="444"/>
                </a:cxn>
                <a:cxn ang="0">
                  <a:pos x="591" y="459"/>
                </a:cxn>
                <a:cxn ang="0">
                  <a:pos x="565" y="468"/>
                </a:cxn>
                <a:cxn ang="0">
                  <a:pos x="505" y="477"/>
                </a:cxn>
                <a:cxn ang="0">
                  <a:pos x="461" y="455"/>
                </a:cxn>
                <a:cxn ang="0">
                  <a:pos x="507" y="461"/>
                </a:cxn>
                <a:cxn ang="0">
                  <a:pos x="563" y="435"/>
                </a:cxn>
                <a:cxn ang="0">
                  <a:pos x="561" y="386"/>
                </a:cxn>
                <a:cxn ang="0">
                  <a:pos x="541" y="359"/>
                </a:cxn>
                <a:cxn ang="0">
                  <a:pos x="527" y="349"/>
                </a:cxn>
                <a:cxn ang="0">
                  <a:pos x="494" y="344"/>
                </a:cxn>
                <a:cxn ang="0">
                  <a:pos x="449" y="362"/>
                </a:cxn>
                <a:cxn ang="0">
                  <a:pos x="413" y="389"/>
                </a:cxn>
                <a:cxn ang="0">
                  <a:pos x="399" y="345"/>
                </a:cxn>
                <a:cxn ang="0">
                  <a:pos x="384" y="311"/>
                </a:cxn>
                <a:cxn ang="0">
                  <a:pos x="368" y="283"/>
                </a:cxn>
                <a:cxn ang="0">
                  <a:pos x="348" y="252"/>
                </a:cxn>
                <a:cxn ang="0">
                  <a:pos x="325" y="221"/>
                </a:cxn>
                <a:cxn ang="0">
                  <a:pos x="300" y="191"/>
                </a:cxn>
                <a:cxn ang="0">
                  <a:pos x="277" y="162"/>
                </a:cxn>
                <a:cxn ang="0">
                  <a:pos x="242" y="125"/>
                </a:cxn>
                <a:cxn ang="0">
                  <a:pos x="198" y="85"/>
                </a:cxn>
                <a:cxn ang="0">
                  <a:pos x="176" y="70"/>
                </a:cxn>
                <a:cxn ang="0">
                  <a:pos x="154" y="59"/>
                </a:cxn>
                <a:cxn ang="0">
                  <a:pos x="132" y="49"/>
                </a:cxn>
                <a:cxn ang="0">
                  <a:pos x="106" y="40"/>
                </a:cxn>
                <a:cxn ang="0">
                  <a:pos x="80" y="31"/>
                </a:cxn>
                <a:cxn ang="0">
                  <a:pos x="33" y="18"/>
                </a:cxn>
                <a:cxn ang="0">
                  <a:pos x="0" y="9"/>
                </a:cxn>
                <a:cxn ang="0">
                  <a:pos x="86" y="0"/>
                </a:cxn>
              </a:cxnLst>
              <a:rect l="0" t="0" r="r" b="b"/>
              <a:pathLst>
                <a:path w="617" h="480">
                  <a:moveTo>
                    <a:pt x="86" y="0"/>
                  </a:moveTo>
                  <a:lnTo>
                    <a:pt x="110" y="8"/>
                  </a:lnTo>
                  <a:lnTo>
                    <a:pt x="121" y="15"/>
                  </a:lnTo>
                  <a:lnTo>
                    <a:pt x="135" y="20"/>
                  </a:lnTo>
                  <a:lnTo>
                    <a:pt x="150" y="27"/>
                  </a:lnTo>
                  <a:lnTo>
                    <a:pt x="165" y="36"/>
                  </a:lnTo>
                  <a:lnTo>
                    <a:pt x="173" y="40"/>
                  </a:lnTo>
                  <a:lnTo>
                    <a:pt x="183" y="45"/>
                  </a:lnTo>
                  <a:lnTo>
                    <a:pt x="193" y="49"/>
                  </a:lnTo>
                  <a:lnTo>
                    <a:pt x="201" y="55"/>
                  </a:lnTo>
                  <a:lnTo>
                    <a:pt x="210" y="60"/>
                  </a:lnTo>
                  <a:lnTo>
                    <a:pt x="219" y="67"/>
                  </a:lnTo>
                  <a:lnTo>
                    <a:pt x="228" y="73"/>
                  </a:lnTo>
                  <a:lnTo>
                    <a:pt x="238" y="80"/>
                  </a:lnTo>
                  <a:lnTo>
                    <a:pt x="248" y="86"/>
                  </a:lnTo>
                  <a:lnTo>
                    <a:pt x="256" y="93"/>
                  </a:lnTo>
                  <a:lnTo>
                    <a:pt x="275" y="110"/>
                  </a:lnTo>
                  <a:lnTo>
                    <a:pt x="293" y="126"/>
                  </a:lnTo>
                  <a:lnTo>
                    <a:pt x="310" y="144"/>
                  </a:lnTo>
                  <a:lnTo>
                    <a:pt x="326" y="161"/>
                  </a:lnTo>
                  <a:lnTo>
                    <a:pt x="340" y="179"/>
                  </a:lnTo>
                  <a:lnTo>
                    <a:pt x="354" y="194"/>
                  </a:lnTo>
                  <a:lnTo>
                    <a:pt x="368" y="209"/>
                  </a:lnTo>
                  <a:lnTo>
                    <a:pt x="377" y="223"/>
                  </a:lnTo>
                  <a:lnTo>
                    <a:pt x="388" y="235"/>
                  </a:lnTo>
                  <a:lnTo>
                    <a:pt x="405" y="257"/>
                  </a:lnTo>
                  <a:lnTo>
                    <a:pt x="417" y="275"/>
                  </a:lnTo>
                  <a:lnTo>
                    <a:pt x="425" y="286"/>
                  </a:lnTo>
                  <a:lnTo>
                    <a:pt x="432" y="297"/>
                  </a:lnTo>
                  <a:lnTo>
                    <a:pt x="450" y="293"/>
                  </a:lnTo>
                  <a:lnTo>
                    <a:pt x="496" y="290"/>
                  </a:lnTo>
                  <a:lnTo>
                    <a:pt x="547" y="301"/>
                  </a:lnTo>
                  <a:lnTo>
                    <a:pt x="591" y="336"/>
                  </a:lnTo>
                  <a:lnTo>
                    <a:pt x="605" y="359"/>
                  </a:lnTo>
                  <a:lnTo>
                    <a:pt x="613" y="380"/>
                  </a:lnTo>
                  <a:lnTo>
                    <a:pt x="617" y="417"/>
                  </a:lnTo>
                  <a:lnTo>
                    <a:pt x="614" y="432"/>
                  </a:lnTo>
                  <a:lnTo>
                    <a:pt x="607" y="444"/>
                  </a:lnTo>
                  <a:lnTo>
                    <a:pt x="596" y="455"/>
                  </a:lnTo>
                  <a:lnTo>
                    <a:pt x="591" y="459"/>
                  </a:lnTo>
                  <a:lnTo>
                    <a:pt x="583" y="463"/>
                  </a:lnTo>
                  <a:lnTo>
                    <a:pt x="565" y="468"/>
                  </a:lnTo>
                  <a:lnTo>
                    <a:pt x="545" y="473"/>
                  </a:lnTo>
                  <a:lnTo>
                    <a:pt x="505" y="477"/>
                  </a:lnTo>
                  <a:lnTo>
                    <a:pt x="461" y="480"/>
                  </a:lnTo>
                  <a:lnTo>
                    <a:pt x="461" y="455"/>
                  </a:lnTo>
                  <a:lnTo>
                    <a:pt x="475" y="458"/>
                  </a:lnTo>
                  <a:lnTo>
                    <a:pt x="507" y="461"/>
                  </a:lnTo>
                  <a:lnTo>
                    <a:pt x="541" y="457"/>
                  </a:lnTo>
                  <a:lnTo>
                    <a:pt x="563" y="435"/>
                  </a:lnTo>
                  <a:lnTo>
                    <a:pt x="565" y="403"/>
                  </a:lnTo>
                  <a:lnTo>
                    <a:pt x="561" y="386"/>
                  </a:lnTo>
                  <a:lnTo>
                    <a:pt x="551" y="371"/>
                  </a:lnTo>
                  <a:lnTo>
                    <a:pt x="541" y="359"/>
                  </a:lnTo>
                  <a:lnTo>
                    <a:pt x="534" y="352"/>
                  </a:lnTo>
                  <a:lnTo>
                    <a:pt x="527" y="349"/>
                  </a:lnTo>
                  <a:lnTo>
                    <a:pt x="511" y="344"/>
                  </a:lnTo>
                  <a:lnTo>
                    <a:pt x="494" y="344"/>
                  </a:lnTo>
                  <a:lnTo>
                    <a:pt x="463" y="353"/>
                  </a:lnTo>
                  <a:lnTo>
                    <a:pt x="449" y="362"/>
                  </a:lnTo>
                  <a:lnTo>
                    <a:pt x="435" y="370"/>
                  </a:lnTo>
                  <a:lnTo>
                    <a:pt x="413" y="389"/>
                  </a:lnTo>
                  <a:lnTo>
                    <a:pt x="410" y="378"/>
                  </a:lnTo>
                  <a:lnTo>
                    <a:pt x="399" y="345"/>
                  </a:lnTo>
                  <a:lnTo>
                    <a:pt x="390" y="323"/>
                  </a:lnTo>
                  <a:lnTo>
                    <a:pt x="384" y="311"/>
                  </a:lnTo>
                  <a:lnTo>
                    <a:pt x="376" y="297"/>
                  </a:lnTo>
                  <a:lnTo>
                    <a:pt x="368" y="283"/>
                  </a:lnTo>
                  <a:lnTo>
                    <a:pt x="359" y="268"/>
                  </a:lnTo>
                  <a:lnTo>
                    <a:pt x="348" y="252"/>
                  </a:lnTo>
                  <a:lnTo>
                    <a:pt x="337" y="236"/>
                  </a:lnTo>
                  <a:lnTo>
                    <a:pt x="325" y="221"/>
                  </a:lnTo>
                  <a:lnTo>
                    <a:pt x="312" y="206"/>
                  </a:lnTo>
                  <a:lnTo>
                    <a:pt x="300" y="191"/>
                  </a:lnTo>
                  <a:lnTo>
                    <a:pt x="289" y="176"/>
                  </a:lnTo>
                  <a:lnTo>
                    <a:pt x="277" y="162"/>
                  </a:lnTo>
                  <a:lnTo>
                    <a:pt x="266" y="148"/>
                  </a:lnTo>
                  <a:lnTo>
                    <a:pt x="242" y="125"/>
                  </a:lnTo>
                  <a:lnTo>
                    <a:pt x="220" y="103"/>
                  </a:lnTo>
                  <a:lnTo>
                    <a:pt x="198" y="85"/>
                  </a:lnTo>
                  <a:lnTo>
                    <a:pt x="187" y="77"/>
                  </a:lnTo>
                  <a:lnTo>
                    <a:pt x="176" y="70"/>
                  </a:lnTo>
                  <a:lnTo>
                    <a:pt x="165" y="63"/>
                  </a:lnTo>
                  <a:lnTo>
                    <a:pt x="154" y="59"/>
                  </a:lnTo>
                  <a:lnTo>
                    <a:pt x="143" y="53"/>
                  </a:lnTo>
                  <a:lnTo>
                    <a:pt x="132" y="49"/>
                  </a:lnTo>
                  <a:lnTo>
                    <a:pt x="118" y="45"/>
                  </a:lnTo>
                  <a:lnTo>
                    <a:pt x="106" y="40"/>
                  </a:lnTo>
                  <a:lnTo>
                    <a:pt x="92" y="36"/>
                  </a:lnTo>
                  <a:lnTo>
                    <a:pt x="80" y="31"/>
                  </a:lnTo>
                  <a:lnTo>
                    <a:pt x="55" y="23"/>
                  </a:lnTo>
                  <a:lnTo>
                    <a:pt x="33" y="18"/>
                  </a:lnTo>
                  <a:lnTo>
                    <a:pt x="16" y="14"/>
                  </a:lnTo>
                  <a:lnTo>
                    <a:pt x="0" y="9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8" name="Freeform 196"/>
            <p:cNvSpPr>
              <a:spLocks/>
            </p:cNvSpPr>
            <p:nvPr/>
          </p:nvSpPr>
          <p:spPr bwMode="auto">
            <a:xfrm>
              <a:off x="2130" y="3075"/>
              <a:ext cx="232" cy="132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4" y="258"/>
                </a:cxn>
                <a:cxn ang="0">
                  <a:pos x="33" y="293"/>
                </a:cxn>
                <a:cxn ang="0">
                  <a:pos x="59" y="329"/>
                </a:cxn>
                <a:cxn ang="0">
                  <a:pos x="87" y="353"/>
                </a:cxn>
                <a:cxn ang="0">
                  <a:pos x="108" y="365"/>
                </a:cxn>
                <a:cxn ang="0">
                  <a:pos x="128" y="375"/>
                </a:cxn>
                <a:cxn ang="0">
                  <a:pos x="160" y="386"/>
                </a:cxn>
                <a:cxn ang="0">
                  <a:pos x="201" y="394"/>
                </a:cxn>
                <a:cxn ang="0">
                  <a:pos x="281" y="393"/>
                </a:cxn>
                <a:cxn ang="0">
                  <a:pos x="329" y="379"/>
                </a:cxn>
                <a:cxn ang="0">
                  <a:pos x="356" y="366"/>
                </a:cxn>
                <a:cxn ang="0">
                  <a:pos x="375" y="354"/>
                </a:cxn>
                <a:cxn ang="0">
                  <a:pos x="400" y="333"/>
                </a:cxn>
                <a:cxn ang="0">
                  <a:pos x="431" y="307"/>
                </a:cxn>
                <a:cxn ang="0">
                  <a:pos x="462" y="280"/>
                </a:cxn>
                <a:cxn ang="0">
                  <a:pos x="493" y="288"/>
                </a:cxn>
                <a:cxn ang="0">
                  <a:pos x="565" y="295"/>
                </a:cxn>
                <a:cxn ang="0">
                  <a:pos x="633" y="278"/>
                </a:cxn>
                <a:cxn ang="0">
                  <a:pos x="651" y="263"/>
                </a:cxn>
                <a:cxn ang="0">
                  <a:pos x="692" y="208"/>
                </a:cxn>
                <a:cxn ang="0">
                  <a:pos x="470" y="189"/>
                </a:cxn>
                <a:cxn ang="0">
                  <a:pos x="419" y="0"/>
                </a:cxn>
                <a:cxn ang="0">
                  <a:pos x="411" y="160"/>
                </a:cxn>
                <a:cxn ang="0">
                  <a:pos x="394" y="225"/>
                </a:cxn>
                <a:cxn ang="0">
                  <a:pos x="378" y="260"/>
                </a:cxn>
                <a:cxn ang="0">
                  <a:pos x="354" y="285"/>
                </a:cxn>
                <a:cxn ang="0">
                  <a:pos x="334" y="302"/>
                </a:cxn>
                <a:cxn ang="0">
                  <a:pos x="318" y="311"/>
                </a:cxn>
                <a:cxn ang="0">
                  <a:pos x="303" y="320"/>
                </a:cxn>
                <a:cxn ang="0">
                  <a:pos x="280" y="331"/>
                </a:cxn>
                <a:cxn ang="0">
                  <a:pos x="248" y="339"/>
                </a:cxn>
                <a:cxn ang="0">
                  <a:pos x="188" y="336"/>
                </a:cxn>
                <a:cxn ang="0">
                  <a:pos x="161" y="321"/>
                </a:cxn>
                <a:cxn ang="0">
                  <a:pos x="134" y="280"/>
                </a:cxn>
                <a:cxn ang="0">
                  <a:pos x="119" y="249"/>
                </a:cxn>
                <a:cxn ang="0">
                  <a:pos x="105" y="222"/>
                </a:cxn>
                <a:cxn ang="0">
                  <a:pos x="90" y="186"/>
                </a:cxn>
                <a:cxn ang="0">
                  <a:pos x="70" y="141"/>
                </a:cxn>
                <a:cxn ang="0">
                  <a:pos x="1" y="124"/>
                </a:cxn>
              </a:cxnLst>
              <a:rect l="0" t="0" r="r" b="b"/>
              <a:pathLst>
                <a:path w="696" h="395">
                  <a:moveTo>
                    <a:pt x="1" y="124"/>
                  </a:moveTo>
                  <a:lnTo>
                    <a:pt x="0" y="204"/>
                  </a:lnTo>
                  <a:lnTo>
                    <a:pt x="7" y="240"/>
                  </a:lnTo>
                  <a:lnTo>
                    <a:pt x="14" y="258"/>
                  </a:lnTo>
                  <a:lnTo>
                    <a:pt x="22" y="277"/>
                  </a:lnTo>
                  <a:lnTo>
                    <a:pt x="33" y="293"/>
                  </a:lnTo>
                  <a:lnTo>
                    <a:pt x="44" y="313"/>
                  </a:lnTo>
                  <a:lnTo>
                    <a:pt x="59" y="329"/>
                  </a:lnTo>
                  <a:lnTo>
                    <a:pt x="79" y="346"/>
                  </a:lnTo>
                  <a:lnTo>
                    <a:pt x="87" y="353"/>
                  </a:lnTo>
                  <a:lnTo>
                    <a:pt x="98" y="359"/>
                  </a:lnTo>
                  <a:lnTo>
                    <a:pt x="108" y="365"/>
                  </a:lnTo>
                  <a:lnTo>
                    <a:pt x="119" y="370"/>
                  </a:lnTo>
                  <a:lnTo>
                    <a:pt x="128" y="375"/>
                  </a:lnTo>
                  <a:lnTo>
                    <a:pt x="139" y="379"/>
                  </a:lnTo>
                  <a:lnTo>
                    <a:pt x="160" y="386"/>
                  </a:lnTo>
                  <a:lnTo>
                    <a:pt x="182" y="391"/>
                  </a:lnTo>
                  <a:lnTo>
                    <a:pt x="201" y="394"/>
                  </a:lnTo>
                  <a:lnTo>
                    <a:pt x="243" y="395"/>
                  </a:lnTo>
                  <a:lnTo>
                    <a:pt x="281" y="393"/>
                  </a:lnTo>
                  <a:lnTo>
                    <a:pt x="316" y="384"/>
                  </a:lnTo>
                  <a:lnTo>
                    <a:pt x="329" y="379"/>
                  </a:lnTo>
                  <a:lnTo>
                    <a:pt x="343" y="373"/>
                  </a:lnTo>
                  <a:lnTo>
                    <a:pt x="356" y="366"/>
                  </a:lnTo>
                  <a:lnTo>
                    <a:pt x="365" y="361"/>
                  </a:lnTo>
                  <a:lnTo>
                    <a:pt x="375" y="354"/>
                  </a:lnTo>
                  <a:lnTo>
                    <a:pt x="383" y="347"/>
                  </a:lnTo>
                  <a:lnTo>
                    <a:pt x="400" y="333"/>
                  </a:lnTo>
                  <a:lnTo>
                    <a:pt x="416" y="320"/>
                  </a:lnTo>
                  <a:lnTo>
                    <a:pt x="431" y="307"/>
                  </a:lnTo>
                  <a:lnTo>
                    <a:pt x="452" y="288"/>
                  </a:lnTo>
                  <a:lnTo>
                    <a:pt x="462" y="280"/>
                  </a:lnTo>
                  <a:lnTo>
                    <a:pt x="477" y="285"/>
                  </a:lnTo>
                  <a:lnTo>
                    <a:pt x="493" y="288"/>
                  </a:lnTo>
                  <a:lnTo>
                    <a:pt x="515" y="292"/>
                  </a:lnTo>
                  <a:lnTo>
                    <a:pt x="565" y="295"/>
                  </a:lnTo>
                  <a:lnTo>
                    <a:pt x="613" y="287"/>
                  </a:lnTo>
                  <a:lnTo>
                    <a:pt x="633" y="278"/>
                  </a:lnTo>
                  <a:lnTo>
                    <a:pt x="641" y="270"/>
                  </a:lnTo>
                  <a:lnTo>
                    <a:pt x="651" y="263"/>
                  </a:lnTo>
                  <a:lnTo>
                    <a:pt x="675" y="233"/>
                  </a:lnTo>
                  <a:lnTo>
                    <a:pt x="692" y="208"/>
                  </a:lnTo>
                  <a:lnTo>
                    <a:pt x="696" y="196"/>
                  </a:lnTo>
                  <a:lnTo>
                    <a:pt x="470" y="189"/>
                  </a:lnTo>
                  <a:lnTo>
                    <a:pt x="487" y="93"/>
                  </a:lnTo>
                  <a:lnTo>
                    <a:pt x="419" y="0"/>
                  </a:lnTo>
                  <a:lnTo>
                    <a:pt x="416" y="113"/>
                  </a:lnTo>
                  <a:lnTo>
                    <a:pt x="411" y="160"/>
                  </a:lnTo>
                  <a:lnTo>
                    <a:pt x="401" y="204"/>
                  </a:lnTo>
                  <a:lnTo>
                    <a:pt x="394" y="225"/>
                  </a:lnTo>
                  <a:lnTo>
                    <a:pt x="386" y="244"/>
                  </a:lnTo>
                  <a:lnTo>
                    <a:pt x="378" y="260"/>
                  </a:lnTo>
                  <a:lnTo>
                    <a:pt x="367" y="273"/>
                  </a:lnTo>
                  <a:lnTo>
                    <a:pt x="354" y="285"/>
                  </a:lnTo>
                  <a:lnTo>
                    <a:pt x="340" y="296"/>
                  </a:lnTo>
                  <a:lnTo>
                    <a:pt x="334" y="302"/>
                  </a:lnTo>
                  <a:lnTo>
                    <a:pt x="327" y="306"/>
                  </a:lnTo>
                  <a:lnTo>
                    <a:pt x="318" y="311"/>
                  </a:lnTo>
                  <a:lnTo>
                    <a:pt x="312" y="315"/>
                  </a:lnTo>
                  <a:lnTo>
                    <a:pt x="303" y="320"/>
                  </a:lnTo>
                  <a:lnTo>
                    <a:pt x="296" y="324"/>
                  </a:lnTo>
                  <a:lnTo>
                    <a:pt x="280" y="331"/>
                  </a:lnTo>
                  <a:lnTo>
                    <a:pt x="263" y="335"/>
                  </a:lnTo>
                  <a:lnTo>
                    <a:pt x="248" y="339"/>
                  </a:lnTo>
                  <a:lnTo>
                    <a:pt x="216" y="342"/>
                  </a:lnTo>
                  <a:lnTo>
                    <a:pt x="188" y="336"/>
                  </a:lnTo>
                  <a:lnTo>
                    <a:pt x="175" y="329"/>
                  </a:lnTo>
                  <a:lnTo>
                    <a:pt x="161" y="321"/>
                  </a:lnTo>
                  <a:lnTo>
                    <a:pt x="141" y="295"/>
                  </a:lnTo>
                  <a:lnTo>
                    <a:pt x="134" y="280"/>
                  </a:lnTo>
                  <a:lnTo>
                    <a:pt x="126" y="265"/>
                  </a:lnTo>
                  <a:lnTo>
                    <a:pt x="119" y="249"/>
                  </a:lnTo>
                  <a:lnTo>
                    <a:pt x="112" y="236"/>
                  </a:lnTo>
                  <a:lnTo>
                    <a:pt x="105" y="222"/>
                  </a:lnTo>
                  <a:lnTo>
                    <a:pt x="99" y="209"/>
                  </a:lnTo>
                  <a:lnTo>
                    <a:pt x="90" y="186"/>
                  </a:lnTo>
                  <a:lnTo>
                    <a:pt x="76" y="153"/>
                  </a:lnTo>
                  <a:lnTo>
                    <a:pt x="70" y="141"/>
                  </a:lnTo>
                  <a:lnTo>
                    <a:pt x="1" y="124"/>
                  </a:lnTo>
                  <a:lnTo>
                    <a:pt x="1" y="1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9" name="Freeform 197"/>
            <p:cNvSpPr>
              <a:spLocks/>
            </p:cNvSpPr>
            <p:nvPr/>
          </p:nvSpPr>
          <p:spPr bwMode="auto">
            <a:xfrm>
              <a:off x="2197" y="3078"/>
              <a:ext cx="48" cy="72"/>
            </a:xfrm>
            <a:custGeom>
              <a:avLst/>
              <a:gdLst/>
              <a:ahLst/>
              <a:cxnLst>
                <a:cxn ang="0">
                  <a:pos x="41" y="8"/>
                </a:cxn>
                <a:cxn ang="0">
                  <a:pos x="0" y="61"/>
                </a:cxn>
                <a:cxn ang="0">
                  <a:pos x="1" y="147"/>
                </a:cxn>
                <a:cxn ang="0">
                  <a:pos x="40" y="218"/>
                </a:cxn>
                <a:cxn ang="0">
                  <a:pos x="96" y="211"/>
                </a:cxn>
                <a:cxn ang="0">
                  <a:pos x="131" y="164"/>
                </a:cxn>
                <a:cxn ang="0">
                  <a:pos x="145" y="92"/>
                </a:cxn>
                <a:cxn ang="0">
                  <a:pos x="123" y="35"/>
                </a:cxn>
                <a:cxn ang="0">
                  <a:pos x="88" y="0"/>
                </a:cxn>
                <a:cxn ang="0">
                  <a:pos x="41" y="8"/>
                </a:cxn>
                <a:cxn ang="0">
                  <a:pos x="41" y="8"/>
                </a:cxn>
              </a:cxnLst>
              <a:rect l="0" t="0" r="r" b="b"/>
              <a:pathLst>
                <a:path w="145" h="218">
                  <a:moveTo>
                    <a:pt x="41" y="8"/>
                  </a:moveTo>
                  <a:lnTo>
                    <a:pt x="0" y="61"/>
                  </a:lnTo>
                  <a:lnTo>
                    <a:pt x="1" y="147"/>
                  </a:lnTo>
                  <a:lnTo>
                    <a:pt x="40" y="218"/>
                  </a:lnTo>
                  <a:lnTo>
                    <a:pt x="96" y="211"/>
                  </a:lnTo>
                  <a:lnTo>
                    <a:pt x="131" y="164"/>
                  </a:lnTo>
                  <a:lnTo>
                    <a:pt x="145" y="92"/>
                  </a:lnTo>
                  <a:lnTo>
                    <a:pt x="123" y="35"/>
                  </a:lnTo>
                  <a:lnTo>
                    <a:pt x="88" y="0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0" name="Freeform 198"/>
            <p:cNvSpPr>
              <a:spLocks/>
            </p:cNvSpPr>
            <p:nvPr/>
          </p:nvSpPr>
          <p:spPr bwMode="auto">
            <a:xfrm>
              <a:off x="1615" y="3081"/>
              <a:ext cx="534" cy="194"/>
            </a:xfrm>
            <a:custGeom>
              <a:avLst/>
              <a:gdLst/>
              <a:ahLst/>
              <a:cxnLst>
                <a:cxn ang="0">
                  <a:pos x="2" y="303"/>
                </a:cxn>
                <a:cxn ang="0">
                  <a:pos x="13" y="369"/>
                </a:cxn>
                <a:cxn ang="0">
                  <a:pos x="28" y="410"/>
                </a:cxn>
                <a:cxn ang="0">
                  <a:pos x="51" y="451"/>
                </a:cxn>
                <a:cxn ang="0">
                  <a:pos x="84" y="490"/>
                </a:cxn>
                <a:cxn ang="0">
                  <a:pos x="112" y="510"/>
                </a:cxn>
                <a:cxn ang="0">
                  <a:pos x="130" y="521"/>
                </a:cxn>
                <a:cxn ang="0">
                  <a:pos x="157" y="537"/>
                </a:cxn>
                <a:cxn ang="0">
                  <a:pos x="182" y="546"/>
                </a:cxn>
                <a:cxn ang="0">
                  <a:pos x="206" y="557"/>
                </a:cxn>
                <a:cxn ang="0">
                  <a:pos x="231" y="565"/>
                </a:cxn>
                <a:cxn ang="0">
                  <a:pos x="275" y="575"/>
                </a:cxn>
                <a:cxn ang="0">
                  <a:pos x="355" y="581"/>
                </a:cxn>
                <a:cxn ang="0">
                  <a:pos x="423" y="567"/>
                </a:cxn>
                <a:cxn ang="0">
                  <a:pos x="454" y="554"/>
                </a:cxn>
                <a:cxn ang="0">
                  <a:pos x="481" y="539"/>
                </a:cxn>
                <a:cxn ang="0">
                  <a:pos x="502" y="526"/>
                </a:cxn>
                <a:cxn ang="0">
                  <a:pos x="531" y="502"/>
                </a:cxn>
                <a:cxn ang="0">
                  <a:pos x="568" y="465"/>
                </a:cxn>
                <a:cxn ang="0">
                  <a:pos x="592" y="437"/>
                </a:cxn>
                <a:cxn ang="0">
                  <a:pos x="1602" y="279"/>
                </a:cxn>
                <a:cxn ang="0">
                  <a:pos x="612" y="294"/>
                </a:cxn>
                <a:cxn ang="0">
                  <a:pos x="579" y="91"/>
                </a:cxn>
                <a:cxn ang="0">
                  <a:pos x="575" y="281"/>
                </a:cxn>
                <a:cxn ang="0">
                  <a:pos x="561" y="360"/>
                </a:cxn>
                <a:cxn ang="0">
                  <a:pos x="545" y="406"/>
                </a:cxn>
                <a:cxn ang="0">
                  <a:pos x="521" y="440"/>
                </a:cxn>
                <a:cxn ang="0">
                  <a:pos x="495" y="468"/>
                </a:cxn>
                <a:cxn ang="0">
                  <a:pos x="473" y="483"/>
                </a:cxn>
                <a:cxn ang="0">
                  <a:pos x="458" y="492"/>
                </a:cxn>
                <a:cxn ang="0">
                  <a:pos x="434" y="505"/>
                </a:cxn>
                <a:cxn ang="0">
                  <a:pos x="401" y="513"/>
                </a:cxn>
                <a:cxn ang="0">
                  <a:pos x="353" y="517"/>
                </a:cxn>
                <a:cxn ang="0">
                  <a:pos x="293" y="499"/>
                </a:cxn>
                <a:cxn ang="0">
                  <a:pos x="265" y="487"/>
                </a:cxn>
                <a:cxn ang="0">
                  <a:pos x="242" y="477"/>
                </a:cxn>
                <a:cxn ang="0">
                  <a:pos x="204" y="459"/>
                </a:cxn>
                <a:cxn ang="0">
                  <a:pos x="157" y="376"/>
                </a:cxn>
                <a:cxn ang="0">
                  <a:pos x="142" y="303"/>
                </a:cxn>
                <a:cxn ang="0">
                  <a:pos x="130" y="169"/>
                </a:cxn>
                <a:cxn ang="0">
                  <a:pos x="149" y="80"/>
                </a:cxn>
                <a:cxn ang="0">
                  <a:pos x="171" y="0"/>
                </a:cxn>
                <a:cxn ang="0">
                  <a:pos x="0" y="275"/>
                </a:cxn>
              </a:cxnLst>
              <a:rect l="0" t="0" r="r" b="b"/>
              <a:pathLst>
                <a:path w="1602" h="581">
                  <a:moveTo>
                    <a:pt x="0" y="275"/>
                  </a:moveTo>
                  <a:lnTo>
                    <a:pt x="2" y="303"/>
                  </a:lnTo>
                  <a:lnTo>
                    <a:pt x="5" y="333"/>
                  </a:lnTo>
                  <a:lnTo>
                    <a:pt x="13" y="369"/>
                  </a:lnTo>
                  <a:lnTo>
                    <a:pt x="20" y="389"/>
                  </a:lnTo>
                  <a:lnTo>
                    <a:pt x="28" y="410"/>
                  </a:lnTo>
                  <a:lnTo>
                    <a:pt x="38" y="431"/>
                  </a:lnTo>
                  <a:lnTo>
                    <a:pt x="51" y="451"/>
                  </a:lnTo>
                  <a:lnTo>
                    <a:pt x="67" y="470"/>
                  </a:lnTo>
                  <a:lnTo>
                    <a:pt x="84" y="490"/>
                  </a:lnTo>
                  <a:lnTo>
                    <a:pt x="106" y="506"/>
                  </a:lnTo>
                  <a:lnTo>
                    <a:pt x="112" y="510"/>
                  </a:lnTo>
                  <a:lnTo>
                    <a:pt x="118" y="514"/>
                  </a:lnTo>
                  <a:lnTo>
                    <a:pt x="130" y="521"/>
                  </a:lnTo>
                  <a:lnTo>
                    <a:pt x="144" y="528"/>
                  </a:lnTo>
                  <a:lnTo>
                    <a:pt x="157" y="537"/>
                  </a:lnTo>
                  <a:lnTo>
                    <a:pt x="170" y="542"/>
                  </a:lnTo>
                  <a:lnTo>
                    <a:pt x="182" y="546"/>
                  </a:lnTo>
                  <a:lnTo>
                    <a:pt x="195" y="552"/>
                  </a:lnTo>
                  <a:lnTo>
                    <a:pt x="206" y="557"/>
                  </a:lnTo>
                  <a:lnTo>
                    <a:pt x="218" y="560"/>
                  </a:lnTo>
                  <a:lnTo>
                    <a:pt x="231" y="565"/>
                  </a:lnTo>
                  <a:lnTo>
                    <a:pt x="253" y="571"/>
                  </a:lnTo>
                  <a:lnTo>
                    <a:pt x="275" y="575"/>
                  </a:lnTo>
                  <a:lnTo>
                    <a:pt x="317" y="581"/>
                  </a:lnTo>
                  <a:lnTo>
                    <a:pt x="355" y="581"/>
                  </a:lnTo>
                  <a:lnTo>
                    <a:pt x="392" y="575"/>
                  </a:lnTo>
                  <a:lnTo>
                    <a:pt x="423" y="567"/>
                  </a:lnTo>
                  <a:lnTo>
                    <a:pt x="440" y="561"/>
                  </a:lnTo>
                  <a:lnTo>
                    <a:pt x="454" y="554"/>
                  </a:lnTo>
                  <a:lnTo>
                    <a:pt x="468" y="548"/>
                  </a:lnTo>
                  <a:lnTo>
                    <a:pt x="481" y="539"/>
                  </a:lnTo>
                  <a:lnTo>
                    <a:pt x="495" y="530"/>
                  </a:lnTo>
                  <a:lnTo>
                    <a:pt x="502" y="526"/>
                  </a:lnTo>
                  <a:lnTo>
                    <a:pt x="507" y="521"/>
                  </a:lnTo>
                  <a:lnTo>
                    <a:pt x="531" y="502"/>
                  </a:lnTo>
                  <a:lnTo>
                    <a:pt x="552" y="483"/>
                  </a:lnTo>
                  <a:lnTo>
                    <a:pt x="568" y="465"/>
                  </a:lnTo>
                  <a:lnTo>
                    <a:pt x="581" y="451"/>
                  </a:lnTo>
                  <a:lnTo>
                    <a:pt x="592" y="437"/>
                  </a:lnTo>
                  <a:lnTo>
                    <a:pt x="1180" y="307"/>
                  </a:lnTo>
                  <a:lnTo>
                    <a:pt x="1602" y="279"/>
                  </a:lnTo>
                  <a:lnTo>
                    <a:pt x="1595" y="192"/>
                  </a:lnTo>
                  <a:lnTo>
                    <a:pt x="612" y="294"/>
                  </a:lnTo>
                  <a:lnTo>
                    <a:pt x="619" y="165"/>
                  </a:lnTo>
                  <a:lnTo>
                    <a:pt x="579" y="91"/>
                  </a:lnTo>
                  <a:lnTo>
                    <a:pt x="579" y="224"/>
                  </a:lnTo>
                  <a:lnTo>
                    <a:pt x="575" y="281"/>
                  </a:lnTo>
                  <a:lnTo>
                    <a:pt x="567" y="336"/>
                  </a:lnTo>
                  <a:lnTo>
                    <a:pt x="561" y="360"/>
                  </a:lnTo>
                  <a:lnTo>
                    <a:pt x="554" y="385"/>
                  </a:lnTo>
                  <a:lnTo>
                    <a:pt x="545" y="406"/>
                  </a:lnTo>
                  <a:lnTo>
                    <a:pt x="534" y="424"/>
                  </a:lnTo>
                  <a:lnTo>
                    <a:pt x="521" y="440"/>
                  </a:lnTo>
                  <a:lnTo>
                    <a:pt x="509" y="454"/>
                  </a:lnTo>
                  <a:lnTo>
                    <a:pt x="495" y="468"/>
                  </a:lnTo>
                  <a:lnTo>
                    <a:pt x="481" y="479"/>
                  </a:lnTo>
                  <a:lnTo>
                    <a:pt x="473" y="483"/>
                  </a:lnTo>
                  <a:lnTo>
                    <a:pt x="466" y="488"/>
                  </a:lnTo>
                  <a:lnTo>
                    <a:pt x="458" y="492"/>
                  </a:lnTo>
                  <a:lnTo>
                    <a:pt x="450" y="497"/>
                  </a:lnTo>
                  <a:lnTo>
                    <a:pt x="434" y="505"/>
                  </a:lnTo>
                  <a:lnTo>
                    <a:pt x="418" y="510"/>
                  </a:lnTo>
                  <a:lnTo>
                    <a:pt x="401" y="513"/>
                  </a:lnTo>
                  <a:lnTo>
                    <a:pt x="386" y="516"/>
                  </a:lnTo>
                  <a:lnTo>
                    <a:pt x="353" y="517"/>
                  </a:lnTo>
                  <a:lnTo>
                    <a:pt x="321" y="512"/>
                  </a:lnTo>
                  <a:lnTo>
                    <a:pt x="293" y="499"/>
                  </a:lnTo>
                  <a:lnTo>
                    <a:pt x="277" y="494"/>
                  </a:lnTo>
                  <a:lnTo>
                    <a:pt x="265" y="487"/>
                  </a:lnTo>
                  <a:lnTo>
                    <a:pt x="251" y="483"/>
                  </a:lnTo>
                  <a:lnTo>
                    <a:pt x="242" y="477"/>
                  </a:lnTo>
                  <a:lnTo>
                    <a:pt x="221" y="468"/>
                  </a:lnTo>
                  <a:lnTo>
                    <a:pt x="204" y="459"/>
                  </a:lnTo>
                  <a:lnTo>
                    <a:pt x="178" y="429"/>
                  </a:lnTo>
                  <a:lnTo>
                    <a:pt x="157" y="376"/>
                  </a:lnTo>
                  <a:lnTo>
                    <a:pt x="149" y="340"/>
                  </a:lnTo>
                  <a:lnTo>
                    <a:pt x="142" y="303"/>
                  </a:lnTo>
                  <a:lnTo>
                    <a:pt x="133" y="231"/>
                  </a:lnTo>
                  <a:lnTo>
                    <a:pt x="130" y="169"/>
                  </a:lnTo>
                  <a:lnTo>
                    <a:pt x="137" y="121"/>
                  </a:lnTo>
                  <a:lnTo>
                    <a:pt x="149" y="80"/>
                  </a:lnTo>
                  <a:lnTo>
                    <a:pt x="160" y="41"/>
                  </a:lnTo>
                  <a:lnTo>
                    <a:pt x="171" y="0"/>
                  </a:lnTo>
                  <a:lnTo>
                    <a:pt x="69" y="117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1" name="Freeform 199"/>
            <p:cNvSpPr>
              <a:spLocks/>
            </p:cNvSpPr>
            <p:nvPr/>
          </p:nvSpPr>
          <p:spPr bwMode="auto">
            <a:xfrm>
              <a:off x="1697" y="3110"/>
              <a:ext cx="83" cy="113"/>
            </a:xfrm>
            <a:custGeom>
              <a:avLst/>
              <a:gdLst/>
              <a:ahLst/>
              <a:cxnLst>
                <a:cxn ang="0">
                  <a:pos x="4" y="124"/>
                </a:cxn>
                <a:cxn ang="0">
                  <a:pos x="36" y="40"/>
                </a:cxn>
                <a:cxn ang="0">
                  <a:pos x="100" y="0"/>
                </a:cxn>
                <a:cxn ang="0">
                  <a:pos x="183" y="1"/>
                </a:cxn>
                <a:cxn ang="0">
                  <a:pos x="233" y="59"/>
                </a:cxn>
                <a:cxn ang="0">
                  <a:pos x="249" y="135"/>
                </a:cxn>
                <a:cxn ang="0">
                  <a:pos x="238" y="234"/>
                </a:cxn>
                <a:cxn ang="0">
                  <a:pos x="188" y="305"/>
                </a:cxn>
                <a:cxn ang="0">
                  <a:pos x="126" y="337"/>
                </a:cxn>
                <a:cxn ang="0">
                  <a:pos x="62" y="318"/>
                </a:cxn>
                <a:cxn ang="0">
                  <a:pos x="19" y="264"/>
                </a:cxn>
                <a:cxn ang="0">
                  <a:pos x="0" y="180"/>
                </a:cxn>
                <a:cxn ang="0">
                  <a:pos x="4" y="124"/>
                </a:cxn>
                <a:cxn ang="0">
                  <a:pos x="4" y="124"/>
                </a:cxn>
              </a:cxnLst>
              <a:rect l="0" t="0" r="r" b="b"/>
              <a:pathLst>
                <a:path w="249" h="337">
                  <a:moveTo>
                    <a:pt x="4" y="124"/>
                  </a:moveTo>
                  <a:lnTo>
                    <a:pt x="36" y="40"/>
                  </a:lnTo>
                  <a:lnTo>
                    <a:pt x="100" y="0"/>
                  </a:lnTo>
                  <a:lnTo>
                    <a:pt x="183" y="1"/>
                  </a:lnTo>
                  <a:lnTo>
                    <a:pt x="233" y="59"/>
                  </a:lnTo>
                  <a:lnTo>
                    <a:pt x="249" y="135"/>
                  </a:lnTo>
                  <a:lnTo>
                    <a:pt x="238" y="234"/>
                  </a:lnTo>
                  <a:lnTo>
                    <a:pt x="188" y="305"/>
                  </a:lnTo>
                  <a:lnTo>
                    <a:pt x="126" y="337"/>
                  </a:lnTo>
                  <a:lnTo>
                    <a:pt x="62" y="318"/>
                  </a:lnTo>
                  <a:lnTo>
                    <a:pt x="19" y="264"/>
                  </a:lnTo>
                  <a:lnTo>
                    <a:pt x="0" y="180"/>
                  </a:lnTo>
                  <a:lnTo>
                    <a:pt x="4" y="124"/>
                  </a:lnTo>
                  <a:lnTo>
                    <a:pt x="4" y="1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2" name="Freeform 200"/>
            <p:cNvSpPr>
              <a:spLocks/>
            </p:cNvSpPr>
            <p:nvPr/>
          </p:nvSpPr>
          <p:spPr bwMode="auto">
            <a:xfrm>
              <a:off x="1248" y="3208"/>
              <a:ext cx="443" cy="100"/>
            </a:xfrm>
            <a:custGeom>
              <a:avLst/>
              <a:gdLst/>
              <a:ahLst/>
              <a:cxnLst>
                <a:cxn ang="0">
                  <a:pos x="1141" y="0"/>
                </a:cxn>
                <a:cxn ang="0">
                  <a:pos x="606" y="49"/>
                </a:cxn>
                <a:cxn ang="0">
                  <a:pos x="0" y="193"/>
                </a:cxn>
                <a:cxn ang="0">
                  <a:pos x="433" y="155"/>
                </a:cxn>
                <a:cxn ang="0">
                  <a:pos x="134" y="270"/>
                </a:cxn>
                <a:cxn ang="0">
                  <a:pos x="718" y="175"/>
                </a:cxn>
                <a:cxn ang="0">
                  <a:pos x="444" y="299"/>
                </a:cxn>
                <a:cxn ang="0">
                  <a:pos x="945" y="199"/>
                </a:cxn>
                <a:cxn ang="0">
                  <a:pos x="810" y="278"/>
                </a:cxn>
                <a:cxn ang="0">
                  <a:pos x="1330" y="160"/>
                </a:cxn>
                <a:cxn ang="0">
                  <a:pos x="1141" y="0"/>
                </a:cxn>
                <a:cxn ang="0">
                  <a:pos x="1141" y="0"/>
                </a:cxn>
              </a:cxnLst>
              <a:rect l="0" t="0" r="r" b="b"/>
              <a:pathLst>
                <a:path w="1330" h="299">
                  <a:moveTo>
                    <a:pt x="1141" y="0"/>
                  </a:moveTo>
                  <a:lnTo>
                    <a:pt x="606" y="49"/>
                  </a:lnTo>
                  <a:lnTo>
                    <a:pt x="0" y="193"/>
                  </a:lnTo>
                  <a:lnTo>
                    <a:pt x="433" y="155"/>
                  </a:lnTo>
                  <a:lnTo>
                    <a:pt x="134" y="270"/>
                  </a:lnTo>
                  <a:lnTo>
                    <a:pt x="718" y="175"/>
                  </a:lnTo>
                  <a:lnTo>
                    <a:pt x="444" y="299"/>
                  </a:lnTo>
                  <a:lnTo>
                    <a:pt x="945" y="199"/>
                  </a:lnTo>
                  <a:lnTo>
                    <a:pt x="810" y="278"/>
                  </a:lnTo>
                  <a:lnTo>
                    <a:pt x="1330" y="160"/>
                  </a:lnTo>
                  <a:lnTo>
                    <a:pt x="1141" y="0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36"/>
          <p:cNvGrpSpPr>
            <a:grpSpLocks/>
          </p:cNvGrpSpPr>
          <p:nvPr/>
        </p:nvGrpSpPr>
        <p:grpSpPr bwMode="auto">
          <a:xfrm>
            <a:off x="3886200" y="4765675"/>
            <a:ext cx="1828800" cy="908050"/>
            <a:chOff x="2448" y="2496"/>
            <a:chExt cx="1152" cy="572"/>
          </a:xfrm>
        </p:grpSpPr>
        <p:sp>
          <p:nvSpPr>
            <p:cNvPr id="3273" name="Freeform 201"/>
            <p:cNvSpPr>
              <a:spLocks/>
            </p:cNvSpPr>
            <p:nvPr/>
          </p:nvSpPr>
          <p:spPr bwMode="auto">
            <a:xfrm>
              <a:off x="2578" y="2617"/>
              <a:ext cx="349" cy="259"/>
            </a:xfrm>
            <a:custGeom>
              <a:avLst/>
              <a:gdLst/>
              <a:ahLst/>
              <a:cxnLst>
                <a:cxn ang="0">
                  <a:pos x="952" y="0"/>
                </a:cxn>
                <a:cxn ang="0">
                  <a:pos x="195" y="70"/>
                </a:cxn>
                <a:cxn ang="0">
                  <a:pos x="0" y="247"/>
                </a:cxn>
                <a:cxn ang="0">
                  <a:pos x="5" y="776"/>
                </a:cxn>
                <a:cxn ang="0">
                  <a:pos x="129" y="774"/>
                </a:cxn>
                <a:cxn ang="0">
                  <a:pos x="148" y="249"/>
                </a:cxn>
                <a:cxn ang="0">
                  <a:pos x="359" y="282"/>
                </a:cxn>
                <a:cxn ang="0">
                  <a:pos x="226" y="121"/>
                </a:cxn>
                <a:cxn ang="0">
                  <a:pos x="1047" y="37"/>
                </a:cxn>
                <a:cxn ang="0">
                  <a:pos x="952" y="0"/>
                </a:cxn>
                <a:cxn ang="0">
                  <a:pos x="952" y="0"/>
                </a:cxn>
              </a:cxnLst>
              <a:rect l="0" t="0" r="r" b="b"/>
              <a:pathLst>
                <a:path w="1047" h="776">
                  <a:moveTo>
                    <a:pt x="952" y="0"/>
                  </a:moveTo>
                  <a:lnTo>
                    <a:pt x="195" y="70"/>
                  </a:lnTo>
                  <a:lnTo>
                    <a:pt x="0" y="247"/>
                  </a:lnTo>
                  <a:lnTo>
                    <a:pt x="5" y="776"/>
                  </a:lnTo>
                  <a:lnTo>
                    <a:pt x="129" y="774"/>
                  </a:lnTo>
                  <a:lnTo>
                    <a:pt x="148" y="249"/>
                  </a:lnTo>
                  <a:lnTo>
                    <a:pt x="359" y="282"/>
                  </a:lnTo>
                  <a:lnTo>
                    <a:pt x="226" y="121"/>
                  </a:lnTo>
                  <a:lnTo>
                    <a:pt x="1047" y="37"/>
                  </a:lnTo>
                  <a:lnTo>
                    <a:pt x="952" y="0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4" name="Freeform 202"/>
            <p:cNvSpPr>
              <a:spLocks/>
            </p:cNvSpPr>
            <p:nvPr/>
          </p:nvSpPr>
          <p:spPr bwMode="auto">
            <a:xfrm>
              <a:off x="2452" y="2708"/>
              <a:ext cx="878" cy="217"/>
            </a:xfrm>
            <a:custGeom>
              <a:avLst/>
              <a:gdLst/>
              <a:ahLst/>
              <a:cxnLst>
                <a:cxn ang="0">
                  <a:pos x="214" y="40"/>
                </a:cxn>
                <a:cxn ang="0">
                  <a:pos x="169" y="65"/>
                </a:cxn>
                <a:cxn ang="0">
                  <a:pos x="135" y="88"/>
                </a:cxn>
                <a:cxn ang="0">
                  <a:pos x="71" y="152"/>
                </a:cxn>
                <a:cxn ang="0">
                  <a:pos x="25" y="235"/>
                </a:cxn>
                <a:cxn ang="0">
                  <a:pos x="9" y="412"/>
                </a:cxn>
                <a:cxn ang="0">
                  <a:pos x="35" y="478"/>
                </a:cxn>
                <a:cxn ang="0">
                  <a:pos x="86" y="519"/>
                </a:cxn>
                <a:cxn ang="0">
                  <a:pos x="146" y="537"/>
                </a:cxn>
                <a:cxn ang="0">
                  <a:pos x="1122" y="617"/>
                </a:cxn>
                <a:cxn ang="0">
                  <a:pos x="1238" y="500"/>
                </a:cxn>
                <a:cxn ang="0">
                  <a:pos x="1282" y="428"/>
                </a:cxn>
                <a:cxn ang="0">
                  <a:pos x="1332" y="383"/>
                </a:cxn>
                <a:cxn ang="0">
                  <a:pos x="1373" y="363"/>
                </a:cxn>
                <a:cxn ang="0">
                  <a:pos x="1527" y="370"/>
                </a:cxn>
                <a:cxn ang="0">
                  <a:pos x="1592" y="399"/>
                </a:cxn>
                <a:cxn ang="0">
                  <a:pos x="1662" y="485"/>
                </a:cxn>
                <a:cxn ang="0">
                  <a:pos x="1701" y="651"/>
                </a:cxn>
                <a:cxn ang="0">
                  <a:pos x="1917" y="511"/>
                </a:cxn>
                <a:cxn ang="0">
                  <a:pos x="1850" y="446"/>
                </a:cxn>
                <a:cxn ang="0">
                  <a:pos x="1784" y="388"/>
                </a:cxn>
                <a:cxn ang="0">
                  <a:pos x="1716" y="335"/>
                </a:cxn>
                <a:cxn ang="0">
                  <a:pos x="1675" y="306"/>
                </a:cxn>
                <a:cxn ang="0">
                  <a:pos x="1635" y="278"/>
                </a:cxn>
                <a:cxn ang="0">
                  <a:pos x="1593" y="253"/>
                </a:cxn>
                <a:cxn ang="0">
                  <a:pos x="1553" y="235"/>
                </a:cxn>
                <a:cxn ang="0">
                  <a:pos x="1487" y="215"/>
                </a:cxn>
                <a:cxn ang="0">
                  <a:pos x="1392" y="231"/>
                </a:cxn>
                <a:cxn ang="0">
                  <a:pos x="1334" y="259"/>
                </a:cxn>
                <a:cxn ang="0">
                  <a:pos x="1293" y="286"/>
                </a:cxn>
                <a:cxn ang="0">
                  <a:pos x="1267" y="304"/>
                </a:cxn>
                <a:cxn ang="0">
                  <a:pos x="1241" y="322"/>
                </a:cxn>
                <a:cxn ang="0">
                  <a:pos x="1217" y="340"/>
                </a:cxn>
                <a:cxn ang="0">
                  <a:pos x="1184" y="366"/>
                </a:cxn>
                <a:cxn ang="0">
                  <a:pos x="1146" y="390"/>
                </a:cxn>
                <a:cxn ang="0">
                  <a:pos x="1096" y="402"/>
                </a:cxn>
                <a:cxn ang="0">
                  <a:pos x="1075" y="329"/>
                </a:cxn>
                <a:cxn ang="0">
                  <a:pos x="1108" y="267"/>
                </a:cxn>
                <a:cxn ang="0">
                  <a:pos x="1068" y="129"/>
                </a:cxn>
                <a:cxn ang="0">
                  <a:pos x="1045" y="138"/>
                </a:cxn>
                <a:cxn ang="0">
                  <a:pos x="1002" y="201"/>
                </a:cxn>
                <a:cxn ang="0">
                  <a:pos x="964" y="297"/>
                </a:cxn>
                <a:cxn ang="0">
                  <a:pos x="922" y="344"/>
                </a:cxn>
                <a:cxn ang="0">
                  <a:pos x="838" y="352"/>
                </a:cxn>
                <a:cxn ang="0">
                  <a:pos x="773" y="282"/>
                </a:cxn>
                <a:cxn ang="0">
                  <a:pos x="775" y="190"/>
                </a:cxn>
                <a:cxn ang="0">
                  <a:pos x="733" y="0"/>
                </a:cxn>
                <a:cxn ang="0">
                  <a:pos x="383" y="385"/>
                </a:cxn>
                <a:cxn ang="0">
                  <a:pos x="335" y="413"/>
                </a:cxn>
                <a:cxn ang="0">
                  <a:pos x="261" y="438"/>
                </a:cxn>
                <a:cxn ang="0">
                  <a:pos x="140" y="384"/>
                </a:cxn>
                <a:cxn ang="0">
                  <a:pos x="93" y="267"/>
                </a:cxn>
                <a:cxn ang="0">
                  <a:pos x="127" y="145"/>
                </a:cxn>
                <a:cxn ang="0">
                  <a:pos x="214" y="55"/>
                </a:cxn>
              </a:cxnLst>
              <a:rect l="0" t="0" r="r" b="b"/>
              <a:pathLst>
                <a:path w="2634" h="651">
                  <a:moveTo>
                    <a:pt x="248" y="24"/>
                  </a:moveTo>
                  <a:lnTo>
                    <a:pt x="242" y="28"/>
                  </a:lnTo>
                  <a:lnTo>
                    <a:pt x="225" y="35"/>
                  </a:lnTo>
                  <a:lnTo>
                    <a:pt x="214" y="40"/>
                  </a:lnTo>
                  <a:lnTo>
                    <a:pt x="200" y="47"/>
                  </a:lnTo>
                  <a:lnTo>
                    <a:pt x="185" y="55"/>
                  </a:lnTo>
                  <a:lnTo>
                    <a:pt x="177" y="61"/>
                  </a:lnTo>
                  <a:lnTo>
                    <a:pt x="169" y="65"/>
                  </a:lnTo>
                  <a:lnTo>
                    <a:pt x="160" y="69"/>
                  </a:lnTo>
                  <a:lnTo>
                    <a:pt x="153" y="76"/>
                  </a:lnTo>
                  <a:lnTo>
                    <a:pt x="144" y="83"/>
                  </a:lnTo>
                  <a:lnTo>
                    <a:pt x="135" y="88"/>
                  </a:lnTo>
                  <a:lnTo>
                    <a:pt x="119" y="102"/>
                  </a:lnTo>
                  <a:lnTo>
                    <a:pt x="101" y="117"/>
                  </a:lnTo>
                  <a:lnTo>
                    <a:pt x="86" y="134"/>
                  </a:lnTo>
                  <a:lnTo>
                    <a:pt x="71" y="152"/>
                  </a:lnTo>
                  <a:lnTo>
                    <a:pt x="57" y="171"/>
                  </a:lnTo>
                  <a:lnTo>
                    <a:pt x="44" y="191"/>
                  </a:lnTo>
                  <a:lnTo>
                    <a:pt x="33" y="213"/>
                  </a:lnTo>
                  <a:lnTo>
                    <a:pt x="25" y="235"/>
                  </a:lnTo>
                  <a:lnTo>
                    <a:pt x="11" y="274"/>
                  </a:lnTo>
                  <a:lnTo>
                    <a:pt x="0" y="348"/>
                  </a:lnTo>
                  <a:lnTo>
                    <a:pt x="2" y="381"/>
                  </a:lnTo>
                  <a:lnTo>
                    <a:pt x="9" y="412"/>
                  </a:lnTo>
                  <a:lnTo>
                    <a:pt x="17" y="440"/>
                  </a:lnTo>
                  <a:lnTo>
                    <a:pt x="22" y="454"/>
                  </a:lnTo>
                  <a:lnTo>
                    <a:pt x="28" y="467"/>
                  </a:lnTo>
                  <a:lnTo>
                    <a:pt x="35" y="478"/>
                  </a:lnTo>
                  <a:lnTo>
                    <a:pt x="44" y="489"/>
                  </a:lnTo>
                  <a:lnTo>
                    <a:pt x="64" y="507"/>
                  </a:lnTo>
                  <a:lnTo>
                    <a:pt x="73" y="513"/>
                  </a:lnTo>
                  <a:lnTo>
                    <a:pt x="86" y="519"/>
                  </a:lnTo>
                  <a:lnTo>
                    <a:pt x="97" y="523"/>
                  </a:lnTo>
                  <a:lnTo>
                    <a:pt x="108" y="527"/>
                  </a:lnTo>
                  <a:lnTo>
                    <a:pt x="129" y="533"/>
                  </a:lnTo>
                  <a:lnTo>
                    <a:pt x="146" y="537"/>
                  </a:lnTo>
                  <a:lnTo>
                    <a:pt x="162" y="537"/>
                  </a:lnTo>
                  <a:lnTo>
                    <a:pt x="979" y="562"/>
                  </a:lnTo>
                  <a:lnTo>
                    <a:pt x="1118" y="527"/>
                  </a:lnTo>
                  <a:lnTo>
                    <a:pt x="1122" y="617"/>
                  </a:lnTo>
                  <a:lnTo>
                    <a:pt x="1213" y="560"/>
                  </a:lnTo>
                  <a:lnTo>
                    <a:pt x="1224" y="530"/>
                  </a:lnTo>
                  <a:lnTo>
                    <a:pt x="1230" y="515"/>
                  </a:lnTo>
                  <a:lnTo>
                    <a:pt x="1238" y="500"/>
                  </a:lnTo>
                  <a:lnTo>
                    <a:pt x="1247" y="483"/>
                  </a:lnTo>
                  <a:lnTo>
                    <a:pt x="1257" y="464"/>
                  </a:lnTo>
                  <a:lnTo>
                    <a:pt x="1268" y="447"/>
                  </a:lnTo>
                  <a:lnTo>
                    <a:pt x="1282" y="428"/>
                  </a:lnTo>
                  <a:lnTo>
                    <a:pt x="1297" y="412"/>
                  </a:lnTo>
                  <a:lnTo>
                    <a:pt x="1314" y="396"/>
                  </a:lnTo>
                  <a:lnTo>
                    <a:pt x="1322" y="390"/>
                  </a:lnTo>
                  <a:lnTo>
                    <a:pt x="1332" y="383"/>
                  </a:lnTo>
                  <a:lnTo>
                    <a:pt x="1341" y="377"/>
                  </a:lnTo>
                  <a:lnTo>
                    <a:pt x="1351" y="372"/>
                  </a:lnTo>
                  <a:lnTo>
                    <a:pt x="1362" y="366"/>
                  </a:lnTo>
                  <a:lnTo>
                    <a:pt x="1373" y="363"/>
                  </a:lnTo>
                  <a:lnTo>
                    <a:pt x="1395" y="358"/>
                  </a:lnTo>
                  <a:lnTo>
                    <a:pt x="1442" y="357"/>
                  </a:lnTo>
                  <a:lnTo>
                    <a:pt x="1486" y="359"/>
                  </a:lnTo>
                  <a:lnTo>
                    <a:pt x="1527" y="370"/>
                  </a:lnTo>
                  <a:lnTo>
                    <a:pt x="1547" y="377"/>
                  </a:lnTo>
                  <a:lnTo>
                    <a:pt x="1566" y="385"/>
                  </a:lnTo>
                  <a:lnTo>
                    <a:pt x="1584" y="395"/>
                  </a:lnTo>
                  <a:lnTo>
                    <a:pt x="1592" y="399"/>
                  </a:lnTo>
                  <a:lnTo>
                    <a:pt x="1599" y="405"/>
                  </a:lnTo>
                  <a:lnTo>
                    <a:pt x="1626" y="428"/>
                  </a:lnTo>
                  <a:lnTo>
                    <a:pt x="1648" y="454"/>
                  </a:lnTo>
                  <a:lnTo>
                    <a:pt x="1662" y="485"/>
                  </a:lnTo>
                  <a:lnTo>
                    <a:pt x="1673" y="516"/>
                  </a:lnTo>
                  <a:lnTo>
                    <a:pt x="1682" y="545"/>
                  </a:lnTo>
                  <a:lnTo>
                    <a:pt x="1693" y="599"/>
                  </a:lnTo>
                  <a:lnTo>
                    <a:pt x="1701" y="651"/>
                  </a:lnTo>
                  <a:lnTo>
                    <a:pt x="2623" y="560"/>
                  </a:lnTo>
                  <a:lnTo>
                    <a:pt x="2634" y="507"/>
                  </a:lnTo>
                  <a:lnTo>
                    <a:pt x="1931" y="526"/>
                  </a:lnTo>
                  <a:lnTo>
                    <a:pt x="1917" y="511"/>
                  </a:lnTo>
                  <a:lnTo>
                    <a:pt x="1899" y="493"/>
                  </a:lnTo>
                  <a:lnTo>
                    <a:pt x="1877" y="472"/>
                  </a:lnTo>
                  <a:lnTo>
                    <a:pt x="1863" y="460"/>
                  </a:lnTo>
                  <a:lnTo>
                    <a:pt x="1850" y="446"/>
                  </a:lnTo>
                  <a:lnTo>
                    <a:pt x="1833" y="432"/>
                  </a:lnTo>
                  <a:lnTo>
                    <a:pt x="1817" y="418"/>
                  </a:lnTo>
                  <a:lnTo>
                    <a:pt x="1800" y="403"/>
                  </a:lnTo>
                  <a:lnTo>
                    <a:pt x="1784" y="388"/>
                  </a:lnTo>
                  <a:lnTo>
                    <a:pt x="1764" y="373"/>
                  </a:lnTo>
                  <a:lnTo>
                    <a:pt x="1745" y="358"/>
                  </a:lnTo>
                  <a:lnTo>
                    <a:pt x="1726" y="341"/>
                  </a:lnTo>
                  <a:lnTo>
                    <a:pt x="1716" y="335"/>
                  </a:lnTo>
                  <a:lnTo>
                    <a:pt x="1705" y="326"/>
                  </a:lnTo>
                  <a:lnTo>
                    <a:pt x="1695" y="319"/>
                  </a:lnTo>
                  <a:lnTo>
                    <a:pt x="1684" y="313"/>
                  </a:lnTo>
                  <a:lnTo>
                    <a:pt x="1675" y="306"/>
                  </a:lnTo>
                  <a:lnTo>
                    <a:pt x="1664" y="297"/>
                  </a:lnTo>
                  <a:lnTo>
                    <a:pt x="1655" y="290"/>
                  </a:lnTo>
                  <a:lnTo>
                    <a:pt x="1646" y="284"/>
                  </a:lnTo>
                  <a:lnTo>
                    <a:pt x="1635" y="278"/>
                  </a:lnTo>
                  <a:lnTo>
                    <a:pt x="1625" y="271"/>
                  </a:lnTo>
                  <a:lnTo>
                    <a:pt x="1614" y="266"/>
                  </a:lnTo>
                  <a:lnTo>
                    <a:pt x="1604" y="259"/>
                  </a:lnTo>
                  <a:lnTo>
                    <a:pt x="1593" y="253"/>
                  </a:lnTo>
                  <a:lnTo>
                    <a:pt x="1584" y="249"/>
                  </a:lnTo>
                  <a:lnTo>
                    <a:pt x="1573" y="244"/>
                  </a:lnTo>
                  <a:lnTo>
                    <a:pt x="1563" y="240"/>
                  </a:lnTo>
                  <a:lnTo>
                    <a:pt x="1553" y="235"/>
                  </a:lnTo>
                  <a:lnTo>
                    <a:pt x="1544" y="231"/>
                  </a:lnTo>
                  <a:lnTo>
                    <a:pt x="1524" y="224"/>
                  </a:lnTo>
                  <a:lnTo>
                    <a:pt x="1505" y="219"/>
                  </a:lnTo>
                  <a:lnTo>
                    <a:pt x="1487" y="215"/>
                  </a:lnTo>
                  <a:lnTo>
                    <a:pt x="1471" y="213"/>
                  </a:lnTo>
                  <a:lnTo>
                    <a:pt x="1436" y="216"/>
                  </a:lnTo>
                  <a:lnTo>
                    <a:pt x="1407" y="226"/>
                  </a:lnTo>
                  <a:lnTo>
                    <a:pt x="1392" y="231"/>
                  </a:lnTo>
                  <a:lnTo>
                    <a:pt x="1377" y="237"/>
                  </a:lnTo>
                  <a:lnTo>
                    <a:pt x="1362" y="244"/>
                  </a:lnTo>
                  <a:lnTo>
                    <a:pt x="1348" y="252"/>
                  </a:lnTo>
                  <a:lnTo>
                    <a:pt x="1334" y="259"/>
                  </a:lnTo>
                  <a:lnTo>
                    <a:pt x="1321" y="267"/>
                  </a:lnTo>
                  <a:lnTo>
                    <a:pt x="1307" y="277"/>
                  </a:lnTo>
                  <a:lnTo>
                    <a:pt x="1300" y="282"/>
                  </a:lnTo>
                  <a:lnTo>
                    <a:pt x="1293" y="286"/>
                  </a:lnTo>
                  <a:lnTo>
                    <a:pt x="1286" y="290"/>
                  </a:lnTo>
                  <a:lnTo>
                    <a:pt x="1279" y="296"/>
                  </a:lnTo>
                  <a:lnTo>
                    <a:pt x="1272" y="299"/>
                  </a:lnTo>
                  <a:lnTo>
                    <a:pt x="1267" y="304"/>
                  </a:lnTo>
                  <a:lnTo>
                    <a:pt x="1260" y="308"/>
                  </a:lnTo>
                  <a:lnTo>
                    <a:pt x="1254" y="313"/>
                  </a:lnTo>
                  <a:lnTo>
                    <a:pt x="1247" y="318"/>
                  </a:lnTo>
                  <a:lnTo>
                    <a:pt x="1241" y="322"/>
                  </a:lnTo>
                  <a:lnTo>
                    <a:pt x="1234" y="328"/>
                  </a:lnTo>
                  <a:lnTo>
                    <a:pt x="1228" y="332"/>
                  </a:lnTo>
                  <a:lnTo>
                    <a:pt x="1223" y="336"/>
                  </a:lnTo>
                  <a:lnTo>
                    <a:pt x="1217" y="340"/>
                  </a:lnTo>
                  <a:lnTo>
                    <a:pt x="1212" y="344"/>
                  </a:lnTo>
                  <a:lnTo>
                    <a:pt x="1206" y="350"/>
                  </a:lnTo>
                  <a:lnTo>
                    <a:pt x="1194" y="358"/>
                  </a:lnTo>
                  <a:lnTo>
                    <a:pt x="1184" y="366"/>
                  </a:lnTo>
                  <a:lnTo>
                    <a:pt x="1173" y="373"/>
                  </a:lnTo>
                  <a:lnTo>
                    <a:pt x="1163" y="380"/>
                  </a:lnTo>
                  <a:lnTo>
                    <a:pt x="1154" y="385"/>
                  </a:lnTo>
                  <a:lnTo>
                    <a:pt x="1146" y="390"/>
                  </a:lnTo>
                  <a:lnTo>
                    <a:pt x="1137" y="395"/>
                  </a:lnTo>
                  <a:lnTo>
                    <a:pt x="1121" y="402"/>
                  </a:lnTo>
                  <a:lnTo>
                    <a:pt x="1107" y="405"/>
                  </a:lnTo>
                  <a:lnTo>
                    <a:pt x="1096" y="402"/>
                  </a:lnTo>
                  <a:lnTo>
                    <a:pt x="1086" y="395"/>
                  </a:lnTo>
                  <a:lnTo>
                    <a:pt x="1077" y="373"/>
                  </a:lnTo>
                  <a:lnTo>
                    <a:pt x="1072" y="351"/>
                  </a:lnTo>
                  <a:lnTo>
                    <a:pt x="1075" y="329"/>
                  </a:lnTo>
                  <a:lnTo>
                    <a:pt x="1082" y="311"/>
                  </a:lnTo>
                  <a:lnTo>
                    <a:pt x="1092" y="293"/>
                  </a:lnTo>
                  <a:lnTo>
                    <a:pt x="1099" y="281"/>
                  </a:lnTo>
                  <a:lnTo>
                    <a:pt x="1108" y="267"/>
                  </a:lnTo>
                  <a:lnTo>
                    <a:pt x="1112" y="165"/>
                  </a:lnTo>
                  <a:lnTo>
                    <a:pt x="1088" y="145"/>
                  </a:lnTo>
                  <a:lnTo>
                    <a:pt x="1078" y="138"/>
                  </a:lnTo>
                  <a:lnTo>
                    <a:pt x="1068" y="129"/>
                  </a:lnTo>
                  <a:lnTo>
                    <a:pt x="1061" y="124"/>
                  </a:lnTo>
                  <a:lnTo>
                    <a:pt x="1056" y="121"/>
                  </a:lnTo>
                  <a:lnTo>
                    <a:pt x="1050" y="117"/>
                  </a:lnTo>
                  <a:lnTo>
                    <a:pt x="1045" y="138"/>
                  </a:lnTo>
                  <a:lnTo>
                    <a:pt x="1035" y="158"/>
                  </a:lnTo>
                  <a:lnTo>
                    <a:pt x="1028" y="169"/>
                  </a:lnTo>
                  <a:lnTo>
                    <a:pt x="1019" y="182"/>
                  </a:lnTo>
                  <a:lnTo>
                    <a:pt x="1002" y="201"/>
                  </a:lnTo>
                  <a:lnTo>
                    <a:pt x="990" y="212"/>
                  </a:lnTo>
                  <a:lnTo>
                    <a:pt x="977" y="216"/>
                  </a:lnTo>
                  <a:lnTo>
                    <a:pt x="972" y="275"/>
                  </a:lnTo>
                  <a:lnTo>
                    <a:pt x="964" y="297"/>
                  </a:lnTo>
                  <a:lnTo>
                    <a:pt x="958" y="310"/>
                  </a:lnTo>
                  <a:lnTo>
                    <a:pt x="951" y="321"/>
                  </a:lnTo>
                  <a:lnTo>
                    <a:pt x="933" y="337"/>
                  </a:lnTo>
                  <a:lnTo>
                    <a:pt x="922" y="344"/>
                  </a:lnTo>
                  <a:lnTo>
                    <a:pt x="908" y="350"/>
                  </a:lnTo>
                  <a:lnTo>
                    <a:pt x="881" y="355"/>
                  </a:lnTo>
                  <a:lnTo>
                    <a:pt x="858" y="357"/>
                  </a:lnTo>
                  <a:lnTo>
                    <a:pt x="838" y="352"/>
                  </a:lnTo>
                  <a:lnTo>
                    <a:pt x="822" y="346"/>
                  </a:lnTo>
                  <a:lnTo>
                    <a:pt x="796" y="321"/>
                  </a:lnTo>
                  <a:lnTo>
                    <a:pt x="783" y="303"/>
                  </a:lnTo>
                  <a:lnTo>
                    <a:pt x="773" y="282"/>
                  </a:lnTo>
                  <a:lnTo>
                    <a:pt x="768" y="259"/>
                  </a:lnTo>
                  <a:lnTo>
                    <a:pt x="767" y="235"/>
                  </a:lnTo>
                  <a:lnTo>
                    <a:pt x="769" y="212"/>
                  </a:lnTo>
                  <a:lnTo>
                    <a:pt x="775" y="190"/>
                  </a:lnTo>
                  <a:lnTo>
                    <a:pt x="782" y="172"/>
                  </a:lnTo>
                  <a:lnTo>
                    <a:pt x="789" y="157"/>
                  </a:lnTo>
                  <a:lnTo>
                    <a:pt x="796" y="143"/>
                  </a:lnTo>
                  <a:lnTo>
                    <a:pt x="733" y="0"/>
                  </a:lnTo>
                  <a:lnTo>
                    <a:pt x="707" y="500"/>
                  </a:lnTo>
                  <a:lnTo>
                    <a:pt x="426" y="491"/>
                  </a:lnTo>
                  <a:lnTo>
                    <a:pt x="390" y="380"/>
                  </a:lnTo>
                  <a:lnTo>
                    <a:pt x="383" y="385"/>
                  </a:lnTo>
                  <a:lnTo>
                    <a:pt x="375" y="390"/>
                  </a:lnTo>
                  <a:lnTo>
                    <a:pt x="364" y="396"/>
                  </a:lnTo>
                  <a:lnTo>
                    <a:pt x="350" y="405"/>
                  </a:lnTo>
                  <a:lnTo>
                    <a:pt x="335" y="413"/>
                  </a:lnTo>
                  <a:lnTo>
                    <a:pt x="317" y="420"/>
                  </a:lnTo>
                  <a:lnTo>
                    <a:pt x="301" y="427"/>
                  </a:lnTo>
                  <a:lnTo>
                    <a:pt x="282" y="435"/>
                  </a:lnTo>
                  <a:lnTo>
                    <a:pt x="261" y="438"/>
                  </a:lnTo>
                  <a:lnTo>
                    <a:pt x="221" y="440"/>
                  </a:lnTo>
                  <a:lnTo>
                    <a:pt x="184" y="429"/>
                  </a:lnTo>
                  <a:lnTo>
                    <a:pt x="152" y="403"/>
                  </a:lnTo>
                  <a:lnTo>
                    <a:pt x="140" y="384"/>
                  </a:lnTo>
                  <a:lnTo>
                    <a:pt x="127" y="366"/>
                  </a:lnTo>
                  <a:lnTo>
                    <a:pt x="118" y="350"/>
                  </a:lnTo>
                  <a:lnTo>
                    <a:pt x="109" y="332"/>
                  </a:lnTo>
                  <a:lnTo>
                    <a:pt x="93" y="267"/>
                  </a:lnTo>
                  <a:lnTo>
                    <a:pt x="95" y="212"/>
                  </a:lnTo>
                  <a:lnTo>
                    <a:pt x="104" y="187"/>
                  </a:lnTo>
                  <a:lnTo>
                    <a:pt x="113" y="167"/>
                  </a:lnTo>
                  <a:lnTo>
                    <a:pt x="127" y="145"/>
                  </a:lnTo>
                  <a:lnTo>
                    <a:pt x="146" y="123"/>
                  </a:lnTo>
                  <a:lnTo>
                    <a:pt x="170" y="99"/>
                  </a:lnTo>
                  <a:lnTo>
                    <a:pt x="193" y="76"/>
                  </a:lnTo>
                  <a:lnTo>
                    <a:pt x="214" y="55"/>
                  </a:lnTo>
                  <a:lnTo>
                    <a:pt x="232" y="39"/>
                  </a:lnTo>
                  <a:lnTo>
                    <a:pt x="248" y="24"/>
                  </a:lnTo>
                  <a:lnTo>
                    <a:pt x="248" y="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5" name="Freeform 203"/>
            <p:cNvSpPr>
              <a:spLocks/>
            </p:cNvSpPr>
            <p:nvPr/>
          </p:nvSpPr>
          <p:spPr bwMode="auto">
            <a:xfrm>
              <a:off x="2451" y="2864"/>
              <a:ext cx="389" cy="88"/>
            </a:xfrm>
            <a:custGeom>
              <a:avLst/>
              <a:gdLst/>
              <a:ahLst/>
              <a:cxnLst>
                <a:cxn ang="0">
                  <a:pos x="35" y="16"/>
                </a:cxn>
                <a:cxn ang="0">
                  <a:pos x="10" y="55"/>
                </a:cxn>
                <a:cxn ang="0">
                  <a:pos x="2" y="123"/>
                </a:cxn>
                <a:cxn ang="0">
                  <a:pos x="15" y="154"/>
                </a:cxn>
                <a:cxn ang="0">
                  <a:pos x="33" y="170"/>
                </a:cxn>
                <a:cxn ang="0">
                  <a:pos x="54" y="181"/>
                </a:cxn>
                <a:cxn ang="0">
                  <a:pos x="97" y="195"/>
                </a:cxn>
                <a:cxn ang="0">
                  <a:pos x="153" y="207"/>
                </a:cxn>
                <a:cxn ang="0">
                  <a:pos x="224" y="218"/>
                </a:cxn>
                <a:cxn ang="0">
                  <a:pos x="303" y="229"/>
                </a:cxn>
                <a:cxn ang="0">
                  <a:pos x="392" y="238"/>
                </a:cxn>
                <a:cxn ang="0">
                  <a:pos x="484" y="246"/>
                </a:cxn>
                <a:cxn ang="0">
                  <a:pos x="673" y="258"/>
                </a:cxn>
                <a:cxn ang="0">
                  <a:pos x="930" y="264"/>
                </a:cxn>
                <a:cxn ang="0">
                  <a:pos x="1093" y="254"/>
                </a:cxn>
                <a:cxn ang="0">
                  <a:pos x="1147" y="207"/>
                </a:cxn>
                <a:cxn ang="0">
                  <a:pos x="1169" y="95"/>
                </a:cxn>
                <a:cxn ang="0">
                  <a:pos x="1150" y="110"/>
                </a:cxn>
                <a:cxn ang="0">
                  <a:pos x="1132" y="122"/>
                </a:cxn>
                <a:cxn ang="0">
                  <a:pos x="1107" y="134"/>
                </a:cxn>
                <a:cxn ang="0">
                  <a:pos x="1074" y="147"/>
                </a:cxn>
                <a:cxn ang="0">
                  <a:pos x="1032" y="159"/>
                </a:cxn>
                <a:cxn ang="0">
                  <a:pos x="983" y="169"/>
                </a:cxn>
                <a:cxn ang="0">
                  <a:pos x="875" y="176"/>
                </a:cxn>
                <a:cxn ang="0">
                  <a:pos x="469" y="169"/>
                </a:cxn>
                <a:cxn ang="0">
                  <a:pos x="259" y="154"/>
                </a:cxn>
                <a:cxn ang="0">
                  <a:pos x="148" y="140"/>
                </a:cxn>
                <a:cxn ang="0">
                  <a:pos x="76" y="122"/>
                </a:cxn>
                <a:cxn ang="0">
                  <a:pos x="46" y="89"/>
                </a:cxn>
                <a:cxn ang="0">
                  <a:pos x="44" y="51"/>
                </a:cxn>
                <a:cxn ang="0">
                  <a:pos x="61" y="20"/>
                </a:cxn>
                <a:cxn ang="0">
                  <a:pos x="80" y="1"/>
                </a:cxn>
                <a:cxn ang="0">
                  <a:pos x="48" y="0"/>
                </a:cxn>
              </a:cxnLst>
              <a:rect l="0" t="0" r="r" b="b"/>
              <a:pathLst>
                <a:path w="1169" h="264">
                  <a:moveTo>
                    <a:pt x="48" y="0"/>
                  </a:moveTo>
                  <a:lnTo>
                    <a:pt x="35" y="16"/>
                  </a:lnTo>
                  <a:lnTo>
                    <a:pt x="22" y="33"/>
                  </a:lnTo>
                  <a:lnTo>
                    <a:pt x="10" y="55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9" y="139"/>
                  </a:lnTo>
                  <a:lnTo>
                    <a:pt x="15" y="154"/>
                  </a:lnTo>
                  <a:lnTo>
                    <a:pt x="29" y="168"/>
                  </a:lnTo>
                  <a:lnTo>
                    <a:pt x="33" y="170"/>
                  </a:lnTo>
                  <a:lnTo>
                    <a:pt x="39" y="176"/>
                  </a:lnTo>
                  <a:lnTo>
                    <a:pt x="54" y="181"/>
                  </a:lnTo>
                  <a:lnTo>
                    <a:pt x="72" y="188"/>
                  </a:lnTo>
                  <a:lnTo>
                    <a:pt x="97" y="195"/>
                  </a:lnTo>
                  <a:lnTo>
                    <a:pt x="123" y="201"/>
                  </a:lnTo>
                  <a:lnTo>
                    <a:pt x="153" y="207"/>
                  </a:lnTo>
                  <a:lnTo>
                    <a:pt x="186" y="213"/>
                  </a:lnTo>
                  <a:lnTo>
                    <a:pt x="224" y="218"/>
                  </a:lnTo>
                  <a:lnTo>
                    <a:pt x="262" y="224"/>
                  </a:lnTo>
                  <a:lnTo>
                    <a:pt x="303" y="229"/>
                  </a:lnTo>
                  <a:lnTo>
                    <a:pt x="346" y="234"/>
                  </a:lnTo>
                  <a:lnTo>
                    <a:pt x="392" y="238"/>
                  </a:lnTo>
                  <a:lnTo>
                    <a:pt x="437" y="243"/>
                  </a:lnTo>
                  <a:lnTo>
                    <a:pt x="484" y="246"/>
                  </a:lnTo>
                  <a:lnTo>
                    <a:pt x="579" y="253"/>
                  </a:lnTo>
                  <a:lnTo>
                    <a:pt x="673" y="258"/>
                  </a:lnTo>
                  <a:lnTo>
                    <a:pt x="765" y="261"/>
                  </a:lnTo>
                  <a:lnTo>
                    <a:pt x="930" y="264"/>
                  </a:lnTo>
                  <a:lnTo>
                    <a:pt x="1054" y="261"/>
                  </a:lnTo>
                  <a:lnTo>
                    <a:pt x="1093" y="254"/>
                  </a:lnTo>
                  <a:lnTo>
                    <a:pt x="1114" y="247"/>
                  </a:lnTo>
                  <a:lnTo>
                    <a:pt x="1147" y="207"/>
                  </a:lnTo>
                  <a:lnTo>
                    <a:pt x="1163" y="155"/>
                  </a:lnTo>
                  <a:lnTo>
                    <a:pt x="1169" y="95"/>
                  </a:lnTo>
                  <a:lnTo>
                    <a:pt x="1156" y="104"/>
                  </a:lnTo>
                  <a:lnTo>
                    <a:pt x="1150" y="110"/>
                  </a:lnTo>
                  <a:lnTo>
                    <a:pt x="1143" y="115"/>
                  </a:lnTo>
                  <a:lnTo>
                    <a:pt x="1132" y="122"/>
                  </a:lnTo>
                  <a:lnTo>
                    <a:pt x="1121" y="128"/>
                  </a:lnTo>
                  <a:lnTo>
                    <a:pt x="1107" y="134"/>
                  </a:lnTo>
                  <a:lnTo>
                    <a:pt x="1090" y="141"/>
                  </a:lnTo>
                  <a:lnTo>
                    <a:pt x="1074" y="147"/>
                  </a:lnTo>
                  <a:lnTo>
                    <a:pt x="1054" y="154"/>
                  </a:lnTo>
                  <a:lnTo>
                    <a:pt x="1032" y="159"/>
                  </a:lnTo>
                  <a:lnTo>
                    <a:pt x="1009" y="163"/>
                  </a:lnTo>
                  <a:lnTo>
                    <a:pt x="983" y="169"/>
                  </a:lnTo>
                  <a:lnTo>
                    <a:pt x="955" y="172"/>
                  </a:lnTo>
                  <a:lnTo>
                    <a:pt x="875" y="176"/>
                  </a:lnTo>
                  <a:lnTo>
                    <a:pt x="758" y="177"/>
                  </a:lnTo>
                  <a:lnTo>
                    <a:pt x="469" y="169"/>
                  </a:lnTo>
                  <a:lnTo>
                    <a:pt x="325" y="161"/>
                  </a:lnTo>
                  <a:lnTo>
                    <a:pt x="259" y="154"/>
                  </a:lnTo>
                  <a:lnTo>
                    <a:pt x="199" y="147"/>
                  </a:lnTo>
                  <a:lnTo>
                    <a:pt x="148" y="140"/>
                  </a:lnTo>
                  <a:lnTo>
                    <a:pt x="106" y="132"/>
                  </a:lnTo>
                  <a:lnTo>
                    <a:pt x="76" y="122"/>
                  </a:lnTo>
                  <a:lnTo>
                    <a:pt x="60" y="111"/>
                  </a:lnTo>
                  <a:lnTo>
                    <a:pt x="46" y="89"/>
                  </a:lnTo>
                  <a:lnTo>
                    <a:pt x="43" y="70"/>
                  </a:lnTo>
                  <a:lnTo>
                    <a:pt x="44" y="51"/>
                  </a:lnTo>
                  <a:lnTo>
                    <a:pt x="51" y="34"/>
                  </a:lnTo>
                  <a:lnTo>
                    <a:pt x="61" y="20"/>
                  </a:lnTo>
                  <a:lnTo>
                    <a:pt x="69" y="9"/>
                  </a:lnTo>
                  <a:lnTo>
                    <a:pt x="80" y="1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6" name="Freeform 204"/>
            <p:cNvSpPr>
              <a:spLocks/>
            </p:cNvSpPr>
            <p:nvPr/>
          </p:nvSpPr>
          <p:spPr bwMode="auto">
            <a:xfrm>
              <a:off x="2542" y="2930"/>
              <a:ext cx="166" cy="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9"/>
                </a:cxn>
                <a:cxn ang="0">
                  <a:pos x="8" y="41"/>
                </a:cxn>
                <a:cxn ang="0">
                  <a:pos x="18" y="69"/>
                </a:cxn>
                <a:cxn ang="0">
                  <a:pos x="25" y="84"/>
                </a:cxn>
                <a:cxn ang="0">
                  <a:pos x="33" y="99"/>
                </a:cxn>
                <a:cxn ang="0">
                  <a:pos x="41" y="114"/>
                </a:cxn>
                <a:cxn ang="0">
                  <a:pos x="54" y="130"/>
                </a:cxn>
                <a:cxn ang="0">
                  <a:pos x="66" y="143"/>
                </a:cxn>
                <a:cxn ang="0">
                  <a:pos x="81" y="157"/>
                </a:cxn>
                <a:cxn ang="0">
                  <a:pos x="90" y="164"/>
                </a:cxn>
                <a:cxn ang="0">
                  <a:pos x="99" y="169"/>
                </a:cxn>
                <a:cxn ang="0">
                  <a:pos x="108" y="176"/>
                </a:cxn>
                <a:cxn ang="0">
                  <a:pos x="119" y="182"/>
                </a:cxn>
                <a:cxn ang="0">
                  <a:pos x="128" y="187"/>
                </a:cxn>
                <a:cxn ang="0">
                  <a:pos x="139" y="191"/>
                </a:cxn>
                <a:cxn ang="0">
                  <a:pos x="149" y="196"/>
                </a:cxn>
                <a:cxn ang="0">
                  <a:pos x="160" y="200"/>
                </a:cxn>
                <a:cxn ang="0">
                  <a:pos x="182" y="207"/>
                </a:cxn>
                <a:cxn ang="0">
                  <a:pos x="203" y="211"/>
                </a:cxn>
                <a:cxn ang="0">
                  <a:pos x="245" y="215"/>
                </a:cxn>
                <a:cxn ang="0">
                  <a:pos x="285" y="215"/>
                </a:cxn>
                <a:cxn ang="0">
                  <a:pos x="324" y="209"/>
                </a:cxn>
                <a:cxn ang="0">
                  <a:pos x="357" y="201"/>
                </a:cxn>
                <a:cxn ang="0">
                  <a:pos x="372" y="197"/>
                </a:cxn>
                <a:cxn ang="0">
                  <a:pos x="386" y="191"/>
                </a:cxn>
                <a:cxn ang="0">
                  <a:pos x="397" y="185"/>
                </a:cxn>
                <a:cxn ang="0">
                  <a:pos x="408" y="178"/>
                </a:cxn>
                <a:cxn ang="0">
                  <a:pos x="426" y="161"/>
                </a:cxn>
                <a:cxn ang="0">
                  <a:pos x="444" y="141"/>
                </a:cxn>
                <a:cxn ang="0">
                  <a:pos x="459" y="117"/>
                </a:cxn>
                <a:cxn ang="0">
                  <a:pos x="471" y="92"/>
                </a:cxn>
                <a:cxn ang="0">
                  <a:pos x="484" y="70"/>
                </a:cxn>
                <a:cxn ang="0">
                  <a:pos x="492" y="52"/>
                </a:cxn>
                <a:cxn ang="0">
                  <a:pos x="49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99" h="215">
                  <a:moveTo>
                    <a:pt x="0" y="0"/>
                  </a:moveTo>
                  <a:lnTo>
                    <a:pt x="4" y="19"/>
                  </a:lnTo>
                  <a:lnTo>
                    <a:pt x="8" y="41"/>
                  </a:lnTo>
                  <a:lnTo>
                    <a:pt x="18" y="69"/>
                  </a:lnTo>
                  <a:lnTo>
                    <a:pt x="25" y="84"/>
                  </a:lnTo>
                  <a:lnTo>
                    <a:pt x="33" y="99"/>
                  </a:lnTo>
                  <a:lnTo>
                    <a:pt x="41" y="114"/>
                  </a:lnTo>
                  <a:lnTo>
                    <a:pt x="54" y="130"/>
                  </a:lnTo>
                  <a:lnTo>
                    <a:pt x="66" y="143"/>
                  </a:lnTo>
                  <a:lnTo>
                    <a:pt x="81" y="157"/>
                  </a:lnTo>
                  <a:lnTo>
                    <a:pt x="90" y="164"/>
                  </a:lnTo>
                  <a:lnTo>
                    <a:pt x="99" y="169"/>
                  </a:lnTo>
                  <a:lnTo>
                    <a:pt x="108" y="176"/>
                  </a:lnTo>
                  <a:lnTo>
                    <a:pt x="119" y="182"/>
                  </a:lnTo>
                  <a:lnTo>
                    <a:pt x="128" y="187"/>
                  </a:lnTo>
                  <a:lnTo>
                    <a:pt x="139" y="191"/>
                  </a:lnTo>
                  <a:lnTo>
                    <a:pt x="149" y="196"/>
                  </a:lnTo>
                  <a:lnTo>
                    <a:pt x="160" y="200"/>
                  </a:lnTo>
                  <a:lnTo>
                    <a:pt x="182" y="207"/>
                  </a:lnTo>
                  <a:lnTo>
                    <a:pt x="203" y="211"/>
                  </a:lnTo>
                  <a:lnTo>
                    <a:pt x="245" y="215"/>
                  </a:lnTo>
                  <a:lnTo>
                    <a:pt x="285" y="215"/>
                  </a:lnTo>
                  <a:lnTo>
                    <a:pt x="324" y="209"/>
                  </a:lnTo>
                  <a:lnTo>
                    <a:pt x="357" y="201"/>
                  </a:lnTo>
                  <a:lnTo>
                    <a:pt x="372" y="197"/>
                  </a:lnTo>
                  <a:lnTo>
                    <a:pt x="386" y="191"/>
                  </a:lnTo>
                  <a:lnTo>
                    <a:pt x="397" y="185"/>
                  </a:lnTo>
                  <a:lnTo>
                    <a:pt x="408" y="178"/>
                  </a:lnTo>
                  <a:lnTo>
                    <a:pt x="426" y="161"/>
                  </a:lnTo>
                  <a:lnTo>
                    <a:pt x="444" y="141"/>
                  </a:lnTo>
                  <a:lnTo>
                    <a:pt x="459" y="117"/>
                  </a:lnTo>
                  <a:lnTo>
                    <a:pt x="471" y="92"/>
                  </a:lnTo>
                  <a:lnTo>
                    <a:pt x="484" y="70"/>
                  </a:lnTo>
                  <a:lnTo>
                    <a:pt x="492" y="52"/>
                  </a:lnTo>
                  <a:lnTo>
                    <a:pt x="49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7" name="Freeform 205"/>
            <p:cNvSpPr>
              <a:spLocks/>
            </p:cNvSpPr>
            <p:nvPr/>
          </p:nvSpPr>
          <p:spPr bwMode="auto">
            <a:xfrm>
              <a:off x="2695" y="2673"/>
              <a:ext cx="730" cy="192"/>
            </a:xfrm>
            <a:custGeom>
              <a:avLst/>
              <a:gdLst/>
              <a:ahLst/>
              <a:cxnLst>
                <a:cxn ang="0">
                  <a:pos x="42" y="266"/>
                </a:cxn>
                <a:cxn ang="0">
                  <a:pos x="57" y="252"/>
                </a:cxn>
                <a:cxn ang="0">
                  <a:pos x="71" y="245"/>
                </a:cxn>
                <a:cxn ang="0">
                  <a:pos x="95" y="237"/>
                </a:cxn>
                <a:cxn ang="0">
                  <a:pos x="135" y="240"/>
                </a:cxn>
                <a:cxn ang="0">
                  <a:pos x="166" y="253"/>
                </a:cxn>
                <a:cxn ang="0">
                  <a:pos x="206" y="284"/>
                </a:cxn>
                <a:cxn ang="0">
                  <a:pos x="232" y="335"/>
                </a:cxn>
                <a:cxn ang="0">
                  <a:pos x="244" y="438"/>
                </a:cxn>
                <a:cxn ang="0">
                  <a:pos x="269" y="406"/>
                </a:cxn>
                <a:cxn ang="0">
                  <a:pos x="284" y="341"/>
                </a:cxn>
                <a:cxn ang="0">
                  <a:pos x="273" y="307"/>
                </a:cxn>
                <a:cxn ang="0">
                  <a:pos x="257" y="278"/>
                </a:cxn>
                <a:cxn ang="0">
                  <a:pos x="239" y="252"/>
                </a:cxn>
                <a:cxn ang="0">
                  <a:pos x="210" y="229"/>
                </a:cxn>
                <a:cxn ang="0">
                  <a:pos x="184" y="218"/>
                </a:cxn>
                <a:cxn ang="0">
                  <a:pos x="146" y="205"/>
                </a:cxn>
                <a:cxn ang="0">
                  <a:pos x="149" y="200"/>
                </a:cxn>
                <a:cxn ang="0">
                  <a:pos x="221" y="193"/>
                </a:cxn>
                <a:cxn ang="0">
                  <a:pos x="287" y="208"/>
                </a:cxn>
                <a:cxn ang="0">
                  <a:pos x="317" y="224"/>
                </a:cxn>
                <a:cxn ang="0">
                  <a:pos x="345" y="249"/>
                </a:cxn>
                <a:cxn ang="0">
                  <a:pos x="357" y="241"/>
                </a:cxn>
                <a:cxn ang="0">
                  <a:pos x="378" y="227"/>
                </a:cxn>
                <a:cxn ang="0">
                  <a:pos x="400" y="215"/>
                </a:cxn>
                <a:cxn ang="0">
                  <a:pos x="418" y="205"/>
                </a:cxn>
                <a:cxn ang="0">
                  <a:pos x="437" y="197"/>
                </a:cxn>
                <a:cxn ang="0">
                  <a:pos x="458" y="190"/>
                </a:cxn>
                <a:cxn ang="0">
                  <a:pos x="492" y="178"/>
                </a:cxn>
                <a:cxn ang="0">
                  <a:pos x="545" y="167"/>
                </a:cxn>
                <a:cxn ang="0">
                  <a:pos x="630" y="163"/>
                </a:cxn>
                <a:cxn ang="0">
                  <a:pos x="831" y="185"/>
                </a:cxn>
                <a:cxn ang="0">
                  <a:pos x="866" y="198"/>
                </a:cxn>
                <a:cxn ang="0">
                  <a:pos x="884" y="208"/>
                </a:cxn>
                <a:cxn ang="0">
                  <a:pos x="904" y="219"/>
                </a:cxn>
                <a:cxn ang="0">
                  <a:pos x="926" y="231"/>
                </a:cxn>
                <a:cxn ang="0">
                  <a:pos x="953" y="246"/>
                </a:cxn>
                <a:cxn ang="0">
                  <a:pos x="973" y="260"/>
                </a:cxn>
                <a:cxn ang="0">
                  <a:pos x="1006" y="286"/>
                </a:cxn>
                <a:cxn ang="0">
                  <a:pos x="1059" y="335"/>
                </a:cxn>
                <a:cxn ang="0">
                  <a:pos x="1085" y="363"/>
                </a:cxn>
                <a:cxn ang="0">
                  <a:pos x="1110" y="390"/>
                </a:cxn>
                <a:cxn ang="0">
                  <a:pos x="1133" y="419"/>
                </a:cxn>
                <a:cxn ang="0">
                  <a:pos x="1155" y="445"/>
                </a:cxn>
                <a:cxn ang="0">
                  <a:pos x="1176" y="472"/>
                </a:cxn>
                <a:cxn ang="0">
                  <a:pos x="1212" y="518"/>
                </a:cxn>
                <a:cxn ang="0">
                  <a:pos x="1236" y="553"/>
                </a:cxn>
                <a:cxn ang="0">
                  <a:pos x="1253" y="575"/>
                </a:cxn>
                <a:cxn ang="0">
                  <a:pos x="1830" y="502"/>
                </a:cxn>
                <a:cxn ang="0">
                  <a:pos x="1819" y="384"/>
                </a:cxn>
                <a:cxn ang="0">
                  <a:pos x="1837" y="313"/>
                </a:cxn>
                <a:cxn ang="0">
                  <a:pos x="1850" y="289"/>
                </a:cxn>
                <a:cxn ang="0">
                  <a:pos x="1865" y="266"/>
                </a:cxn>
                <a:cxn ang="0">
                  <a:pos x="1903" y="222"/>
                </a:cxn>
                <a:cxn ang="0">
                  <a:pos x="1935" y="189"/>
                </a:cxn>
                <a:cxn ang="0">
                  <a:pos x="1968" y="152"/>
                </a:cxn>
                <a:cxn ang="0">
                  <a:pos x="2000" y="124"/>
                </a:cxn>
                <a:cxn ang="0">
                  <a:pos x="2016" y="116"/>
                </a:cxn>
                <a:cxn ang="0">
                  <a:pos x="2062" y="106"/>
                </a:cxn>
                <a:cxn ang="0">
                  <a:pos x="2156" y="99"/>
                </a:cxn>
                <a:cxn ang="0">
                  <a:pos x="2088" y="0"/>
                </a:cxn>
                <a:cxn ang="0">
                  <a:pos x="0" y="94"/>
                </a:cxn>
                <a:cxn ang="0">
                  <a:pos x="33" y="273"/>
                </a:cxn>
              </a:cxnLst>
              <a:rect l="0" t="0" r="r" b="b"/>
              <a:pathLst>
                <a:path w="2189" h="575">
                  <a:moveTo>
                    <a:pt x="33" y="273"/>
                  </a:moveTo>
                  <a:lnTo>
                    <a:pt x="42" y="266"/>
                  </a:lnTo>
                  <a:lnTo>
                    <a:pt x="51" y="258"/>
                  </a:lnTo>
                  <a:lnTo>
                    <a:pt x="57" y="252"/>
                  </a:lnTo>
                  <a:lnTo>
                    <a:pt x="64" y="249"/>
                  </a:lnTo>
                  <a:lnTo>
                    <a:pt x="71" y="245"/>
                  </a:lnTo>
                  <a:lnTo>
                    <a:pt x="79" y="242"/>
                  </a:lnTo>
                  <a:lnTo>
                    <a:pt x="95" y="237"/>
                  </a:lnTo>
                  <a:lnTo>
                    <a:pt x="115" y="235"/>
                  </a:lnTo>
                  <a:lnTo>
                    <a:pt x="135" y="240"/>
                  </a:lnTo>
                  <a:lnTo>
                    <a:pt x="155" y="248"/>
                  </a:lnTo>
                  <a:lnTo>
                    <a:pt x="166" y="253"/>
                  </a:lnTo>
                  <a:lnTo>
                    <a:pt x="174" y="259"/>
                  </a:lnTo>
                  <a:lnTo>
                    <a:pt x="206" y="284"/>
                  </a:lnTo>
                  <a:lnTo>
                    <a:pt x="225" y="311"/>
                  </a:lnTo>
                  <a:lnTo>
                    <a:pt x="232" y="335"/>
                  </a:lnTo>
                  <a:lnTo>
                    <a:pt x="237" y="396"/>
                  </a:lnTo>
                  <a:lnTo>
                    <a:pt x="244" y="438"/>
                  </a:lnTo>
                  <a:lnTo>
                    <a:pt x="251" y="430"/>
                  </a:lnTo>
                  <a:lnTo>
                    <a:pt x="269" y="406"/>
                  </a:lnTo>
                  <a:lnTo>
                    <a:pt x="281" y="374"/>
                  </a:lnTo>
                  <a:lnTo>
                    <a:pt x="284" y="341"/>
                  </a:lnTo>
                  <a:lnTo>
                    <a:pt x="280" y="324"/>
                  </a:lnTo>
                  <a:lnTo>
                    <a:pt x="273" y="307"/>
                  </a:lnTo>
                  <a:lnTo>
                    <a:pt x="266" y="292"/>
                  </a:lnTo>
                  <a:lnTo>
                    <a:pt x="257" y="278"/>
                  </a:lnTo>
                  <a:lnTo>
                    <a:pt x="248" y="264"/>
                  </a:lnTo>
                  <a:lnTo>
                    <a:pt x="239" y="252"/>
                  </a:lnTo>
                  <a:lnTo>
                    <a:pt x="221" y="235"/>
                  </a:lnTo>
                  <a:lnTo>
                    <a:pt x="210" y="229"/>
                  </a:lnTo>
                  <a:lnTo>
                    <a:pt x="197" y="223"/>
                  </a:lnTo>
                  <a:lnTo>
                    <a:pt x="184" y="218"/>
                  </a:lnTo>
                  <a:lnTo>
                    <a:pt x="170" y="212"/>
                  </a:lnTo>
                  <a:lnTo>
                    <a:pt x="146" y="205"/>
                  </a:lnTo>
                  <a:lnTo>
                    <a:pt x="137" y="204"/>
                  </a:lnTo>
                  <a:lnTo>
                    <a:pt x="149" y="200"/>
                  </a:lnTo>
                  <a:lnTo>
                    <a:pt x="179" y="194"/>
                  </a:lnTo>
                  <a:lnTo>
                    <a:pt x="221" y="193"/>
                  </a:lnTo>
                  <a:lnTo>
                    <a:pt x="266" y="200"/>
                  </a:lnTo>
                  <a:lnTo>
                    <a:pt x="287" y="208"/>
                  </a:lnTo>
                  <a:lnTo>
                    <a:pt x="304" y="216"/>
                  </a:lnTo>
                  <a:lnTo>
                    <a:pt x="317" y="224"/>
                  </a:lnTo>
                  <a:lnTo>
                    <a:pt x="328" y="231"/>
                  </a:lnTo>
                  <a:lnTo>
                    <a:pt x="345" y="249"/>
                  </a:lnTo>
                  <a:lnTo>
                    <a:pt x="350" y="245"/>
                  </a:lnTo>
                  <a:lnTo>
                    <a:pt x="357" y="241"/>
                  </a:lnTo>
                  <a:lnTo>
                    <a:pt x="367" y="234"/>
                  </a:lnTo>
                  <a:lnTo>
                    <a:pt x="378" y="227"/>
                  </a:lnTo>
                  <a:lnTo>
                    <a:pt x="393" y="219"/>
                  </a:lnTo>
                  <a:lnTo>
                    <a:pt x="400" y="215"/>
                  </a:lnTo>
                  <a:lnTo>
                    <a:pt x="410" y="211"/>
                  </a:lnTo>
                  <a:lnTo>
                    <a:pt x="418" y="205"/>
                  </a:lnTo>
                  <a:lnTo>
                    <a:pt x="428" y="202"/>
                  </a:lnTo>
                  <a:lnTo>
                    <a:pt x="437" y="197"/>
                  </a:lnTo>
                  <a:lnTo>
                    <a:pt x="447" y="193"/>
                  </a:lnTo>
                  <a:lnTo>
                    <a:pt x="458" y="190"/>
                  </a:lnTo>
                  <a:lnTo>
                    <a:pt x="470" y="185"/>
                  </a:lnTo>
                  <a:lnTo>
                    <a:pt x="492" y="178"/>
                  </a:lnTo>
                  <a:lnTo>
                    <a:pt x="518" y="172"/>
                  </a:lnTo>
                  <a:lnTo>
                    <a:pt x="545" y="167"/>
                  </a:lnTo>
                  <a:lnTo>
                    <a:pt x="572" y="164"/>
                  </a:lnTo>
                  <a:lnTo>
                    <a:pt x="630" y="163"/>
                  </a:lnTo>
                  <a:lnTo>
                    <a:pt x="800" y="175"/>
                  </a:lnTo>
                  <a:lnTo>
                    <a:pt x="831" y="185"/>
                  </a:lnTo>
                  <a:lnTo>
                    <a:pt x="848" y="190"/>
                  </a:lnTo>
                  <a:lnTo>
                    <a:pt x="866" y="198"/>
                  </a:lnTo>
                  <a:lnTo>
                    <a:pt x="875" y="202"/>
                  </a:lnTo>
                  <a:lnTo>
                    <a:pt x="884" y="208"/>
                  </a:lnTo>
                  <a:lnTo>
                    <a:pt x="895" y="212"/>
                  </a:lnTo>
                  <a:lnTo>
                    <a:pt x="904" y="219"/>
                  </a:lnTo>
                  <a:lnTo>
                    <a:pt x="917" y="224"/>
                  </a:lnTo>
                  <a:lnTo>
                    <a:pt x="926" y="231"/>
                  </a:lnTo>
                  <a:lnTo>
                    <a:pt x="940" y="238"/>
                  </a:lnTo>
                  <a:lnTo>
                    <a:pt x="953" y="246"/>
                  </a:lnTo>
                  <a:lnTo>
                    <a:pt x="966" y="256"/>
                  </a:lnTo>
                  <a:lnTo>
                    <a:pt x="973" y="260"/>
                  </a:lnTo>
                  <a:lnTo>
                    <a:pt x="980" y="266"/>
                  </a:lnTo>
                  <a:lnTo>
                    <a:pt x="1006" y="286"/>
                  </a:lnTo>
                  <a:lnTo>
                    <a:pt x="1032" y="311"/>
                  </a:lnTo>
                  <a:lnTo>
                    <a:pt x="1059" y="335"/>
                  </a:lnTo>
                  <a:lnTo>
                    <a:pt x="1072" y="350"/>
                  </a:lnTo>
                  <a:lnTo>
                    <a:pt x="1085" y="363"/>
                  </a:lnTo>
                  <a:lnTo>
                    <a:pt x="1097" y="376"/>
                  </a:lnTo>
                  <a:lnTo>
                    <a:pt x="1110" y="390"/>
                  </a:lnTo>
                  <a:lnTo>
                    <a:pt x="1122" y="403"/>
                  </a:lnTo>
                  <a:lnTo>
                    <a:pt x="1133" y="419"/>
                  </a:lnTo>
                  <a:lnTo>
                    <a:pt x="1144" y="432"/>
                  </a:lnTo>
                  <a:lnTo>
                    <a:pt x="1155" y="445"/>
                  </a:lnTo>
                  <a:lnTo>
                    <a:pt x="1166" y="458"/>
                  </a:lnTo>
                  <a:lnTo>
                    <a:pt x="1176" y="472"/>
                  </a:lnTo>
                  <a:lnTo>
                    <a:pt x="1195" y="496"/>
                  </a:lnTo>
                  <a:lnTo>
                    <a:pt x="1212" y="518"/>
                  </a:lnTo>
                  <a:lnTo>
                    <a:pt x="1225" y="538"/>
                  </a:lnTo>
                  <a:lnTo>
                    <a:pt x="1236" y="553"/>
                  </a:lnTo>
                  <a:lnTo>
                    <a:pt x="1246" y="566"/>
                  </a:lnTo>
                  <a:lnTo>
                    <a:pt x="1253" y="575"/>
                  </a:lnTo>
                  <a:lnTo>
                    <a:pt x="1839" y="533"/>
                  </a:lnTo>
                  <a:lnTo>
                    <a:pt x="1830" y="502"/>
                  </a:lnTo>
                  <a:lnTo>
                    <a:pt x="1818" y="431"/>
                  </a:lnTo>
                  <a:lnTo>
                    <a:pt x="1819" y="384"/>
                  </a:lnTo>
                  <a:lnTo>
                    <a:pt x="1829" y="336"/>
                  </a:lnTo>
                  <a:lnTo>
                    <a:pt x="1837" y="313"/>
                  </a:lnTo>
                  <a:lnTo>
                    <a:pt x="1843" y="300"/>
                  </a:lnTo>
                  <a:lnTo>
                    <a:pt x="1850" y="289"/>
                  </a:lnTo>
                  <a:lnTo>
                    <a:pt x="1857" y="277"/>
                  </a:lnTo>
                  <a:lnTo>
                    <a:pt x="1865" y="266"/>
                  </a:lnTo>
                  <a:lnTo>
                    <a:pt x="1884" y="244"/>
                  </a:lnTo>
                  <a:lnTo>
                    <a:pt x="1903" y="222"/>
                  </a:lnTo>
                  <a:lnTo>
                    <a:pt x="1920" y="205"/>
                  </a:lnTo>
                  <a:lnTo>
                    <a:pt x="1935" y="189"/>
                  </a:lnTo>
                  <a:lnTo>
                    <a:pt x="1947" y="175"/>
                  </a:lnTo>
                  <a:lnTo>
                    <a:pt x="1968" y="152"/>
                  </a:lnTo>
                  <a:lnTo>
                    <a:pt x="1986" y="135"/>
                  </a:lnTo>
                  <a:lnTo>
                    <a:pt x="2000" y="124"/>
                  </a:lnTo>
                  <a:lnTo>
                    <a:pt x="2008" y="120"/>
                  </a:lnTo>
                  <a:lnTo>
                    <a:pt x="2016" y="116"/>
                  </a:lnTo>
                  <a:lnTo>
                    <a:pt x="2036" y="110"/>
                  </a:lnTo>
                  <a:lnTo>
                    <a:pt x="2062" y="106"/>
                  </a:lnTo>
                  <a:lnTo>
                    <a:pt x="2116" y="102"/>
                  </a:lnTo>
                  <a:lnTo>
                    <a:pt x="2156" y="99"/>
                  </a:lnTo>
                  <a:lnTo>
                    <a:pt x="2189" y="99"/>
                  </a:lnTo>
                  <a:lnTo>
                    <a:pt x="2088" y="0"/>
                  </a:lnTo>
                  <a:lnTo>
                    <a:pt x="1232" y="17"/>
                  </a:lnTo>
                  <a:lnTo>
                    <a:pt x="0" y="94"/>
                  </a:lnTo>
                  <a:lnTo>
                    <a:pt x="33" y="273"/>
                  </a:lnTo>
                  <a:lnTo>
                    <a:pt x="33" y="27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" name="Freeform 206"/>
            <p:cNvSpPr>
              <a:spLocks/>
            </p:cNvSpPr>
            <p:nvPr/>
          </p:nvSpPr>
          <p:spPr bwMode="auto">
            <a:xfrm>
              <a:off x="2503" y="2744"/>
              <a:ext cx="80" cy="85"/>
            </a:xfrm>
            <a:custGeom>
              <a:avLst/>
              <a:gdLst/>
              <a:ahLst/>
              <a:cxnLst>
                <a:cxn ang="0">
                  <a:pos x="43" y="237"/>
                </a:cxn>
                <a:cxn ang="0">
                  <a:pos x="36" y="229"/>
                </a:cxn>
                <a:cxn ang="0">
                  <a:pos x="21" y="204"/>
                </a:cxn>
                <a:cxn ang="0">
                  <a:pos x="7" y="168"/>
                </a:cxn>
                <a:cxn ang="0">
                  <a:pos x="0" y="121"/>
                </a:cxn>
                <a:cxn ang="0">
                  <a:pos x="4" y="96"/>
                </a:cxn>
                <a:cxn ang="0">
                  <a:pos x="13" y="73"/>
                </a:cxn>
                <a:cxn ang="0">
                  <a:pos x="20" y="62"/>
                </a:cxn>
                <a:cxn ang="0">
                  <a:pos x="25" y="52"/>
                </a:cxn>
                <a:cxn ang="0">
                  <a:pos x="40" y="33"/>
                </a:cxn>
                <a:cxn ang="0">
                  <a:pos x="61" y="18"/>
                </a:cxn>
                <a:cxn ang="0">
                  <a:pos x="71" y="12"/>
                </a:cxn>
                <a:cxn ang="0">
                  <a:pos x="82" y="8"/>
                </a:cxn>
                <a:cxn ang="0">
                  <a:pos x="93" y="3"/>
                </a:cxn>
                <a:cxn ang="0">
                  <a:pos x="105" y="0"/>
                </a:cxn>
                <a:cxn ang="0">
                  <a:pos x="129" y="0"/>
                </a:cxn>
                <a:cxn ang="0">
                  <a:pos x="175" y="8"/>
                </a:cxn>
                <a:cxn ang="0">
                  <a:pos x="193" y="18"/>
                </a:cxn>
                <a:cxn ang="0">
                  <a:pos x="202" y="23"/>
                </a:cxn>
                <a:cxn ang="0">
                  <a:pos x="208" y="29"/>
                </a:cxn>
                <a:cxn ang="0">
                  <a:pos x="230" y="54"/>
                </a:cxn>
                <a:cxn ang="0">
                  <a:pos x="239" y="77"/>
                </a:cxn>
                <a:cxn ang="0">
                  <a:pos x="240" y="149"/>
                </a:cxn>
                <a:cxn ang="0">
                  <a:pos x="239" y="198"/>
                </a:cxn>
                <a:cxn ang="0">
                  <a:pos x="230" y="207"/>
                </a:cxn>
                <a:cxn ang="0">
                  <a:pos x="206" y="224"/>
                </a:cxn>
                <a:cxn ang="0">
                  <a:pos x="197" y="230"/>
                </a:cxn>
                <a:cxn ang="0">
                  <a:pos x="191" y="235"/>
                </a:cxn>
                <a:cxn ang="0">
                  <a:pos x="182" y="240"/>
                </a:cxn>
                <a:cxn ang="0">
                  <a:pos x="175" y="245"/>
                </a:cxn>
                <a:cxn ang="0">
                  <a:pos x="163" y="252"/>
                </a:cxn>
                <a:cxn ang="0">
                  <a:pos x="149" y="255"/>
                </a:cxn>
                <a:cxn ang="0">
                  <a:pos x="102" y="253"/>
                </a:cxn>
                <a:cxn ang="0">
                  <a:pos x="79" y="249"/>
                </a:cxn>
                <a:cxn ang="0">
                  <a:pos x="82" y="224"/>
                </a:cxn>
                <a:cxn ang="0">
                  <a:pos x="166" y="165"/>
                </a:cxn>
                <a:cxn ang="0">
                  <a:pos x="175" y="123"/>
                </a:cxn>
                <a:cxn ang="0">
                  <a:pos x="174" y="84"/>
                </a:cxn>
                <a:cxn ang="0">
                  <a:pos x="168" y="70"/>
                </a:cxn>
                <a:cxn ang="0">
                  <a:pos x="159" y="58"/>
                </a:cxn>
                <a:cxn ang="0">
                  <a:pos x="153" y="54"/>
                </a:cxn>
                <a:cxn ang="0">
                  <a:pos x="148" y="50"/>
                </a:cxn>
                <a:cxn ang="0">
                  <a:pos x="133" y="46"/>
                </a:cxn>
                <a:cxn ang="0">
                  <a:pos x="101" y="43"/>
                </a:cxn>
                <a:cxn ang="0">
                  <a:pos x="75" y="47"/>
                </a:cxn>
                <a:cxn ang="0">
                  <a:pos x="53" y="62"/>
                </a:cxn>
                <a:cxn ang="0">
                  <a:pos x="36" y="84"/>
                </a:cxn>
                <a:cxn ang="0">
                  <a:pos x="33" y="117"/>
                </a:cxn>
                <a:cxn ang="0">
                  <a:pos x="36" y="135"/>
                </a:cxn>
                <a:cxn ang="0">
                  <a:pos x="42" y="153"/>
                </a:cxn>
                <a:cxn ang="0">
                  <a:pos x="49" y="168"/>
                </a:cxn>
                <a:cxn ang="0">
                  <a:pos x="55" y="182"/>
                </a:cxn>
                <a:cxn ang="0">
                  <a:pos x="61" y="193"/>
                </a:cxn>
                <a:cxn ang="0">
                  <a:pos x="43" y="237"/>
                </a:cxn>
                <a:cxn ang="0">
                  <a:pos x="43" y="237"/>
                </a:cxn>
              </a:cxnLst>
              <a:rect l="0" t="0" r="r" b="b"/>
              <a:pathLst>
                <a:path w="240" h="255">
                  <a:moveTo>
                    <a:pt x="43" y="237"/>
                  </a:moveTo>
                  <a:lnTo>
                    <a:pt x="36" y="229"/>
                  </a:lnTo>
                  <a:lnTo>
                    <a:pt x="21" y="204"/>
                  </a:lnTo>
                  <a:lnTo>
                    <a:pt x="7" y="168"/>
                  </a:lnTo>
                  <a:lnTo>
                    <a:pt x="0" y="121"/>
                  </a:lnTo>
                  <a:lnTo>
                    <a:pt x="4" y="96"/>
                  </a:lnTo>
                  <a:lnTo>
                    <a:pt x="13" y="73"/>
                  </a:lnTo>
                  <a:lnTo>
                    <a:pt x="20" y="62"/>
                  </a:lnTo>
                  <a:lnTo>
                    <a:pt x="25" y="52"/>
                  </a:lnTo>
                  <a:lnTo>
                    <a:pt x="40" y="33"/>
                  </a:lnTo>
                  <a:lnTo>
                    <a:pt x="61" y="18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3" y="3"/>
                  </a:lnTo>
                  <a:lnTo>
                    <a:pt x="105" y="0"/>
                  </a:lnTo>
                  <a:lnTo>
                    <a:pt x="129" y="0"/>
                  </a:lnTo>
                  <a:lnTo>
                    <a:pt x="175" y="8"/>
                  </a:lnTo>
                  <a:lnTo>
                    <a:pt x="193" y="18"/>
                  </a:lnTo>
                  <a:lnTo>
                    <a:pt x="202" y="23"/>
                  </a:lnTo>
                  <a:lnTo>
                    <a:pt x="208" y="29"/>
                  </a:lnTo>
                  <a:lnTo>
                    <a:pt x="230" y="54"/>
                  </a:lnTo>
                  <a:lnTo>
                    <a:pt x="239" y="77"/>
                  </a:lnTo>
                  <a:lnTo>
                    <a:pt x="240" y="149"/>
                  </a:lnTo>
                  <a:lnTo>
                    <a:pt x="239" y="198"/>
                  </a:lnTo>
                  <a:lnTo>
                    <a:pt x="230" y="207"/>
                  </a:lnTo>
                  <a:lnTo>
                    <a:pt x="206" y="224"/>
                  </a:lnTo>
                  <a:lnTo>
                    <a:pt x="197" y="230"/>
                  </a:lnTo>
                  <a:lnTo>
                    <a:pt x="191" y="235"/>
                  </a:lnTo>
                  <a:lnTo>
                    <a:pt x="182" y="240"/>
                  </a:lnTo>
                  <a:lnTo>
                    <a:pt x="175" y="245"/>
                  </a:lnTo>
                  <a:lnTo>
                    <a:pt x="163" y="252"/>
                  </a:lnTo>
                  <a:lnTo>
                    <a:pt x="149" y="255"/>
                  </a:lnTo>
                  <a:lnTo>
                    <a:pt x="102" y="253"/>
                  </a:lnTo>
                  <a:lnTo>
                    <a:pt x="79" y="249"/>
                  </a:lnTo>
                  <a:lnTo>
                    <a:pt x="82" y="224"/>
                  </a:lnTo>
                  <a:lnTo>
                    <a:pt x="166" y="165"/>
                  </a:lnTo>
                  <a:lnTo>
                    <a:pt x="175" y="123"/>
                  </a:lnTo>
                  <a:lnTo>
                    <a:pt x="174" y="84"/>
                  </a:lnTo>
                  <a:lnTo>
                    <a:pt x="168" y="70"/>
                  </a:lnTo>
                  <a:lnTo>
                    <a:pt x="159" y="58"/>
                  </a:lnTo>
                  <a:lnTo>
                    <a:pt x="153" y="54"/>
                  </a:lnTo>
                  <a:lnTo>
                    <a:pt x="148" y="50"/>
                  </a:lnTo>
                  <a:lnTo>
                    <a:pt x="133" y="46"/>
                  </a:lnTo>
                  <a:lnTo>
                    <a:pt x="101" y="43"/>
                  </a:lnTo>
                  <a:lnTo>
                    <a:pt x="75" y="47"/>
                  </a:lnTo>
                  <a:lnTo>
                    <a:pt x="53" y="62"/>
                  </a:lnTo>
                  <a:lnTo>
                    <a:pt x="36" y="84"/>
                  </a:lnTo>
                  <a:lnTo>
                    <a:pt x="33" y="117"/>
                  </a:lnTo>
                  <a:lnTo>
                    <a:pt x="36" y="135"/>
                  </a:lnTo>
                  <a:lnTo>
                    <a:pt x="42" y="153"/>
                  </a:lnTo>
                  <a:lnTo>
                    <a:pt x="49" y="168"/>
                  </a:lnTo>
                  <a:lnTo>
                    <a:pt x="55" y="182"/>
                  </a:lnTo>
                  <a:lnTo>
                    <a:pt x="61" y="193"/>
                  </a:lnTo>
                  <a:lnTo>
                    <a:pt x="43" y="237"/>
                  </a:lnTo>
                  <a:lnTo>
                    <a:pt x="43" y="23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" name="Freeform 207"/>
            <p:cNvSpPr>
              <a:spLocks/>
            </p:cNvSpPr>
            <p:nvPr/>
          </p:nvSpPr>
          <p:spPr bwMode="auto">
            <a:xfrm>
              <a:off x="2514" y="2804"/>
              <a:ext cx="28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4" y="49"/>
                </a:cxn>
                <a:cxn ang="0">
                  <a:pos x="62" y="79"/>
                </a:cxn>
                <a:cxn ang="0">
                  <a:pos x="0" y="49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4" h="79">
                  <a:moveTo>
                    <a:pt x="5" y="0"/>
                  </a:moveTo>
                  <a:lnTo>
                    <a:pt x="84" y="49"/>
                  </a:lnTo>
                  <a:lnTo>
                    <a:pt x="62" y="79"/>
                  </a:lnTo>
                  <a:lnTo>
                    <a:pt x="0" y="49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" name="Freeform 208"/>
            <p:cNvSpPr>
              <a:spLocks/>
            </p:cNvSpPr>
            <p:nvPr/>
          </p:nvSpPr>
          <p:spPr bwMode="auto">
            <a:xfrm>
              <a:off x="2862" y="2546"/>
              <a:ext cx="247" cy="117"/>
            </a:xfrm>
            <a:custGeom>
              <a:avLst/>
              <a:gdLst/>
              <a:ahLst/>
              <a:cxnLst>
                <a:cxn ang="0">
                  <a:pos x="0" y="250"/>
                </a:cxn>
                <a:cxn ang="0">
                  <a:pos x="75" y="0"/>
                </a:cxn>
                <a:cxn ang="0">
                  <a:pos x="676" y="32"/>
                </a:cxn>
                <a:cxn ang="0">
                  <a:pos x="689" y="47"/>
                </a:cxn>
                <a:cxn ang="0">
                  <a:pos x="702" y="66"/>
                </a:cxn>
                <a:cxn ang="0">
                  <a:pos x="716" y="88"/>
                </a:cxn>
                <a:cxn ang="0">
                  <a:pos x="738" y="147"/>
                </a:cxn>
                <a:cxn ang="0">
                  <a:pos x="742" y="182"/>
                </a:cxn>
                <a:cxn ang="0">
                  <a:pos x="741" y="215"/>
                </a:cxn>
                <a:cxn ang="0">
                  <a:pos x="733" y="249"/>
                </a:cxn>
                <a:cxn ang="0">
                  <a:pos x="722" y="277"/>
                </a:cxn>
                <a:cxn ang="0">
                  <a:pos x="716" y="289"/>
                </a:cxn>
                <a:cxn ang="0">
                  <a:pos x="711" y="300"/>
                </a:cxn>
                <a:cxn ang="0">
                  <a:pos x="698" y="319"/>
                </a:cxn>
                <a:cxn ang="0">
                  <a:pos x="684" y="334"/>
                </a:cxn>
                <a:cxn ang="0">
                  <a:pos x="678" y="341"/>
                </a:cxn>
                <a:cxn ang="0">
                  <a:pos x="671" y="345"/>
                </a:cxn>
                <a:cxn ang="0">
                  <a:pos x="657" y="351"/>
                </a:cxn>
                <a:cxn ang="0">
                  <a:pos x="642" y="352"/>
                </a:cxn>
                <a:cxn ang="0">
                  <a:pos x="621" y="350"/>
                </a:cxn>
                <a:cxn ang="0">
                  <a:pos x="607" y="344"/>
                </a:cxn>
                <a:cxn ang="0">
                  <a:pos x="591" y="340"/>
                </a:cxn>
                <a:cxn ang="0">
                  <a:pos x="571" y="333"/>
                </a:cxn>
                <a:cxn ang="0">
                  <a:pos x="551" y="326"/>
                </a:cxn>
                <a:cxn ang="0">
                  <a:pos x="529" y="319"/>
                </a:cxn>
                <a:cxn ang="0">
                  <a:pos x="507" y="311"/>
                </a:cxn>
                <a:cxn ang="0">
                  <a:pos x="483" y="304"/>
                </a:cxn>
                <a:cxn ang="0">
                  <a:pos x="458" y="296"/>
                </a:cxn>
                <a:cxn ang="0">
                  <a:pos x="435" y="289"/>
                </a:cxn>
                <a:cxn ang="0">
                  <a:pos x="413" y="282"/>
                </a:cxn>
                <a:cxn ang="0">
                  <a:pos x="388" y="277"/>
                </a:cxn>
                <a:cxn ang="0">
                  <a:pos x="367" y="272"/>
                </a:cxn>
                <a:cxn ang="0">
                  <a:pos x="328" y="268"/>
                </a:cxn>
                <a:cxn ang="0">
                  <a:pos x="235" y="264"/>
                </a:cxn>
                <a:cxn ang="0">
                  <a:pos x="126" y="257"/>
                </a:cxn>
                <a:cxn ang="0">
                  <a:pos x="38" y="252"/>
                </a:cxn>
                <a:cxn ang="0">
                  <a:pos x="0" y="250"/>
                </a:cxn>
                <a:cxn ang="0">
                  <a:pos x="0" y="250"/>
                </a:cxn>
              </a:cxnLst>
              <a:rect l="0" t="0" r="r" b="b"/>
              <a:pathLst>
                <a:path w="742" h="352">
                  <a:moveTo>
                    <a:pt x="0" y="250"/>
                  </a:moveTo>
                  <a:lnTo>
                    <a:pt x="75" y="0"/>
                  </a:lnTo>
                  <a:lnTo>
                    <a:pt x="676" y="32"/>
                  </a:lnTo>
                  <a:lnTo>
                    <a:pt x="689" y="47"/>
                  </a:lnTo>
                  <a:lnTo>
                    <a:pt x="702" y="66"/>
                  </a:lnTo>
                  <a:lnTo>
                    <a:pt x="716" y="88"/>
                  </a:lnTo>
                  <a:lnTo>
                    <a:pt x="738" y="147"/>
                  </a:lnTo>
                  <a:lnTo>
                    <a:pt x="742" y="182"/>
                  </a:lnTo>
                  <a:lnTo>
                    <a:pt x="741" y="215"/>
                  </a:lnTo>
                  <a:lnTo>
                    <a:pt x="733" y="249"/>
                  </a:lnTo>
                  <a:lnTo>
                    <a:pt x="722" y="277"/>
                  </a:lnTo>
                  <a:lnTo>
                    <a:pt x="716" y="289"/>
                  </a:lnTo>
                  <a:lnTo>
                    <a:pt x="711" y="300"/>
                  </a:lnTo>
                  <a:lnTo>
                    <a:pt x="698" y="319"/>
                  </a:lnTo>
                  <a:lnTo>
                    <a:pt x="684" y="334"/>
                  </a:lnTo>
                  <a:lnTo>
                    <a:pt x="678" y="341"/>
                  </a:lnTo>
                  <a:lnTo>
                    <a:pt x="671" y="345"/>
                  </a:lnTo>
                  <a:lnTo>
                    <a:pt x="657" y="351"/>
                  </a:lnTo>
                  <a:lnTo>
                    <a:pt x="642" y="352"/>
                  </a:lnTo>
                  <a:lnTo>
                    <a:pt x="621" y="350"/>
                  </a:lnTo>
                  <a:lnTo>
                    <a:pt x="607" y="344"/>
                  </a:lnTo>
                  <a:lnTo>
                    <a:pt x="591" y="340"/>
                  </a:lnTo>
                  <a:lnTo>
                    <a:pt x="571" y="333"/>
                  </a:lnTo>
                  <a:lnTo>
                    <a:pt x="551" y="326"/>
                  </a:lnTo>
                  <a:lnTo>
                    <a:pt x="529" y="319"/>
                  </a:lnTo>
                  <a:lnTo>
                    <a:pt x="507" y="311"/>
                  </a:lnTo>
                  <a:lnTo>
                    <a:pt x="483" y="304"/>
                  </a:lnTo>
                  <a:lnTo>
                    <a:pt x="458" y="296"/>
                  </a:lnTo>
                  <a:lnTo>
                    <a:pt x="435" y="289"/>
                  </a:lnTo>
                  <a:lnTo>
                    <a:pt x="413" y="282"/>
                  </a:lnTo>
                  <a:lnTo>
                    <a:pt x="388" y="277"/>
                  </a:lnTo>
                  <a:lnTo>
                    <a:pt x="367" y="272"/>
                  </a:lnTo>
                  <a:lnTo>
                    <a:pt x="328" y="268"/>
                  </a:lnTo>
                  <a:lnTo>
                    <a:pt x="235" y="264"/>
                  </a:lnTo>
                  <a:lnTo>
                    <a:pt x="126" y="257"/>
                  </a:lnTo>
                  <a:lnTo>
                    <a:pt x="38" y="252"/>
                  </a:lnTo>
                  <a:lnTo>
                    <a:pt x="0" y="250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" name="Freeform 209"/>
            <p:cNvSpPr>
              <a:spLocks/>
            </p:cNvSpPr>
            <p:nvPr/>
          </p:nvSpPr>
          <p:spPr bwMode="auto">
            <a:xfrm>
              <a:off x="2828" y="2496"/>
              <a:ext cx="596" cy="210"/>
            </a:xfrm>
            <a:custGeom>
              <a:avLst/>
              <a:gdLst/>
              <a:ahLst/>
              <a:cxnLst>
                <a:cxn ang="0">
                  <a:pos x="48" y="366"/>
                </a:cxn>
                <a:cxn ang="0">
                  <a:pos x="73" y="308"/>
                </a:cxn>
                <a:cxn ang="0">
                  <a:pos x="89" y="270"/>
                </a:cxn>
                <a:cxn ang="0">
                  <a:pos x="107" y="230"/>
                </a:cxn>
                <a:cxn ang="0">
                  <a:pos x="126" y="191"/>
                </a:cxn>
                <a:cxn ang="0">
                  <a:pos x="157" y="131"/>
                </a:cxn>
                <a:cxn ang="0">
                  <a:pos x="180" y="105"/>
                </a:cxn>
                <a:cxn ang="0">
                  <a:pos x="223" y="92"/>
                </a:cxn>
                <a:cxn ang="0">
                  <a:pos x="343" y="74"/>
                </a:cxn>
                <a:cxn ang="0">
                  <a:pos x="1526" y="102"/>
                </a:cxn>
                <a:cxn ang="0">
                  <a:pos x="1577" y="122"/>
                </a:cxn>
                <a:cxn ang="0">
                  <a:pos x="1604" y="140"/>
                </a:cxn>
                <a:cxn ang="0">
                  <a:pos x="1667" y="198"/>
                </a:cxn>
                <a:cxn ang="0">
                  <a:pos x="1701" y="244"/>
                </a:cxn>
                <a:cxn ang="0">
                  <a:pos x="1722" y="334"/>
                </a:cxn>
                <a:cxn ang="0">
                  <a:pos x="1703" y="380"/>
                </a:cxn>
                <a:cxn ang="0">
                  <a:pos x="1688" y="345"/>
                </a:cxn>
                <a:cxn ang="0">
                  <a:pos x="1660" y="303"/>
                </a:cxn>
                <a:cxn ang="0">
                  <a:pos x="1620" y="257"/>
                </a:cxn>
                <a:cxn ang="0">
                  <a:pos x="1575" y="223"/>
                </a:cxn>
                <a:cxn ang="0">
                  <a:pos x="1544" y="205"/>
                </a:cxn>
                <a:cxn ang="0">
                  <a:pos x="1496" y="187"/>
                </a:cxn>
                <a:cxn ang="0">
                  <a:pos x="1408" y="171"/>
                </a:cxn>
                <a:cxn ang="0">
                  <a:pos x="1277" y="155"/>
                </a:cxn>
                <a:cxn ang="0">
                  <a:pos x="1063" y="155"/>
                </a:cxn>
                <a:cxn ang="0">
                  <a:pos x="974" y="173"/>
                </a:cxn>
                <a:cxn ang="0">
                  <a:pos x="901" y="190"/>
                </a:cxn>
                <a:cxn ang="0">
                  <a:pos x="975" y="246"/>
                </a:cxn>
                <a:cxn ang="0">
                  <a:pos x="1110" y="233"/>
                </a:cxn>
                <a:cxn ang="0">
                  <a:pos x="1364" y="230"/>
                </a:cxn>
                <a:cxn ang="0">
                  <a:pos x="1480" y="255"/>
                </a:cxn>
                <a:cxn ang="0">
                  <a:pos x="1508" y="274"/>
                </a:cxn>
                <a:cxn ang="0">
                  <a:pos x="1554" y="308"/>
                </a:cxn>
                <a:cxn ang="0">
                  <a:pos x="1604" y="391"/>
                </a:cxn>
                <a:cxn ang="0">
                  <a:pos x="1594" y="577"/>
                </a:cxn>
                <a:cxn ang="0">
                  <a:pos x="1787" y="377"/>
                </a:cxn>
                <a:cxn ang="0">
                  <a:pos x="1765" y="266"/>
                </a:cxn>
                <a:cxn ang="0">
                  <a:pos x="1733" y="213"/>
                </a:cxn>
                <a:cxn ang="0">
                  <a:pos x="1689" y="167"/>
                </a:cxn>
                <a:cxn ang="0">
                  <a:pos x="1646" y="133"/>
                </a:cxn>
                <a:cxn ang="0">
                  <a:pos x="1620" y="114"/>
                </a:cxn>
                <a:cxn ang="0">
                  <a:pos x="1594" y="99"/>
                </a:cxn>
                <a:cxn ang="0">
                  <a:pos x="1568" y="87"/>
                </a:cxn>
                <a:cxn ang="0">
                  <a:pos x="1517" y="67"/>
                </a:cxn>
                <a:cxn ang="0">
                  <a:pos x="1411" y="50"/>
                </a:cxn>
                <a:cxn ang="0">
                  <a:pos x="1255" y="32"/>
                </a:cxn>
                <a:cxn ang="0">
                  <a:pos x="1077" y="14"/>
                </a:cxn>
                <a:cxn ang="0">
                  <a:pos x="858" y="1"/>
                </a:cxn>
                <a:cxn ang="0">
                  <a:pos x="456" y="17"/>
                </a:cxn>
                <a:cxn ang="0">
                  <a:pos x="250" y="37"/>
                </a:cxn>
                <a:cxn ang="0">
                  <a:pos x="177" y="58"/>
                </a:cxn>
                <a:cxn ang="0">
                  <a:pos x="126" y="91"/>
                </a:cxn>
                <a:cxn ang="0">
                  <a:pos x="84" y="140"/>
                </a:cxn>
                <a:cxn ang="0">
                  <a:pos x="31" y="407"/>
                </a:cxn>
              </a:cxnLst>
              <a:rect l="0" t="0" r="r" b="b"/>
              <a:pathLst>
                <a:path w="1788" h="629">
                  <a:moveTo>
                    <a:pt x="31" y="407"/>
                  </a:moveTo>
                  <a:lnTo>
                    <a:pt x="35" y="396"/>
                  </a:lnTo>
                  <a:lnTo>
                    <a:pt x="48" y="366"/>
                  </a:lnTo>
                  <a:lnTo>
                    <a:pt x="57" y="345"/>
                  </a:lnTo>
                  <a:lnTo>
                    <a:pt x="67" y="322"/>
                  </a:lnTo>
                  <a:lnTo>
                    <a:pt x="73" y="308"/>
                  </a:lnTo>
                  <a:lnTo>
                    <a:pt x="78" y="296"/>
                  </a:lnTo>
                  <a:lnTo>
                    <a:pt x="84" y="283"/>
                  </a:lnTo>
                  <a:lnTo>
                    <a:pt x="89" y="270"/>
                  </a:lnTo>
                  <a:lnTo>
                    <a:pt x="96" y="256"/>
                  </a:lnTo>
                  <a:lnTo>
                    <a:pt x="102" y="242"/>
                  </a:lnTo>
                  <a:lnTo>
                    <a:pt x="107" y="230"/>
                  </a:lnTo>
                  <a:lnTo>
                    <a:pt x="113" y="217"/>
                  </a:lnTo>
                  <a:lnTo>
                    <a:pt x="119" y="204"/>
                  </a:lnTo>
                  <a:lnTo>
                    <a:pt x="126" y="191"/>
                  </a:lnTo>
                  <a:lnTo>
                    <a:pt x="137" y="169"/>
                  </a:lnTo>
                  <a:lnTo>
                    <a:pt x="147" y="149"/>
                  </a:lnTo>
                  <a:lnTo>
                    <a:pt x="157" y="131"/>
                  </a:lnTo>
                  <a:lnTo>
                    <a:pt x="166" y="118"/>
                  </a:lnTo>
                  <a:lnTo>
                    <a:pt x="173" y="110"/>
                  </a:lnTo>
                  <a:lnTo>
                    <a:pt x="180" y="105"/>
                  </a:lnTo>
                  <a:lnTo>
                    <a:pt x="193" y="100"/>
                  </a:lnTo>
                  <a:lnTo>
                    <a:pt x="206" y="95"/>
                  </a:lnTo>
                  <a:lnTo>
                    <a:pt x="223" y="92"/>
                  </a:lnTo>
                  <a:lnTo>
                    <a:pt x="261" y="85"/>
                  </a:lnTo>
                  <a:lnTo>
                    <a:pt x="301" y="80"/>
                  </a:lnTo>
                  <a:lnTo>
                    <a:pt x="343" y="74"/>
                  </a:lnTo>
                  <a:lnTo>
                    <a:pt x="376" y="72"/>
                  </a:lnTo>
                  <a:lnTo>
                    <a:pt x="409" y="69"/>
                  </a:lnTo>
                  <a:lnTo>
                    <a:pt x="1526" y="102"/>
                  </a:lnTo>
                  <a:lnTo>
                    <a:pt x="1547" y="109"/>
                  </a:lnTo>
                  <a:lnTo>
                    <a:pt x="1566" y="118"/>
                  </a:lnTo>
                  <a:lnTo>
                    <a:pt x="1577" y="122"/>
                  </a:lnTo>
                  <a:lnTo>
                    <a:pt x="1587" y="128"/>
                  </a:lnTo>
                  <a:lnTo>
                    <a:pt x="1595" y="133"/>
                  </a:lnTo>
                  <a:lnTo>
                    <a:pt x="1604" y="140"/>
                  </a:lnTo>
                  <a:lnTo>
                    <a:pt x="1638" y="168"/>
                  </a:lnTo>
                  <a:lnTo>
                    <a:pt x="1653" y="183"/>
                  </a:lnTo>
                  <a:lnTo>
                    <a:pt x="1667" y="198"/>
                  </a:lnTo>
                  <a:lnTo>
                    <a:pt x="1679" y="213"/>
                  </a:lnTo>
                  <a:lnTo>
                    <a:pt x="1690" y="228"/>
                  </a:lnTo>
                  <a:lnTo>
                    <a:pt x="1701" y="244"/>
                  </a:lnTo>
                  <a:lnTo>
                    <a:pt x="1708" y="259"/>
                  </a:lnTo>
                  <a:lnTo>
                    <a:pt x="1725" y="304"/>
                  </a:lnTo>
                  <a:lnTo>
                    <a:pt x="1722" y="334"/>
                  </a:lnTo>
                  <a:lnTo>
                    <a:pt x="1715" y="359"/>
                  </a:lnTo>
                  <a:lnTo>
                    <a:pt x="1707" y="374"/>
                  </a:lnTo>
                  <a:lnTo>
                    <a:pt x="1703" y="380"/>
                  </a:lnTo>
                  <a:lnTo>
                    <a:pt x="1701" y="373"/>
                  </a:lnTo>
                  <a:lnTo>
                    <a:pt x="1693" y="356"/>
                  </a:lnTo>
                  <a:lnTo>
                    <a:pt x="1688" y="345"/>
                  </a:lnTo>
                  <a:lnTo>
                    <a:pt x="1679" y="332"/>
                  </a:lnTo>
                  <a:lnTo>
                    <a:pt x="1670" y="318"/>
                  </a:lnTo>
                  <a:lnTo>
                    <a:pt x="1660" y="303"/>
                  </a:lnTo>
                  <a:lnTo>
                    <a:pt x="1648" y="288"/>
                  </a:lnTo>
                  <a:lnTo>
                    <a:pt x="1634" y="272"/>
                  </a:lnTo>
                  <a:lnTo>
                    <a:pt x="1620" y="257"/>
                  </a:lnTo>
                  <a:lnTo>
                    <a:pt x="1602" y="242"/>
                  </a:lnTo>
                  <a:lnTo>
                    <a:pt x="1586" y="228"/>
                  </a:lnTo>
                  <a:lnTo>
                    <a:pt x="1575" y="223"/>
                  </a:lnTo>
                  <a:lnTo>
                    <a:pt x="1565" y="216"/>
                  </a:lnTo>
                  <a:lnTo>
                    <a:pt x="1554" y="209"/>
                  </a:lnTo>
                  <a:lnTo>
                    <a:pt x="1544" y="205"/>
                  </a:lnTo>
                  <a:lnTo>
                    <a:pt x="1533" y="201"/>
                  </a:lnTo>
                  <a:lnTo>
                    <a:pt x="1521" y="195"/>
                  </a:lnTo>
                  <a:lnTo>
                    <a:pt x="1496" y="187"/>
                  </a:lnTo>
                  <a:lnTo>
                    <a:pt x="1469" y="182"/>
                  </a:lnTo>
                  <a:lnTo>
                    <a:pt x="1438" y="175"/>
                  </a:lnTo>
                  <a:lnTo>
                    <a:pt x="1408" y="171"/>
                  </a:lnTo>
                  <a:lnTo>
                    <a:pt x="1378" y="165"/>
                  </a:lnTo>
                  <a:lnTo>
                    <a:pt x="1345" y="161"/>
                  </a:lnTo>
                  <a:lnTo>
                    <a:pt x="1277" y="155"/>
                  </a:lnTo>
                  <a:lnTo>
                    <a:pt x="1214" y="151"/>
                  </a:lnTo>
                  <a:lnTo>
                    <a:pt x="1156" y="150"/>
                  </a:lnTo>
                  <a:lnTo>
                    <a:pt x="1063" y="155"/>
                  </a:lnTo>
                  <a:lnTo>
                    <a:pt x="1032" y="162"/>
                  </a:lnTo>
                  <a:lnTo>
                    <a:pt x="1001" y="168"/>
                  </a:lnTo>
                  <a:lnTo>
                    <a:pt x="974" y="173"/>
                  </a:lnTo>
                  <a:lnTo>
                    <a:pt x="949" y="179"/>
                  </a:lnTo>
                  <a:lnTo>
                    <a:pt x="915" y="187"/>
                  </a:lnTo>
                  <a:lnTo>
                    <a:pt x="901" y="190"/>
                  </a:lnTo>
                  <a:lnTo>
                    <a:pt x="884" y="590"/>
                  </a:lnTo>
                  <a:lnTo>
                    <a:pt x="970" y="578"/>
                  </a:lnTo>
                  <a:lnTo>
                    <a:pt x="975" y="246"/>
                  </a:lnTo>
                  <a:lnTo>
                    <a:pt x="993" y="244"/>
                  </a:lnTo>
                  <a:lnTo>
                    <a:pt x="1040" y="238"/>
                  </a:lnTo>
                  <a:lnTo>
                    <a:pt x="1110" y="233"/>
                  </a:lnTo>
                  <a:lnTo>
                    <a:pt x="1193" y="227"/>
                  </a:lnTo>
                  <a:lnTo>
                    <a:pt x="1280" y="226"/>
                  </a:lnTo>
                  <a:lnTo>
                    <a:pt x="1364" y="230"/>
                  </a:lnTo>
                  <a:lnTo>
                    <a:pt x="1437" y="241"/>
                  </a:lnTo>
                  <a:lnTo>
                    <a:pt x="1466" y="249"/>
                  </a:lnTo>
                  <a:lnTo>
                    <a:pt x="1480" y="255"/>
                  </a:lnTo>
                  <a:lnTo>
                    <a:pt x="1491" y="263"/>
                  </a:lnTo>
                  <a:lnTo>
                    <a:pt x="1499" y="268"/>
                  </a:lnTo>
                  <a:lnTo>
                    <a:pt x="1508" y="274"/>
                  </a:lnTo>
                  <a:lnTo>
                    <a:pt x="1518" y="281"/>
                  </a:lnTo>
                  <a:lnTo>
                    <a:pt x="1526" y="286"/>
                  </a:lnTo>
                  <a:lnTo>
                    <a:pt x="1554" y="308"/>
                  </a:lnTo>
                  <a:lnTo>
                    <a:pt x="1575" y="330"/>
                  </a:lnTo>
                  <a:lnTo>
                    <a:pt x="1588" y="350"/>
                  </a:lnTo>
                  <a:lnTo>
                    <a:pt x="1604" y="391"/>
                  </a:lnTo>
                  <a:lnTo>
                    <a:pt x="1606" y="439"/>
                  </a:lnTo>
                  <a:lnTo>
                    <a:pt x="1599" y="534"/>
                  </a:lnTo>
                  <a:lnTo>
                    <a:pt x="1594" y="577"/>
                  </a:lnTo>
                  <a:lnTo>
                    <a:pt x="1780" y="629"/>
                  </a:lnTo>
                  <a:lnTo>
                    <a:pt x="1788" y="491"/>
                  </a:lnTo>
                  <a:lnTo>
                    <a:pt x="1787" y="377"/>
                  </a:lnTo>
                  <a:lnTo>
                    <a:pt x="1781" y="325"/>
                  </a:lnTo>
                  <a:lnTo>
                    <a:pt x="1772" y="283"/>
                  </a:lnTo>
                  <a:lnTo>
                    <a:pt x="1765" y="266"/>
                  </a:lnTo>
                  <a:lnTo>
                    <a:pt x="1757" y="248"/>
                  </a:lnTo>
                  <a:lnTo>
                    <a:pt x="1746" y="231"/>
                  </a:lnTo>
                  <a:lnTo>
                    <a:pt x="1733" y="213"/>
                  </a:lnTo>
                  <a:lnTo>
                    <a:pt x="1719" y="197"/>
                  </a:lnTo>
                  <a:lnTo>
                    <a:pt x="1704" y="182"/>
                  </a:lnTo>
                  <a:lnTo>
                    <a:pt x="1689" y="167"/>
                  </a:lnTo>
                  <a:lnTo>
                    <a:pt x="1671" y="153"/>
                  </a:lnTo>
                  <a:lnTo>
                    <a:pt x="1655" y="139"/>
                  </a:lnTo>
                  <a:lnTo>
                    <a:pt x="1646" y="133"/>
                  </a:lnTo>
                  <a:lnTo>
                    <a:pt x="1637" y="125"/>
                  </a:lnTo>
                  <a:lnTo>
                    <a:pt x="1628" y="120"/>
                  </a:lnTo>
                  <a:lnTo>
                    <a:pt x="1620" y="114"/>
                  </a:lnTo>
                  <a:lnTo>
                    <a:pt x="1610" y="110"/>
                  </a:lnTo>
                  <a:lnTo>
                    <a:pt x="1601" y="103"/>
                  </a:lnTo>
                  <a:lnTo>
                    <a:pt x="1594" y="99"/>
                  </a:lnTo>
                  <a:lnTo>
                    <a:pt x="1584" y="95"/>
                  </a:lnTo>
                  <a:lnTo>
                    <a:pt x="1576" y="89"/>
                  </a:lnTo>
                  <a:lnTo>
                    <a:pt x="1568" y="87"/>
                  </a:lnTo>
                  <a:lnTo>
                    <a:pt x="1553" y="80"/>
                  </a:lnTo>
                  <a:lnTo>
                    <a:pt x="1536" y="73"/>
                  </a:lnTo>
                  <a:lnTo>
                    <a:pt x="1517" y="67"/>
                  </a:lnTo>
                  <a:lnTo>
                    <a:pt x="1489" y="62"/>
                  </a:lnTo>
                  <a:lnTo>
                    <a:pt x="1452" y="56"/>
                  </a:lnTo>
                  <a:lnTo>
                    <a:pt x="1411" y="50"/>
                  </a:lnTo>
                  <a:lnTo>
                    <a:pt x="1362" y="43"/>
                  </a:lnTo>
                  <a:lnTo>
                    <a:pt x="1310" y="37"/>
                  </a:lnTo>
                  <a:lnTo>
                    <a:pt x="1255" y="32"/>
                  </a:lnTo>
                  <a:lnTo>
                    <a:pt x="1196" y="25"/>
                  </a:lnTo>
                  <a:lnTo>
                    <a:pt x="1136" y="19"/>
                  </a:lnTo>
                  <a:lnTo>
                    <a:pt x="1077" y="14"/>
                  </a:lnTo>
                  <a:lnTo>
                    <a:pt x="1019" y="10"/>
                  </a:lnTo>
                  <a:lnTo>
                    <a:pt x="961" y="6"/>
                  </a:lnTo>
                  <a:lnTo>
                    <a:pt x="858" y="1"/>
                  </a:lnTo>
                  <a:lnTo>
                    <a:pt x="775" y="0"/>
                  </a:lnTo>
                  <a:lnTo>
                    <a:pt x="621" y="6"/>
                  </a:lnTo>
                  <a:lnTo>
                    <a:pt x="456" y="17"/>
                  </a:lnTo>
                  <a:lnTo>
                    <a:pt x="377" y="22"/>
                  </a:lnTo>
                  <a:lnTo>
                    <a:pt x="308" y="29"/>
                  </a:lnTo>
                  <a:lnTo>
                    <a:pt x="250" y="37"/>
                  </a:lnTo>
                  <a:lnTo>
                    <a:pt x="208" y="47"/>
                  </a:lnTo>
                  <a:lnTo>
                    <a:pt x="193" y="51"/>
                  </a:lnTo>
                  <a:lnTo>
                    <a:pt x="177" y="58"/>
                  </a:lnTo>
                  <a:lnTo>
                    <a:pt x="164" y="65"/>
                  </a:lnTo>
                  <a:lnTo>
                    <a:pt x="150" y="73"/>
                  </a:lnTo>
                  <a:lnTo>
                    <a:pt x="126" y="91"/>
                  </a:lnTo>
                  <a:lnTo>
                    <a:pt x="108" y="110"/>
                  </a:lnTo>
                  <a:lnTo>
                    <a:pt x="93" y="125"/>
                  </a:lnTo>
                  <a:lnTo>
                    <a:pt x="84" y="140"/>
                  </a:lnTo>
                  <a:lnTo>
                    <a:pt x="75" y="154"/>
                  </a:lnTo>
                  <a:lnTo>
                    <a:pt x="0" y="416"/>
                  </a:lnTo>
                  <a:lnTo>
                    <a:pt x="31" y="407"/>
                  </a:lnTo>
                  <a:lnTo>
                    <a:pt x="31" y="40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2" name="Freeform 210"/>
            <p:cNvSpPr>
              <a:spLocks/>
            </p:cNvSpPr>
            <p:nvPr/>
          </p:nvSpPr>
          <p:spPr bwMode="auto">
            <a:xfrm>
              <a:off x="3229" y="2550"/>
              <a:ext cx="33" cy="13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406"/>
                </a:cxn>
                <a:cxn ang="0">
                  <a:pos x="99" y="410"/>
                </a:cxn>
                <a:cxn ang="0">
                  <a:pos x="75" y="0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99" h="410">
                  <a:moveTo>
                    <a:pt x="0" y="7"/>
                  </a:moveTo>
                  <a:lnTo>
                    <a:pt x="34" y="406"/>
                  </a:lnTo>
                  <a:lnTo>
                    <a:pt x="99" y="410"/>
                  </a:lnTo>
                  <a:lnTo>
                    <a:pt x="75" y="0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3" name="Freeform 211"/>
            <p:cNvSpPr>
              <a:spLocks/>
            </p:cNvSpPr>
            <p:nvPr/>
          </p:nvSpPr>
          <p:spPr bwMode="auto">
            <a:xfrm>
              <a:off x="3317" y="2739"/>
              <a:ext cx="235" cy="157"/>
            </a:xfrm>
            <a:custGeom>
              <a:avLst/>
              <a:gdLst/>
              <a:ahLst/>
              <a:cxnLst>
                <a:cxn ang="0">
                  <a:pos x="31" y="373"/>
                </a:cxn>
                <a:cxn ang="0">
                  <a:pos x="41" y="260"/>
                </a:cxn>
                <a:cxn ang="0">
                  <a:pos x="54" y="193"/>
                </a:cxn>
                <a:cxn ang="0">
                  <a:pos x="71" y="131"/>
                </a:cxn>
                <a:cxn ang="0">
                  <a:pos x="84" y="105"/>
                </a:cxn>
                <a:cxn ang="0">
                  <a:pos x="98" y="80"/>
                </a:cxn>
                <a:cxn ang="0">
                  <a:pos x="133" y="47"/>
                </a:cxn>
                <a:cxn ang="0">
                  <a:pos x="154" y="34"/>
                </a:cxn>
                <a:cxn ang="0">
                  <a:pos x="175" y="25"/>
                </a:cxn>
                <a:cxn ang="0">
                  <a:pos x="197" y="16"/>
                </a:cxn>
                <a:cxn ang="0">
                  <a:pos x="242" y="7"/>
                </a:cxn>
                <a:cxn ang="0">
                  <a:pos x="311" y="0"/>
                </a:cxn>
                <a:cxn ang="0">
                  <a:pos x="398" y="18"/>
                </a:cxn>
                <a:cxn ang="0">
                  <a:pos x="427" y="32"/>
                </a:cxn>
                <a:cxn ang="0">
                  <a:pos x="470" y="63"/>
                </a:cxn>
                <a:cxn ang="0">
                  <a:pos x="500" y="95"/>
                </a:cxn>
                <a:cxn ang="0">
                  <a:pos x="530" y="131"/>
                </a:cxn>
                <a:cxn ang="0">
                  <a:pos x="561" y="168"/>
                </a:cxn>
                <a:cxn ang="0">
                  <a:pos x="585" y="204"/>
                </a:cxn>
                <a:cxn ang="0">
                  <a:pos x="607" y="235"/>
                </a:cxn>
                <a:cxn ang="0">
                  <a:pos x="641" y="283"/>
                </a:cxn>
                <a:cxn ang="0">
                  <a:pos x="707" y="377"/>
                </a:cxn>
                <a:cxn ang="0">
                  <a:pos x="475" y="400"/>
                </a:cxn>
                <a:cxn ang="0">
                  <a:pos x="459" y="316"/>
                </a:cxn>
                <a:cxn ang="0">
                  <a:pos x="443" y="270"/>
                </a:cxn>
                <a:cxn ang="0">
                  <a:pos x="423" y="227"/>
                </a:cxn>
                <a:cxn ang="0">
                  <a:pos x="393" y="193"/>
                </a:cxn>
                <a:cxn ang="0">
                  <a:pos x="376" y="182"/>
                </a:cxn>
                <a:cxn ang="0">
                  <a:pos x="357" y="173"/>
                </a:cxn>
                <a:cxn ang="0">
                  <a:pos x="317" y="169"/>
                </a:cxn>
                <a:cxn ang="0">
                  <a:pos x="260" y="186"/>
                </a:cxn>
                <a:cxn ang="0">
                  <a:pos x="242" y="197"/>
                </a:cxn>
                <a:cxn ang="0">
                  <a:pos x="227" y="206"/>
                </a:cxn>
                <a:cxn ang="0">
                  <a:pos x="184" y="248"/>
                </a:cxn>
                <a:cxn ang="0">
                  <a:pos x="162" y="277"/>
                </a:cxn>
                <a:cxn ang="0">
                  <a:pos x="136" y="327"/>
                </a:cxn>
                <a:cxn ang="0">
                  <a:pos x="128" y="418"/>
                </a:cxn>
                <a:cxn ang="0">
                  <a:pos x="0" y="464"/>
                </a:cxn>
                <a:cxn ang="0">
                  <a:pos x="30" y="424"/>
                </a:cxn>
              </a:cxnLst>
              <a:rect l="0" t="0" r="r" b="b"/>
              <a:pathLst>
                <a:path w="707" h="472">
                  <a:moveTo>
                    <a:pt x="30" y="424"/>
                  </a:moveTo>
                  <a:lnTo>
                    <a:pt x="31" y="373"/>
                  </a:lnTo>
                  <a:lnTo>
                    <a:pt x="34" y="321"/>
                  </a:lnTo>
                  <a:lnTo>
                    <a:pt x="41" y="260"/>
                  </a:lnTo>
                  <a:lnTo>
                    <a:pt x="47" y="227"/>
                  </a:lnTo>
                  <a:lnTo>
                    <a:pt x="54" y="193"/>
                  </a:lnTo>
                  <a:lnTo>
                    <a:pt x="60" y="161"/>
                  </a:lnTo>
                  <a:lnTo>
                    <a:pt x="71" y="131"/>
                  </a:lnTo>
                  <a:lnTo>
                    <a:pt x="77" y="118"/>
                  </a:lnTo>
                  <a:lnTo>
                    <a:pt x="84" y="105"/>
                  </a:lnTo>
                  <a:lnTo>
                    <a:pt x="91" y="92"/>
                  </a:lnTo>
                  <a:lnTo>
                    <a:pt x="98" y="80"/>
                  </a:lnTo>
                  <a:lnTo>
                    <a:pt x="114" y="61"/>
                  </a:lnTo>
                  <a:lnTo>
                    <a:pt x="133" y="47"/>
                  </a:lnTo>
                  <a:lnTo>
                    <a:pt x="143" y="40"/>
                  </a:lnTo>
                  <a:lnTo>
                    <a:pt x="154" y="34"/>
                  </a:lnTo>
                  <a:lnTo>
                    <a:pt x="165" y="30"/>
                  </a:lnTo>
                  <a:lnTo>
                    <a:pt x="175" y="25"/>
                  </a:lnTo>
                  <a:lnTo>
                    <a:pt x="187" y="22"/>
                  </a:lnTo>
                  <a:lnTo>
                    <a:pt x="197" y="16"/>
                  </a:lnTo>
                  <a:lnTo>
                    <a:pt x="220" y="11"/>
                  </a:lnTo>
                  <a:lnTo>
                    <a:pt x="242" y="7"/>
                  </a:lnTo>
                  <a:lnTo>
                    <a:pt x="266" y="3"/>
                  </a:lnTo>
                  <a:lnTo>
                    <a:pt x="311" y="0"/>
                  </a:lnTo>
                  <a:lnTo>
                    <a:pt x="357" y="7"/>
                  </a:lnTo>
                  <a:lnTo>
                    <a:pt x="398" y="18"/>
                  </a:lnTo>
                  <a:lnTo>
                    <a:pt x="419" y="26"/>
                  </a:lnTo>
                  <a:lnTo>
                    <a:pt x="427" y="32"/>
                  </a:lnTo>
                  <a:lnTo>
                    <a:pt x="437" y="37"/>
                  </a:lnTo>
                  <a:lnTo>
                    <a:pt x="470" y="63"/>
                  </a:lnTo>
                  <a:lnTo>
                    <a:pt x="485" y="78"/>
                  </a:lnTo>
                  <a:lnTo>
                    <a:pt x="500" y="95"/>
                  </a:lnTo>
                  <a:lnTo>
                    <a:pt x="515" y="114"/>
                  </a:lnTo>
                  <a:lnTo>
                    <a:pt x="530" y="131"/>
                  </a:lnTo>
                  <a:lnTo>
                    <a:pt x="545" y="150"/>
                  </a:lnTo>
                  <a:lnTo>
                    <a:pt x="561" y="168"/>
                  </a:lnTo>
                  <a:lnTo>
                    <a:pt x="573" y="186"/>
                  </a:lnTo>
                  <a:lnTo>
                    <a:pt x="585" y="204"/>
                  </a:lnTo>
                  <a:lnTo>
                    <a:pt x="596" y="220"/>
                  </a:lnTo>
                  <a:lnTo>
                    <a:pt x="607" y="235"/>
                  </a:lnTo>
                  <a:lnTo>
                    <a:pt x="625" y="260"/>
                  </a:lnTo>
                  <a:lnTo>
                    <a:pt x="641" y="283"/>
                  </a:lnTo>
                  <a:lnTo>
                    <a:pt x="704" y="305"/>
                  </a:lnTo>
                  <a:lnTo>
                    <a:pt x="707" y="377"/>
                  </a:lnTo>
                  <a:lnTo>
                    <a:pt x="479" y="439"/>
                  </a:lnTo>
                  <a:lnTo>
                    <a:pt x="475" y="400"/>
                  </a:lnTo>
                  <a:lnTo>
                    <a:pt x="470" y="363"/>
                  </a:lnTo>
                  <a:lnTo>
                    <a:pt x="459" y="316"/>
                  </a:lnTo>
                  <a:lnTo>
                    <a:pt x="452" y="293"/>
                  </a:lnTo>
                  <a:lnTo>
                    <a:pt x="443" y="270"/>
                  </a:lnTo>
                  <a:lnTo>
                    <a:pt x="434" y="248"/>
                  </a:lnTo>
                  <a:lnTo>
                    <a:pt x="423" y="227"/>
                  </a:lnTo>
                  <a:lnTo>
                    <a:pt x="409" y="208"/>
                  </a:lnTo>
                  <a:lnTo>
                    <a:pt x="393" y="193"/>
                  </a:lnTo>
                  <a:lnTo>
                    <a:pt x="384" y="187"/>
                  </a:lnTo>
                  <a:lnTo>
                    <a:pt x="376" y="182"/>
                  </a:lnTo>
                  <a:lnTo>
                    <a:pt x="366" y="176"/>
                  </a:lnTo>
                  <a:lnTo>
                    <a:pt x="357" y="173"/>
                  </a:lnTo>
                  <a:lnTo>
                    <a:pt x="337" y="171"/>
                  </a:lnTo>
                  <a:lnTo>
                    <a:pt x="317" y="169"/>
                  </a:lnTo>
                  <a:lnTo>
                    <a:pt x="278" y="177"/>
                  </a:lnTo>
                  <a:lnTo>
                    <a:pt x="260" y="186"/>
                  </a:lnTo>
                  <a:lnTo>
                    <a:pt x="252" y="191"/>
                  </a:lnTo>
                  <a:lnTo>
                    <a:pt x="242" y="197"/>
                  </a:lnTo>
                  <a:lnTo>
                    <a:pt x="235" y="201"/>
                  </a:lnTo>
                  <a:lnTo>
                    <a:pt x="227" y="206"/>
                  </a:lnTo>
                  <a:lnTo>
                    <a:pt x="212" y="220"/>
                  </a:lnTo>
                  <a:lnTo>
                    <a:pt x="184" y="248"/>
                  </a:lnTo>
                  <a:lnTo>
                    <a:pt x="172" y="263"/>
                  </a:lnTo>
                  <a:lnTo>
                    <a:pt x="162" y="277"/>
                  </a:lnTo>
                  <a:lnTo>
                    <a:pt x="146" y="304"/>
                  </a:lnTo>
                  <a:lnTo>
                    <a:pt x="136" y="327"/>
                  </a:lnTo>
                  <a:lnTo>
                    <a:pt x="129" y="370"/>
                  </a:lnTo>
                  <a:lnTo>
                    <a:pt x="128" y="418"/>
                  </a:lnTo>
                  <a:lnTo>
                    <a:pt x="128" y="472"/>
                  </a:lnTo>
                  <a:lnTo>
                    <a:pt x="0" y="464"/>
                  </a:lnTo>
                  <a:lnTo>
                    <a:pt x="30" y="424"/>
                  </a:lnTo>
                  <a:lnTo>
                    <a:pt x="30" y="4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4" name="Freeform 212"/>
            <p:cNvSpPr>
              <a:spLocks/>
            </p:cNvSpPr>
            <p:nvPr/>
          </p:nvSpPr>
          <p:spPr bwMode="auto">
            <a:xfrm>
              <a:off x="3394" y="2701"/>
              <a:ext cx="206" cy="160"/>
            </a:xfrm>
            <a:custGeom>
              <a:avLst/>
              <a:gdLst/>
              <a:ahLst/>
              <a:cxnLst>
                <a:cxn ang="0">
                  <a:pos x="110" y="8"/>
                </a:cxn>
                <a:cxn ang="0">
                  <a:pos x="135" y="20"/>
                </a:cxn>
                <a:cxn ang="0">
                  <a:pos x="165" y="36"/>
                </a:cxn>
                <a:cxn ang="0">
                  <a:pos x="183" y="45"/>
                </a:cxn>
                <a:cxn ang="0">
                  <a:pos x="201" y="55"/>
                </a:cxn>
                <a:cxn ang="0">
                  <a:pos x="219" y="67"/>
                </a:cxn>
                <a:cxn ang="0">
                  <a:pos x="238" y="80"/>
                </a:cxn>
                <a:cxn ang="0">
                  <a:pos x="256" y="93"/>
                </a:cxn>
                <a:cxn ang="0">
                  <a:pos x="293" y="126"/>
                </a:cxn>
                <a:cxn ang="0">
                  <a:pos x="326" y="161"/>
                </a:cxn>
                <a:cxn ang="0">
                  <a:pos x="354" y="194"/>
                </a:cxn>
                <a:cxn ang="0">
                  <a:pos x="377" y="223"/>
                </a:cxn>
                <a:cxn ang="0">
                  <a:pos x="405" y="257"/>
                </a:cxn>
                <a:cxn ang="0">
                  <a:pos x="425" y="286"/>
                </a:cxn>
                <a:cxn ang="0">
                  <a:pos x="450" y="293"/>
                </a:cxn>
                <a:cxn ang="0">
                  <a:pos x="547" y="301"/>
                </a:cxn>
                <a:cxn ang="0">
                  <a:pos x="605" y="359"/>
                </a:cxn>
                <a:cxn ang="0">
                  <a:pos x="617" y="417"/>
                </a:cxn>
                <a:cxn ang="0">
                  <a:pos x="607" y="444"/>
                </a:cxn>
                <a:cxn ang="0">
                  <a:pos x="591" y="459"/>
                </a:cxn>
                <a:cxn ang="0">
                  <a:pos x="565" y="468"/>
                </a:cxn>
                <a:cxn ang="0">
                  <a:pos x="505" y="477"/>
                </a:cxn>
                <a:cxn ang="0">
                  <a:pos x="461" y="455"/>
                </a:cxn>
                <a:cxn ang="0">
                  <a:pos x="507" y="461"/>
                </a:cxn>
                <a:cxn ang="0">
                  <a:pos x="563" y="435"/>
                </a:cxn>
                <a:cxn ang="0">
                  <a:pos x="561" y="386"/>
                </a:cxn>
                <a:cxn ang="0">
                  <a:pos x="541" y="359"/>
                </a:cxn>
                <a:cxn ang="0">
                  <a:pos x="527" y="349"/>
                </a:cxn>
                <a:cxn ang="0">
                  <a:pos x="494" y="344"/>
                </a:cxn>
                <a:cxn ang="0">
                  <a:pos x="449" y="362"/>
                </a:cxn>
                <a:cxn ang="0">
                  <a:pos x="413" y="389"/>
                </a:cxn>
                <a:cxn ang="0">
                  <a:pos x="399" y="345"/>
                </a:cxn>
                <a:cxn ang="0">
                  <a:pos x="384" y="311"/>
                </a:cxn>
                <a:cxn ang="0">
                  <a:pos x="368" y="283"/>
                </a:cxn>
                <a:cxn ang="0">
                  <a:pos x="348" y="252"/>
                </a:cxn>
                <a:cxn ang="0">
                  <a:pos x="325" y="221"/>
                </a:cxn>
                <a:cxn ang="0">
                  <a:pos x="300" y="191"/>
                </a:cxn>
                <a:cxn ang="0">
                  <a:pos x="277" y="162"/>
                </a:cxn>
                <a:cxn ang="0">
                  <a:pos x="242" y="125"/>
                </a:cxn>
                <a:cxn ang="0">
                  <a:pos x="198" y="85"/>
                </a:cxn>
                <a:cxn ang="0">
                  <a:pos x="176" y="70"/>
                </a:cxn>
                <a:cxn ang="0">
                  <a:pos x="154" y="59"/>
                </a:cxn>
                <a:cxn ang="0">
                  <a:pos x="132" y="49"/>
                </a:cxn>
                <a:cxn ang="0">
                  <a:pos x="106" y="40"/>
                </a:cxn>
                <a:cxn ang="0">
                  <a:pos x="80" y="31"/>
                </a:cxn>
                <a:cxn ang="0">
                  <a:pos x="33" y="18"/>
                </a:cxn>
                <a:cxn ang="0">
                  <a:pos x="0" y="9"/>
                </a:cxn>
                <a:cxn ang="0">
                  <a:pos x="86" y="0"/>
                </a:cxn>
              </a:cxnLst>
              <a:rect l="0" t="0" r="r" b="b"/>
              <a:pathLst>
                <a:path w="617" h="480">
                  <a:moveTo>
                    <a:pt x="86" y="0"/>
                  </a:moveTo>
                  <a:lnTo>
                    <a:pt x="110" y="8"/>
                  </a:lnTo>
                  <a:lnTo>
                    <a:pt x="121" y="15"/>
                  </a:lnTo>
                  <a:lnTo>
                    <a:pt x="135" y="20"/>
                  </a:lnTo>
                  <a:lnTo>
                    <a:pt x="150" y="27"/>
                  </a:lnTo>
                  <a:lnTo>
                    <a:pt x="165" y="36"/>
                  </a:lnTo>
                  <a:lnTo>
                    <a:pt x="173" y="40"/>
                  </a:lnTo>
                  <a:lnTo>
                    <a:pt x="183" y="45"/>
                  </a:lnTo>
                  <a:lnTo>
                    <a:pt x="193" y="49"/>
                  </a:lnTo>
                  <a:lnTo>
                    <a:pt x="201" y="55"/>
                  </a:lnTo>
                  <a:lnTo>
                    <a:pt x="210" y="60"/>
                  </a:lnTo>
                  <a:lnTo>
                    <a:pt x="219" y="67"/>
                  </a:lnTo>
                  <a:lnTo>
                    <a:pt x="228" y="73"/>
                  </a:lnTo>
                  <a:lnTo>
                    <a:pt x="238" y="80"/>
                  </a:lnTo>
                  <a:lnTo>
                    <a:pt x="248" y="86"/>
                  </a:lnTo>
                  <a:lnTo>
                    <a:pt x="256" y="93"/>
                  </a:lnTo>
                  <a:lnTo>
                    <a:pt x="275" y="110"/>
                  </a:lnTo>
                  <a:lnTo>
                    <a:pt x="293" y="126"/>
                  </a:lnTo>
                  <a:lnTo>
                    <a:pt x="310" y="144"/>
                  </a:lnTo>
                  <a:lnTo>
                    <a:pt x="326" y="161"/>
                  </a:lnTo>
                  <a:lnTo>
                    <a:pt x="340" y="179"/>
                  </a:lnTo>
                  <a:lnTo>
                    <a:pt x="354" y="194"/>
                  </a:lnTo>
                  <a:lnTo>
                    <a:pt x="368" y="209"/>
                  </a:lnTo>
                  <a:lnTo>
                    <a:pt x="377" y="223"/>
                  </a:lnTo>
                  <a:lnTo>
                    <a:pt x="388" y="235"/>
                  </a:lnTo>
                  <a:lnTo>
                    <a:pt x="405" y="257"/>
                  </a:lnTo>
                  <a:lnTo>
                    <a:pt x="417" y="275"/>
                  </a:lnTo>
                  <a:lnTo>
                    <a:pt x="425" y="286"/>
                  </a:lnTo>
                  <a:lnTo>
                    <a:pt x="432" y="297"/>
                  </a:lnTo>
                  <a:lnTo>
                    <a:pt x="450" y="293"/>
                  </a:lnTo>
                  <a:lnTo>
                    <a:pt x="496" y="290"/>
                  </a:lnTo>
                  <a:lnTo>
                    <a:pt x="547" y="301"/>
                  </a:lnTo>
                  <a:lnTo>
                    <a:pt x="591" y="336"/>
                  </a:lnTo>
                  <a:lnTo>
                    <a:pt x="605" y="359"/>
                  </a:lnTo>
                  <a:lnTo>
                    <a:pt x="613" y="380"/>
                  </a:lnTo>
                  <a:lnTo>
                    <a:pt x="617" y="417"/>
                  </a:lnTo>
                  <a:lnTo>
                    <a:pt x="614" y="432"/>
                  </a:lnTo>
                  <a:lnTo>
                    <a:pt x="607" y="444"/>
                  </a:lnTo>
                  <a:lnTo>
                    <a:pt x="596" y="455"/>
                  </a:lnTo>
                  <a:lnTo>
                    <a:pt x="591" y="459"/>
                  </a:lnTo>
                  <a:lnTo>
                    <a:pt x="583" y="463"/>
                  </a:lnTo>
                  <a:lnTo>
                    <a:pt x="565" y="468"/>
                  </a:lnTo>
                  <a:lnTo>
                    <a:pt x="545" y="473"/>
                  </a:lnTo>
                  <a:lnTo>
                    <a:pt x="505" y="477"/>
                  </a:lnTo>
                  <a:lnTo>
                    <a:pt x="461" y="480"/>
                  </a:lnTo>
                  <a:lnTo>
                    <a:pt x="461" y="455"/>
                  </a:lnTo>
                  <a:lnTo>
                    <a:pt x="475" y="458"/>
                  </a:lnTo>
                  <a:lnTo>
                    <a:pt x="507" y="461"/>
                  </a:lnTo>
                  <a:lnTo>
                    <a:pt x="541" y="457"/>
                  </a:lnTo>
                  <a:lnTo>
                    <a:pt x="563" y="435"/>
                  </a:lnTo>
                  <a:lnTo>
                    <a:pt x="565" y="403"/>
                  </a:lnTo>
                  <a:lnTo>
                    <a:pt x="561" y="386"/>
                  </a:lnTo>
                  <a:lnTo>
                    <a:pt x="551" y="371"/>
                  </a:lnTo>
                  <a:lnTo>
                    <a:pt x="541" y="359"/>
                  </a:lnTo>
                  <a:lnTo>
                    <a:pt x="534" y="352"/>
                  </a:lnTo>
                  <a:lnTo>
                    <a:pt x="527" y="349"/>
                  </a:lnTo>
                  <a:lnTo>
                    <a:pt x="511" y="344"/>
                  </a:lnTo>
                  <a:lnTo>
                    <a:pt x="494" y="344"/>
                  </a:lnTo>
                  <a:lnTo>
                    <a:pt x="463" y="353"/>
                  </a:lnTo>
                  <a:lnTo>
                    <a:pt x="449" y="362"/>
                  </a:lnTo>
                  <a:lnTo>
                    <a:pt x="435" y="370"/>
                  </a:lnTo>
                  <a:lnTo>
                    <a:pt x="413" y="389"/>
                  </a:lnTo>
                  <a:lnTo>
                    <a:pt x="410" y="378"/>
                  </a:lnTo>
                  <a:lnTo>
                    <a:pt x="399" y="345"/>
                  </a:lnTo>
                  <a:lnTo>
                    <a:pt x="390" y="323"/>
                  </a:lnTo>
                  <a:lnTo>
                    <a:pt x="384" y="311"/>
                  </a:lnTo>
                  <a:lnTo>
                    <a:pt x="376" y="297"/>
                  </a:lnTo>
                  <a:lnTo>
                    <a:pt x="368" y="283"/>
                  </a:lnTo>
                  <a:lnTo>
                    <a:pt x="359" y="268"/>
                  </a:lnTo>
                  <a:lnTo>
                    <a:pt x="348" y="252"/>
                  </a:lnTo>
                  <a:lnTo>
                    <a:pt x="337" y="236"/>
                  </a:lnTo>
                  <a:lnTo>
                    <a:pt x="325" y="221"/>
                  </a:lnTo>
                  <a:lnTo>
                    <a:pt x="312" y="206"/>
                  </a:lnTo>
                  <a:lnTo>
                    <a:pt x="300" y="191"/>
                  </a:lnTo>
                  <a:lnTo>
                    <a:pt x="289" y="176"/>
                  </a:lnTo>
                  <a:lnTo>
                    <a:pt x="277" y="162"/>
                  </a:lnTo>
                  <a:lnTo>
                    <a:pt x="266" y="148"/>
                  </a:lnTo>
                  <a:lnTo>
                    <a:pt x="242" y="125"/>
                  </a:lnTo>
                  <a:lnTo>
                    <a:pt x="220" y="103"/>
                  </a:lnTo>
                  <a:lnTo>
                    <a:pt x="198" y="85"/>
                  </a:lnTo>
                  <a:lnTo>
                    <a:pt x="187" y="77"/>
                  </a:lnTo>
                  <a:lnTo>
                    <a:pt x="176" y="70"/>
                  </a:lnTo>
                  <a:lnTo>
                    <a:pt x="165" y="63"/>
                  </a:lnTo>
                  <a:lnTo>
                    <a:pt x="154" y="59"/>
                  </a:lnTo>
                  <a:lnTo>
                    <a:pt x="143" y="53"/>
                  </a:lnTo>
                  <a:lnTo>
                    <a:pt x="132" y="49"/>
                  </a:lnTo>
                  <a:lnTo>
                    <a:pt x="118" y="45"/>
                  </a:lnTo>
                  <a:lnTo>
                    <a:pt x="106" y="40"/>
                  </a:lnTo>
                  <a:lnTo>
                    <a:pt x="92" y="36"/>
                  </a:lnTo>
                  <a:lnTo>
                    <a:pt x="80" y="31"/>
                  </a:lnTo>
                  <a:lnTo>
                    <a:pt x="55" y="23"/>
                  </a:lnTo>
                  <a:lnTo>
                    <a:pt x="33" y="18"/>
                  </a:lnTo>
                  <a:lnTo>
                    <a:pt x="16" y="14"/>
                  </a:lnTo>
                  <a:lnTo>
                    <a:pt x="0" y="9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5" name="Freeform 213"/>
            <p:cNvSpPr>
              <a:spLocks/>
            </p:cNvSpPr>
            <p:nvPr/>
          </p:nvSpPr>
          <p:spPr bwMode="auto">
            <a:xfrm>
              <a:off x="3330" y="2835"/>
              <a:ext cx="232" cy="132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4" y="258"/>
                </a:cxn>
                <a:cxn ang="0">
                  <a:pos x="33" y="293"/>
                </a:cxn>
                <a:cxn ang="0">
                  <a:pos x="59" y="329"/>
                </a:cxn>
                <a:cxn ang="0">
                  <a:pos x="87" y="353"/>
                </a:cxn>
                <a:cxn ang="0">
                  <a:pos x="108" y="365"/>
                </a:cxn>
                <a:cxn ang="0">
                  <a:pos x="128" y="375"/>
                </a:cxn>
                <a:cxn ang="0">
                  <a:pos x="160" y="386"/>
                </a:cxn>
                <a:cxn ang="0">
                  <a:pos x="201" y="394"/>
                </a:cxn>
                <a:cxn ang="0">
                  <a:pos x="281" y="393"/>
                </a:cxn>
                <a:cxn ang="0">
                  <a:pos x="329" y="379"/>
                </a:cxn>
                <a:cxn ang="0">
                  <a:pos x="356" y="366"/>
                </a:cxn>
                <a:cxn ang="0">
                  <a:pos x="375" y="354"/>
                </a:cxn>
                <a:cxn ang="0">
                  <a:pos x="400" y="333"/>
                </a:cxn>
                <a:cxn ang="0">
                  <a:pos x="431" y="307"/>
                </a:cxn>
                <a:cxn ang="0">
                  <a:pos x="462" y="280"/>
                </a:cxn>
                <a:cxn ang="0">
                  <a:pos x="493" y="288"/>
                </a:cxn>
                <a:cxn ang="0">
                  <a:pos x="565" y="295"/>
                </a:cxn>
                <a:cxn ang="0">
                  <a:pos x="633" y="278"/>
                </a:cxn>
                <a:cxn ang="0">
                  <a:pos x="651" y="263"/>
                </a:cxn>
                <a:cxn ang="0">
                  <a:pos x="692" y="208"/>
                </a:cxn>
                <a:cxn ang="0">
                  <a:pos x="470" y="189"/>
                </a:cxn>
                <a:cxn ang="0">
                  <a:pos x="419" y="0"/>
                </a:cxn>
                <a:cxn ang="0">
                  <a:pos x="411" y="160"/>
                </a:cxn>
                <a:cxn ang="0">
                  <a:pos x="394" y="225"/>
                </a:cxn>
                <a:cxn ang="0">
                  <a:pos x="378" y="260"/>
                </a:cxn>
                <a:cxn ang="0">
                  <a:pos x="354" y="285"/>
                </a:cxn>
                <a:cxn ang="0">
                  <a:pos x="334" y="302"/>
                </a:cxn>
                <a:cxn ang="0">
                  <a:pos x="318" y="311"/>
                </a:cxn>
                <a:cxn ang="0">
                  <a:pos x="303" y="320"/>
                </a:cxn>
                <a:cxn ang="0">
                  <a:pos x="280" y="331"/>
                </a:cxn>
                <a:cxn ang="0">
                  <a:pos x="248" y="339"/>
                </a:cxn>
                <a:cxn ang="0">
                  <a:pos x="188" y="336"/>
                </a:cxn>
                <a:cxn ang="0">
                  <a:pos x="161" y="321"/>
                </a:cxn>
                <a:cxn ang="0">
                  <a:pos x="134" y="280"/>
                </a:cxn>
                <a:cxn ang="0">
                  <a:pos x="119" y="249"/>
                </a:cxn>
                <a:cxn ang="0">
                  <a:pos x="105" y="222"/>
                </a:cxn>
                <a:cxn ang="0">
                  <a:pos x="90" y="186"/>
                </a:cxn>
                <a:cxn ang="0">
                  <a:pos x="70" y="141"/>
                </a:cxn>
                <a:cxn ang="0">
                  <a:pos x="1" y="124"/>
                </a:cxn>
              </a:cxnLst>
              <a:rect l="0" t="0" r="r" b="b"/>
              <a:pathLst>
                <a:path w="696" h="395">
                  <a:moveTo>
                    <a:pt x="1" y="124"/>
                  </a:moveTo>
                  <a:lnTo>
                    <a:pt x="0" y="204"/>
                  </a:lnTo>
                  <a:lnTo>
                    <a:pt x="7" y="240"/>
                  </a:lnTo>
                  <a:lnTo>
                    <a:pt x="14" y="258"/>
                  </a:lnTo>
                  <a:lnTo>
                    <a:pt x="22" y="277"/>
                  </a:lnTo>
                  <a:lnTo>
                    <a:pt x="33" y="293"/>
                  </a:lnTo>
                  <a:lnTo>
                    <a:pt x="44" y="313"/>
                  </a:lnTo>
                  <a:lnTo>
                    <a:pt x="59" y="329"/>
                  </a:lnTo>
                  <a:lnTo>
                    <a:pt x="79" y="346"/>
                  </a:lnTo>
                  <a:lnTo>
                    <a:pt x="87" y="353"/>
                  </a:lnTo>
                  <a:lnTo>
                    <a:pt x="98" y="359"/>
                  </a:lnTo>
                  <a:lnTo>
                    <a:pt x="108" y="365"/>
                  </a:lnTo>
                  <a:lnTo>
                    <a:pt x="119" y="370"/>
                  </a:lnTo>
                  <a:lnTo>
                    <a:pt x="128" y="375"/>
                  </a:lnTo>
                  <a:lnTo>
                    <a:pt x="139" y="379"/>
                  </a:lnTo>
                  <a:lnTo>
                    <a:pt x="160" y="386"/>
                  </a:lnTo>
                  <a:lnTo>
                    <a:pt x="182" y="391"/>
                  </a:lnTo>
                  <a:lnTo>
                    <a:pt x="201" y="394"/>
                  </a:lnTo>
                  <a:lnTo>
                    <a:pt x="243" y="395"/>
                  </a:lnTo>
                  <a:lnTo>
                    <a:pt x="281" y="393"/>
                  </a:lnTo>
                  <a:lnTo>
                    <a:pt x="316" y="384"/>
                  </a:lnTo>
                  <a:lnTo>
                    <a:pt x="329" y="379"/>
                  </a:lnTo>
                  <a:lnTo>
                    <a:pt x="343" y="373"/>
                  </a:lnTo>
                  <a:lnTo>
                    <a:pt x="356" y="366"/>
                  </a:lnTo>
                  <a:lnTo>
                    <a:pt x="365" y="361"/>
                  </a:lnTo>
                  <a:lnTo>
                    <a:pt x="375" y="354"/>
                  </a:lnTo>
                  <a:lnTo>
                    <a:pt x="383" y="347"/>
                  </a:lnTo>
                  <a:lnTo>
                    <a:pt x="400" y="333"/>
                  </a:lnTo>
                  <a:lnTo>
                    <a:pt x="416" y="320"/>
                  </a:lnTo>
                  <a:lnTo>
                    <a:pt x="431" y="307"/>
                  </a:lnTo>
                  <a:lnTo>
                    <a:pt x="452" y="288"/>
                  </a:lnTo>
                  <a:lnTo>
                    <a:pt x="462" y="280"/>
                  </a:lnTo>
                  <a:lnTo>
                    <a:pt x="477" y="285"/>
                  </a:lnTo>
                  <a:lnTo>
                    <a:pt x="493" y="288"/>
                  </a:lnTo>
                  <a:lnTo>
                    <a:pt x="515" y="292"/>
                  </a:lnTo>
                  <a:lnTo>
                    <a:pt x="565" y="295"/>
                  </a:lnTo>
                  <a:lnTo>
                    <a:pt x="613" y="287"/>
                  </a:lnTo>
                  <a:lnTo>
                    <a:pt x="633" y="278"/>
                  </a:lnTo>
                  <a:lnTo>
                    <a:pt x="641" y="270"/>
                  </a:lnTo>
                  <a:lnTo>
                    <a:pt x="651" y="263"/>
                  </a:lnTo>
                  <a:lnTo>
                    <a:pt x="675" y="233"/>
                  </a:lnTo>
                  <a:lnTo>
                    <a:pt x="692" y="208"/>
                  </a:lnTo>
                  <a:lnTo>
                    <a:pt x="696" y="196"/>
                  </a:lnTo>
                  <a:lnTo>
                    <a:pt x="470" y="189"/>
                  </a:lnTo>
                  <a:lnTo>
                    <a:pt x="487" y="93"/>
                  </a:lnTo>
                  <a:lnTo>
                    <a:pt x="419" y="0"/>
                  </a:lnTo>
                  <a:lnTo>
                    <a:pt x="416" y="113"/>
                  </a:lnTo>
                  <a:lnTo>
                    <a:pt x="411" y="160"/>
                  </a:lnTo>
                  <a:lnTo>
                    <a:pt x="401" y="204"/>
                  </a:lnTo>
                  <a:lnTo>
                    <a:pt x="394" y="225"/>
                  </a:lnTo>
                  <a:lnTo>
                    <a:pt x="386" y="244"/>
                  </a:lnTo>
                  <a:lnTo>
                    <a:pt x="378" y="260"/>
                  </a:lnTo>
                  <a:lnTo>
                    <a:pt x="367" y="273"/>
                  </a:lnTo>
                  <a:lnTo>
                    <a:pt x="354" y="285"/>
                  </a:lnTo>
                  <a:lnTo>
                    <a:pt x="340" y="296"/>
                  </a:lnTo>
                  <a:lnTo>
                    <a:pt x="334" y="302"/>
                  </a:lnTo>
                  <a:lnTo>
                    <a:pt x="327" y="306"/>
                  </a:lnTo>
                  <a:lnTo>
                    <a:pt x="318" y="311"/>
                  </a:lnTo>
                  <a:lnTo>
                    <a:pt x="312" y="315"/>
                  </a:lnTo>
                  <a:lnTo>
                    <a:pt x="303" y="320"/>
                  </a:lnTo>
                  <a:lnTo>
                    <a:pt x="296" y="324"/>
                  </a:lnTo>
                  <a:lnTo>
                    <a:pt x="280" y="331"/>
                  </a:lnTo>
                  <a:lnTo>
                    <a:pt x="263" y="335"/>
                  </a:lnTo>
                  <a:lnTo>
                    <a:pt x="248" y="339"/>
                  </a:lnTo>
                  <a:lnTo>
                    <a:pt x="216" y="342"/>
                  </a:lnTo>
                  <a:lnTo>
                    <a:pt x="188" y="336"/>
                  </a:lnTo>
                  <a:lnTo>
                    <a:pt x="175" y="329"/>
                  </a:lnTo>
                  <a:lnTo>
                    <a:pt x="161" y="321"/>
                  </a:lnTo>
                  <a:lnTo>
                    <a:pt x="141" y="295"/>
                  </a:lnTo>
                  <a:lnTo>
                    <a:pt x="134" y="280"/>
                  </a:lnTo>
                  <a:lnTo>
                    <a:pt x="126" y="265"/>
                  </a:lnTo>
                  <a:lnTo>
                    <a:pt x="119" y="249"/>
                  </a:lnTo>
                  <a:lnTo>
                    <a:pt x="112" y="236"/>
                  </a:lnTo>
                  <a:lnTo>
                    <a:pt x="105" y="222"/>
                  </a:lnTo>
                  <a:lnTo>
                    <a:pt x="99" y="209"/>
                  </a:lnTo>
                  <a:lnTo>
                    <a:pt x="90" y="186"/>
                  </a:lnTo>
                  <a:lnTo>
                    <a:pt x="76" y="153"/>
                  </a:lnTo>
                  <a:lnTo>
                    <a:pt x="70" y="141"/>
                  </a:lnTo>
                  <a:lnTo>
                    <a:pt x="1" y="124"/>
                  </a:lnTo>
                  <a:lnTo>
                    <a:pt x="1" y="1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6" name="Freeform 214"/>
            <p:cNvSpPr>
              <a:spLocks/>
            </p:cNvSpPr>
            <p:nvPr/>
          </p:nvSpPr>
          <p:spPr bwMode="auto">
            <a:xfrm>
              <a:off x="3397" y="2838"/>
              <a:ext cx="48" cy="72"/>
            </a:xfrm>
            <a:custGeom>
              <a:avLst/>
              <a:gdLst/>
              <a:ahLst/>
              <a:cxnLst>
                <a:cxn ang="0">
                  <a:pos x="41" y="8"/>
                </a:cxn>
                <a:cxn ang="0">
                  <a:pos x="0" y="61"/>
                </a:cxn>
                <a:cxn ang="0">
                  <a:pos x="1" y="147"/>
                </a:cxn>
                <a:cxn ang="0">
                  <a:pos x="40" y="218"/>
                </a:cxn>
                <a:cxn ang="0">
                  <a:pos x="96" y="211"/>
                </a:cxn>
                <a:cxn ang="0">
                  <a:pos x="131" y="164"/>
                </a:cxn>
                <a:cxn ang="0">
                  <a:pos x="145" y="92"/>
                </a:cxn>
                <a:cxn ang="0">
                  <a:pos x="123" y="35"/>
                </a:cxn>
                <a:cxn ang="0">
                  <a:pos x="88" y="0"/>
                </a:cxn>
                <a:cxn ang="0">
                  <a:pos x="41" y="8"/>
                </a:cxn>
                <a:cxn ang="0">
                  <a:pos x="41" y="8"/>
                </a:cxn>
              </a:cxnLst>
              <a:rect l="0" t="0" r="r" b="b"/>
              <a:pathLst>
                <a:path w="145" h="218">
                  <a:moveTo>
                    <a:pt x="41" y="8"/>
                  </a:moveTo>
                  <a:lnTo>
                    <a:pt x="0" y="61"/>
                  </a:lnTo>
                  <a:lnTo>
                    <a:pt x="1" y="147"/>
                  </a:lnTo>
                  <a:lnTo>
                    <a:pt x="40" y="218"/>
                  </a:lnTo>
                  <a:lnTo>
                    <a:pt x="96" y="211"/>
                  </a:lnTo>
                  <a:lnTo>
                    <a:pt x="131" y="164"/>
                  </a:lnTo>
                  <a:lnTo>
                    <a:pt x="145" y="92"/>
                  </a:lnTo>
                  <a:lnTo>
                    <a:pt x="123" y="35"/>
                  </a:lnTo>
                  <a:lnTo>
                    <a:pt x="88" y="0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7" name="Freeform 215"/>
            <p:cNvSpPr>
              <a:spLocks/>
            </p:cNvSpPr>
            <p:nvPr/>
          </p:nvSpPr>
          <p:spPr bwMode="auto">
            <a:xfrm>
              <a:off x="2815" y="2841"/>
              <a:ext cx="534" cy="194"/>
            </a:xfrm>
            <a:custGeom>
              <a:avLst/>
              <a:gdLst/>
              <a:ahLst/>
              <a:cxnLst>
                <a:cxn ang="0">
                  <a:pos x="2" y="303"/>
                </a:cxn>
                <a:cxn ang="0">
                  <a:pos x="13" y="369"/>
                </a:cxn>
                <a:cxn ang="0">
                  <a:pos x="28" y="410"/>
                </a:cxn>
                <a:cxn ang="0">
                  <a:pos x="51" y="451"/>
                </a:cxn>
                <a:cxn ang="0">
                  <a:pos x="84" y="490"/>
                </a:cxn>
                <a:cxn ang="0">
                  <a:pos x="112" y="510"/>
                </a:cxn>
                <a:cxn ang="0">
                  <a:pos x="130" y="521"/>
                </a:cxn>
                <a:cxn ang="0">
                  <a:pos x="157" y="537"/>
                </a:cxn>
                <a:cxn ang="0">
                  <a:pos x="182" y="546"/>
                </a:cxn>
                <a:cxn ang="0">
                  <a:pos x="206" y="557"/>
                </a:cxn>
                <a:cxn ang="0">
                  <a:pos x="231" y="565"/>
                </a:cxn>
                <a:cxn ang="0">
                  <a:pos x="275" y="575"/>
                </a:cxn>
                <a:cxn ang="0">
                  <a:pos x="355" y="581"/>
                </a:cxn>
                <a:cxn ang="0">
                  <a:pos x="423" y="567"/>
                </a:cxn>
                <a:cxn ang="0">
                  <a:pos x="454" y="554"/>
                </a:cxn>
                <a:cxn ang="0">
                  <a:pos x="481" y="539"/>
                </a:cxn>
                <a:cxn ang="0">
                  <a:pos x="502" y="526"/>
                </a:cxn>
                <a:cxn ang="0">
                  <a:pos x="531" y="502"/>
                </a:cxn>
                <a:cxn ang="0">
                  <a:pos x="568" y="465"/>
                </a:cxn>
                <a:cxn ang="0">
                  <a:pos x="592" y="437"/>
                </a:cxn>
                <a:cxn ang="0">
                  <a:pos x="1602" y="279"/>
                </a:cxn>
                <a:cxn ang="0">
                  <a:pos x="612" y="294"/>
                </a:cxn>
                <a:cxn ang="0">
                  <a:pos x="579" y="91"/>
                </a:cxn>
                <a:cxn ang="0">
                  <a:pos x="575" y="281"/>
                </a:cxn>
                <a:cxn ang="0">
                  <a:pos x="561" y="360"/>
                </a:cxn>
                <a:cxn ang="0">
                  <a:pos x="545" y="406"/>
                </a:cxn>
                <a:cxn ang="0">
                  <a:pos x="521" y="440"/>
                </a:cxn>
                <a:cxn ang="0">
                  <a:pos x="495" y="468"/>
                </a:cxn>
                <a:cxn ang="0">
                  <a:pos x="473" y="483"/>
                </a:cxn>
                <a:cxn ang="0">
                  <a:pos x="458" y="492"/>
                </a:cxn>
                <a:cxn ang="0">
                  <a:pos x="434" y="505"/>
                </a:cxn>
                <a:cxn ang="0">
                  <a:pos x="401" y="513"/>
                </a:cxn>
                <a:cxn ang="0">
                  <a:pos x="353" y="517"/>
                </a:cxn>
                <a:cxn ang="0">
                  <a:pos x="293" y="499"/>
                </a:cxn>
                <a:cxn ang="0">
                  <a:pos x="265" y="487"/>
                </a:cxn>
                <a:cxn ang="0">
                  <a:pos x="242" y="477"/>
                </a:cxn>
                <a:cxn ang="0">
                  <a:pos x="204" y="459"/>
                </a:cxn>
                <a:cxn ang="0">
                  <a:pos x="157" y="376"/>
                </a:cxn>
                <a:cxn ang="0">
                  <a:pos x="142" y="303"/>
                </a:cxn>
                <a:cxn ang="0">
                  <a:pos x="130" y="169"/>
                </a:cxn>
                <a:cxn ang="0">
                  <a:pos x="149" y="80"/>
                </a:cxn>
                <a:cxn ang="0">
                  <a:pos x="171" y="0"/>
                </a:cxn>
                <a:cxn ang="0">
                  <a:pos x="0" y="275"/>
                </a:cxn>
              </a:cxnLst>
              <a:rect l="0" t="0" r="r" b="b"/>
              <a:pathLst>
                <a:path w="1602" h="581">
                  <a:moveTo>
                    <a:pt x="0" y="275"/>
                  </a:moveTo>
                  <a:lnTo>
                    <a:pt x="2" y="303"/>
                  </a:lnTo>
                  <a:lnTo>
                    <a:pt x="5" y="333"/>
                  </a:lnTo>
                  <a:lnTo>
                    <a:pt x="13" y="369"/>
                  </a:lnTo>
                  <a:lnTo>
                    <a:pt x="20" y="389"/>
                  </a:lnTo>
                  <a:lnTo>
                    <a:pt x="28" y="410"/>
                  </a:lnTo>
                  <a:lnTo>
                    <a:pt x="38" y="431"/>
                  </a:lnTo>
                  <a:lnTo>
                    <a:pt x="51" y="451"/>
                  </a:lnTo>
                  <a:lnTo>
                    <a:pt x="67" y="470"/>
                  </a:lnTo>
                  <a:lnTo>
                    <a:pt x="84" y="490"/>
                  </a:lnTo>
                  <a:lnTo>
                    <a:pt x="106" y="506"/>
                  </a:lnTo>
                  <a:lnTo>
                    <a:pt x="112" y="510"/>
                  </a:lnTo>
                  <a:lnTo>
                    <a:pt x="118" y="514"/>
                  </a:lnTo>
                  <a:lnTo>
                    <a:pt x="130" y="521"/>
                  </a:lnTo>
                  <a:lnTo>
                    <a:pt x="144" y="528"/>
                  </a:lnTo>
                  <a:lnTo>
                    <a:pt x="157" y="537"/>
                  </a:lnTo>
                  <a:lnTo>
                    <a:pt x="170" y="542"/>
                  </a:lnTo>
                  <a:lnTo>
                    <a:pt x="182" y="546"/>
                  </a:lnTo>
                  <a:lnTo>
                    <a:pt x="195" y="552"/>
                  </a:lnTo>
                  <a:lnTo>
                    <a:pt x="206" y="557"/>
                  </a:lnTo>
                  <a:lnTo>
                    <a:pt x="218" y="560"/>
                  </a:lnTo>
                  <a:lnTo>
                    <a:pt x="231" y="565"/>
                  </a:lnTo>
                  <a:lnTo>
                    <a:pt x="253" y="571"/>
                  </a:lnTo>
                  <a:lnTo>
                    <a:pt x="275" y="575"/>
                  </a:lnTo>
                  <a:lnTo>
                    <a:pt x="317" y="581"/>
                  </a:lnTo>
                  <a:lnTo>
                    <a:pt x="355" y="581"/>
                  </a:lnTo>
                  <a:lnTo>
                    <a:pt x="392" y="575"/>
                  </a:lnTo>
                  <a:lnTo>
                    <a:pt x="423" y="567"/>
                  </a:lnTo>
                  <a:lnTo>
                    <a:pt x="440" y="561"/>
                  </a:lnTo>
                  <a:lnTo>
                    <a:pt x="454" y="554"/>
                  </a:lnTo>
                  <a:lnTo>
                    <a:pt x="468" y="548"/>
                  </a:lnTo>
                  <a:lnTo>
                    <a:pt x="481" y="539"/>
                  </a:lnTo>
                  <a:lnTo>
                    <a:pt x="495" y="530"/>
                  </a:lnTo>
                  <a:lnTo>
                    <a:pt x="502" y="526"/>
                  </a:lnTo>
                  <a:lnTo>
                    <a:pt x="507" y="521"/>
                  </a:lnTo>
                  <a:lnTo>
                    <a:pt x="531" y="502"/>
                  </a:lnTo>
                  <a:lnTo>
                    <a:pt x="552" y="483"/>
                  </a:lnTo>
                  <a:lnTo>
                    <a:pt x="568" y="465"/>
                  </a:lnTo>
                  <a:lnTo>
                    <a:pt x="581" y="451"/>
                  </a:lnTo>
                  <a:lnTo>
                    <a:pt x="592" y="437"/>
                  </a:lnTo>
                  <a:lnTo>
                    <a:pt x="1180" y="307"/>
                  </a:lnTo>
                  <a:lnTo>
                    <a:pt x="1602" y="279"/>
                  </a:lnTo>
                  <a:lnTo>
                    <a:pt x="1595" y="192"/>
                  </a:lnTo>
                  <a:lnTo>
                    <a:pt x="612" y="294"/>
                  </a:lnTo>
                  <a:lnTo>
                    <a:pt x="619" y="165"/>
                  </a:lnTo>
                  <a:lnTo>
                    <a:pt x="579" y="91"/>
                  </a:lnTo>
                  <a:lnTo>
                    <a:pt x="579" y="224"/>
                  </a:lnTo>
                  <a:lnTo>
                    <a:pt x="575" y="281"/>
                  </a:lnTo>
                  <a:lnTo>
                    <a:pt x="567" y="336"/>
                  </a:lnTo>
                  <a:lnTo>
                    <a:pt x="561" y="360"/>
                  </a:lnTo>
                  <a:lnTo>
                    <a:pt x="554" y="385"/>
                  </a:lnTo>
                  <a:lnTo>
                    <a:pt x="545" y="406"/>
                  </a:lnTo>
                  <a:lnTo>
                    <a:pt x="534" y="424"/>
                  </a:lnTo>
                  <a:lnTo>
                    <a:pt x="521" y="440"/>
                  </a:lnTo>
                  <a:lnTo>
                    <a:pt x="509" y="454"/>
                  </a:lnTo>
                  <a:lnTo>
                    <a:pt x="495" y="468"/>
                  </a:lnTo>
                  <a:lnTo>
                    <a:pt x="481" y="479"/>
                  </a:lnTo>
                  <a:lnTo>
                    <a:pt x="473" y="483"/>
                  </a:lnTo>
                  <a:lnTo>
                    <a:pt x="466" y="488"/>
                  </a:lnTo>
                  <a:lnTo>
                    <a:pt x="458" y="492"/>
                  </a:lnTo>
                  <a:lnTo>
                    <a:pt x="450" y="497"/>
                  </a:lnTo>
                  <a:lnTo>
                    <a:pt x="434" y="505"/>
                  </a:lnTo>
                  <a:lnTo>
                    <a:pt x="418" y="510"/>
                  </a:lnTo>
                  <a:lnTo>
                    <a:pt x="401" y="513"/>
                  </a:lnTo>
                  <a:lnTo>
                    <a:pt x="386" y="516"/>
                  </a:lnTo>
                  <a:lnTo>
                    <a:pt x="353" y="517"/>
                  </a:lnTo>
                  <a:lnTo>
                    <a:pt x="321" y="512"/>
                  </a:lnTo>
                  <a:lnTo>
                    <a:pt x="293" y="499"/>
                  </a:lnTo>
                  <a:lnTo>
                    <a:pt x="277" y="494"/>
                  </a:lnTo>
                  <a:lnTo>
                    <a:pt x="265" y="487"/>
                  </a:lnTo>
                  <a:lnTo>
                    <a:pt x="251" y="483"/>
                  </a:lnTo>
                  <a:lnTo>
                    <a:pt x="242" y="477"/>
                  </a:lnTo>
                  <a:lnTo>
                    <a:pt x="221" y="468"/>
                  </a:lnTo>
                  <a:lnTo>
                    <a:pt x="204" y="459"/>
                  </a:lnTo>
                  <a:lnTo>
                    <a:pt x="178" y="429"/>
                  </a:lnTo>
                  <a:lnTo>
                    <a:pt x="157" y="376"/>
                  </a:lnTo>
                  <a:lnTo>
                    <a:pt x="149" y="340"/>
                  </a:lnTo>
                  <a:lnTo>
                    <a:pt x="142" y="303"/>
                  </a:lnTo>
                  <a:lnTo>
                    <a:pt x="133" y="231"/>
                  </a:lnTo>
                  <a:lnTo>
                    <a:pt x="130" y="169"/>
                  </a:lnTo>
                  <a:lnTo>
                    <a:pt x="137" y="121"/>
                  </a:lnTo>
                  <a:lnTo>
                    <a:pt x="149" y="80"/>
                  </a:lnTo>
                  <a:lnTo>
                    <a:pt x="160" y="41"/>
                  </a:lnTo>
                  <a:lnTo>
                    <a:pt x="171" y="0"/>
                  </a:lnTo>
                  <a:lnTo>
                    <a:pt x="69" y="117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8" name="Freeform 216"/>
            <p:cNvSpPr>
              <a:spLocks/>
            </p:cNvSpPr>
            <p:nvPr/>
          </p:nvSpPr>
          <p:spPr bwMode="auto">
            <a:xfrm>
              <a:off x="2897" y="2870"/>
              <a:ext cx="83" cy="113"/>
            </a:xfrm>
            <a:custGeom>
              <a:avLst/>
              <a:gdLst/>
              <a:ahLst/>
              <a:cxnLst>
                <a:cxn ang="0">
                  <a:pos x="4" y="124"/>
                </a:cxn>
                <a:cxn ang="0">
                  <a:pos x="36" y="40"/>
                </a:cxn>
                <a:cxn ang="0">
                  <a:pos x="100" y="0"/>
                </a:cxn>
                <a:cxn ang="0">
                  <a:pos x="183" y="1"/>
                </a:cxn>
                <a:cxn ang="0">
                  <a:pos x="233" y="59"/>
                </a:cxn>
                <a:cxn ang="0">
                  <a:pos x="249" y="135"/>
                </a:cxn>
                <a:cxn ang="0">
                  <a:pos x="238" y="234"/>
                </a:cxn>
                <a:cxn ang="0">
                  <a:pos x="188" y="305"/>
                </a:cxn>
                <a:cxn ang="0">
                  <a:pos x="126" y="337"/>
                </a:cxn>
                <a:cxn ang="0">
                  <a:pos x="62" y="318"/>
                </a:cxn>
                <a:cxn ang="0">
                  <a:pos x="19" y="264"/>
                </a:cxn>
                <a:cxn ang="0">
                  <a:pos x="0" y="180"/>
                </a:cxn>
                <a:cxn ang="0">
                  <a:pos x="4" y="124"/>
                </a:cxn>
                <a:cxn ang="0">
                  <a:pos x="4" y="124"/>
                </a:cxn>
              </a:cxnLst>
              <a:rect l="0" t="0" r="r" b="b"/>
              <a:pathLst>
                <a:path w="249" h="337">
                  <a:moveTo>
                    <a:pt x="4" y="124"/>
                  </a:moveTo>
                  <a:lnTo>
                    <a:pt x="36" y="40"/>
                  </a:lnTo>
                  <a:lnTo>
                    <a:pt x="100" y="0"/>
                  </a:lnTo>
                  <a:lnTo>
                    <a:pt x="183" y="1"/>
                  </a:lnTo>
                  <a:lnTo>
                    <a:pt x="233" y="59"/>
                  </a:lnTo>
                  <a:lnTo>
                    <a:pt x="249" y="135"/>
                  </a:lnTo>
                  <a:lnTo>
                    <a:pt x="238" y="234"/>
                  </a:lnTo>
                  <a:lnTo>
                    <a:pt x="188" y="305"/>
                  </a:lnTo>
                  <a:lnTo>
                    <a:pt x="126" y="337"/>
                  </a:lnTo>
                  <a:lnTo>
                    <a:pt x="62" y="318"/>
                  </a:lnTo>
                  <a:lnTo>
                    <a:pt x="19" y="264"/>
                  </a:lnTo>
                  <a:lnTo>
                    <a:pt x="0" y="180"/>
                  </a:lnTo>
                  <a:lnTo>
                    <a:pt x="4" y="124"/>
                  </a:lnTo>
                  <a:lnTo>
                    <a:pt x="4" y="1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9" name="Freeform 217"/>
            <p:cNvSpPr>
              <a:spLocks/>
            </p:cNvSpPr>
            <p:nvPr/>
          </p:nvSpPr>
          <p:spPr bwMode="auto">
            <a:xfrm>
              <a:off x="2448" y="2968"/>
              <a:ext cx="443" cy="100"/>
            </a:xfrm>
            <a:custGeom>
              <a:avLst/>
              <a:gdLst/>
              <a:ahLst/>
              <a:cxnLst>
                <a:cxn ang="0">
                  <a:pos x="1141" y="0"/>
                </a:cxn>
                <a:cxn ang="0">
                  <a:pos x="606" y="49"/>
                </a:cxn>
                <a:cxn ang="0">
                  <a:pos x="0" y="193"/>
                </a:cxn>
                <a:cxn ang="0">
                  <a:pos x="433" y="155"/>
                </a:cxn>
                <a:cxn ang="0">
                  <a:pos x="134" y="270"/>
                </a:cxn>
                <a:cxn ang="0">
                  <a:pos x="718" y="175"/>
                </a:cxn>
                <a:cxn ang="0">
                  <a:pos x="444" y="299"/>
                </a:cxn>
                <a:cxn ang="0">
                  <a:pos x="945" y="199"/>
                </a:cxn>
                <a:cxn ang="0">
                  <a:pos x="810" y="278"/>
                </a:cxn>
                <a:cxn ang="0">
                  <a:pos x="1330" y="160"/>
                </a:cxn>
                <a:cxn ang="0">
                  <a:pos x="1141" y="0"/>
                </a:cxn>
                <a:cxn ang="0">
                  <a:pos x="1141" y="0"/>
                </a:cxn>
              </a:cxnLst>
              <a:rect l="0" t="0" r="r" b="b"/>
              <a:pathLst>
                <a:path w="1330" h="299">
                  <a:moveTo>
                    <a:pt x="1141" y="0"/>
                  </a:moveTo>
                  <a:lnTo>
                    <a:pt x="606" y="49"/>
                  </a:lnTo>
                  <a:lnTo>
                    <a:pt x="0" y="193"/>
                  </a:lnTo>
                  <a:lnTo>
                    <a:pt x="433" y="155"/>
                  </a:lnTo>
                  <a:lnTo>
                    <a:pt x="134" y="270"/>
                  </a:lnTo>
                  <a:lnTo>
                    <a:pt x="718" y="175"/>
                  </a:lnTo>
                  <a:lnTo>
                    <a:pt x="444" y="299"/>
                  </a:lnTo>
                  <a:lnTo>
                    <a:pt x="945" y="199"/>
                  </a:lnTo>
                  <a:lnTo>
                    <a:pt x="810" y="278"/>
                  </a:lnTo>
                  <a:lnTo>
                    <a:pt x="1330" y="160"/>
                  </a:lnTo>
                  <a:lnTo>
                    <a:pt x="1141" y="0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37"/>
          <p:cNvGrpSpPr>
            <a:grpSpLocks/>
          </p:cNvGrpSpPr>
          <p:nvPr/>
        </p:nvGrpSpPr>
        <p:grpSpPr bwMode="auto">
          <a:xfrm>
            <a:off x="5791200" y="4384675"/>
            <a:ext cx="1828800" cy="908050"/>
            <a:chOff x="3648" y="2256"/>
            <a:chExt cx="1152" cy="572"/>
          </a:xfrm>
        </p:grpSpPr>
        <p:sp>
          <p:nvSpPr>
            <p:cNvPr id="3290" name="Freeform 218"/>
            <p:cNvSpPr>
              <a:spLocks/>
            </p:cNvSpPr>
            <p:nvPr/>
          </p:nvSpPr>
          <p:spPr bwMode="auto">
            <a:xfrm>
              <a:off x="3778" y="2377"/>
              <a:ext cx="349" cy="259"/>
            </a:xfrm>
            <a:custGeom>
              <a:avLst/>
              <a:gdLst/>
              <a:ahLst/>
              <a:cxnLst>
                <a:cxn ang="0">
                  <a:pos x="952" y="0"/>
                </a:cxn>
                <a:cxn ang="0">
                  <a:pos x="195" y="70"/>
                </a:cxn>
                <a:cxn ang="0">
                  <a:pos x="0" y="247"/>
                </a:cxn>
                <a:cxn ang="0">
                  <a:pos x="5" y="776"/>
                </a:cxn>
                <a:cxn ang="0">
                  <a:pos x="129" y="774"/>
                </a:cxn>
                <a:cxn ang="0">
                  <a:pos x="148" y="249"/>
                </a:cxn>
                <a:cxn ang="0">
                  <a:pos x="359" y="282"/>
                </a:cxn>
                <a:cxn ang="0">
                  <a:pos x="226" y="121"/>
                </a:cxn>
                <a:cxn ang="0">
                  <a:pos x="1047" y="37"/>
                </a:cxn>
                <a:cxn ang="0">
                  <a:pos x="952" y="0"/>
                </a:cxn>
                <a:cxn ang="0">
                  <a:pos x="952" y="0"/>
                </a:cxn>
              </a:cxnLst>
              <a:rect l="0" t="0" r="r" b="b"/>
              <a:pathLst>
                <a:path w="1047" h="776">
                  <a:moveTo>
                    <a:pt x="952" y="0"/>
                  </a:moveTo>
                  <a:lnTo>
                    <a:pt x="195" y="70"/>
                  </a:lnTo>
                  <a:lnTo>
                    <a:pt x="0" y="247"/>
                  </a:lnTo>
                  <a:lnTo>
                    <a:pt x="5" y="776"/>
                  </a:lnTo>
                  <a:lnTo>
                    <a:pt x="129" y="774"/>
                  </a:lnTo>
                  <a:lnTo>
                    <a:pt x="148" y="249"/>
                  </a:lnTo>
                  <a:lnTo>
                    <a:pt x="359" y="282"/>
                  </a:lnTo>
                  <a:lnTo>
                    <a:pt x="226" y="121"/>
                  </a:lnTo>
                  <a:lnTo>
                    <a:pt x="1047" y="37"/>
                  </a:lnTo>
                  <a:lnTo>
                    <a:pt x="952" y="0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1" name="Freeform 219"/>
            <p:cNvSpPr>
              <a:spLocks/>
            </p:cNvSpPr>
            <p:nvPr/>
          </p:nvSpPr>
          <p:spPr bwMode="auto">
            <a:xfrm>
              <a:off x="3652" y="2468"/>
              <a:ext cx="878" cy="217"/>
            </a:xfrm>
            <a:custGeom>
              <a:avLst/>
              <a:gdLst/>
              <a:ahLst/>
              <a:cxnLst>
                <a:cxn ang="0">
                  <a:pos x="214" y="40"/>
                </a:cxn>
                <a:cxn ang="0">
                  <a:pos x="169" y="65"/>
                </a:cxn>
                <a:cxn ang="0">
                  <a:pos x="135" y="88"/>
                </a:cxn>
                <a:cxn ang="0">
                  <a:pos x="71" y="152"/>
                </a:cxn>
                <a:cxn ang="0">
                  <a:pos x="25" y="235"/>
                </a:cxn>
                <a:cxn ang="0">
                  <a:pos x="9" y="412"/>
                </a:cxn>
                <a:cxn ang="0">
                  <a:pos x="35" y="478"/>
                </a:cxn>
                <a:cxn ang="0">
                  <a:pos x="86" y="519"/>
                </a:cxn>
                <a:cxn ang="0">
                  <a:pos x="146" y="537"/>
                </a:cxn>
                <a:cxn ang="0">
                  <a:pos x="1122" y="617"/>
                </a:cxn>
                <a:cxn ang="0">
                  <a:pos x="1238" y="500"/>
                </a:cxn>
                <a:cxn ang="0">
                  <a:pos x="1282" y="428"/>
                </a:cxn>
                <a:cxn ang="0">
                  <a:pos x="1332" y="383"/>
                </a:cxn>
                <a:cxn ang="0">
                  <a:pos x="1373" y="363"/>
                </a:cxn>
                <a:cxn ang="0">
                  <a:pos x="1527" y="370"/>
                </a:cxn>
                <a:cxn ang="0">
                  <a:pos x="1592" y="399"/>
                </a:cxn>
                <a:cxn ang="0">
                  <a:pos x="1662" y="485"/>
                </a:cxn>
                <a:cxn ang="0">
                  <a:pos x="1701" y="651"/>
                </a:cxn>
                <a:cxn ang="0">
                  <a:pos x="1917" y="511"/>
                </a:cxn>
                <a:cxn ang="0">
                  <a:pos x="1850" y="446"/>
                </a:cxn>
                <a:cxn ang="0">
                  <a:pos x="1784" y="388"/>
                </a:cxn>
                <a:cxn ang="0">
                  <a:pos x="1716" y="335"/>
                </a:cxn>
                <a:cxn ang="0">
                  <a:pos x="1675" y="306"/>
                </a:cxn>
                <a:cxn ang="0">
                  <a:pos x="1635" y="278"/>
                </a:cxn>
                <a:cxn ang="0">
                  <a:pos x="1593" y="253"/>
                </a:cxn>
                <a:cxn ang="0">
                  <a:pos x="1553" y="235"/>
                </a:cxn>
                <a:cxn ang="0">
                  <a:pos x="1487" y="215"/>
                </a:cxn>
                <a:cxn ang="0">
                  <a:pos x="1392" y="231"/>
                </a:cxn>
                <a:cxn ang="0">
                  <a:pos x="1334" y="259"/>
                </a:cxn>
                <a:cxn ang="0">
                  <a:pos x="1293" y="286"/>
                </a:cxn>
                <a:cxn ang="0">
                  <a:pos x="1267" y="304"/>
                </a:cxn>
                <a:cxn ang="0">
                  <a:pos x="1241" y="322"/>
                </a:cxn>
                <a:cxn ang="0">
                  <a:pos x="1217" y="340"/>
                </a:cxn>
                <a:cxn ang="0">
                  <a:pos x="1184" y="366"/>
                </a:cxn>
                <a:cxn ang="0">
                  <a:pos x="1146" y="390"/>
                </a:cxn>
                <a:cxn ang="0">
                  <a:pos x="1096" y="402"/>
                </a:cxn>
                <a:cxn ang="0">
                  <a:pos x="1075" y="329"/>
                </a:cxn>
                <a:cxn ang="0">
                  <a:pos x="1108" y="267"/>
                </a:cxn>
                <a:cxn ang="0">
                  <a:pos x="1068" y="129"/>
                </a:cxn>
                <a:cxn ang="0">
                  <a:pos x="1045" y="138"/>
                </a:cxn>
                <a:cxn ang="0">
                  <a:pos x="1002" y="201"/>
                </a:cxn>
                <a:cxn ang="0">
                  <a:pos x="964" y="297"/>
                </a:cxn>
                <a:cxn ang="0">
                  <a:pos x="922" y="344"/>
                </a:cxn>
                <a:cxn ang="0">
                  <a:pos x="838" y="352"/>
                </a:cxn>
                <a:cxn ang="0">
                  <a:pos x="773" y="282"/>
                </a:cxn>
                <a:cxn ang="0">
                  <a:pos x="775" y="190"/>
                </a:cxn>
                <a:cxn ang="0">
                  <a:pos x="733" y="0"/>
                </a:cxn>
                <a:cxn ang="0">
                  <a:pos x="383" y="385"/>
                </a:cxn>
                <a:cxn ang="0">
                  <a:pos x="335" y="413"/>
                </a:cxn>
                <a:cxn ang="0">
                  <a:pos x="261" y="438"/>
                </a:cxn>
                <a:cxn ang="0">
                  <a:pos x="140" y="384"/>
                </a:cxn>
                <a:cxn ang="0">
                  <a:pos x="93" y="267"/>
                </a:cxn>
                <a:cxn ang="0">
                  <a:pos x="127" y="145"/>
                </a:cxn>
                <a:cxn ang="0">
                  <a:pos x="214" y="55"/>
                </a:cxn>
              </a:cxnLst>
              <a:rect l="0" t="0" r="r" b="b"/>
              <a:pathLst>
                <a:path w="2634" h="651">
                  <a:moveTo>
                    <a:pt x="248" y="24"/>
                  </a:moveTo>
                  <a:lnTo>
                    <a:pt x="242" y="28"/>
                  </a:lnTo>
                  <a:lnTo>
                    <a:pt x="225" y="35"/>
                  </a:lnTo>
                  <a:lnTo>
                    <a:pt x="214" y="40"/>
                  </a:lnTo>
                  <a:lnTo>
                    <a:pt x="200" y="47"/>
                  </a:lnTo>
                  <a:lnTo>
                    <a:pt x="185" y="55"/>
                  </a:lnTo>
                  <a:lnTo>
                    <a:pt x="177" y="61"/>
                  </a:lnTo>
                  <a:lnTo>
                    <a:pt x="169" y="65"/>
                  </a:lnTo>
                  <a:lnTo>
                    <a:pt x="160" y="69"/>
                  </a:lnTo>
                  <a:lnTo>
                    <a:pt x="153" y="76"/>
                  </a:lnTo>
                  <a:lnTo>
                    <a:pt x="144" y="83"/>
                  </a:lnTo>
                  <a:lnTo>
                    <a:pt x="135" y="88"/>
                  </a:lnTo>
                  <a:lnTo>
                    <a:pt x="119" y="102"/>
                  </a:lnTo>
                  <a:lnTo>
                    <a:pt x="101" y="117"/>
                  </a:lnTo>
                  <a:lnTo>
                    <a:pt x="86" y="134"/>
                  </a:lnTo>
                  <a:lnTo>
                    <a:pt x="71" y="152"/>
                  </a:lnTo>
                  <a:lnTo>
                    <a:pt x="57" y="171"/>
                  </a:lnTo>
                  <a:lnTo>
                    <a:pt x="44" y="191"/>
                  </a:lnTo>
                  <a:lnTo>
                    <a:pt x="33" y="213"/>
                  </a:lnTo>
                  <a:lnTo>
                    <a:pt x="25" y="235"/>
                  </a:lnTo>
                  <a:lnTo>
                    <a:pt x="11" y="274"/>
                  </a:lnTo>
                  <a:lnTo>
                    <a:pt x="0" y="348"/>
                  </a:lnTo>
                  <a:lnTo>
                    <a:pt x="2" y="381"/>
                  </a:lnTo>
                  <a:lnTo>
                    <a:pt x="9" y="412"/>
                  </a:lnTo>
                  <a:lnTo>
                    <a:pt x="17" y="440"/>
                  </a:lnTo>
                  <a:lnTo>
                    <a:pt x="22" y="454"/>
                  </a:lnTo>
                  <a:lnTo>
                    <a:pt x="28" y="467"/>
                  </a:lnTo>
                  <a:lnTo>
                    <a:pt x="35" y="478"/>
                  </a:lnTo>
                  <a:lnTo>
                    <a:pt x="44" y="489"/>
                  </a:lnTo>
                  <a:lnTo>
                    <a:pt x="64" y="507"/>
                  </a:lnTo>
                  <a:lnTo>
                    <a:pt x="73" y="513"/>
                  </a:lnTo>
                  <a:lnTo>
                    <a:pt x="86" y="519"/>
                  </a:lnTo>
                  <a:lnTo>
                    <a:pt x="97" y="523"/>
                  </a:lnTo>
                  <a:lnTo>
                    <a:pt x="108" y="527"/>
                  </a:lnTo>
                  <a:lnTo>
                    <a:pt x="129" y="533"/>
                  </a:lnTo>
                  <a:lnTo>
                    <a:pt x="146" y="537"/>
                  </a:lnTo>
                  <a:lnTo>
                    <a:pt x="162" y="537"/>
                  </a:lnTo>
                  <a:lnTo>
                    <a:pt x="979" y="562"/>
                  </a:lnTo>
                  <a:lnTo>
                    <a:pt x="1118" y="527"/>
                  </a:lnTo>
                  <a:lnTo>
                    <a:pt x="1122" y="617"/>
                  </a:lnTo>
                  <a:lnTo>
                    <a:pt x="1213" y="560"/>
                  </a:lnTo>
                  <a:lnTo>
                    <a:pt x="1224" y="530"/>
                  </a:lnTo>
                  <a:lnTo>
                    <a:pt x="1230" y="515"/>
                  </a:lnTo>
                  <a:lnTo>
                    <a:pt x="1238" y="500"/>
                  </a:lnTo>
                  <a:lnTo>
                    <a:pt x="1247" y="483"/>
                  </a:lnTo>
                  <a:lnTo>
                    <a:pt x="1257" y="464"/>
                  </a:lnTo>
                  <a:lnTo>
                    <a:pt x="1268" y="447"/>
                  </a:lnTo>
                  <a:lnTo>
                    <a:pt x="1282" y="428"/>
                  </a:lnTo>
                  <a:lnTo>
                    <a:pt x="1297" y="412"/>
                  </a:lnTo>
                  <a:lnTo>
                    <a:pt x="1314" y="396"/>
                  </a:lnTo>
                  <a:lnTo>
                    <a:pt x="1322" y="390"/>
                  </a:lnTo>
                  <a:lnTo>
                    <a:pt x="1332" y="383"/>
                  </a:lnTo>
                  <a:lnTo>
                    <a:pt x="1341" y="377"/>
                  </a:lnTo>
                  <a:lnTo>
                    <a:pt x="1351" y="372"/>
                  </a:lnTo>
                  <a:lnTo>
                    <a:pt x="1362" y="366"/>
                  </a:lnTo>
                  <a:lnTo>
                    <a:pt x="1373" y="363"/>
                  </a:lnTo>
                  <a:lnTo>
                    <a:pt x="1395" y="358"/>
                  </a:lnTo>
                  <a:lnTo>
                    <a:pt x="1442" y="357"/>
                  </a:lnTo>
                  <a:lnTo>
                    <a:pt x="1486" y="359"/>
                  </a:lnTo>
                  <a:lnTo>
                    <a:pt x="1527" y="370"/>
                  </a:lnTo>
                  <a:lnTo>
                    <a:pt x="1547" y="377"/>
                  </a:lnTo>
                  <a:lnTo>
                    <a:pt x="1566" y="385"/>
                  </a:lnTo>
                  <a:lnTo>
                    <a:pt x="1584" y="395"/>
                  </a:lnTo>
                  <a:lnTo>
                    <a:pt x="1592" y="399"/>
                  </a:lnTo>
                  <a:lnTo>
                    <a:pt x="1599" y="405"/>
                  </a:lnTo>
                  <a:lnTo>
                    <a:pt x="1626" y="428"/>
                  </a:lnTo>
                  <a:lnTo>
                    <a:pt x="1648" y="454"/>
                  </a:lnTo>
                  <a:lnTo>
                    <a:pt x="1662" y="485"/>
                  </a:lnTo>
                  <a:lnTo>
                    <a:pt x="1673" y="516"/>
                  </a:lnTo>
                  <a:lnTo>
                    <a:pt x="1682" y="545"/>
                  </a:lnTo>
                  <a:lnTo>
                    <a:pt x="1693" y="599"/>
                  </a:lnTo>
                  <a:lnTo>
                    <a:pt x="1701" y="651"/>
                  </a:lnTo>
                  <a:lnTo>
                    <a:pt x="2623" y="560"/>
                  </a:lnTo>
                  <a:lnTo>
                    <a:pt x="2634" y="507"/>
                  </a:lnTo>
                  <a:lnTo>
                    <a:pt x="1931" y="526"/>
                  </a:lnTo>
                  <a:lnTo>
                    <a:pt x="1917" y="511"/>
                  </a:lnTo>
                  <a:lnTo>
                    <a:pt x="1899" y="493"/>
                  </a:lnTo>
                  <a:lnTo>
                    <a:pt x="1877" y="472"/>
                  </a:lnTo>
                  <a:lnTo>
                    <a:pt x="1863" y="460"/>
                  </a:lnTo>
                  <a:lnTo>
                    <a:pt x="1850" y="446"/>
                  </a:lnTo>
                  <a:lnTo>
                    <a:pt x="1833" y="432"/>
                  </a:lnTo>
                  <a:lnTo>
                    <a:pt x="1817" y="418"/>
                  </a:lnTo>
                  <a:lnTo>
                    <a:pt x="1800" y="403"/>
                  </a:lnTo>
                  <a:lnTo>
                    <a:pt x="1784" y="388"/>
                  </a:lnTo>
                  <a:lnTo>
                    <a:pt x="1764" y="373"/>
                  </a:lnTo>
                  <a:lnTo>
                    <a:pt x="1745" y="358"/>
                  </a:lnTo>
                  <a:lnTo>
                    <a:pt x="1726" y="341"/>
                  </a:lnTo>
                  <a:lnTo>
                    <a:pt x="1716" y="335"/>
                  </a:lnTo>
                  <a:lnTo>
                    <a:pt x="1705" y="326"/>
                  </a:lnTo>
                  <a:lnTo>
                    <a:pt x="1695" y="319"/>
                  </a:lnTo>
                  <a:lnTo>
                    <a:pt x="1684" y="313"/>
                  </a:lnTo>
                  <a:lnTo>
                    <a:pt x="1675" y="306"/>
                  </a:lnTo>
                  <a:lnTo>
                    <a:pt x="1664" y="297"/>
                  </a:lnTo>
                  <a:lnTo>
                    <a:pt x="1655" y="290"/>
                  </a:lnTo>
                  <a:lnTo>
                    <a:pt x="1646" y="284"/>
                  </a:lnTo>
                  <a:lnTo>
                    <a:pt x="1635" y="278"/>
                  </a:lnTo>
                  <a:lnTo>
                    <a:pt x="1625" y="271"/>
                  </a:lnTo>
                  <a:lnTo>
                    <a:pt x="1614" y="266"/>
                  </a:lnTo>
                  <a:lnTo>
                    <a:pt x="1604" y="259"/>
                  </a:lnTo>
                  <a:lnTo>
                    <a:pt x="1593" y="253"/>
                  </a:lnTo>
                  <a:lnTo>
                    <a:pt x="1584" y="249"/>
                  </a:lnTo>
                  <a:lnTo>
                    <a:pt x="1573" y="244"/>
                  </a:lnTo>
                  <a:lnTo>
                    <a:pt x="1563" y="240"/>
                  </a:lnTo>
                  <a:lnTo>
                    <a:pt x="1553" y="235"/>
                  </a:lnTo>
                  <a:lnTo>
                    <a:pt x="1544" y="231"/>
                  </a:lnTo>
                  <a:lnTo>
                    <a:pt x="1524" y="224"/>
                  </a:lnTo>
                  <a:lnTo>
                    <a:pt x="1505" y="219"/>
                  </a:lnTo>
                  <a:lnTo>
                    <a:pt x="1487" y="215"/>
                  </a:lnTo>
                  <a:lnTo>
                    <a:pt x="1471" y="213"/>
                  </a:lnTo>
                  <a:lnTo>
                    <a:pt x="1436" y="216"/>
                  </a:lnTo>
                  <a:lnTo>
                    <a:pt x="1407" y="226"/>
                  </a:lnTo>
                  <a:lnTo>
                    <a:pt x="1392" y="231"/>
                  </a:lnTo>
                  <a:lnTo>
                    <a:pt x="1377" y="237"/>
                  </a:lnTo>
                  <a:lnTo>
                    <a:pt x="1362" y="244"/>
                  </a:lnTo>
                  <a:lnTo>
                    <a:pt x="1348" y="252"/>
                  </a:lnTo>
                  <a:lnTo>
                    <a:pt x="1334" y="259"/>
                  </a:lnTo>
                  <a:lnTo>
                    <a:pt x="1321" y="267"/>
                  </a:lnTo>
                  <a:lnTo>
                    <a:pt x="1307" y="277"/>
                  </a:lnTo>
                  <a:lnTo>
                    <a:pt x="1300" y="282"/>
                  </a:lnTo>
                  <a:lnTo>
                    <a:pt x="1293" y="286"/>
                  </a:lnTo>
                  <a:lnTo>
                    <a:pt x="1286" y="290"/>
                  </a:lnTo>
                  <a:lnTo>
                    <a:pt x="1279" y="296"/>
                  </a:lnTo>
                  <a:lnTo>
                    <a:pt x="1272" y="299"/>
                  </a:lnTo>
                  <a:lnTo>
                    <a:pt x="1267" y="304"/>
                  </a:lnTo>
                  <a:lnTo>
                    <a:pt x="1260" y="308"/>
                  </a:lnTo>
                  <a:lnTo>
                    <a:pt x="1254" y="313"/>
                  </a:lnTo>
                  <a:lnTo>
                    <a:pt x="1247" y="318"/>
                  </a:lnTo>
                  <a:lnTo>
                    <a:pt x="1241" y="322"/>
                  </a:lnTo>
                  <a:lnTo>
                    <a:pt x="1234" y="328"/>
                  </a:lnTo>
                  <a:lnTo>
                    <a:pt x="1228" y="332"/>
                  </a:lnTo>
                  <a:lnTo>
                    <a:pt x="1223" y="336"/>
                  </a:lnTo>
                  <a:lnTo>
                    <a:pt x="1217" y="340"/>
                  </a:lnTo>
                  <a:lnTo>
                    <a:pt x="1212" y="344"/>
                  </a:lnTo>
                  <a:lnTo>
                    <a:pt x="1206" y="350"/>
                  </a:lnTo>
                  <a:lnTo>
                    <a:pt x="1194" y="358"/>
                  </a:lnTo>
                  <a:lnTo>
                    <a:pt x="1184" y="366"/>
                  </a:lnTo>
                  <a:lnTo>
                    <a:pt x="1173" y="373"/>
                  </a:lnTo>
                  <a:lnTo>
                    <a:pt x="1163" y="380"/>
                  </a:lnTo>
                  <a:lnTo>
                    <a:pt x="1154" y="385"/>
                  </a:lnTo>
                  <a:lnTo>
                    <a:pt x="1146" y="390"/>
                  </a:lnTo>
                  <a:lnTo>
                    <a:pt x="1137" y="395"/>
                  </a:lnTo>
                  <a:lnTo>
                    <a:pt x="1121" y="402"/>
                  </a:lnTo>
                  <a:lnTo>
                    <a:pt x="1107" y="405"/>
                  </a:lnTo>
                  <a:lnTo>
                    <a:pt x="1096" y="402"/>
                  </a:lnTo>
                  <a:lnTo>
                    <a:pt x="1086" y="395"/>
                  </a:lnTo>
                  <a:lnTo>
                    <a:pt x="1077" y="373"/>
                  </a:lnTo>
                  <a:lnTo>
                    <a:pt x="1072" y="351"/>
                  </a:lnTo>
                  <a:lnTo>
                    <a:pt x="1075" y="329"/>
                  </a:lnTo>
                  <a:lnTo>
                    <a:pt x="1082" y="311"/>
                  </a:lnTo>
                  <a:lnTo>
                    <a:pt x="1092" y="293"/>
                  </a:lnTo>
                  <a:lnTo>
                    <a:pt x="1099" y="281"/>
                  </a:lnTo>
                  <a:lnTo>
                    <a:pt x="1108" y="267"/>
                  </a:lnTo>
                  <a:lnTo>
                    <a:pt x="1112" y="165"/>
                  </a:lnTo>
                  <a:lnTo>
                    <a:pt x="1088" y="145"/>
                  </a:lnTo>
                  <a:lnTo>
                    <a:pt x="1078" y="138"/>
                  </a:lnTo>
                  <a:lnTo>
                    <a:pt x="1068" y="129"/>
                  </a:lnTo>
                  <a:lnTo>
                    <a:pt x="1061" y="124"/>
                  </a:lnTo>
                  <a:lnTo>
                    <a:pt x="1056" y="121"/>
                  </a:lnTo>
                  <a:lnTo>
                    <a:pt x="1050" y="117"/>
                  </a:lnTo>
                  <a:lnTo>
                    <a:pt x="1045" y="138"/>
                  </a:lnTo>
                  <a:lnTo>
                    <a:pt x="1035" y="158"/>
                  </a:lnTo>
                  <a:lnTo>
                    <a:pt x="1028" y="169"/>
                  </a:lnTo>
                  <a:lnTo>
                    <a:pt x="1019" y="182"/>
                  </a:lnTo>
                  <a:lnTo>
                    <a:pt x="1002" y="201"/>
                  </a:lnTo>
                  <a:lnTo>
                    <a:pt x="990" y="212"/>
                  </a:lnTo>
                  <a:lnTo>
                    <a:pt x="977" y="216"/>
                  </a:lnTo>
                  <a:lnTo>
                    <a:pt x="972" y="275"/>
                  </a:lnTo>
                  <a:lnTo>
                    <a:pt x="964" y="297"/>
                  </a:lnTo>
                  <a:lnTo>
                    <a:pt x="958" y="310"/>
                  </a:lnTo>
                  <a:lnTo>
                    <a:pt x="951" y="321"/>
                  </a:lnTo>
                  <a:lnTo>
                    <a:pt x="933" y="337"/>
                  </a:lnTo>
                  <a:lnTo>
                    <a:pt x="922" y="344"/>
                  </a:lnTo>
                  <a:lnTo>
                    <a:pt x="908" y="350"/>
                  </a:lnTo>
                  <a:lnTo>
                    <a:pt x="881" y="355"/>
                  </a:lnTo>
                  <a:lnTo>
                    <a:pt x="858" y="357"/>
                  </a:lnTo>
                  <a:lnTo>
                    <a:pt x="838" y="352"/>
                  </a:lnTo>
                  <a:lnTo>
                    <a:pt x="822" y="346"/>
                  </a:lnTo>
                  <a:lnTo>
                    <a:pt x="796" y="321"/>
                  </a:lnTo>
                  <a:lnTo>
                    <a:pt x="783" y="303"/>
                  </a:lnTo>
                  <a:lnTo>
                    <a:pt x="773" y="282"/>
                  </a:lnTo>
                  <a:lnTo>
                    <a:pt x="768" y="259"/>
                  </a:lnTo>
                  <a:lnTo>
                    <a:pt x="767" y="235"/>
                  </a:lnTo>
                  <a:lnTo>
                    <a:pt x="769" y="212"/>
                  </a:lnTo>
                  <a:lnTo>
                    <a:pt x="775" y="190"/>
                  </a:lnTo>
                  <a:lnTo>
                    <a:pt x="782" y="172"/>
                  </a:lnTo>
                  <a:lnTo>
                    <a:pt x="789" y="157"/>
                  </a:lnTo>
                  <a:lnTo>
                    <a:pt x="796" y="143"/>
                  </a:lnTo>
                  <a:lnTo>
                    <a:pt x="733" y="0"/>
                  </a:lnTo>
                  <a:lnTo>
                    <a:pt x="707" y="500"/>
                  </a:lnTo>
                  <a:lnTo>
                    <a:pt x="426" y="491"/>
                  </a:lnTo>
                  <a:lnTo>
                    <a:pt x="390" y="380"/>
                  </a:lnTo>
                  <a:lnTo>
                    <a:pt x="383" y="385"/>
                  </a:lnTo>
                  <a:lnTo>
                    <a:pt x="375" y="390"/>
                  </a:lnTo>
                  <a:lnTo>
                    <a:pt x="364" y="396"/>
                  </a:lnTo>
                  <a:lnTo>
                    <a:pt x="350" y="405"/>
                  </a:lnTo>
                  <a:lnTo>
                    <a:pt x="335" y="413"/>
                  </a:lnTo>
                  <a:lnTo>
                    <a:pt x="317" y="420"/>
                  </a:lnTo>
                  <a:lnTo>
                    <a:pt x="301" y="427"/>
                  </a:lnTo>
                  <a:lnTo>
                    <a:pt x="282" y="435"/>
                  </a:lnTo>
                  <a:lnTo>
                    <a:pt x="261" y="438"/>
                  </a:lnTo>
                  <a:lnTo>
                    <a:pt x="221" y="440"/>
                  </a:lnTo>
                  <a:lnTo>
                    <a:pt x="184" y="429"/>
                  </a:lnTo>
                  <a:lnTo>
                    <a:pt x="152" y="403"/>
                  </a:lnTo>
                  <a:lnTo>
                    <a:pt x="140" y="384"/>
                  </a:lnTo>
                  <a:lnTo>
                    <a:pt x="127" y="366"/>
                  </a:lnTo>
                  <a:lnTo>
                    <a:pt x="118" y="350"/>
                  </a:lnTo>
                  <a:lnTo>
                    <a:pt x="109" y="332"/>
                  </a:lnTo>
                  <a:lnTo>
                    <a:pt x="93" y="267"/>
                  </a:lnTo>
                  <a:lnTo>
                    <a:pt x="95" y="212"/>
                  </a:lnTo>
                  <a:lnTo>
                    <a:pt x="104" y="187"/>
                  </a:lnTo>
                  <a:lnTo>
                    <a:pt x="113" y="167"/>
                  </a:lnTo>
                  <a:lnTo>
                    <a:pt x="127" y="145"/>
                  </a:lnTo>
                  <a:lnTo>
                    <a:pt x="146" y="123"/>
                  </a:lnTo>
                  <a:lnTo>
                    <a:pt x="170" y="99"/>
                  </a:lnTo>
                  <a:lnTo>
                    <a:pt x="193" y="76"/>
                  </a:lnTo>
                  <a:lnTo>
                    <a:pt x="214" y="55"/>
                  </a:lnTo>
                  <a:lnTo>
                    <a:pt x="232" y="39"/>
                  </a:lnTo>
                  <a:lnTo>
                    <a:pt x="248" y="24"/>
                  </a:lnTo>
                  <a:lnTo>
                    <a:pt x="248" y="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2" name="Freeform 220"/>
            <p:cNvSpPr>
              <a:spLocks/>
            </p:cNvSpPr>
            <p:nvPr/>
          </p:nvSpPr>
          <p:spPr bwMode="auto">
            <a:xfrm>
              <a:off x="3651" y="2624"/>
              <a:ext cx="389" cy="88"/>
            </a:xfrm>
            <a:custGeom>
              <a:avLst/>
              <a:gdLst/>
              <a:ahLst/>
              <a:cxnLst>
                <a:cxn ang="0">
                  <a:pos x="35" y="16"/>
                </a:cxn>
                <a:cxn ang="0">
                  <a:pos x="10" y="55"/>
                </a:cxn>
                <a:cxn ang="0">
                  <a:pos x="2" y="123"/>
                </a:cxn>
                <a:cxn ang="0">
                  <a:pos x="15" y="154"/>
                </a:cxn>
                <a:cxn ang="0">
                  <a:pos x="33" y="170"/>
                </a:cxn>
                <a:cxn ang="0">
                  <a:pos x="54" y="181"/>
                </a:cxn>
                <a:cxn ang="0">
                  <a:pos x="97" y="195"/>
                </a:cxn>
                <a:cxn ang="0">
                  <a:pos x="153" y="207"/>
                </a:cxn>
                <a:cxn ang="0">
                  <a:pos x="224" y="218"/>
                </a:cxn>
                <a:cxn ang="0">
                  <a:pos x="303" y="229"/>
                </a:cxn>
                <a:cxn ang="0">
                  <a:pos x="392" y="238"/>
                </a:cxn>
                <a:cxn ang="0">
                  <a:pos x="484" y="246"/>
                </a:cxn>
                <a:cxn ang="0">
                  <a:pos x="673" y="258"/>
                </a:cxn>
                <a:cxn ang="0">
                  <a:pos x="930" y="264"/>
                </a:cxn>
                <a:cxn ang="0">
                  <a:pos x="1093" y="254"/>
                </a:cxn>
                <a:cxn ang="0">
                  <a:pos x="1147" y="207"/>
                </a:cxn>
                <a:cxn ang="0">
                  <a:pos x="1169" y="95"/>
                </a:cxn>
                <a:cxn ang="0">
                  <a:pos x="1150" y="110"/>
                </a:cxn>
                <a:cxn ang="0">
                  <a:pos x="1132" y="122"/>
                </a:cxn>
                <a:cxn ang="0">
                  <a:pos x="1107" y="134"/>
                </a:cxn>
                <a:cxn ang="0">
                  <a:pos x="1074" y="147"/>
                </a:cxn>
                <a:cxn ang="0">
                  <a:pos x="1032" y="159"/>
                </a:cxn>
                <a:cxn ang="0">
                  <a:pos x="983" y="169"/>
                </a:cxn>
                <a:cxn ang="0">
                  <a:pos x="875" y="176"/>
                </a:cxn>
                <a:cxn ang="0">
                  <a:pos x="469" y="169"/>
                </a:cxn>
                <a:cxn ang="0">
                  <a:pos x="259" y="154"/>
                </a:cxn>
                <a:cxn ang="0">
                  <a:pos x="148" y="140"/>
                </a:cxn>
                <a:cxn ang="0">
                  <a:pos x="76" y="122"/>
                </a:cxn>
                <a:cxn ang="0">
                  <a:pos x="46" y="89"/>
                </a:cxn>
                <a:cxn ang="0">
                  <a:pos x="44" y="51"/>
                </a:cxn>
                <a:cxn ang="0">
                  <a:pos x="61" y="20"/>
                </a:cxn>
                <a:cxn ang="0">
                  <a:pos x="80" y="1"/>
                </a:cxn>
                <a:cxn ang="0">
                  <a:pos x="48" y="0"/>
                </a:cxn>
              </a:cxnLst>
              <a:rect l="0" t="0" r="r" b="b"/>
              <a:pathLst>
                <a:path w="1169" h="264">
                  <a:moveTo>
                    <a:pt x="48" y="0"/>
                  </a:moveTo>
                  <a:lnTo>
                    <a:pt x="35" y="16"/>
                  </a:lnTo>
                  <a:lnTo>
                    <a:pt x="22" y="33"/>
                  </a:lnTo>
                  <a:lnTo>
                    <a:pt x="10" y="55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9" y="139"/>
                  </a:lnTo>
                  <a:lnTo>
                    <a:pt x="15" y="154"/>
                  </a:lnTo>
                  <a:lnTo>
                    <a:pt x="29" y="168"/>
                  </a:lnTo>
                  <a:lnTo>
                    <a:pt x="33" y="170"/>
                  </a:lnTo>
                  <a:lnTo>
                    <a:pt x="39" y="176"/>
                  </a:lnTo>
                  <a:lnTo>
                    <a:pt x="54" y="181"/>
                  </a:lnTo>
                  <a:lnTo>
                    <a:pt x="72" y="188"/>
                  </a:lnTo>
                  <a:lnTo>
                    <a:pt x="97" y="195"/>
                  </a:lnTo>
                  <a:lnTo>
                    <a:pt x="123" y="201"/>
                  </a:lnTo>
                  <a:lnTo>
                    <a:pt x="153" y="207"/>
                  </a:lnTo>
                  <a:lnTo>
                    <a:pt x="186" y="213"/>
                  </a:lnTo>
                  <a:lnTo>
                    <a:pt x="224" y="218"/>
                  </a:lnTo>
                  <a:lnTo>
                    <a:pt x="262" y="224"/>
                  </a:lnTo>
                  <a:lnTo>
                    <a:pt x="303" y="229"/>
                  </a:lnTo>
                  <a:lnTo>
                    <a:pt x="346" y="234"/>
                  </a:lnTo>
                  <a:lnTo>
                    <a:pt x="392" y="238"/>
                  </a:lnTo>
                  <a:lnTo>
                    <a:pt x="437" y="243"/>
                  </a:lnTo>
                  <a:lnTo>
                    <a:pt x="484" y="246"/>
                  </a:lnTo>
                  <a:lnTo>
                    <a:pt x="579" y="253"/>
                  </a:lnTo>
                  <a:lnTo>
                    <a:pt x="673" y="258"/>
                  </a:lnTo>
                  <a:lnTo>
                    <a:pt x="765" y="261"/>
                  </a:lnTo>
                  <a:lnTo>
                    <a:pt x="930" y="264"/>
                  </a:lnTo>
                  <a:lnTo>
                    <a:pt x="1054" y="261"/>
                  </a:lnTo>
                  <a:lnTo>
                    <a:pt x="1093" y="254"/>
                  </a:lnTo>
                  <a:lnTo>
                    <a:pt x="1114" y="247"/>
                  </a:lnTo>
                  <a:lnTo>
                    <a:pt x="1147" y="207"/>
                  </a:lnTo>
                  <a:lnTo>
                    <a:pt x="1163" y="155"/>
                  </a:lnTo>
                  <a:lnTo>
                    <a:pt x="1169" y="95"/>
                  </a:lnTo>
                  <a:lnTo>
                    <a:pt x="1156" y="104"/>
                  </a:lnTo>
                  <a:lnTo>
                    <a:pt x="1150" y="110"/>
                  </a:lnTo>
                  <a:lnTo>
                    <a:pt x="1143" y="115"/>
                  </a:lnTo>
                  <a:lnTo>
                    <a:pt x="1132" y="122"/>
                  </a:lnTo>
                  <a:lnTo>
                    <a:pt x="1121" y="128"/>
                  </a:lnTo>
                  <a:lnTo>
                    <a:pt x="1107" y="134"/>
                  </a:lnTo>
                  <a:lnTo>
                    <a:pt x="1090" y="141"/>
                  </a:lnTo>
                  <a:lnTo>
                    <a:pt x="1074" y="147"/>
                  </a:lnTo>
                  <a:lnTo>
                    <a:pt x="1054" y="154"/>
                  </a:lnTo>
                  <a:lnTo>
                    <a:pt x="1032" y="159"/>
                  </a:lnTo>
                  <a:lnTo>
                    <a:pt x="1009" y="163"/>
                  </a:lnTo>
                  <a:lnTo>
                    <a:pt x="983" y="169"/>
                  </a:lnTo>
                  <a:lnTo>
                    <a:pt x="955" y="172"/>
                  </a:lnTo>
                  <a:lnTo>
                    <a:pt x="875" y="176"/>
                  </a:lnTo>
                  <a:lnTo>
                    <a:pt x="758" y="177"/>
                  </a:lnTo>
                  <a:lnTo>
                    <a:pt x="469" y="169"/>
                  </a:lnTo>
                  <a:lnTo>
                    <a:pt x="325" y="161"/>
                  </a:lnTo>
                  <a:lnTo>
                    <a:pt x="259" y="154"/>
                  </a:lnTo>
                  <a:lnTo>
                    <a:pt x="199" y="147"/>
                  </a:lnTo>
                  <a:lnTo>
                    <a:pt x="148" y="140"/>
                  </a:lnTo>
                  <a:lnTo>
                    <a:pt x="106" y="132"/>
                  </a:lnTo>
                  <a:lnTo>
                    <a:pt x="76" y="122"/>
                  </a:lnTo>
                  <a:lnTo>
                    <a:pt x="60" y="111"/>
                  </a:lnTo>
                  <a:lnTo>
                    <a:pt x="46" y="89"/>
                  </a:lnTo>
                  <a:lnTo>
                    <a:pt x="43" y="70"/>
                  </a:lnTo>
                  <a:lnTo>
                    <a:pt x="44" y="51"/>
                  </a:lnTo>
                  <a:lnTo>
                    <a:pt x="51" y="34"/>
                  </a:lnTo>
                  <a:lnTo>
                    <a:pt x="61" y="20"/>
                  </a:lnTo>
                  <a:lnTo>
                    <a:pt x="69" y="9"/>
                  </a:lnTo>
                  <a:lnTo>
                    <a:pt x="80" y="1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3" name="Freeform 221"/>
            <p:cNvSpPr>
              <a:spLocks/>
            </p:cNvSpPr>
            <p:nvPr/>
          </p:nvSpPr>
          <p:spPr bwMode="auto">
            <a:xfrm>
              <a:off x="3742" y="2690"/>
              <a:ext cx="166" cy="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9"/>
                </a:cxn>
                <a:cxn ang="0">
                  <a:pos x="8" y="41"/>
                </a:cxn>
                <a:cxn ang="0">
                  <a:pos x="18" y="69"/>
                </a:cxn>
                <a:cxn ang="0">
                  <a:pos x="25" y="84"/>
                </a:cxn>
                <a:cxn ang="0">
                  <a:pos x="33" y="99"/>
                </a:cxn>
                <a:cxn ang="0">
                  <a:pos x="41" y="114"/>
                </a:cxn>
                <a:cxn ang="0">
                  <a:pos x="54" y="130"/>
                </a:cxn>
                <a:cxn ang="0">
                  <a:pos x="66" y="143"/>
                </a:cxn>
                <a:cxn ang="0">
                  <a:pos x="81" y="157"/>
                </a:cxn>
                <a:cxn ang="0">
                  <a:pos x="90" y="164"/>
                </a:cxn>
                <a:cxn ang="0">
                  <a:pos x="99" y="169"/>
                </a:cxn>
                <a:cxn ang="0">
                  <a:pos x="108" y="176"/>
                </a:cxn>
                <a:cxn ang="0">
                  <a:pos x="119" y="182"/>
                </a:cxn>
                <a:cxn ang="0">
                  <a:pos x="128" y="187"/>
                </a:cxn>
                <a:cxn ang="0">
                  <a:pos x="139" y="191"/>
                </a:cxn>
                <a:cxn ang="0">
                  <a:pos x="149" y="196"/>
                </a:cxn>
                <a:cxn ang="0">
                  <a:pos x="160" y="200"/>
                </a:cxn>
                <a:cxn ang="0">
                  <a:pos x="182" y="207"/>
                </a:cxn>
                <a:cxn ang="0">
                  <a:pos x="203" y="211"/>
                </a:cxn>
                <a:cxn ang="0">
                  <a:pos x="245" y="215"/>
                </a:cxn>
                <a:cxn ang="0">
                  <a:pos x="285" y="215"/>
                </a:cxn>
                <a:cxn ang="0">
                  <a:pos x="324" y="209"/>
                </a:cxn>
                <a:cxn ang="0">
                  <a:pos x="357" y="201"/>
                </a:cxn>
                <a:cxn ang="0">
                  <a:pos x="372" y="197"/>
                </a:cxn>
                <a:cxn ang="0">
                  <a:pos x="386" y="191"/>
                </a:cxn>
                <a:cxn ang="0">
                  <a:pos x="397" y="185"/>
                </a:cxn>
                <a:cxn ang="0">
                  <a:pos x="408" y="178"/>
                </a:cxn>
                <a:cxn ang="0">
                  <a:pos x="426" y="161"/>
                </a:cxn>
                <a:cxn ang="0">
                  <a:pos x="444" y="141"/>
                </a:cxn>
                <a:cxn ang="0">
                  <a:pos x="459" y="117"/>
                </a:cxn>
                <a:cxn ang="0">
                  <a:pos x="471" y="92"/>
                </a:cxn>
                <a:cxn ang="0">
                  <a:pos x="484" y="70"/>
                </a:cxn>
                <a:cxn ang="0">
                  <a:pos x="492" y="52"/>
                </a:cxn>
                <a:cxn ang="0">
                  <a:pos x="49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99" h="215">
                  <a:moveTo>
                    <a:pt x="0" y="0"/>
                  </a:moveTo>
                  <a:lnTo>
                    <a:pt x="4" y="19"/>
                  </a:lnTo>
                  <a:lnTo>
                    <a:pt x="8" y="41"/>
                  </a:lnTo>
                  <a:lnTo>
                    <a:pt x="18" y="69"/>
                  </a:lnTo>
                  <a:lnTo>
                    <a:pt x="25" y="84"/>
                  </a:lnTo>
                  <a:lnTo>
                    <a:pt x="33" y="99"/>
                  </a:lnTo>
                  <a:lnTo>
                    <a:pt x="41" y="114"/>
                  </a:lnTo>
                  <a:lnTo>
                    <a:pt x="54" y="130"/>
                  </a:lnTo>
                  <a:lnTo>
                    <a:pt x="66" y="143"/>
                  </a:lnTo>
                  <a:lnTo>
                    <a:pt x="81" y="157"/>
                  </a:lnTo>
                  <a:lnTo>
                    <a:pt x="90" y="164"/>
                  </a:lnTo>
                  <a:lnTo>
                    <a:pt x="99" y="169"/>
                  </a:lnTo>
                  <a:lnTo>
                    <a:pt x="108" y="176"/>
                  </a:lnTo>
                  <a:lnTo>
                    <a:pt x="119" y="182"/>
                  </a:lnTo>
                  <a:lnTo>
                    <a:pt x="128" y="187"/>
                  </a:lnTo>
                  <a:lnTo>
                    <a:pt x="139" y="191"/>
                  </a:lnTo>
                  <a:lnTo>
                    <a:pt x="149" y="196"/>
                  </a:lnTo>
                  <a:lnTo>
                    <a:pt x="160" y="200"/>
                  </a:lnTo>
                  <a:lnTo>
                    <a:pt x="182" y="207"/>
                  </a:lnTo>
                  <a:lnTo>
                    <a:pt x="203" y="211"/>
                  </a:lnTo>
                  <a:lnTo>
                    <a:pt x="245" y="215"/>
                  </a:lnTo>
                  <a:lnTo>
                    <a:pt x="285" y="215"/>
                  </a:lnTo>
                  <a:lnTo>
                    <a:pt x="324" y="209"/>
                  </a:lnTo>
                  <a:lnTo>
                    <a:pt x="357" y="201"/>
                  </a:lnTo>
                  <a:lnTo>
                    <a:pt x="372" y="197"/>
                  </a:lnTo>
                  <a:lnTo>
                    <a:pt x="386" y="191"/>
                  </a:lnTo>
                  <a:lnTo>
                    <a:pt x="397" y="185"/>
                  </a:lnTo>
                  <a:lnTo>
                    <a:pt x="408" y="178"/>
                  </a:lnTo>
                  <a:lnTo>
                    <a:pt x="426" y="161"/>
                  </a:lnTo>
                  <a:lnTo>
                    <a:pt x="444" y="141"/>
                  </a:lnTo>
                  <a:lnTo>
                    <a:pt x="459" y="117"/>
                  </a:lnTo>
                  <a:lnTo>
                    <a:pt x="471" y="92"/>
                  </a:lnTo>
                  <a:lnTo>
                    <a:pt x="484" y="70"/>
                  </a:lnTo>
                  <a:lnTo>
                    <a:pt x="492" y="52"/>
                  </a:lnTo>
                  <a:lnTo>
                    <a:pt x="49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4" name="Freeform 222"/>
            <p:cNvSpPr>
              <a:spLocks/>
            </p:cNvSpPr>
            <p:nvPr/>
          </p:nvSpPr>
          <p:spPr bwMode="auto">
            <a:xfrm>
              <a:off x="3895" y="2433"/>
              <a:ext cx="730" cy="192"/>
            </a:xfrm>
            <a:custGeom>
              <a:avLst/>
              <a:gdLst/>
              <a:ahLst/>
              <a:cxnLst>
                <a:cxn ang="0">
                  <a:pos x="42" y="266"/>
                </a:cxn>
                <a:cxn ang="0">
                  <a:pos x="57" y="252"/>
                </a:cxn>
                <a:cxn ang="0">
                  <a:pos x="71" y="245"/>
                </a:cxn>
                <a:cxn ang="0">
                  <a:pos x="95" y="237"/>
                </a:cxn>
                <a:cxn ang="0">
                  <a:pos x="135" y="240"/>
                </a:cxn>
                <a:cxn ang="0">
                  <a:pos x="166" y="253"/>
                </a:cxn>
                <a:cxn ang="0">
                  <a:pos x="206" y="284"/>
                </a:cxn>
                <a:cxn ang="0">
                  <a:pos x="232" y="335"/>
                </a:cxn>
                <a:cxn ang="0">
                  <a:pos x="244" y="438"/>
                </a:cxn>
                <a:cxn ang="0">
                  <a:pos x="269" y="406"/>
                </a:cxn>
                <a:cxn ang="0">
                  <a:pos x="284" y="341"/>
                </a:cxn>
                <a:cxn ang="0">
                  <a:pos x="273" y="307"/>
                </a:cxn>
                <a:cxn ang="0">
                  <a:pos x="257" y="278"/>
                </a:cxn>
                <a:cxn ang="0">
                  <a:pos x="239" y="252"/>
                </a:cxn>
                <a:cxn ang="0">
                  <a:pos x="210" y="229"/>
                </a:cxn>
                <a:cxn ang="0">
                  <a:pos x="184" y="218"/>
                </a:cxn>
                <a:cxn ang="0">
                  <a:pos x="146" y="205"/>
                </a:cxn>
                <a:cxn ang="0">
                  <a:pos x="149" y="200"/>
                </a:cxn>
                <a:cxn ang="0">
                  <a:pos x="221" y="193"/>
                </a:cxn>
                <a:cxn ang="0">
                  <a:pos x="287" y="208"/>
                </a:cxn>
                <a:cxn ang="0">
                  <a:pos x="317" y="224"/>
                </a:cxn>
                <a:cxn ang="0">
                  <a:pos x="345" y="249"/>
                </a:cxn>
                <a:cxn ang="0">
                  <a:pos x="357" y="241"/>
                </a:cxn>
                <a:cxn ang="0">
                  <a:pos x="378" y="227"/>
                </a:cxn>
                <a:cxn ang="0">
                  <a:pos x="400" y="215"/>
                </a:cxn>
                <a:cxn ang="0">
                  <a:pos x="418" y="205"/>
                </a:cxn>
                <a:cxn ang="0">
                  <a:pos x="437" y="197"/>
                </a:cxn>
                <a:cxn ang="0">
                  <a:pos x="458" y="190"/>
                </a:cxn>
                <a:cxn ang="0">
                  <a:pos x="492" y="178"/>
                </a:cxn>
                <a:cxn ang="0">
                  <a:pos x="545" y="167"/>
                </a:cxn>
                <a:cxn ang="0">
                  <a:pos x="630" y="163"/>
                </a:cxn>
                <a:cxn ang="0">
                  <a:pos x="831" y="185"/>
                </a:cxn>
                <a:cxn ang="0">
                  <a:pos x="866" y="198"/>
                </a:cxn>
                <a:cxn ang="0">
                  <a:pos x="884" y="208"/>
                </a:cxn>
                <a:cxn ang="0">
                  <a:pos x="904" y="219"/>
                </a:cxn>
                <a:cxn ang="0">
                  <a:pos x="926" y="231"/>
                </a:cxn>
                <a:cxn ang="0">
                  <a:pos x="953" y="246"/>
                </a:cxn>
                <a:cxn ang="0">
                  <a:pos x="973" y="260"/>
                </a:cxn>
                <a:cxn ang="0">
                  <a:pos x="1006" y="286"/>
                </a:cxn>
                <a:cxn ang="0">
                  <a:pos x="1059" y="335"/>
                </a:cxn>
                <a:cxn ang="0">
                  <a:pos x="1085" y="363"/>
                </a:cxn>
                <a:cxn ang="0">
                  <a:pos x="1110" y="390"/>
                </a:cxn>
                <a:cxn ang="0">
                  <a:pos x="1133" y="419"/>
                </a:cxn>
                <a:cxn ang="0">
                  <a:pos x="1155" y="445"/>
                </a:cxn>
                <a:cxn ang="0">
                  <a:pos x="1176" y="472"/>
                </a:cxn>
                <a:cxn ang="0">
                  <a:pos x="1212" y="518"/>
                </a:cxn>
                <a:cxn ang="0">
                  <a:pos x="1236" y="553"/>
                </a:cxn>
                <a:cxn ang="0">
                  <a:pos x="1253" y="575"/>
                </a:cxn>
                <a:cxn ang="0">
                  <a:pos x="1830" y="502"/>
                </a:cxn>
                <a:cxn ang="0">
                  <a:pos x="1819" y="384"/>
                </a:cxn>
                <a:cxn ang="0">
                  <a:pos x="1837" y="313"/>
                </a:cxn>
                <a:cxn ang="0">
                  <a:pos x="1850" y="289"/>
                </a:cxn>
                <a:cxn ang="0">
                  <a:pos x="1865" y="266"/>
                </a:cxn>
                <a:cxn ang="0">
                  <a:pos x="1903" y="222"/>
                </a:cxn>
                <a:cxn ang="0">
                  <a:pos x="1935" y="189"/>
                </a:cxn>
                <a:cxn ang="0">
                  <a:pos x="1968" y="152"/>
                </a:cxn>
                <a:cxn ang="0">
                  <a:pos x="2000" y="124"/>
                </a:cxn>
                <a:cxn ang="0">
                  <a:pos x="2016" y="116"/>
                </a:cxn>
                <a:cxn ang="0">
                  <a:pos x="2062" y="106"/>
                </a:cxn>
                <a:cxn ang="0">
                  <a:pos x="2156" y="99"/>
                </a:cxn>
                <a:cxn ang="0">
                  <a:pos x="2088" y="0"/>
                </a:cxn>
                <a:cxn ang="0">
                  <a:pos x="0" y="94"/>
                </a:cxn>
                <a:cxn ang="0">
                  <a:pos x="33" y="273"/>
                </a:cxn>
              </a:cxnLst>
              <a:rect l="0" t="0" r="r" b="b"/>
              <a:pathLst>
                <a:path w="2189" h="575">
                  <a:moveTo>
                    <a:pt x="33" y="273"/>
                  </a:moveTo>
                  <a:lnTo>
                    <a:pt x="42" y="266"/>
                  </a:lnTo>
                  <a:lnTo>
                    <a:pt x="51" y="258"/>
                  </a:lnTo>
                  <a:lnTo>
                    <a:pt x="57" y="252"/>
                  </a:lnTo>
                  <a:lnTo>
                    <a:pt x="64" y="249"/>
                  </a:lnTo>
                  <a:lnTo>
                    <a:pt x="71" y="245"/>
                  </a:lnTo>
                  <a:lnTo>
                    <a:pt x="79" y="242"/>
                  </a:lnTo>
                  <a:lnTo>
                    <a:pt x="95" y="237"/>
                  </a:lnTo>
                  <a:lnTo>
                    <a:pt x="115" y="235"/>
                  </a:lnTo>
                  <a:lnTo>
                    <a:pt x="135" y="240"/>
                  </a:lnTo>
                  <a:lnTo>
                    <a:pt x="155" y="248"/>
                  </a:lnTo>
                  <a:lnTo>
                    <a:pt x="166" y="253"/>
                  </a:lnTo>
                  <a:lnTo>
                    <a:pt x="174" y="259"/>
                  </a:lnTo>
                  <a:lnTo>
                    <a:pt x="206" y="284"/>
                  </a:lnTo>
                  <a:lnTo>
                    <a:pt x="225" y="311"/>
                  </a:lnTo>
                  <a:lnTo>
                    <a:pt x="232" y="335"/>
                  </a:lnTo>
                  <a:lnTo>
                    <a:pt x="237" y="396"/>
                  </a:lnTo>
                  <a:lnTo>
                    <a:pt x="244" y="438"/>
                  </a:lnTo>
                  <a:lnTo>
                    <a:pt x="251" y="430"/>
                  </a:lnTo>
                  <a:lnTo>
                    <a:pt x="269" y="406"/>
                  </a:lnTo>
                  <a:lnTo>
                    <a:pt x="281" y="374"/>
                  </a:lnTo>
                  <a:lnTo>
                    <a:pt x="284" y="341"/>
                  </a:lnTo>
                  <a:lnTo>
                    <a:pt x="280" y="324"/>
                  </a:lnTo>
                  <a:lnTo>
                    <a:pt x="273" y="307"/>
                  </a:lnTo>
                  <a:lnTo>
                    <a:pt x="266" y="292"/>
                  </a:lnTo>
                  <a:lnTo>
                    <a:pt x="257" y="278"/>
                  </a:lnTo>
                  <a:lnTo>
                    <a:pt x="248" y="264"/>
                  </a:lnTo>
                  <a:lnTo>
                    <a:pt x="239" y="252"/>
                  </a:lnTo>
                  <a:lnTo>
                    <a:pt x="221" y="235"/>
                  </a:lnTo>
                  <a:lnTo>
                    <a:pt x="210" y="229"/>
                  </a:lnTo>
                  <a:lnTo>
                    <a:pt x="197" y="223"/>
                  </a:lnTo>
                  <a:lnTo>
                    <a:pt x="184" y="218"/>
                  </a:lnTo>
                  <a:lnTo>
                    <a:pt x="170" y="212"/>
                  </a:lnTo>
                  <a:lnTo>
                    <a:pt x="146" y="205"/>
                  </a:lnTo>
                  <a:lnTo>
                    <a:pt x="137" y="204"/>
                  </a:lnTo>
                  <a:lnTo>
                    <a:pt x="149" y="200"/>
                  </a:lnTo>
                  <a:lnTo>
                    <a:pt x="179" y="194"/>
                  </a:lnTo>
                  <a:lnTo>
                    <a:pt x="221" y="193"/>
                  </a:lnTo>
                  <a:lnTo>
                    <a:pt x="266" y="200"/>
                  </a:lnTo>
                  <a:lnTo>
                    <a:pt x="287" y="208"/>
                  </a:lnTo>
                  <a:lnTo>
                    <a:pt x="304" y="216"/>
                  </a:lnTo>
                  <a:lnTo>
                    <a:pt x="317" y="224"/>
                  </a:lnTo>
                  <a:lnTo>
                    <a:pt x="328" y="231"/>
                  </a:lnTo>
                  <a:lnTo>
                    <a:pt x="345" y="249"/>
                  </a:lnTo>
                  <a:lnTo>
                    <a:pt x="350" y="245"/>
                  </a:lnTo>
                  <a:lnTo>
                    <a:pt x="357" y="241"/>
                  </a:lnTo>
                  <a:lnTo>
                    <a:pt x="367" y="234"/>
                  </a:lnTo>
                  <a:lnTo>
                    <a:pt x="378" y="227"/>
                  </a:lnTo>
                  <a:lnTo>
                    <a:pt x="393" y="219"/>
                  </a:lnTo>
                  <a:lnTo>
                    <a:pt x="400" y="215"/>
                  </a:lnTo>
                  <a:lnTo>
                    <a:pt x="410" y="211"/>
                  </a:lnTo>
                  <a:lnTo>
                    <a:pt x="418" y="205"/>
                  </a:lnTo>
                  <a:lnTo>
                    <a:pt x="428" y="202"/>
                  </a:lnTo>
                  <a:lnTo>
                    <a:pt x="437" y="197"/>
                  </a:lnTo>
                  <a:lnTo>
                    <a:pt x="447" y="193"/>
                  </a:lnTo>
                  <a:lnTo>
                    <a:pt x="458" y="190"/>
                  </a:lnTo>
                  <a:lnTo>
                    <a:pt x="470" y="185"/>
                  </a:lnTo>
                  <a:lnTo>
                    <a:pt x="492" y="178"/>
                  </a:lnTo>
                  <a:lnTo>
                    <a:pt x="518" y="172"/>
                  </a:lnTo>
                  <a:lnTo>
                    <a:pt x="545" y="167"/>
                  </a:lnTo>
                  <a:lnTo>
                    <a:pt x="572" y="164"/>
                  </a:lnTo>
                  <a:lnTo>
                    <a:pt x="630" y="163"/>
                  </a:lnTo>
                  <a:lnTo>
                    <a:pt x="800" y="175"/>
                  </a:lnTo>
                  <a:lnTo>
                    <a:pt x="831" y="185"/>
                  </a:lnTo>
                  <a:lnTo>
                    <a:pt x="848" y="190"/>
                  </a:lnTo>
                  <a:lnTo>
                    <a:pt x="866" y="198"/>
                  </a:lnTo>
                  <a:lnTo>
                    <a:pt x="875" y="202"/>
                  </a:lnTo>
                  <a:lnTo>
                    <a:pt x="884" y="208"/>
                  </a:lnTo>
                  <a:lnTo>
                    <a:pt x="895" y="212"/>
                  </a:lnTo>
                  <a:lnTo>
                    <a:pt x="904" y="219"/>
                  </a:lnTo>
                  <a:lnTo>
                    <a:pt x="917" y="224"/>
                  </a:lnTo>
                  <a:lnTo>
                    <a:pt x="926" y="231"/>
                  </a:lnTo>
                  <a:lnTo>
                    <a:pt x="940" y="238"/>
                  </a:lnTo>
                  <a:lnTo>
                    <a:pt x="953" y="246"/>
                  </a:lnTo>
                  <a:lnTo>
                    <a:pt x="966" y="256"/>
                  </a:lnTo>
                  <a:lnTo>
                    <a:pt x="973" y="260"/>
                  </a:lnTo>
                  <a:lnTo>
                    <a:pt x="980" y="266"/>
                  </a:lnTo>
                  <a:lnTo>
                    <a:pt x="1006" y="286"/>
                  </a:lnTo>
                  <a:lnTo>
                    <a:pt x="1032" y="311"/>
                  </a:lnTo>
                  <a:lnTo>
                    <a:pt x="1059" y="335"/>
                  </a:lnTo>
                  <a:lnTo>
                    <a:pt x="1072" y="350"/>
                  </a:lnTo>
                  <a:lnTo>
                    <a:pt x="1085" y="363"/>
                  </a:lnTo>
                  <a:lnTo>
                    <a:pt x="1097" y="376"/>
                  </a:lnTo>
                  <a:lnTo>
                    <a:pt x="1110" y="390"/>
                  </a:lnTo>
                  <a:lnTo>
                    <a:pt x="1122" y="403"/>
                  </a:lnTo>
                  <a:lnTo>
                    <a:pt x="1133" y="419"/>
                  </a:lnTo>
                  <a:lnTo>
                    <a:pt x="1144" y="432"/>
                  </a:lnTo>
                  <a:lnTo>
                    <a:pt x="1155" y="445"/>
                  </a:lnTo>
                  <a:lnTo>
                    <a:pt x="1166" y="458"/>
                  </a:lnTo>
                  <a:lnTo>
                    <a:pt x="1176" y="472"/>
                  </a:lnTo>
                  <a:lnTo>
                    <a:pt x="1195" y="496"/>
                  </a:lnTo>
                  <a:lnTo>
                    <a:pt x="1212" y="518"/>
                  </a:lnTo>
                  <a:lnTo>
                    <a:pt x="1225" y="538"/>
                  </a:lnTo>
                  <a:lnTo>
                    <a:pt x="1236" y="553"/>
                  </a:lnTo>
                  <a:lnTo>
                    <a:pt x="1246" y="566"/>
                  </a:lnTo>
                  <a:lnTo>
                    <a:pt x="1253" y="575"/>
                  </a:lnTo>
                  <a:lnTo>
                    <a:pt x="1839" y="533"/>
                  </a:lnTo>
                  <a:lnTo>
                    <a:pt x="1830" y="502"/>
                  </a:lnTo>
                  <a:lnTo>
                    <a:pt x="1818" y="431"/>
                  </a:lnTo>
                  <a:lnTo>
                    <a:pt x="1819" y="384"/>
                  </a:lnTo>
                  <a:lnTo>
                    <a:pt x="1829" y="336"/>
                  </a:lnTo>
                  <a:lnTo>
                    <a:pt x="1837" y="313"/>
                  </a:lnTo>
                  <a:lnTo>
                    <a:pt x="1843" y="300"/>
                  </a:lnTo>
                  <a:lnTo>
                    <a:pt x="1850" y="289"/>
                  </a:lnTo>
                  <a:lnTo>
                    <a:pt x="1857" y="277"/>
                  </a:lnTo>
                  <a:lnTo>
                    <a:pt x="1865" y="266"/>
                  </a:lnTo>
                  <a:lnTo>
                    <a:pt x="1884" y="244"/>
                  </a:lnTo>
                  <a:lnTo>
                    <a:pt x="1903" y="222"/>
                  </a:lnTo>
                  <a:lnTo>
                    <a:pt x="1920" y="205"/>
                  </a:lnTo>
                  <a:lnTo>
                    <a:pt x="1935" y="189"/>
                  </a:lnTo>
                  <a:lnTo>
                    <a:pt x="1947" y="175"/>
                  </a:lnTo>
                  <a:lnTo>
                    <a:pt x="1968" y="152"/>
                  </a:lnTo>
                  <a:lnTo>
                    <a:pt x="1986" y="135"/>
                  </a:lnTo>
                  <a:lnTo>
                    <a:pt x="2000" y="124"/>
                  </a:lnTo>
                  <a:lnTo>
                    <a:pt x="2008" y="120"/>
                  </a:lnTo>
                  <a:lnTo>
                    <a:pt x="2016" y="116"/>
                  </a:lnTo>
                  <a:lnTo>
                    <a:pt x="2036" y="110"/>
                  </a:lnTo>
                  <a:lnTo>
                    <a:pt x="2062" y="106"/>
                  </a:lnTo>
                  <a:lnTo>
                    <a:pt x="2116" y="102"/>
                  </a:lnTo>
                  <a:lnTo>
                    <a:pt x="2156" y="99"/>
                  </a:lnTo>
                  <a:lnTo>
                    <a:pt x="2189" y="99"/>
                  </a:lnTo>
                  <a:lnTo>
                    <a:pt x="2088" y="0"/>
                  </a:lnTo>
                  <a:lnTo>
                    <a:pt x="1232" y="17"/>
                  </a:lnTo>
                  <a:lnTo>
                    <a:pt x="0" y="94"/>
                  </a:lnTo>
                  <a:lnTo>
                    <a:pt x="33" y="273"/>
                  </a:lnTo>
                  <a:lnTo>
                    <a:pt x="33" y="273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5" name="Freeform 223"/>
            <p:cNvSpPr>
              <a:spLocks/>
            </p:cNvSpPr>
            <p:nvPr/>
          </p:nvSpPr>
          <p:spPr bwMode="auto">
            <a:xfrm>
              <a:off x="3703" y="2504"/>
              <a:ext cx="80" cy="85"/>
            </a:xfrm>
            <a:custGeom>
              <a:avLst/>
              <a:gdLst/>
              <a:ahLst/>
              <a:cxnLst>
                <a:cxn ang="0">
                  <a:pos x="43" y="237"/>
                </a:cxn>
                <a:cxn ang="0">
                  <a:pos x="36" y="229"/>
                </a:cxn>
                <a:cxn ang="0">
                  <a:pos x="21" y="204"/>
                </a:cxn>
                <a:cxn ang="0">
                  <a:pos x="7" y="168"/>
                </a:cxn>
                <a:cxn ang="0">
                  <a:pos x="0" y="121"/>
                </a:cxn>
                <a:cxn ang="0">
                  <a:pos x="4" y="96"/>
                </a:cxn>
                <a:cxn ang="0">
                  <a:pos x="13" y="73"/>
                </a:cxn>
                <a:cxn ang="0">
                  <a:pos x="20" y="62"/>
                </a:cxn>
                <a:cxn ang="0">
                  <a:pos x="25" y="52"/>
                </a:cxn>
                <a:cxn ang="0">
                  <a:pos x="40" y="33"/>
                </a:cxn>
                <a:cxn ang="0">
                  <a:pos x="61" y="18"/>
                </a:cxn>
                <a:cxn ang="0">
                  <a:pos x="71" y="12"/>
                </a:cxn>
                <a:cxn ang="0">
                  <a:pos x="82" y="8"/>
                </a:cxn>
                <a:cxn ang="0">
                  <a:pos x="93" y="3"/>
                </a:cxn>
                <a:cxn ang="0">
                  <a:pos x="105" y="0"/>
                </a:cxn>
                <a:cxn ang="0">
                  <a:pos x="129" y="0"/>
                </a:cxn>
                <a:cxn ang="0">
                  <a:pos x="175" y="8"/>
                </a:cxn>
                <a:cxn ang="0">
                  <a:pos x="193" y="18"/>
                </a:cxn>
                <a:cxn ang="0">
                  <a:pos x="202" y="23"/>
                </a:cxn>
                <a:cxn ang="0">
                  <a:pos x="208" y="29"/>
                </a:cxn>
                <a:cxn ang="0">
                  <a:pos x="230" y="54"/>
                </a:cxn>
                <a:cxn ang="0">
                  <a:pos x="239" y="77"/>
                </a:cxn>
                <a:cxn ang="0">
                  <a:pos x="240" y="149"/>
                </a:cxn>
                <a:cxn ang="0">
                  <a:pos x="239" y="198"/>
                </a:cxn>
                <a:cxn ang="0">
                  <a:pos x="230" y="207"/>
                </a:cxn>
                <a:cxn ang="0">
                  <a:pos x="206" y="224"/>
                </a:cxn>
                <a:cxn ang="0">
                  <a:pos x="197" y="230"/>
                </a:cxn>
                <a:cxn ang="0">
                  <a:pos x="191" y="235"/>
                </a:cxn>
                <a:cxn ang="0">
                  <a:pos x="182" y="240"/>
                </a:cxn>
                <a:cxn ang="0">
                  <a:pos x="175" y="245"/>
                </a:cxn>
                <a:cxn ang="0">
                  <a:pos x="163" y="252"/>
                </a:cxn>
                <a:cxn ang="0">
                  <a:pos x="149" y="255"/>
                </a:cxn>
                <a:cxn ang="0">
                  <a:pos x="102" y="253"/>
                </a:cxn>
                <a:cxn ang="0">
                  <a:pos x="79" y="249"/>
                </a:cxn>
                <a:cxn ang="0">
                  <a:pos x="82" y="224"/>
                </a:cxn>
                <a:cxn ang="0">
                  <a:pos x="166" y="165"/>
                </a:cxn>
                <a:cxn ang="0">
                  <a:pos x="175" y="123"/>
                </a:cxn>
                <a:cxn ang="0">
                  <a:pos x="174" y="84"/>
                </a:cxn>
                <a:cxn ang="0">
                  <a:pos x="168" y="70"/>
                </a:cxn>
                <a:cxn ang="0">
                  <a:pos x="159" y="58"/>
                </a:cxn>
                <a:cxn ang="0">
                  <a:pos x="153" y="54"/>
                </a:cxn>
                <a:cxn ang="0">
                  <a:pos x="148" y="50"/>
                </a:cxn>
                <a:cxn ang="0">
                  <a:pos x="133" y="46"/>
                </a:cxn>
                <a:cxn ang="0">
                  <a:pos x="101" y="43"/>
                </a:cxn>
                <a:cxn ang="0">
                  <a:pos x="75" y="47"/>
                </a:cxn>
                <a:cxn ang="0">
                  <a:pos x="53" y="62"/>
                </a:cxn>
                <a:cxn ang="0">
                  <a:pos x="36" y="84"/>
                </a:cxn>
                <a:cxn ang="0">
                  <a:pos x="33" y="117"/>
                </a:cxn>
                <a:cxn ang="0">
                  <a:pos x="36" y="135"/>
                </a:cxn>
                <a:cxn ang="0">
                  <a:pos x="42" y="153"/>
                </a:cxn>
                <a:cxn ang="0">
                  <a:pos x="49" y="168"/>
                </a:cxn>
                <a:cxn ang="0">
                  <a:pos x="55" y="182"/>
                </a:cxn>
                <a:cxn ang="0">
                  <a:pos x="61" y="193"/>
                </a:cxn>
                <a:cxn ang="0">
                  <a:pos x="43" y="237"/>
                </a:cxn>
                <a:cxn ang="0">
                  <a:pos x="43" y="237"/>
                </a:cxn>
              </a:cxnLst>
              <a:rect l="0" t="0" r="r" b="b"/>
              <a:pathLst>
                <a:path w="240" h="255">
                  <a:moveTo>
                    <a:pt x="43" y="237"/>
                  </a:moveTo>
                  <a:lnTo>
                    <a:pt x="36" y="229"/>
                  </a:lnTo>
                  <a:lnTo>
                    <a:pt x="21" y="204"/>
                  </a:lnTo>
                  <a:lnTo>
                    <a:pt x="7" y="168"/>
                  </a:lnTo>
                  <a:lnTo>
                    <a:pt x="0" y="121"/>
                  </a:lnTo>
                  <a:lnTo>
                    <a:pt x="4" y="96"/>
                  </a:lnTo>
                  <a:lnTo>
                    <a:pt x="13" y="73"/>
                  </a:lnTo>
                  <a:lnTo>
                    <a:pt x="20" y="62"/>
                  </a:lnTo>
                  <a:lnTo>
                    <a:pt x="25" y="52"/>
                  </a:lnTo>
                  <a:lnTo>
                    <a:pt x="40" y="33"/>
                  </a:lnTo>
                  <a:lnTo>
                    <a:pt x="61" y="18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3" y="3"/>
                  </a:lnTo>
                  <a:lnTo>
                    <a:pt x="105" y="0"/>
                  </a:lnTo>
                  <a:lnTo>
                    <a:pt x="129" y="0"/>
                  </a:lnTo>
                  <a:lnTo>
                    <a:pt x="175" y="8"/>
                  </a:lnTo>
                  <a:lnTo>
                    <a:pt x="193" y="18"/>
                  </a:lnTo>
                  <a:lnTo>
                    <a:pt x="202" y="23"/>
                  </a:lnTo>
                  <a:lnTo>
                    <a:pt x="208" y="29"/>
                  </a:lnTo>
                  <a:lnTo>
                    <a:pt x="230" y="54"/>
                  </a:lnTo>
                  <a:lnTo>
                    <a:pt x="239" y="77"/>
                  </a:lnTo>
                  <a:lnTo>
                    <a:pt x="240" y="149"/>
                  </a:lnTo>
                  <a:lnTo>
                    <a:pt x="239" y="198"/>
                  </a:lnTo>
                  <a:lnTo>
                    <a:pt x="230" y="207"/>
                  </a:lnTo>
                  <a:lnTo>
                    <a:pt x="206" y="224"/>
                  </a:lnTo>
                  <a:lnTo>
                    <a:pt x="197" y="230"/>
                  </a:lnTo>
                  <a:lnTo>
                    <a:pt x="191" y="235"/>
                  </a:lnTo>
                  <a:lnTo>
                    <a:pt x="182" y="240"/>
                  </a:lnTo>
                  <a:lnTo>
                    <a:pt x="175" y="245"/>
                  </a:lnTo>
                  <a:lnTo>
                    <a:pt x="163" y="252"/>
                  </a:lnTo>
                  <a:lnTo>
                    <a:pt x="149" y="255"/>
                  </a:lnTo>
                  <a:lnTo>
                    <a:pt x="102" y="253"/>
                  </a:lnTo>
                  <a:lnTo>
                    <a:pt x="79" y="249"/>
                  </a:lnTo>
                  <a:lnTo>
                    <a:pt x="82" y="224"/>
                  </a:lnTo>
                  <a:lnTo>
                    <a:pt x="166" y="165"/>
                  </a:lnTo>
                  <a:lnTo>
                    <a:pt x="175" y="123"/>
                  </a:lnTo>
                  <a:lnTo>
                    <a:pt x="174" y="84"/>
                  </a:lnTo>
                  <a:lnTo>
                    <a:pt x="168" y="70"/>
                  </a:lnTo>
                  <a:lnTo>
                    <a:pt x="159" y="58"/>
                  </a:lnTo>
                  <a:lnTo>
                    <a:pt x="153" y="54"/>
                  </a:lnTo>
                  <a:lnTo>
                    <a:pt x="148" y="50"/>
                  </a:lnTo>
                  <a:lnTo>
                    <a:pt x="133" y="46"/>
                  </a:lnTo>
                  <a:lnTo>
                    <a:pt x="101" y="43"/>
                  </a:lnTo>
                  <a:lnTo>
                    <a:pt x="75" y="47"/>
                  </a:lnTo>
                  <a:lnTo>
                    <a:pt x="53" y="62"/>
                  </a:lnTo>
                  <a:lnTo>
                    <a:pt x="36" y="84"/>
                  </a:lnTo>
                  <a:lnTo>
                    <a:pt x="33" y="117"/>
                  </a:lnTo>
                  <a:lnTo>
                    <a:pt x="36" y="135"/>
                  </a:lnTo>
                  <a:lnTo>
                    <a:pt x="42" y="153"/>
                  </a:lnTo>
                  <a:lnTo>
                    <a:pt x="49" y="168"/>
                  </a:lnTo>
                  <a:lnTo>
                    <a:pt x="55" y="182"/>
                  </a:lnTo>
                  <a:lnTo>
                    <a:pt x="61" y="193"/>
                  </a:lnTo>
                  <a:lnTo>
                    <a:pt x="43" y="237"/>
                  </a:lnTo>
                  <a:lnTo>
                    <a:pt x="43" y="237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6" name="Freeform 224"/>
            <p:cNvSpPr>
              <a:spLocks/>
            </p:cNvSpPr>
            <p:nvPr/>
          </p:nvSpPr>
          <p:spPr bwMode="auto">
            <a:xfrm>
              <a:off x="3714" y="2564"/>
              <a:ext cx="28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4" y="49"/>
                </a:cxn>
                <a:cxn ang="0">
                  <a:pos x="62" y="79"/>
                </a:cxn>
                <a:cxn ang="0">
                  <a:pos x="0" y="49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4" h="79">
                  <a:moveTo>
                    <a:pt x="5" y="0"/>
                  </a:moveTo>
                  <a:lnTo>
                    <a:pt x="84" y="49"/>
                  </a:lnTo>
                  <a:lnTo>
                    <a:pt x="62" y="79"/>
                  </a:lnTo>
                  <a:lnTo>
                    <a:pt x="0" y="49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7" name="Freeform 225"/>
            <p:cNvSpPr>
              <a:spLocks/>
            </p:cNvSpPr>
            <p:nvPr/>
          </p:nvSpPr>
          <p:spPr bwMode="auto">
            <a:xfrm>
              <a:off x="4062" y="2306"/>
              <a:ext cx="247" cy="117"/>
            </a:xfrm>
            <a:custGeom>
              <a:avLst/>
              <a:gdLst/>
              <a:ahLst/>
              <a:cxnLst>
                <a:cxn ang="0">
                  <a:pos x="0" y="250"/>
                </a:cxn>
                <a:cxn ang="0">
                  <a:pos x="75" y="0"/>
                </a:cxn>
                <a:cxn ang="0">
                  <a:pos x="676" y="32"/>
                </a:cxn>
                <a:cxn ang="0">
                  <a:pos x="689" y="47"/>
                </a:cxn>
                <a:cxn ang="0">
                  <a:pos x="702" y="66"/>
                </a:cxn>
                <a:cxn ang="0">
                  <a:pos x="716" y="88"/>
                </a:cxn>
                <a:cxn ang="0">
                  <a:pos x="738" y="147"/>
                </a:cxn>
                <a:cxn ang="0">
                  <a:pos x="742" y="182"/>
                </a:cxn>
                <a:cxn ang="0">
                  <a:pos x="741" y="215"/>
                </a:cxn>
                <a:cxn ang="0">
                  <a:pos x="733" y="249"/>
                </a:cxn>
                <a:cxn ang="0">
                  <a:pos x="722" y="277"/>
                </a:cxn>
                <a:cxn ang="0">
                  <a:pos x="716" y="289"/>
                </a:cxn>
                <a:cxn ang="0">
                  <a:pos x="711" y="300"/>
                </a:cxn>
                <a:cxn ang="0">
                  <a:pos x="698" y="319"/>
                </a:cxn>
                <a:cxn ang="0">
                  <a:pos x="684" y="334"/>
                </a:cxn>
                <a:cxn ang="0">
                  <a:pos x="678" y="341"/>
                </a:cxn>
                <a:cxn ang="0">
                  <a:pos x="671" y="345"/>
                </a:cxn>
                <a:cxn ang="0">
                  <a:pos x="657" y="351"/>
                </a:cxn>
                <a:cxn ang="0">
                  <a:pos x="642" y="352"/>
                </a:cxn>
                <a:cxn ang="0">
                  <a:pos x="621" y="350"/>
                </a:cxn>
                <a:cxn ang="0">
                  <a:pos x="607" y="344"/>
                </a:cxn>
                <a:cxn ang="0">
                  <a:pos x="591" y="340"/>
                </a:cxn>
                <a:cxn ang="0">
                  <a:pos x="571" y="333"/>
                </a:cxn>
                <a:cxn ang="0">
                  <a:pos x="551" y="326"/>
                </a:cxn>
                <a:cxn ang="0">
                  <a:pos x="529" y="319"/>
                </a:cxn>
                <a:cxn ang="0">
                  <a:pos x="507" y="311"/>
                </a:cxn>
                <a:cxn ang="0">
                  <a:pos x="483" y="304"/>
                </a:cxn>
                <a:cxn ang="0">
                  <a:pos x="458" y="296"/>
                </a:cxn>
                <a:cxn ang="0">
                  <a:pos x="435" y="289"/>
                </a:cxn>
                <a:cxn ang="0">
                  <a:pos x="413" y="282"/>
                </a:cxn>
                <a:cxn ang="0">
                  <a:pos x="388" y="277"/>
                </a:cxn>
                <a:cxn ang="0">
                  <a:pos x="367" y="272"/>
                </a:cxn>
                <a:cxn ang="0">
                  <a:pos x="328" y="268"/>
                </a:cxn>
                <a:cxn ang="0">
                  <a:pos x="235" y="264"/>
                </a:cxn>
                <a:cxn ang="0">
                  <a:pos x="126" y="257"/>
                </a:cxn>
                <a:cxn ang="0">
                  <a:pos x="38" y="252"/>
                </a:cxn>
                <a:cxn ang="0">
                  <a:pos x="0" y="250"/>
                </a:cxn>
                <a:cxn ang="0">
                  <a:pos x="0" y="250"/>
                </a:cxn>
              </a:cxnLst>
              <a:rect l="0" t="0" r="r" b="b"/>
              <a:pathLst>
                <a:path w="742" h="352">
                  <a:moveTo>
                    <a:pt x="0" y="250"/>
                  </a:moveTo>
                  <a:lnTo>
                    <a:pt x="75" y="0"/>
                  </a:lnTo>
                  <a:lnTo>
                    <a:pt x="676" y="32"/>
                  </a:lnTo>
                  <a:lnTo>
                    <a:pt x="689" y="47"/>
                  </a:lnTo>
                  <a:lnTo>
                    <a:pt x="702" y="66"/>
                  </a:lnTo>
                  <a:lnTo>
                    <a:pt x="716" y="88"/>
                  </a:lnTo>
                  <a:lnTo>
                    <a:pt x="738" y="147"/>
                  </a:lnTo>
                  <a:lnTo>
                    <a:pt x="742" y="182"/>
                  </a:lnTo>
                  <a:lnTo>
                    <a:pt x="741" y="215"/>
                  </a:lnTo>
                  <a:lnTo>
                    <a:pt x="733" y="249"/>
                  </a:lnTo>
                  <a:lnTo>
                    <a:pt x="722" y="277"/>
                  </a:lnTo>
                  <a:lnTo>
                    <a:pt x="716" y="289"/>
                  </a:lnTo>
                  <a:lnTo>
                    <a:pt x="711" y="300"/>
                  </a:lnTo>
                  <a:lnTo>
                    <a:pt x="698" y="319"/>
                  </a:lnTo>
                  <a:lnTo>
                    <a:pt x="684" y="334"/>
                  </a:lnTo>
                  <a:lnTo>
                    <a:pt x="678" y="341"/>
                  </a:lnTo>
                  <a:lnTo>
                    <a:pt x="671" y="345"/>
                  </a:lnTo>
                  <a:lnTo>
                    <a:pt x="657" y="351"/>
                  </a:lnTo>
                  <a:lnTo>
                    <a:pt x="642" y="352"/>
                  </a:lnTo>
                  <a:lnTo>
                    <a:pt x="621" y="350"/>
                  </a:lnTo>
                  <a:lnTo>
                    <a:pt x="607" y="344"/>
                  </a:lnTo>
                  <a:lnTo>
                    <a:pt x="591" y="340"/>
                  </a:lnTo>
                  <a:lnTo>
                    <a:pt x="571" y="333"/>
                  </a:lnTo>
                  <a:lnTo>
                    <a:pt x="551" y="326"/>
                  </a:lnTo>
                  <a:lnTo>
                    <a:pt x="529" y="319"/>
                  </a:lnTo>
                  <a:lnTo>
                    <a:pt x="507" y="311"/>
                  </a:lnTo>
                  <a:lnTo>
                    <a:pt x="483" y="304"/>
                  </a:lnTo>
                  <a:lnTo>
                    <a:pt x="458" y="296"/>
                  </a:lnTo>
                  <a:lnTo>
                    <a:pt x="435" y="289"/>
                  </a:lnTo>
                  <a:lnTo>
                    <a:pt x="413" y="282"/>
                  </a:lnTo>
                  <a:lnTo>
                    <a:pt x="388" y="277"/>
                  </a:lnTo>
                  <a:lnTo>
                    <a:pt x="367" y="272"/>
                  </a:lnTo>
                  <a:lnTo>
                    <a:pt x="328" y="268"/>
                  </a:lnTo>
                  <a:lnTo>
                    <a:pt x="235" y="264"/>
                  </a:lnTo>
                  <a:lnTo>
                    <a:pt x="126" y="257"/>
                  </a:lnTo>
                  <a:lnTo>
                    <a:pt x="38" y="252"/>
                  </a:lnTo>
                  <a:lnTo>
                    <a:pt x="0" y="250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8" name="Freeform 226"/>
            <p:cNvSpPr>
              <a:spLocks/>
            </p:cNvSpPr>
            <p:nvPr/>
          </p:nvSpPr>
          <p:spPr bwMode="auto">
            <a:xfrm>
              <a:off x="4028" y="2256"/>
              <a:ext cx="596" cy="210"/>
            </a:xfrm>
            <a:custGeom>
              <a:avLst/>
              <a:gdLst/>
              <a:ahLst/>
              <a:cxnLst>
                <a:cxn ang="0">
                  <a:pos x="48" y="366"/>
                </a:cxn>
                <a:cxn ang="0">
                  <a:pos x="73" y="308"/>
                </a:cxn>
                <a:cxn ang="0">
                  <a:pos x="89" y="270"/>
                </a:cxn>
                <a:cxn ang="0">
                  <a:pos x="107" y="230"/>
                </a:cxn>
                <a:cxn ang="0">
                  <a:pos x="126" y="191"/>
                </a:cxn>
                <a:cxn ang="0">
                  <a:pos x="157" y="131"/>
                </a:cxn>
                <a:cxn ang="0">
                  <a:pos x="180" y="105"/>
                </a:cxn>
                <a:cxn ang="0">
                  <a:pos x="223" y="92"/>
                </a:cxn>
                <a:cxn ang="0">
                  <a:pos x="343" y="74"/>
                </a:cxn>
                <a:cxn ang="0">
                  <a:pos x="1526" y="102"/>
                </a:cxn>
                <a:cxn ang="0">
                  <a:pos x="1577" y="122"/>
                </a:cxn>
                <a:cxn ang="0">
                  <a:pos x="1604" y="140"/>
                </a:cxn>
                <a:cxn ang="0">
                  <a:pos x="1667" y="198"/>
                </a:cxn>
                <a:cxn ang="0">
                  <a:pos x="1701" y="244"/>
                </a:cxn>
                <a:cxn ang="0">
                  <a:pos x="1722" y="334"/>
                </a:cxn>
                <a:cxn ang="0">
                  <a:pos x="1703" y="380"/>
                </a:cxn>
                <a:cxn ang="0">
                  <a:pos x="1688" y="345"/>
                </a:cxn>
                <a:cxn ang="0">
                  <a:pos x="1660" y="303"/>
                </a:cxn>
                <a:cxn ang="0">
                  <a:pos x="1620" y="257"/>
                </a:cxn>
                <a:cxn ang="0">
                  <a:pos x="1575" y="223"/>
                </a:cxn>
                <a:cxn ang="0">
                  <a:pos x="1544" y="205"/>
                </a:cxn>
                <a:cxn ang="0">
                  <a:pos x="1496" y="187"/>
                </a:cxn>
                <a:cxn ang="0">
                  <a:pos x="1408" y="171"/>
                </a:cxn>
                <a:cxn ang="0">
                  <a:pos x="1277" y="155"/>
                </a:cxn>
                <a:cxn ang="0">
                  <a:pos x="1063" y="155"/>
                </a:cxn>
                <a:cxn ang="0">
                  <a:pos x="974" y="173"/>
                </a:cxn>
                <a:cxn ang="0">
                  <a:pos x="901" y="190"/>
                </a:cxn>
                <a:cxn ang="0">
                  <a:pos x="975" y="246"/>
                </a:cxn>
                <a:cxn ang="0">
                  <a:pos x="1110" y="233"/>
                </a:cxn>
                <a:cxn ang="0">
                  <a:pos x="1364" y="230"/>
                </a:cxn>
                <a:cxn ang="0">
                  <a:pos x="1480" y="255"/>
                </a:cxn>
                <a:cxn ang="0">
                  <a:pos x="1508" y="274"/>
                </a:cxn>
                <a:cxn ang="0">
                  <a:pos x="1554" y="308"/>
                </a:cxn>
                <a:cxn ang="0">
                  <a:pos x="1604" y="391"/>
                </a:cxn>
                <a:cxn ang="0">
                  <a:pos x="1594" y="577"/>
                </a:cxn>
                <a:cxn ang="0">
                  <a:pos x="1787" y="377"/>
                </a:cxn>
                <a:cxn ang="0">
                  <a:pos x="1765" y="266"/>
                </a:cxn>
                <a:cxn ang="0">
                  <a:pos x="1733" y="213"/>
                </a:cxn>
                <a:cxn ang="0">
                  <a:pos x="1689" y="167"/>
                </a:cxn>
                <a:cxn ang="0">
                  <a:pos x="1646" y="133"/>
                </a:cxn>
                <a:cxn ang="0">
                  <a:pos x="1620" y="114"/>
                </a:cxn>
                <a:cxn ang="0">
                  <a:pos x="1594" y="99"/>
                </a:cxn>
                <a:cxn ang="0">
                  <a:pos x="1568" y="87"/>
                </a:cxn>
                <a:cxn ang="0">
                  <a:pos x="1517" y="67"/>
                </a:cxn>
                <a:cxn ang="0">
                  <a:pos x="1411" y="50"/>
                </a:cxn>
                <a:cxn ang="0">
                  <a:pos x="1255" y="32"/>
                </a:cxn>
                <a:cxn ang="0">
                  <a:pos x="1077" y="14"/>
                </a:cxn>
                <a:cxn ang="0">
                  <a:pos x="858" y="1"/>
                </a:cxn>
                <a:cxn ang="0">
                  <a:pos x="456" y="17"/>
                </a:cxn>
                <a:cxn ang="0">
                  <a:pos x="250" y="37"/>
                </a:cxn>
                <a:cxn ang="0">
                  <a:pos x="177" y="58"/>
                </a:cxn>
                <a:cxn ang="0">
                  <a:pos x="126" y="91"/>
                </a:cxn>
                <a:cxn ang="0">
                  <a:pos x="84" y="140"/>
                </a:cxn>
                <a:cxn ang="0">
                  <a:pos x="31" y="407"/>
                </a:cxn>
              </a:cxnLst>
              <a:rect l="0" t="0" r="r" b="b"/>
              <a:pathLst>
                <a:path w="1788" h="629">
                  <a:moveTo>
                    <a:pt x="31" y="407"/>
                  </a:moveTo>
                  <a:lnTo>
                    <a:pt x="35" y="396"/>
                  </a:lnTo>
                  <a:lnTo>
                    <a:pt x="48" y="366"/>
                  </a:lnTo>
                  <a:lnTo>
                    <a:pt x="57" y="345"/>
                  </a:lnTo>
                  <a:lnTo>
                    <a:pt x="67" y="322"/>
                  </a:lnTo>
                  <a:lnTo>
                    <a:pt x="73" y="308"/>
                  </a:lnTo>
                  <a:lnTo>
                    <a:pt x="78" y="296"/>
                  </a:lnTo>
                  <a:lnTo>
                    <a:pt x="84" y="283"/>
                  </a:lnTo>
                  <a:lnTo>
                    <a:pt x="89" y="270"/>
                  </a:lnTo>
                  <a:lnTo>
                    <a:pt x="96" y="256"/>
                  </a:lnTo>
                  <a:lnTo>
                    <a:pt x="102" y="242"/>
                  </a:lnTo>
                  <a:lnTo>
                    <a:pt x="107" y="230"/>
                  </a:lnTo>
                  <a:lnTo>
                    <a:pt x="113" y="217"/>
                  </a:lnTo>
                  <a:lnTo>
                    <a:pt x="119" y="204"/>
                  </a:lnTo>
                  <a:lnTo>
                    <a:pt x="126" y="191"/>
                  </a:lnTo>
                  <a:lnTo>
                    <a:pt x="137" y="169"/>
                  </a:lnTo>
                  <a:lnTo>
                    <a:pt x="147" y="149"/>
                  </a:lnTo>
                  <a:lnTo>
                    <a:pt x="157" y="131"/>
                  </a:lnTo>
                  <a:lnTo>
                    <a:pt x="166" y="118"/>
                  </a:lnTo>
                  <a:lnTo>
                    <a:pt x="173" y="110"/>
                  </a:lnTo>
                  <a:lnTo>
                    <a:pt x="180" y="105"/>
                  </a:lnTo>
                  <a:lnTo>
                    <a:pt x="193" y="100"/>
                  </a:lnTo>
                  <a:lnTo>
                    <a:pt x="206" y="95"/>
                  </a:lnTo>
                  <a:lnTo>
                    <a:pt x="223" y="92"/>
                  </a:lnTo>
                  <a:lnTo>
                    <a:pt x="261" y="85"/>
                  </a:lnTo>
                  <a:lnTo>
                    <a:pt x="301" y="80"/>
                  </a:lnTo>
                  <a:lnTo>
                    <a:pt x="343" y="74"/>
                  </a:lnTo>
                  <a:lnTo>
                    <a:pt x="376" y="72"/>
                  </a:lnTo>
                  <a:lnTo>
                    <a:pt x="409" y="69"/>
                  </a:lnTo>
                  <a:lnTo>
                    <a:pt x="1526" y="102"/>
                  </a:lnTo>
                  <a:lnTo>
                    <a:pt x="1547" y="109"/>
                  </a:lnTo>
                  <a:lnTo>
                    <a:pt x="1566" y="118"/>
                  </a:lnTo>
                  <a:lnTo>
                    <a:pt x="1577" y="122"/>
                  </a:lnTo>
                  <a:lnTo>
                    <a:pt x="1587" y="128"/>
                  </a:lnTo>
                  <a:lnTo>
                    <a:pt x="1595" y="133"/>
                  </a:lnTo>
                  <a:lnTo>
                    <a:pt x="1604" y="140"/>
                  </a:lnTo>
                  <a:lnTo>
                    <a:pt x="1638" y="168"/>
                  </a:lnTo>
                  <a:lnTo>
                    <a:pt x="1653" y="183"/>
                  </a:lnTo>
                  <a:lnTo>
                    <a:pt x="1667" y="198"/>
                  </a:lnTo>
                  <a:lnTo>
                    <a:pt x="1679" y="213"/>
                  </a:lnTo>
                  <a:lnTo>
                    <a:pt x="1690" y="228"/>
                  </a:lnTo>
                  <a:lnTo>
                    <a:pt x="1701" y="244"/>
                  </a:lnTo>
                  <a:lnTo>
                    <a:pt x="1708" y="259"/>
                  </a:lnTo>
                  <a:lnTo>
                    <a:pt x="1725" y="304"/>
                  </a:lnTo>
                  <a:lnTo>
                    <a:pt x="1722" y="334"/>
                  </a:lnTo>
                  <a:lnTo>
                    <a:pt x="1715" y="359"/>
                  </a:lnTo>
                  <a:lnTo>
                    <a:pt x="1707" y="374"/>
                  </a:lnTo>
                  <a:lnTo>
                    <a:pt x="1703" y="380"/>
                  </a:lnTo>
                  <a:lnTo>
                    <a:pt x="1701" y="373"/>
                  </a:lnTo>
                  <a:lnTo>
                    <a:pt x="1693" y="356"/>
                  </a:lnTo>
                  <a:lnTo>
                    <a:pt x="1688" y="345"/>
                  </a:lnTo>
                  <a:lnTo>
                    <a:pt x="1679" y="332"/>
                  </a:lnTo>
                  <a:lnTo>
                    <a:pt x="1670" y="318"/>
                  </a:lnTo>
                  <a:lnTo>
                    <a:pt x="1660" y="303"/>
                  </a:lnTo>
                  <a:lnTo>
                    <a:pt x="1648" y="288"/>
                  </a:lnTo>
                  <a:lnTo>
                    <a:pt x="1634" y="272"/>
                  </a:lnTo>
                  <a:lnTo>
                    <a:pt x="1620" y="257"/>
                  </a:lnTo>
                  <a:lnTo>
                    <a:pt x="1602" y="242"/>
                  </a:lnTo>
                  <a:lnTo>
                    <a:pt x="1586" y="228"/>
                  </a:lnTo>
                  <a:lnTo>
                    <a:pt x="1575" y="223"/>
                  </a:lnTo>
                  <a:lnTo>
                    <a:pt x="1565" y="216"/>
                  </a:lnTo>
                  <a:lnTo>
                    <a:pt x="1554" y="209"/>
                  </a:lnTo>
                  <a:lnTo>
                    <a:pt x="1544" y="205"/>
                  </a:lnTo>
                  <a:lnTo>
                    <a:pt x="1533" y="201"/>
                  </a:lnTo>
                  <a:lnTo>
                    <a:pt x="1521" y="195"/>
                  </a:lnTo>
                  <a:lnTo>
                    <a:pt x="1496" y="187"/>
                  </a:lnTo>
                  <a:lnTo>
                    <a:pt x="1469" y="182"/>
                  </a:lnTo>
                  <a:lnTo>
                    <a:pt x="1438" y="175"/>
                  </a:lnTo>
                  <a:lnTo>
                    <a:pt x="1408" y="171"/>
                  </a:lnTo>
                  <a:lnTo>
                    <a:pt x="1378" y="165"/>
                  </a:lnTo>
                  <a:lnTo>
                    <a:pt x="1345" y="161"/>
                  </a:lnTo>
                  <a:lnTo>
                    <a:pt x="1277" y="155"/>
                  </a:lnTo>
                  <a:lnTo>
                    <a:pt x="1214" y="151"/>
                  </a:lnTo>
                  <a:lnTo>
                    <a:pt x="1156" y="150"/>
                  </a:lnTo>
                  <a:lnTo>
                    <a:pt x="1063" y="155"/>
                  </a:lnTo>
                  <a:lnTo>
                    <a:pt x="1032" y="162"/>
                  </a:lnTo>
                  <a:lnTo>
                    <a:pt x="1001" y="168"/>
                  </a:lnTo>
                  <a:lnTo>
                    <a:pt x="974" y="173"/>
                  </a:lnTo>
                  <a:lnTo>
                    <a:pt x="949" y="179"/>
                  </a:lnTo>
                  <a:lnTo>
                    <a:pt x="915" y="187"/>
                  </a:lnTo>
                  <a:lnTo>
                    <a:pt x="901" y="190"/>
                  </a:lnTo>
                  <a:lnTo>
                    <a:pt x="884" y="590"/>
                  </a:lnTo>
                  <a:lnTo>
                    <a:pt x="970" y="578"/>
                  </a:lnTo>
                  <a:lnTo>
                    <a:pt x="975" y="246"/>
                  </a:lnTo>
                  <a:lnTo>
                    <a:pt x="993" y="244"/>
                  </a:lnTo>
                  <a:lnTo>
                    <a:pt x="1040" y="238"/>
                  </a:lnTo>
                  <a:lnTo>
                    <a:pt x="1110" y="233"/>
                  </a:lnTo>
                  <a:lnTo>
                    <a:pt x="1193" y="227"/>
                  </a:lnTo>
                  <a:lnTo>
                    <a:pt x="1280" y="226"/>
                  </a:lnTo>
                  <a:lnTo>
                    <a:pt x="1364" y="230"/>
                  </a:lnTo>
                  <a:lnTo>
                    <a:pt x="1437" y="241"/>
                  </a:lnTo>
                  <a:lnTo>
                    <a:pt x="1466" y="249"/>
                  </a:lnTo>
                  <a:lnTo>
                    <a:pt x="1480" y="255"/>
                  </a:lnTo>
                  <a:lnTo>
                    <a:pt x="1491" y="263"/>
                  </a:lnTo>
                  <a:lnTo>
                    <a:pt x="1499" y="268"/>
                  </a:lnTo>
                  <a:lnTo>
                    <a:pt x="1508" y="274"/>
                  </a:lnTo>
                  <a:lnTo>
                    <a:pt x="1518" y="281"/>
                  </a:lnTo>
                  <a:lnTo>
                    <a:pt x="1526" y="286"/>
                  </a:lnTo>
                  <a:lnTo>
                    <a:pt x="1554" y="308"/>
                  </a:lnTo>
                  <a:lnTo>
                    <a:pt x="1575" y="330"/>
                  </a:lnTo>
                  <a:lnTo>
                    <a:pt x="1588" y="350"/>
                  </a:lnTo>
                  <a:lnTo>
                    <a:pt x="1604" y="391"/>
                  </a:lnTo>
                  <a:lnTo>
                    <a:pt x="1606" y="439"/>
                  </a:lnTo>
                  <a:lnTo>
                    <a:pt x="1599" y="534"/>
                  </a:lnTo>
                  <a:lnTo>
                    <a:pt x="1594" y="577"/>
                  </a:lnTo>
                  <a:lnTo>
                    <a:pt x="1780" y="629"/>
                  </a:lnTo>
                  <a:lnTo>
                    <a:pt x="1788" y="491"/>
                  </a:lnTo>
                  <a:lnTo>
                    <a:pt x="1787" y="377"/>
                  </a:lnTo>
                  <a:lnTo>
                    <a:pt x="1781" y="325"/>
                  </a:lnTo>
                  <a:lnTo>
                    <a:pt x="1772" y="283"/>
                  </a:lnTo>
                  <a:lnTo>
                    <a:pt x="1765" y="266"/>
                  </a:lnTo>
                  <a:lnTo>
                    <a:pt x="1757" y="248"/>
                  </a:lnTo>
                  <a:lnTo>
                    <a:pt x="1746" y="231"/>
                  </a:lnTo>
                  <a:lnTo>
                    <a:pt x="1733" y="213"/>
                  </a:lnTo>
                  <a:lnTo>
                    <a:pt x="1719" y="197"/>
                  </a:lnTo>
                  <a:lnTo>
                    <a:pt x="1704" y="182"/>
                  </a:lnTo>
                  <a:lnTo>
                    <a:pt x="1689" y="167"/>
                  </a:lnTo>
                  <a:lnTo>
                    <a:pt x="1671" y="153"/>
                  </a:lnTo>
                  <a:lnTo>
                    <a:pt x="1655" y="139"/>
                  </a:lnTo>
                  <a:lnTo>
                    <a:pt x="1646" y="133"/>
                  </a:lnTo>
                  <a:lnTo>
                    <a:pt x="1637" y="125"/>
                  </a:lnTo>
                  <a:lnTo>
                    <a:pt x="1628" y="120"/>
                  </a:lnTo>
                  <a:lnTo>
                    <a:pt x="1620" y="114"/>
                  </a:lnTo>
                  <a:lnTo>
                    <a:pt x="1610" y="110"/>
                  </a:lnTo>
                  <a:lnTo>
                    <a:pt x="1601" y="103"/>
                  </a:lnTo>
                  <a:lnTo>
                    <a:pt x="1594" y="99"/>
                  </a:lnTo>
                  <a:lnTo>
                    <a:pt x="1584" y="95"/>
                  </a:lnTo>
                  <a:lnTo>
                    <a:pt x="1576" y="89"/>
                  </a:lnTo>
                  <a:lnTo>
                    <a:pt x="1568" y="87"/>
                  </a:lnTo>
                  <a:lnTo>
                    <a:pt x="1553" y="80"/>
                  </a:lnTo>
                  <a:lnTo>
                    <a:pt x="1536" y="73"/>
                  </a:lnTo>
                  <a:lnTo>
                    <a:pt x="1517" y="67"/>
                  </a:lnTo>
                  <a:lnTo>
                    <a:pt x="1489" y="62"/>
                  </a:lnTo>
                  <a:lnTo>
                    <a:pt x="1452" y="56"/>
                  </a:lnTo>
                  <a:lnTo>
                    <a:pt x="1411" y="50"/>
                  </a:lnTo>
                  <a:lnTo>
                    <a:pt x="1362" y="43"/>
                  </a:lnTo>
                  <a:lnTo>
                    <a:pt x="1310" y="37"/>
                  </a:lnTo>
                  <a:lnTo>
                    <a:pt x="1255" y="32"/>
                  </a:lnTo>
                  <a:lnTo>
                    <a:pt x="1196" y="25"/>
                  </a:lnTo>
                  <a:lnTo>
                    <a:pt x="1136" y="19"/>
                  </a:lnTo>
                  <a:lnTo>
                    <a:pt x="1077" y="14"/>
                  </a:lnTo>
                  <a:lnTo>
                    <a:pt x="1019" y="10"/>
                  </a:lnTo>
                  <a:lnTo>
                    <a:pt x="961" y="6"/>
                  </a:lnTo>
                  <a:lnTo>
                    <a:pt x="858" y="1"/>
                  </a:lnTo>
                  <a:lnTo>
                    <a:pt x="775" y="0"/>
                  </a:lnTo>
                  <a:lnTo>
                    <a:pt x="621" y="6"/>
                  </a:lnTo>
                  <a:lnTo>
                    <a:pt x="456" y="17"/>
                  </a:lnTo>
                  <a:lnTo>
                    <a:pt x="377" y="22"/>
                  </a:lnTo>
                  <a:lnTo>
                    <a:pt x="308" y="29"/>
                  </a:lnTo>
                  <a:lnTo>
                    <a:pt x="250" y="37"/>
                  </a:lnTo>
                  <a:lnTo>
                    <a:pt x="208" y="47"/>
                  </a:lnTo>
                  <a:lnTo>
                    <a:pt x="193" y="51"/>
                  </a:lnTo>
                  <a:lnTo>
                    <a:pt x="177" y="58"/>
                  </a:lnTo>
                  <a:lnTo>
                    <a:pt x="164" y="65"/>
                  </a:lnTo>
                  <a:lnTo>
                    <a:pt x="150" y="73"/>
                  </a:lnTo>
                  <a:lnTo>
                    <a:pt x="126" y="91"/>
                  </a:lnTo>
                  <a:lnTo>
                    <a:pt x="108" y="110"/>
                  </a:lnTo>
                  <a:lnTo>
                    <a:pt x="93" y="125"/>
                  </a:lnTo>
                  <a:lnTo>
                    <a:pt x="84" y="140"/>
                  </a:lnTo>
                  <a:lnTo>
                    <a:pt x="75" y="154"/>
                  </a:lnTo>
                  <a:lnTo>
                    <a:pt x="0" y="416"/>
                  </a:lnTo>
                  <a:lnTo>
                    <a:pt x="31" y="407"/>
                  </a:lnTo>
                  <a:lnTo>
                    <a:pt x="31" y="407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9" name="Freeform 227"/>
            <p:cNvSpPr>
              <a:spLocks/>
            </p:cNvSpPr>
            <p:nvPr/>
          </p:nvSpPr>
          <p:spPr bwMode="auto">
            <a:xfrm>
              <a:off x="4429" y="2310"/>
              <a:ext cx="33" cy="13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406"/>
                </a:cxn>
                <a:cxn ang="0">
                  <a:pos x="99" y="410"/>
                </a:cxn>
                <a:cxn ang="0">
                  <a:pos x="75" y="0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99" h="410">
                  <a:moveTo>
                    <a:pt x="0" y="7"/>
                  </a:moveTo>
                  <a:lnTo>
                    <a:pt x="34" y="406"/>
                  </a:lnTo>
                  <a:lnTo>
                    <a:pt x="99" y="410"/>
                  </a:lnTo>
                  <a:lnTo>
                    <a:pt x="75" y="0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0" name="Freeform 228"/>
            <p:cNvSpPr>
              <a:spLocks/>
            </p:cNvSpPr>
            <p:nvPr/>
          </p:nvSpPr>
          <p:spPr bwMode="auto">
            <a:xfrm>
              <a:off x="4517" y="2499"/>
              <a:ext cx="235" cy="157"/>
            </a:xfrm>
            <a:custGeom>
              <a:avLst/>
              <a:gdLst/>
              <a:ahLst/>
              <a:cxnLst>
                <a:cxn ang="0">
                  <a:pos x="31" y="373"/>
                </a:cxn>
                <a:cxn ang="0">
                  <a:pos x="41" y="260"/>
                </a:cxn>
                <a:cxn ang="0">
                  <a:pos x="54" y="193"/>
                </a:cxn>
                <a:cxn ang="0">
                  <a:pos x="71" y="131"/>
                </a:cxn>
                <a:cxn ang="0">
                  <a:pos x="84" y="105"/>
                </a:cxn>
                <a:cxn ang="0">
                  <a:pos x="98" y="80"/>
                </a:cxn>
                <a:cxn ang="0">
                  <a:pos x="133" y="47"/>
                </a:cxn>
                <a:cxn ang="0">
                  <a:pos x="154" y="34"/>
                </a:cxn>
                <a:cxn ang="0">
                  <a:pos x="175" y="25"/>
                </a:cxn>
                <a:cxn ang="0">
                  <a:pos x="197" y="16"/>
                </a:cxn>
                <a:cxn ang="0">
                  <a:pos x="242" y="7"/>
                </a:cxn>
                <a:cxn ang="0">
                  <a:pos x="311" y="0"/>
                </a:cxn>
                <a:cxn ang="0">
                  <a:pos x="398" y="18"/>
                </a:cxn>
                <a:cxn ang="0">
                  <a:pos x="427" y="32"/>
                </a:cxn>
                <a:cxn ang="0">
                  <a:pos x="470" y="63"/>
                </a:cxn>
                <a:cxn ang="0">
                  <a:pos x="500" y="95"/>
                </a:cxn>
                <a:cxn ang="0">
                  <a:pos x="530" y="131"/>
                </a:cxn>
                <a:cxn ang="0">
                  <a:pos x="561" y="168"/>
                </a:cxn>
                <a:cxn ang="0">
                  <a:pos x="585" y="204"/>
                </a:cxn>
                <a:cxn ang="0">
                  <a:pos x="607" y="235"/>
                </a:cxn>
                <a:cxn ang="0">
                  <a:pos x="641" y="283"/>
                </a:cxn>
                <a:cxn ang="0">
                  <a:pos x="707" y="377"/>
                </a:cxn>
                <a:cxn ang="0">
                  <a:pos x="475" y="400"/>
                </a:cxn>
                <a:cxn ang="0">
                  <a:pos x="459" y="316"/>
                </a:cxn>
                <a:cxn ang="0">
                  <a:pos x="443" y="270"/>
                </a:cxn>
                <a:cxn ang="0">
                  <a:pos x="423" y="227"/>
                </a:cxn>
                <a:cxn ang="0">
                  <a:pos x="393" y="193"/>
                </a:cxn>
                <a:cxn ang="0">
                  <a:pos x="376" y="182"/>
                </a:cxn>
                <a:cxn ang="0">
                  <a:pos x="357" y="173"/>
                </a:cxn>
                <a:cxn ang="0">
                  <a:pos x="317" y="169"/>
                </a:cxn>
                <a:cxn ang="0">
                  <a:pos x="260" y="186"/>
                </a:cxn>
                <a:cxn ang="0">
                  <a:pos x="242" y="197"/>
                </a:cxn>
                <a:cxn ang="0">
                  <a:pos x="227" y="206"/>
                </a:cxn>
                <a:cxn ang="0">
                  <a:pos x="184" y="248"/>
                </a:cxn>
                <a:cxn ang="0">
                  <a:pos x="162" y="277"/>
                </a:cxn>
                <a:cxn ang="0">
                  <a:pos x="136" y="327"/>
                </a:cxn>
                <a:cxn ang="0">
                  <a:pos x="128" y="418"/>
                </a:cxn>
                <a:cxn ang="0">
                  <a:pos x="0" y="464"/>
                </a:cxn>
                <a:cxn ang="0">
                  <a:pos x="30" y="424"/>
                </a:cxn>
              </a:cxnLst>
              <a:rect l="0" t="0" r="r" b="b"/>
              <a:pathLst>
                <a:path w="707" h="472">
                  <a:moveTo>
                    <a:pt x="30" y="424"/>
                  </a:moveTo>
                  <a:lnTo>
                    <a:pt x="31" y="373"/>
                  </a:lnTo>
                  <a:lnTo>
                    <a:pt x="34" y="321"/>
                  </a:lnTo>
                  <a:lnTo>
                    <a:pt x="41" y="260"/>
                  </a:lnTo>
                  <a:lnTo>
                    <a:pt x="47" y="227"/>
                  </a:lnTo>
                  <a:lnTo>
                    <a:pt x="54" y="193"/>
                  </a:lnTo>
                  <a:lnTo>
                    <a:pt x="60" y="161"/>
                  </a:lnTo>
                  <a:lnTo>
                    <a:pt x="71" y="131"/>
                  </a:lnTo>
                  <a:lnTo>
                    <a:pt x="77" y="118"/>
                  </a:lnTo>
                  <a:lnTo>
                    <a:pt x="84" y="105"/>
                  </a:lnTo>
                  <a:lnTo>
                    <a:pt x="91" y="92"/>
                  </a:lnTo>
                  <a:lnTo>
                    <a:pt x="98" y="80"/>
                  </a:lnTo>
                  <a:lnTo>
                    <a:pt x="114" y="61"/>
                  </a:lnTo>
                  <a:lnTo>
                    <a:pt x="133" y="47"/>
                  </a:lnTo>
                  <a:lnTo>
                    <a:pt x="143" y="40"/>
                  </a:lnTo>
                  <a:lnTo>
                    <a:pt x="154" y="34"/>
                  </a:lnTo>
                  <a:lnTo>
                    <a:pt x="165" y="30"/>
                  </a:lnTo>
                  <a:lnTo>
                    <a:pt x="175" y="25"/>
                  </a:lnTo>
                  <a:lnTo>
                    <a:pt x="187" y="22"/>
                  </a:lnTo>
                  <a:lnTo>
                    <a:pt x="197" y="16"/>
                  </a:lnTo>
                  <a:lnTo>
                    <a:pt x="220" y="11"/>
                  </a:lnTo>
                  <a:lnTo>
                    <a:pt x="242" y="7"/>
                  </a:lnTo>
                  <a:lnTo>
                    <a:pt x="266" y="3"/>
                  </a:lnTo>
                  <a:lnTo>
                    <a:pt x="311" y="0"/>
                  </a:lnTo>
                  <a:lnTo>
                    <a:pt x="357" y="7"/>
                  </a:lnTo>
                  <a:lnTo>
                    <a:pt x="398" y="18"/>
                  </a:lnTo>
                  <a:lnTo>
                    <a:pt x="419" y="26"/>
                  </a:lnTo>
                  <a:lnTo>
                    <a:pt x="427" y="32"/>
                  </a:lnTo>
                  <a:lnTo>
                    <a:pt x="437" y="37"/>
                  </a:lnTo>
                  <a:lnTo>
                    <a:pt x="470" y="63"/>
                  </a:lnTo>
                  <a:lnTo>
                    <a:pt x="485" y="78"/>
                  </a:lnTo>
                  <a:lnTo>
                    <a:pt x="500" y="95"/>
                  </a:lnTo>
                  <a:lnTo>
                    <a:pt x="515" y="114"/>
                  </a:lnTo>
                  <a:lnTo>
                    <a:pt x="530" y="131"/>
                  </a:lnTo>
                  <a:lnTo>
                    <a:pt x="545" y="150"/>
                  </a:lnTo>
                  <a:lnTo>
                    <a:pt x="561" y="168"/>
                  </a:lnTo>
                  <a:lnTo>
                    <a:pt x="573" y="186"/>
                  </a:lnTo>
                  <a:lnTo>
                    <a:pt x="585" y="204"/>
                  </a:lnTo>
                  <a:lnTo>
                    <a:pt x="596" y="220"/>
                  </a:lnTo>
                  <a:lnTo>
                    <a:pt x="607" y="235"/>
                  </a:lnTo>
                  <a:lnTo>
                    <a:pt x="625" y="260"/>
                  </a:lnTo>
                  <a:lnTo>
                    <a:pt x="641" y="283"/>
                  </a:lnTo>
                  <a:lnTo>
                    <a:pt x="704" y="305"/>
                  </a:lnTo>
                  <a:lnTo>
                    <a:pt x="707" y="377"/>
                  </a:lnTo>
                  <a:lnTo>
                    <a:pt x="479" y="439"/>
                  </a:lnTo>
                  <a:lnTo>
                    <a:pt x="475" y="400"/>
                  </a:lnTo>
                  <a:lnTo>
                    <a:pt x="470" y="363"/>
                  </a:lnTo>
                  <a:lnTo>
                    <a:pt x="459" y="316"/>
                  </a:lnTo>
                  <a:lnTo>
                    <a:pt x="452" y="293"/>
                  </a:lnTo>
                  <a:lnTo>
                    <a:pt x="443" y="270"/>
                  </a:lnTo>
                  <a:lnTo>
                    <a:pt x="434" y="248"/>
                  </a:lnTo>
                  <a:lnTo>
                    <a:pt x="423" y="227"/>
                  </a:lnTo>
                  <a:lnTo>
                    <a:pt x="409" y="208"/>
                  </a:lnTo>
                  <a:lnTo>
                    <a:pt x="393" y="193"/>
                  </a:lnTo>
                  <a:lnTo>
                    <a:pt x="384" y="187"/>
                  </a:lnTo>
                  <a:lnTo>
                    <a:pt x="376" y="182"/>
                  </a:lnTo>
                  <a:lnTo>
                    <a:pt x="366" y="176"/>
                  </a:lnTo>
                  <a:lnTo>
                    <a:pt x="357" y="173"/>
                  </a:lnTo>
                  <a:lnTo>
                    <a:pt x="337" y="171"/>
                  </a:lnTo>
                  <a:lnTo>
                    <a:pt x="317" y="169"/>
                  </a:lnTo>
                  <a:lnTo>
                    <a:pt x="278" y="177"/>
                  </a:lnTo>
                  <a:lnTo>
                    <a:pt x="260" y="186"/>
                  </a:lnTo>
                  <a:lnTo>
                    <a:pt x="252" y="191"/>
                  </a:lnTo>
                  <a:lnTo>
                    <a:pt x="242" y="197"/>
                  </a:lnTo>
                  <a:lnTo>
                    <a:pt x="235" y="201"/>
                  </a:lnTo>
                  <a:lnTo>
                    <a:pt x="227" y="206"/>
                  </a:lnTo>
                  <a:lnTo>
                    <a:pt x="212" y="220"/>
                  </a:lnTo>
                  <a:lnTo>
                    <a:pt x="184" y="248"/>
                  </a:lnTo>
                  <a:lnTo>
                    <a:pt x="172" y="263"/>
                  </a:lnTo>
                  <a:lnTo>
                    <a:pt x="162" y="277"/>
                  </a:lnTo>
                  <a:lnTo>
                    <a:pt x="146" y="304"/>
                  </a:lnTo>
                  <a:lnTo>
                    <a:pt x="136" y="327"/>
                  </a:lnTo>
                  <a:lnTo>
                    <a:pt x="129" y="370"/>
                  </a:lnTo>
                  <a:lnTo>
                    <a:pt x="128" y="418"/>
                  </a:lnTo>
                  <a:lnTo>
                    <a:pt x="128" y="472"/>
                  </a:lnTo>
                  <a:lnTo>
                    <a:pt x="0" y="464"/>
                  </a:lnTo>
                  <a:lnTo>
                    <a:pt x="30" y="424"/>
                  </a:lnTo>
                  <a:lnTo>
                    <a:pt x="30" y="4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1" name="Freeform 229"/>
            <p:cNvSpPr>
              <a:spLocks/>
            </p:cNvSpPr>
            <p:nvPr/>
          </p:nvSpPr>
          <p:spPr bwMode="auto">
            <a:xfrm>
              <a:off x="4594" y="2461"/>
              <a:ext cx="206" cy="160"/>
            </a:xfrm>
            <a:custGeom>
              <a:avLst/>
              <a:gdLst/>
              <a:ahLst/>
              <a:cxnLst>
                <a:cxn ang="0">
                  <a:pos x="110" y="8"/>
                </a:cxn>
                <a:cxn ang="0">
                  <a:pos x="135" y="20"/>
                </a:cxn>
                <a:cxn ang="0">
                  <a:pos x="165" y="36"/>
                </a:cxn>
                <a:cxn ang="0">
                  <a:pos x="183" y="45"/>
                </a:cxn>
                <a:cxn ang="0">
                  <a:pos x="201" y="55"/>
                </a:cxn>
                <a:cxn ang="0">
                  <a:pos x="219" y="67"/>
                </a:cxn>
                <a:cxn ang="0">
                  <a:pos x="238" y="80"/>
                </a:cxn>
                <a:cxn ang="0">
                  <a:pos x="256" y="93"/>
                </a:cxn>
                <a:cxn ang="0">
                  <a:pos x="293" y="126"/>
                </a:cxn>
                <a:cxn ang="0">
                  <a:pos x="326" y="161"/>
                </a:cxn>
                <a:cxn ang="0">
                  <a:pos x="354" y="194"/>
                </a:cxn>
                <a:cxn ang="0">
                  <a:pos x="377" y="223"/>
                </a:cxn>
                <a:cxn ang="0">
                  <a:pos x="405" y="257"/>
                </a:cxn>
                <a:cxn ang="0">
                  <a:pos x="425" y="286"/>
                </a:cxn>
                <a:cxn ang="0">
                  <a:pos x="450" y="293"/>
                </a:cxn>
                <a:cxn ang="0">
                  <a:pos x="547" y="301"/>
                </a:cxn>
                <a:cxn ang="0">
                  <a:pos x="605" y="359"/>
                </a:cxn>
                <a:cxn ang="0">
                  <a:pos x="617" y="417"/>
                </a:cxn>
                <a:cxn ang="0">
                  <a:pos x="607" y="444"/>
                </a:cxn>
                <a:cxn ang="0">
                  <a:pos x="591" y="459"/>
                </a:cxn>
                <a:cxn ang="0">
                  <a:pos x="565" y="468"/>
                </a:cxn>
                <a:cxn ang="0">
                  <a:pos x="505" y="477"/>
                </a:cxn>
                <a:cxn ang="0">
                  <a:pos x="461" y="455"/>
                </a:cxn>
                <a:cxn ang="0">
                  <a:pos x="507" y="461"/>
                </a:cxn>
                <a:cxn ang="0">
                  <a:pos x="563" y="435"/>
                </a:cxn>
                <a:cxn ang="0">
                  <a:pos x="561" y="386"/>
                </a:cxn>
                <a:cxn ang="0">
                  <a:pos x="541" y="359"/>
                </a:cxn>
                <a:cxn ang="0">
                  <a:pos x="527" y="349"/>
                </a:cxn>
                <a:cxn ang="0">
                  <a:pos x="494" y="344"/>
                </a:cxn>
                <a:cxn ang="0">
                  <a:pos x="449" y="362"/>
                </a:cxn>
                <a:cxn ang="0">
                  <a:pos x="413" y="389"/>
                </a:cxn>
                <a:cxn ang="0">
                  <a:pos x="399" y="345"/>
                </a:cxn>
                <a:cxn ang="0">
                  <a:pos x="384" y="311"/>
                </a:cxn>
                <a:cxn ang="0">
                  <a:pos x="368" y="283"/>
                </a:cxn>
                <a:cxn ang="0">
                  <a:pos x="348" y="252"/>
                </a:cxn>
                <a:cxn ang="0">
                  <a:pos x="325" y="221"/>
                </a:cxn>
                <a:cxn ang="0">
                  <a:pos x="300" y="191"/>
                </a:cxn>
                <a:cxn ang="0">
                  <a:pos x="277" y="162"/>
                </a:cxn>
                <a:cxn ang="0">
                  <a:pos x="242" y="125"/>
                </a:cxn>
                <a:cxn ang="0">
                  <a:pos x="198" y="85"/>
                </a:cxn>
                <a:cxn ang="0">
                  <a:pos x="176" y="70"/>
                </a:cxn>
                <a:cxn ang="0">
                  <a:pos x="154" y="59"/>
                </a:cxn>
                <a:cxn ang="0">
                  <a:pos x="132" y="49"/>
                </a:cxn>
                <a:cxn ang="0">
                  <a:pos x="106" y="40"/>
                </a:cxn>
                <a:cxn ang="0">
                  <a:pos x="80" y="31"/>
                </a:cxn>
                <a:cxn ang="0">
                  <a:pos x="33" y="18"/>
                </a:cxn>
                <a:cxn ang="0">
                  <a:pos x="0" y="9"/>
                </a:cxn>
                <a:cxn ang="0">
                  <a:pos x="86" y="0"/>
                </a:cxn>
              </a:cxnLst>
              <a:rect l="0" t="0" r="r" b="b"/>
              <a:pathLst>
                <a:path w="617" h="480">
                  <a:moveTo>
                    <a:pt x="86" y="0"/>
                  </a:moveTo>
                  <a:lnTo>
                    <a:pt x="110" y="8"/>
                  </a:lnTo>
                  <a:lnTo>
                    <a:pt x="121" y="15"/>
                  </a:lnTo>
                  <a:lnTo>
                    <a:pt x="135" y="20"/>
                  </a:lnTo>
                  <a:lnTo>
                    <a:pt x="150" y="27"/>
                  </a:lnTo>
                  <a:lnTo>
                    <a:pt x="165" y="36"/>
                  </a:lnTo>
                  <a:lnTo>
                    <a:pt x="173" y="40"/>
                  </a:lnTo>
                  <a:lnTo>
                    <a:pt x="183" y="45"/>
                  </a:lnTo>
                  <a:lnTo>
                    <a:pt x="193" y="49"/>
                  </a:lnTo>
                  <a:lnTo>
                    <a:pt x="201" y="55"/>
                  </a:lnTo>
                  <a:lnTo>
                    <a:pt x="210" y="60"/>
                  </a:lnTo>
                  <a:lnTo>
                    <a:pt x="219" y="67"/>
                  </a:lnTo>
                  <a:lnTo>
                    <a:pt x="228" y="73"/>
                  </a:lnTo>
                  <a:lnTo>
                    <a:pt x="238" y="80"/>
                  </a:lnTo>
                  <a:lnTo>
                    <a:pt x="248" y="86"/>
                  </a:lnTo>
                  <a:lnTo>
                    <a:pt x="256" y="93"/>
                  </a:lnTo>
                  <a:lnTo>
                    <a:pt x="275" y="110"/>
                  </a:lnTo>
                  <a:lnTo>
                    <a:pt x="293" y="126"/>
                  </a:lnTo>
                  <a:lnTo>
                    <a:pt x="310" y="144"/>
                  </a:lnTo>
                  <a:lnTo>
                    <a:pt x="326" y="161"/>
                  </a:lnTo>
                  <a:lnTo>
                    <a:pt x="340" y="179"/>
                  </a:lnTo>
                  <a:lnTo>
                    <a:pt x="354" y="194"/>
                  </a:lnTo>
                  <a:lnTo>
                    <a:pt x="368" y="209"/>
                  </a:lnTo>
                  <a:lnTo>
                    <a:pt x="377" y="223"/>
                  </a:lnTo>
                  <a:lnTo>
                    <a:pt x="388" y="235"/>
                  </a:lnTo>
                  <a:lnTo>
                    <a:pt x="405" y="257"/>
                  </a:lnTo>
                  <a:lnTo>
                    <a:pt x="417" y="275"/>
                  </a:lnTo>
                  <a:lnTo>
                    <a:pt x="425" y="286"/>
                  </a:lnTo>
                  <a:lnTo>
                    <a:pt x="432" y="297"/>
                  </a:lnTo>
                  <a:lnTo>
                    <a:pt x="450" y="293"/>
                  </a:lnTo>
                  <a:lnTo>
                    <a:pt x="496" y="290"/>
                  </a:lnTo>
                  <a:lnTo>
                    <a:pt x="547" y="301"/>
                  </a:lnTo>
                  <a:lnTo>
                    <a:pt x="591" y="336"/>
                  </a:lnTo>
                  <a:lnTo>
                    <a:pt x="605" y="359"/>
                  </a:lnTo>
                  <a:lnTo>
                    <a:pt x="613" y="380"/>
                  </a:lnTo>
                  <a:lnTo>
                    <a:pt x="617" y="417"/>
                  </a:lnTo>
                  <a:lnTo>
                    <a:pt x="614" y="432"/>
                  </a:lnTo>
                  <a:lnTo>
                    <a:pt x="607" y="444"/>
                  </a:lnTo>
                  <a:lnTo>
                    <a:pt x="596" y="455"/>
                  </a:lnTo>
                  <a:lnTo>
                    <a:pt x="591" y="459"/>
                  </a:lnTo>
                  <a:lnTo>
                    <a:pt x="583" y="463"/>
                  </a:lnTo>
                  <a:lnTo>
                    <a:pt x="565" y="468"/>
                  </a:lnTo>
                  <a:lnTo>
                    <a:pt x="545" y="473"/>
                  </a:lnTo>
                  <a:lnTo>
                    <a:pt x="505" y="477"/>
                  </a:lnTo>
                  <a:lnTo>
                    <a:pt x="461" y="480"/>
                  </a:lnTo>
                  <a:lnTo>
                    <a:pt x="461" y="455"/>
                  </a:lnTo>
                  <a:lnTo>
                    <a:pt x="475" y="458"/>
                  </a:lnTo>
                  <a:lnTo>
                    <a:pt x="507" y="461"/>
                  </a:lnTo>
                  <a:lnTo>
                    <a:pt x="541" y="457"/>
                  </a:lnTo>
                  <a:lnTo>
                    <a:pt x="563" y="435"/>
                  </a:lnTo>
                  <a:lnTo>
                    <a:pt x="565" y="403"/>
                  </a:lnTo>
                  <a:lnTo>
                    <a:pt x="561" y="386"/>
                  </a:lnTo>
                  <a:lnTo>
                    <a:pt x="551" y="371"/>
                  </a:lnTo>
                  <a:lnTo>
                    <a:pt x="541" y="359"/>
                  </a:lnTo>
                  <a:lnTo>
                    <a:pt x="534" y="352"/>
                  </a:lnTo>
                  <a:lnTo>
                    <a:pt x="527" y="349"/>
                  </a:lnTo>
                  <a:lnTo>
                    <a:pt x="511" y="344"/>
                  </a:lnTo>
                  <a:lnTo>
                    <a:pt x="494" y="344"/>
                  </a:lnTo>
                  <a:lnTo>
                    <a:pt x="463" y="353"/>
                  </a:lnTo>
                  <a:lnTo>
                    <a:pt x="449" y="362"/>
                  </a:lnTo>
                  <a:lnTo>
                    <a:pt x="435" y="370"/>
                  </a:lnTo>
                  <a:lnTo>
                    <a:pt x="413" y="389"/>
                  </a:lnTo>
                  <a:lnTo>
                    <a:pt x="410" y="378"/>
                  </a:lnTo>
                  <a:lnTo>
                    <a:pt x="399" y="345"/>
                  </a:lnTo>
                  <a:lnTo>
                    <a:pt x="390" y="323"/>
                  </a:lnTo>
                  <a:lnTo>
                    <a:pt x="384" y="311"/>
                  </a:lnTo>
                  <a:lnTo>
                    <a:pt x="376" y="297"/>
                  </a:lnTo>
                  <a:lnTo>
                    <a:pt x="368" y="283"/>
                  </a:lnTo>
                  <a:lnTo>
                    <a:pt x="359" y="268"/>
                  </a:lnTo>
                  <a:lnTo>
                    <a:pt x="348" y="252"/>
                  </a:lnTo>
                  <a:lnTo>
                    <a:pt x="337" y="236"/>
                  </a:lnTo>
                  <a:lnTo>
                    <a:pt x="325" y="221"/>
                  </a:lnTo>
                  <a:lnTo>
                    <a:pt x="312" y="206"/>
                  </a:lnTo>
                  <a:lnTo>
                    <a:pt x="300" y="191"/>
                  </a:lnTo>
                  <a:lnTo>
                    <a:pt x="289" y="176"/>
                  </a:lnTo>
                  <a:lnTo>
                    <a:pt x="277" y="162"/>
                  </a:lnTo>
                  <a:lnTo>
                    <a:pt x="266" y="148"/>
                  </a:lnTo>
                  <a:lnTo>
                    <a:pt x="242" y="125"/>
                  </a:lnTo>
                  <a:lnTo>
                    <a:pt x="220" y="103"/>
                  </a:lnTo>
                  <a:lnTo>
                    <a:pt x="198" y="85"/>
                  </a:lnTo>
                  <a:lnTo>
                    <a:pt x="187" y="77"/>
                  </a:lnTo>
                  <a:lnTo>
                    <a:pt x="176" y="70"/>
                  </a:lnTo>
                  <a:lnTo>
                    <a:pt x="165" y="63"/>
                  </a:lnTo>
                  <a:lnTo>
                    <a:pt x="154" y="59"/>
                  </a:lnTo>
                  <a:lnTo>
                    <a:pt x="143" y="53"/>
                  </a:lnTo>
                  <a:lnTo>
                    <a:pt x="132" y="49"/>
                  </a:lnTo>
                  <a:lnTo>
                    <a:pt x="118" y="45"/>
                  </a:lnTo>
                  <a:lnTo>
                    <a:pt x="106" y="40"/>
                  </a:lnTo>
                  <a:lnTo>
                    <a:pt x="92" y="36"/>
                  </a:lnTo>
                  <a:lnTo>
                    <a:pt x="80" y="31"/>
                  </a:lnTo>
                  <a:lnTo>
                    <a:pt x="55" y="23"/>
                  </a:lnTo>
                  <a:lnTo>
                    <a:pt x="33" y="18"/>
                  </a:lnTo>
                  <a:lnTo>
                    <a:pt x="16" y="14"/>
                  </a:lnTo>
                  <a:lnTo>
                    <a:pt x="0" y="9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2" name="Freeform 230"/>
            <p:cNvSpPr>
              <a:spLocks/>
            </p:cNvSpPr>
            <p:nvPr/>
          </p:nvSpPr>
          <p:spPr bwMode="auto">
            <a:xfrm>
              <a:off x="4530" y="2595"/>
              <a:ext cx="232" cy="132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4" y="258"/>
                </a:cxn>
                <a:cxn ang="0">
                  <a:pos x="33" y="293"/>
                </a:cxn>
                <a:cxn ang="0">
                  <a:pos x="59" y="329"/>
                </a:cxn>
                <a:cxn ang="0">
                  <a:pos x="87" y="353"/>
                </a:cxn>
                <a:cxn ang="0">
                  <a:pos x="108" y="365"/>
                </a:cxn>
                <a:cxn ang="0">
                  <a:pos x="128" y="375"/>
                </a:cxn>
                <a:cxn ang="0">
                  <a:pos x="160" y="386"/>
                </a:cxn>
                <a:cxn ang="0">
                  <a:pos x="201" y="394"/>
                </a:cxn>
                <a:cxn ang="0">
                  <a:pos x="281" y="393"/>
                </a:cxn>
                <a:cxn ang="0">
                  <a:pos x="329" y="379"/>
                </a:cxn>
                <a:cxn ang="0">
                  <a:pos x="356" y="366"/>
                </a:cxn>
                <a:cxn ang="0">
                  <a:pos x="375" y="354"/>
                </a:cxn>
                <a:cxn ang="0">
                  <a:pos x="400" y="333"/>
                </a:cxn>
                <a:cxn ang="0">
                  <a:pos x="431" y="307"/>
                </a:cxn>
                <a:cxn ang="0">
                  <a:pos x="462" y="280"/>
                </a:cxn>
                <a:cxn ang="0">
                  <a:pos x="493" y="288"/>
                </a:cxn>
                <a:cxn ang="0">
                  <a:pos x="565" y="295"/>
                </a:cxn>
                <a:cxn ang="0">
                  <a:pos x="633" y="278"/>
                </a:cxn>
                <a:cxn ang="0">
                  <a:pos x="651" y="263"/>
                </a:cxn>
                <a:cxn ang="0">
                  <a:pos x="692" y="208"/>
                </a:cxn>
                <a:cxn ang="0">
                  <a:pos x="470" y="189"/>
                </a:cxn>
                <a:cxn ang="0">
                  <a:pos x="419" y="0"/>
                </a:cxn>
                <a:cxn ang="0">
                  <a:pos x="411" y="160"/>
                </a:cxn>
                <a:cxn ang="0">
                  <a:pos x="394" y="225"/>
                </a:cxn>
                <a:cxn ang="0">
                  <a:pos x="378" y="260"/>
                </a:cxn>
                <a:cxn ang="0">
                  <a:pos x="354" y="285"/>
                </a:cxn>
                <a:cxn ang="0">
                  <a:pos x="334" y="302"/>
                </a:cxn>
                <a:cxn ang="0">
                  <a:pos x="318" y="311"/>
                </a:cxn>
                <a:cxn ang="0">
                  <a:pos x="303" y="320"/>
                </a:cxn>
                <a:cxn ang="0">
                  <a:pos x="280" y="331"/>
                </a:cxn>
                <a:cxn ang="0">
                  <a:pos x="248" y="339"/>
                </a:cxn>
                <a:cxn ang="0">
                  <a:pos x="188" y="336"/>
                </a:cxn>
                <a:cxn ang="0">
                  <a:pos x="161" y="321"/>
                </a:cxn>
                <a:cxn ang="0">
                  <a:pos x="134" y="280"/>
                </a:cxn>
                <a:cxn ang="0">
                  <a:pos x="119" y="249"/>
                </a:cxn>
                <a:cxn ang="0">
                  <a:pos x="105" y="222"/>
                </a:cxn>
                <a:cxn ang="0">
                  <a:pos x="90" y="186"/>
                </a:cxn>
                <a:cxn ang="0">
                  <a:pos x="70" y="141"/>
                </a:cxn>
                <a:cxn ang="0">
                  <a:pos x="1" y="124"/>
                </a:cxn>
              </a:cxnLst>
              <a:rect l="0" t="0" r="r" b="b"/>
              <a:pathLst>
                <a:path w="696" h="395">
                  <a:moveTo>
                    <a:pt x="1" y="124"/>
                  </a:moveTo>
                  <a:lnTo>
                    <a:pt x="0" y="204"/>
                  </a:lnTo>
                  <a:lnTo>
                    <a:pt x="7" y="240"/>
                  </a:lnTo>
                  <a:lnTo>
                    <a:pt x="14" y="258"/>
                  </a:lnTo>
                  <a:lnTo>
                    <a:pt x="22" y="277"/>
                  </a:lnTo>
                  <a:lnTo>
                    <a:pt x="33" y="293"/>
                  </a:lnTo>
                  <a:lnTo>
                    <a:pt x="44" y="313"/>
                  </a:lnTo>
                  <a:lnTo>
                    <a:pt x="59" y="329"/>
                  </a:lnTo>
                  <a:lnTo>
                    <a:pt x="79" y="346"/>
                  </a:lnTo>
                  <a:lnTo>
                    <a:pt x="87" y="353"/>
                  </a:lnTo>
                  <a:lnTo>
                    <a:pt x="98" y="359"/>
                  </a:lnTo>
                  <a:lnTo>
                    <a:pt x="108" y="365"/>
                  </a:lnTo>
                  <a:lnTo>
                    <a:pt x="119" y="370"/>
                  </a:lnTo>
                  <a:lnTo>
                    <a:pt x="128" y="375"/>
                  </a:lnTo>
                  <a:lnTo>
                    <a:pt x="139" y="379"/>
                  </a:lnTo>
                  <a:lnTo>
                    <a:pt x="160" y="386"/>
                  </a:lnTo>
                  <a:lnTo>
                    <a:pt x="182" y="391"/>
                  </a:lnTo>
                  <a:lnTo>
                    <a:pt x="201" y="394"/>
                  </a:lnTo>
                  <a:lnTo>
                    <a:pt x="243" y="395"/>
                  </a:lnTo>
                  <a:lnTo>
                    <a:pt x="281" y="393"/>
                  </a:lnTo>
                  <a:lnTo>
                    <a:pt x="316" y="384"/>
                  </a:lnTo>
                  <a:lnTo>
                    <a:pt x="329" y="379"/>
                  </a:lnTo>
                  <a:lnTo>
                    <a:pt x="343" y="373"/>
                  </a:lnTo>
                  <a:lnTo>
                    <a:pt x="356" y="366"/>
                  </a:lnTo>
                  <a:lnTo>
                    <a:pt x="365" y="361"/>
                  </a:lnTo>
                  <a:lnTo>
                    <a:pt x="375" y="354"/>
                  </a:lnTo>
                  <a:lnTo>
                    <a:pt x="383" y="347"/>
                  </a:lnTo>
                  <a:lnTo>
                    <a:pt x="400" y="333"/>
                  </a:lnTo>
                  <a:lnTo>
                    <a:pt x="416" y="320"/>
                  </a:lnTo>
                  <a:lnTo>
                    <a:pt x="431" y="307"/>
                  </a:lnTo>
                  <a:lnTo>
                    <a:pt x="452" y="288"/>
                  </a:lnTo>
                  <a:lnTo>
                    <a:pt x="462" y="280"/>
                  </a:lnTo>
                  <a:lnTo>
                    <a:pt x="477" y="285"/>
                  </a:lnTo>
                  <a:lnTo>
                    <a:pt x="493" y="288"/>
                  </a:lnTo>
                  <a:lnTo>
                    <a:pt x="515" y="292"/>
                  </a:lnTo>
                  <a:lnTo>
                    <a:pt x="565" y="295"/>
                  </a:lnTo>
                  <a:lnTo>
                    <a:pt x="613" y="287"/>
                  </a:lnTo>
                  <a:lnTo>
                    <a:pt x="633" y="278"/>
                  </a:lnTo>
                  <a:lnTo>
                    <a:pt x="641" y="270"/>
                  </a:lnTo>
                  <a:lnTo>
                    <a:pt x="651" y="263"/>
                  </a:lnTo>
                  <a:lnTo>
                    <a:pt x="675" y="233"/>
                  </a:lnTo>
                  <a:lnTo>
                    <a:pt x="692" y="208"/>
                  </a:lnTo>
                  <a:lnTo>
                    <a:pt x="696" y="196"/>
                  </a:lnTo>
                  <a:lnTo>
                    <a:pt x="470" y="189"/>
                  </a:lnTo>
                  <a:lnTo>
                    <a:pt x="487" y="93"/>
                  </a:lnTo>
                  <a:lnTo>
                    <a:pt x="419" y="0"/>
                  </a:lnTo>
                  <a:lnTo>
                    <a:pt x="416" y="113"/>
                  </a:lnTo>
                  <a:lnTo>
                    <a:pt x="411" y="160"/>
                  </a:lnTo>
                  <a:lnTo>
                    <a:pt x="401" y="204"/>
                  </a:lnTo>
                  <a:lnTo>
                    <a:pt x="394" y="225"/>
                  </a:lnTo>
                  <a:lnTo>
                    <a:pt x="386" y="244"/>
                  </a:lnTo>
                  <a:lnTo>
                    <a:pt x="378" y="260"/>
                  </a:lnTo>
                  <a:lnTo>
                    <a:pt x="367" y="273"/>
                  </a:lnTo>
                  <a:lnTo>
                    <a:pt x="354" y="285"/>
                  </a:lnTo>
                  <a:lnTo>
                    <a:pt x="340" y="296"/>
                  </a:lnTo>
                  <a:lnTo>
                    <a:pt x="334" y="302"/>
                  </a:lnTo>
                  <a:lnTo>
                    <a:pt x="327" y="306"/>
                  </a:lnTo>
                  <a:lnTo>
                    <a:pt x="318" y="311"/>
                  </a:lnTo>
                  <a:lnTo>
                    <a:pt x="312" y="315"/>
                  </a:lnTo>
                  <a:lnTo>
                    <a:pt x="303" y="320"/>
                  </a:lnTo>
                  <a:lnTo>
                    <a:pt x="296" y="324"/>
                  </a:lnTo>
                  <a:lnTo>
                    <a:pt x="280" y="331"/>
                  </a:lnTo>
                  <a:lnTo>
                    <a:pt x="263" y="335"/>
                  </a:lnTo>
                  <a:lnTo>
                    <a:pt x="248" y="339"/>
                  </a:lnTo>
                  <a:lnTo>
                    <a:pt x="216" y="342"/>
                  </a:lnTo>
                  <a:lnTo>
                    <a:pt x="188" y="336"/>
                  </a:lnTo>
                  <a:lnTo>
                    <a:pt x="175" y="329"/>
                  </a:lnTo>
                  <a:lnTo>
                    <a:pt x="161" y="321"/>
                  </a:lnTo>
                  <a:lnTo>
                    <a:pt x="141" y="295"/>
                  </a:lnTo>
                  <a:lnTo>
                    <a:pt x="134" y="280"/>
                  </a:lnTo>
                  <a:lnTo>
                    <a:pt x="126" y="265"/>
                  </a:lnTo>
                  <a:lnTo>
                    <a:pt x="119" y="249"/>
                  </a:lnTo>
                  <a:lnTo>
                    <a:pt x="112" y="236"/>
                  </a:lnTo>
                  <a:lnTo>
                    <a:pt x="105" y="222"/>
                  </a:lnTo>
                  <a:lnTo>
                    <a:pt x="99" y="209"/>
                  </a:lnTo>
                  <a:lnTo>
                    <a:pt x="90" y="186"/>
                  </a:lnTo>
                  <a:lnTo>
                    <a:pt x="76" y="153"/>
                  </a:lnTo>
                  <a:lnTo>
                    <a:pt x="70" y="141"/>
                  </a:lnTo>
                  <a:lnTo>
                    <a:pt x="1" y="124"/>
                  </a:lnTo>
                  <a:lnTo>
                    <a:pt x="1" y="1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3" name="Freeform 231"/>
            <p:cNvSpPr>
              <a:spLocks/>
            </p:cNvSpPr>
            <p:nvPr/>
          </p:nvSpPr>
          <p:spPr bwMode="auto">
            <a:xfrm>
              <a:off x="4597" y="2598"/>
              <a:ext cx="48" cy="72"/>
            </a:xfrm>
            <a:custGeom>
              <a:avLst/>
              <a:gdLst/>
              <a:ahLst/>
              <a:cxnLst>
                <a:cxn ang="0">
                  <a:pos x="41" y="8"/>
                </a:cxn>
                <a:cxn ang="0">
                  <a:pos x="0" y="61"/>
                </a:cxn>
                <a:cxn ang="0">
                  <a:pos x="1" y="147"/>
                </a:cxn>
                <a:cxn ang="0">
                  <a:pos x="40" y="218"/>
                </a:cxn>
                <a:cxn ang="0">
                  <a:pos x="96" y="211"/>
                </a:cxn>
                <a:cxn ang="0">
                  <a:pos x="131" y="164"/>
                </a:cxn>
                <a:cxn ang="0">
                  <a:pos x="145" y="92"/>
                </a:cxn>
                <a:cxn ang="0">
                  <a:pos x="123" y="35"/>
                </a:cxn>
                <a:cxn ang="0">
                  <a:pos x="88" y="0"/>
                </a:cxn>
                <a:cxn ang="0">
                  <a:pos x="41" y="8"/>
                </a:cxn>
                <a:cxn ang="0">
                  <a:pos x="41" y="8"/>
                </a:cxn>
              </a:cxnLst>
              <a:rect l="0" t="0" r="r" b="b"/>
              <a:pathLst>
                <a:path w="145" h="218">
                  <a:moveTo>
                    <a:pt x="41" y="8"/>
                  </a:moveTo>
                  <a:lnTo>
                    <a:pt x="0" y="61"/>
                  </a:lnTo>
                  <a:lnTo>
                    <a:pt x="1" y="147"/>
                  </a:lnTo>
                  <a:lnTo>
                    <a:pt x="40" y="218"/>
                  </a:lnTo>
                  <a:lnTo>
                    <a:pt x="96" y="211"/>
                  </a:lnTo>
                  <a:lnTo>
                    <a:pt x="131" y="164"/>
                  </a:lnTo>
                  <a:lnTo>
                    <a:pt x="145" y="92"/>
                  </a:lnTo>
                  <a:lnTo>
                    <a:pt x="123" y="35"/>
                  </a:lnTo>
                  <a:lnTo>
                    <a:pt x="88" y="0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4" name="Freeform 232"/>
            <p:cNvSpPr>
              <a:spLocks/>
            </p:cNvSpPr>
            <p:nvPr/>
          </p:nvSpPr>
          <p:spPr bwMode="auto">
            <a:xfrm>
              <a:off x="4015" y="2601"/>
              <a:ext cx="534" cy="194"/>
            </a:xfrm>
            <a:custGeom>
              <a:avLst/>
              <a:gdLst/>
              <a:ahLst/>
              <a:cxnLst>
                <a:cxn ang="0">
                  <a:pos x="2" y="303"/>
                </a:cxn>
                <a:cxn ang="0">
                  <a:pos x="13" y="369"/>
                </a:cxn>
                <a:cxn ang="0">
                  <a:pos x="28" y="410"/>
                </a:cxn>
                <a:cxn ang="0">
                  <a:pos x="51" y="451"/>
                </a:cxn>
                <a:cxn ang="0">
                  <a:pos x="84" y="490"/>
                </a:cxn>
                <a:cxn ang="0">
                  <a:pos x="112" y="510"/>
                </a:cxn>
                <a:cxn ang="0">
                  <a:pos x="130" y="521"/>
                </a:cxn>
                <a:cxn ang="0">
                  <a:pos x="157" y="537"/>
                </a:cxn>
                <a:cxn ang="0">
                  <a:pos x="182" y="546"/>
                </a:cxn>
                <a:cxn ang="0">
                  <a:pos x="206" y="557"/>
                </a:cxn>
                <a:cxn ang="0">
                  <a:pos x="231" y="565"/>
                </a:cxn>
                <a:cxn ang="0">
                  <a:pos x="275" y="575"/>
                </a:cxn>
                <a:cxn ang="0">
                  <a:pos x="355" y="581"/>
                </a:cxn>
                <a:cxn ang="0">
                  <a:pos x="423" y="567"/>
                </a:cxn>
                <a:cxn ang="0">
                  <a:pos x="454" y="554"/>
                </a:cxn>
                <a:cxn ang="0">
                  <a:pos x="481" y="539"/>
                </a:cxn>
                <a:cxn ang="0">
                  <a:pos x="502" y="526"/>
                </a:cxn>
                <a:cxn ang="0">
                  <a:pos x="531" y="502"/>
                </a:cxn>
                <a:cxn ang="0">
                  <a:pos x="568" y="465"/>
                </a:cxn>
                <a:cxn ang="0">
                  <a:pos x="592" y="437"/>
                </a:cxn>
                <a:cxn ang="0">
                  <a:pos x="1602" y="279"/>
                </a:cxn>
                <a:cxn ang="0">
                  <a:pos x="612" y="294"/>
                </a:cxn>
                <a:cxn ang="0">
                  <a:pos x="579" y="91"/>
                </a:cxn>
                <a:cxn ang="0">
                  <a:pos x="575" y="281"/>
                </a:cxn>
                <a:cxn ang="0">
                  <a:pos x="561" y="360"/>
                </a:cxn>
                <a:cxn ang="0">
                  <a:pos x="545" y="406"/>
                </a:cxn>
                <a:cxn ang="0">
                  <a:pos x="521" y="440"/>
                </a:cxn>
                <a:cxn ang="0">
                  <a:pos x="495" y="468"/>
                </a:cxn>
                <a:cxn ang="0">
                  <a:pos x="473" y="483"/>
                </a:cxn>
                <a:cxn ang="0">
                  <a:pos x="458" y="492"/>
                </a:cxn>
                <a:cxn ang="0">
                  <a:pos x="434" y="505"/>
                </a:cxn>
                <a:cxn ang="0">
                  <a:pos x="401" y="513"/>
                </a:cxn>
                <a:cxn ang="0">
                  <a:pos x="353" y="517"/>
                </a:cxn>
                <a:cxn ang="0">
                  <a:pos x="293" y="499"/>
                </a:cxn>
                <a:cxn ang="0">
                  <a:pos x="265" y="487"/>
                </a:cxn>
                <a:cxn ang="0">
                  <a:pos x="242" y="477"/>
                </a:cxn>
                <a:cxn ang="0">
                  <a:pos x="204" y="459"/>
                </a:cxn>
                <a:cxn ang="0">
                  <a:pos x="157" y="376"/>
                </a:cxn>
                <a:cxn ang="0">
                  <a:pos x="142" y="303"/>
                </a:cxn>
                <a:cxn ang="0">
                  <a:pos x="130" y="169"/>
                </a:cxn>
                <a:cxn ang="0">
                  <a:pos x="149" y="80"/>
                </a:cxn>
                <a:cxn ang="0">
                  <a:pos x="171" y="0"/>
                </a:cxn>
                <a:cxn ang="0">
                  <a:pos x="0" y="275"/>
                </a:cxn>
              </a:cxnLst>
              <a:rect l="0" t="0" r="r" b="b"/>
              <a:pathLst>
                <a:path w="1602" h="581">
                  <a:moveTo>
                    <a:pt x="0" y="275"/>
                  </a:moveTo>
                  <a:lnTo>
                    <a:pt x="2" y="303"/>
                  </a:lnTo>
                  <a:lnTo>
                    <a:pt x="5" y="333"/>
                  </a:lnTo>
                  <a:lnTo>
                    <a:pt x="13" y="369"/>
                  </a:lnTo>
                  <a:lnTo>
                    <a:pt x="20" y="389"/>
                  </a:lnTo>
                  <a:lnTo>
                    <a:pt x="28" y="410"/>
                  </a:lnTo>
                  <a:lnTo>
                    <a:pt x="38" y="431"/>
                  </a:lnTo>
                  <a:lnTo>
                    <a:pt x="51" y="451"/>
                  </a:lnTo>
                  <a:lnTo>
                    <a:pt x="67" y="470"/>
                  </a:lnTo>
                  <a:lnTo>
                    <a:pt x="84" y="490"/>
                  </a:lnTo>
                  <a:lnTo>
                    <a:pt x="106" y="506"/>
                  </a:lnTo>
                  <a:lnTo>
                    <a:pt x="112" y="510"/>
                  </a:lnTo>
                  <a:lnTo>
                    <a:pt x="118" y="514"/>
                  </a:lnTo>
                  <a:lnTo>
                    <a:pt x="130" y="521"/>
                  </a:lnTo>
                  <a:lnTo>
                    <a:pt x="144" y="528"/>
                  </a:lnTo>
                  <a:lnTo>
                    <a:pt x="157" y="537"/>
                  </a:lnTo>
                  <a:lnTo>
                    <a:pt x="170" y="542"/>
                  </a:lnTo>
                  <a:lnTo>
                    <a:pt x="182" y="546"/>
                  </a:lnTo>
                  <a:lnTo>
                    <a:pt x="195" y="552"/>
                  </a:lnTo>
                  <a:lnTo>
                    <a:pt x="206" y="557"/>
                  </a:lnTo>
                  <a:lnTo>
                    <a:pt x="218" y="560"/>
                  </a:lnTo>
                  <a:lnTo>
                    <a:pt x="231" y="565"/>
                  </a:lnTo>
                  <a:lnTo>
                    <a:pt x="253" y="571"/>
                  </a:lnTo>
                  <a:lnTo>
                    <a:pt x="275" y="575"/>
                  </a:lnTo>
                  <a:lnTo>
                    <a:pt x="317" y="581"/>
                  </a:lnTo>
                  <a:lnTo>
                    <a:pt x="355" y="581"/>
                  </a:lnTo>
                  <a:lnTo>
                    <a:pt x="392" y="575"/>
                  </a:lnTo>
                  <a:lnTo>
                    <a:pt x="423" y="567"/>
                  </a:lnTo>
                  <a:lnTo>
                    <a:pt x="440" y="561"/>
                  </a:lnTo>
                  <a:lnTo>
                    <a:pt x="454" y="554"/>
                  </a:lnTo>
                  <a:lnTo>
                    <a:pt x="468" y="548"/>
                  </a:lnTo>
                  <a:lnTo>
                    <a:pt x="481" y="539"/>
                  </a:lnTo>
                  <a:lnTo>
                    <a:pt x="495" y="530"/>
                  </a:lnTo>
                  <a:lnTo>
                    <a:pt x="502" y="526"/>
                  </a:lnTo>
                  <a:lnTo>
                    <a:pt x="507" y="521"/>
                  </a:lnTo>
                  <a:lnTo>
                    <a:pt x="531" y="502"/>
                  </a:lnTo>
                  <a:lnTo>
                    <a:pt x="552" y="483"/>
                  </a:lnTo>
                  <a:lnTo>
                    <a:pt x="568" y="465"/>
                  </a:lnTo>
                  <a:lnTo>
                    <a:pt x="581" y="451"/>
                  </a:lnTo>
                  <a:lnTo>
                    <a:pt x="592" y="437"/>
                  </a:lnTo>
                  <a:lnTo>
                    <a:pt x="1180" y="307"/>
                  </a:lnTo>
                  <a:lnTo>
                    <a:pt x="1602" y="279"/>
                  </a:lnTo>
                  <a:lnTo>
                    <a:pt x="1595" y="192"/>
                  </a:lnTo>
                  <a:lnTo>
                    <a:pt x="612" y="294"/>
                  </a:lnTo>
                  <a:lnTo>
                    <a:pt x="619" y="165"/>
                  </a:lnTo>
                  <a:lnTo>
                    <a:pt x="579" y="91"/>
                  </a:lnTo>
                  <a:lnTo>
                    <a:pt x="579" y="224"/>
                  </a:lnTo>
                  <a:lnTo>
                    <a:pt x="575" y="281"/>
                  </a:lnTo>
                  <a:lnTo>
                    <a:pt x="567" y="336"/>
                  </a:lnTo>
                  <a:lnTo>
                    <a:pt x="561" y="360"/>
                  </a:lnTo>
                  <a:lnTo>
                    <a:pt x="554" y="385"/>
                  </a:lnTo>
                  <a:lnTo>
                    <a:pt x="545" y="406"/>
                  </a:lnTo>
                  <a:lnTo>
                    <a:pt x="534" y="424"/>
                  </a:lnTo>
                  <a:lnTo>
                    <a:pt x="521" y="440"/>
                  </a:lnTo>
                  <a:lnTo>
                    <a:pt x="509" y="454"/>
                  </a:lnTo>
                  <a:lnTo>
                    <a:pt x="495" y="468"/>
                  </a:lnTo>
                  <a:lnTo>
                    <a:pt x="481" y="479"/>
                  </a:lnTo>
                  <a:lnTo>
                    <a:pt x="473" y="483"/>
                  </a:lnTo>
                  <a:lnTo>
                    <a:pt x="466" y="488"/>
                  </a:lnTo>
                  <a:lnTo>
                    <a:pt x="458" y="492"/>
                  </a:lnTo>
                  <a:lnTo>
                    <a:pt x="450" y="497"/>
                  </a:lnTo>
                  <a:lnTo>
                    <a:pt x="434" y="505"/>
                  </a:lnTo>
                  <a:lnTo>
                    <a:pt x="418" y="510"/>
                  </a:lnTo>
                  <a:lnTo>
                    <a:pt x="401" y="513"/>
                  </a:lnTo>
                  <a:lnTo>
                    <a:pt x="386" y="516"/>
                  </a:lnTo>
                  <a:lnTo>
                    <a:pt x="353" y="517"/>
                  </a:lnTo>
                  <a:lnTo>
                    <a:pt x="321" y="512"/>
                  </a:lnTo>
                  <a:lnTo>
                    <a:pt x="293" y="499"/>
                  </a:lnTo>
                  <a:lnTo>
                    <a:pt x="277" y="494"/>
                  </a:lnTo>
                  <a:lnTo>
                    <a:pt x="265" y="487"/>
                  </a:lnTo>
                  <a:lnTo>
                    <a:pt x="251" y="483"/>
                  </a:lnTo>
                  <a:lnTo>
                    <a:pt x="242" y="477"/>
                  </a:lnTo>
                  <a:lnTo>
                    <a:pt x="221" y="468"/>
                  </a:lnTo>
                  <a:lnTo>
                    <a:pt x="204" y="459"/>
                  </a:lnTo>
                  <a:lnTo>
                    <a:pt x="178" y="429"/>
                  </a:lnTo>
                  <a:lnTo>
                    <a:pt x="157" y="376"/>
                  </a:lnTo>
                  <a:lnTo>
                    <a:pt x="149" y="340"/>
                  </a:lnTo>
                  <a:lnTo>
                    <a:pt x="142" y="303"/>
                  </a:lnTo>
                  <a:lnTo>
                    <a:pt x="133" y="231"/>
                  </a:lnTo>
                  <a:lnTo>
                    <a:pt x="130" y="169"/>
                  </a:lnTo>
                  <a:lnTo>
                    <a:pt x="137" y="121"/>
                  </a:lnTo>
                  <a:lnTo>
                    <a:pt x="149" y="80"/>
                  </a:lnTo>
                  <a:lnTo>
                    <a:pt x="160" y="41"/>
                  </a:lnTo>
                  <a:lnTo>
                    <a:pt x="171" y="0"/>
                  </a:lnTo>
                  <a:lnTo>
                    <a:pt x="69" y="117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5" name="Freeform 233"/>
            <p:cNvSpPr>
              <a:spLocks/>
            </p:cNvSpPr>
            <p:nvPr/>
          </p:nvSpPr>
          <p:spPr bwMode="auto">
            <a:xfrm>
              <a:off x="4097" y="2630"/>
              <a:ext cx="83" cy="113"/>
            </a:xfrm>
            <a:custGeom>
              <a:avLst/>
              <a:gdLst/>
              <a:ahLst/>
              <a:cxnLst>
                <a:cxn ang="0">
                  <a:pos x="4" y="124"/>
                </a:cxn>
                <a:cxn ang="0">
                  <a:pos x="36" y="40"/>
                </a:cxn>
                <a:cxn ang="0">
                  <a:pos x="100" y="0"/>
                </a:cxn>
                <a:cxn ang="0">
                  <a:pos x="183" y="1"/>
                </a:cxn>
                <a:cxn ang="0">
                  <a:pos x="233" y="59"/>
                </a:cxn>
                <a:cxn ang="0">
                  <a:pos x="249" y="135"/>
                </a:cxn>
                <a:cxn ang="0">
                  <a:pos x="238" y="234"/>
                </a:cxn>
                <a:cxn ang="0">
                  <a:pos x="188" y="305"/>
                </a:cxn>
                <a:cxn ang="0">
                  <a:pos x="126" y="337"/>
                </a:cxn>
                <a:cxn ang="0">
                  <a:pos x="62" y="318"/>
                </a:cxn>
                <a:cxn ang="0">
                  <a:pos x="19" y="264"/>
                </a:cxn>
                <a:cxn ang="0">
                  <a:pos x="0" y="180"/>
                </a:cxn>
                <a:cxn ang="0">
                  <a:pos x="4" y="124"/>
                </a:cxn>
                <a:cxn ang="0">
                  <a:pos x="4" y="124"/>
                </a:cxn>
              </a:cxnLst>
              <a:rect l="0" t="0" r="r" b="b"/>
              <a:pathLst>
                <a:path w="249" h="337">
                  <a:moveTo>
                    <a:pt x="4" y="124"/>
                  </a:moveTo>
                  <a:lnTo>
                    <a:pt x="36" y="40"/>
                  </a:lnTo>
                  <a:lnTo>
                    <a:pt x="100" y="0"/>
                  </a:lnTo>
                  <a:lnTo>
                    <a:pt x="183" y="1"/>
                  </a:lnTo>
                  <a:lnTo>
                    <a:pt x="233" y="59"/>
                  </a:lnTo>
                  <a:lnTo>
                    <a:pt x="249" y="135"/>
                  </a:lnTo>
                  <a:lnTo>
                    <a:pt x="238" y="234"/>
                  </a:lnTo>
                  <a:lnTo>
                    <a:pt x="188" y="305"/>
                  </a:lnTo>
                  <a:lnTo>
                    <a:pt x="126" y="337"/>
                  </a:lnTo>
                  <a:lnTo>
                    <a:pt x="62" y="318"/>
                  </a:lnTo>
                  <a:lnTo>
                    <a:pt x="19" y="264"/>
                  </a:lnTo>
                  <a:lnTo>
                    <a:pt x="0" y="180"/>
                  </a:lnTo>
                  <a:lnTo>
                    <a:pt x="4" y="124"/>
                  </a:lnTo>
                  <a:lnTo>
                    <a:pt x="4" y="1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6" name="Freeform 234"/>
            <p:cNvSpPr>
              <a:spLocks/>
            </p:cNvSpPr>
            <p:nvPr/>
          </p:nvSpPr>
          <p:spPr bwMode="auto">
            <a:xfrm>
              <a:off x="3648" y="2728"/>
              <a:ext cx="443" cy="100"/>
            </a:xfrm>
            <a:custGeom>
              <a:avLst/>
              <a:gdLst/>
              <a:ahLst/>
              <a:cxnLst>
                <a:cxn ang="0">
                  <a:pos x="1141" y="0"/>
                </a:cxn>
                <a:cxn ang="0">
                  <a:pos x="606" y="49"/>
                </a:cxn>
                <a:cxn ang="0">
                  <a:pos x="0" y="193"/>
                </a:cxn>
                <a:cxn ang="0">
                  <a:pos x="433" y="155"/>
                </a:cxn>
                <a:cxn ang="0">
                  <a:pos x="134" y="270"/>
                </a:cxn>
                <a:cxn ang="0">
                  <a:pos x="718" y="175"/>
                </a:cxn>
                <a:cxn ang="0">
                  <a:pos x="444" y="299"/>
                </a:cxn>
                <a:cxn ang="0">
                  <a:pos x="945" y="199"/>
                </a:cxn>
                <a:cxn ang="0">
                  <a:pos x="810" y="278"/>
                </a:cxn>
                <a:cxn ang="0">
                  <a:pos x="1330" y="160"/>
                </a:cxn>
                <a:cxn ang="0">
                  <a:pos x="1141" y="0"/>
                </a:cxn>
                <a:cxn ang="0">
                  <a:pos x="1141" y="0"/>
                </a:cxn>
              </a:cxnLst>
              <a:rect l="0" t="0" r="r" b="b"/>
              <a:pathLst>
                <a:path w="1330" h="299">
                  <a:moveTo>
                    <a:pt x="1141" y="0"/>
                  </a:moveTo>
                  <a:lnTo>
                    <a:pt x="606" y="49"/>
                  </a:lnTo>
                  <a:lnTo>
                    <a:pt x="0" y="193"/>
                  </a:lnTo>
                  <a:lnTo>
                    <a:pt x="433" y="155"/>
                  </a:lnTo>
                  <a:lnTo>
                    <a:pt x="134" y="270"/>
                  </a:lnTo>
                  <a:lnTo>
                    <a:pt x="718" y="175"/>
                  </a:lnTo>
                  <a:lnTo>
                    <a:pt x="444" y="299"/>
                  </a:lnTo>
                  <a:lnTo>
                    <a:pt x="945" y="199"/>
                  </a:lnTo>
                  <a:lnTo>
                    <a:pt x="810" y="278"/>
                  </a:lnTo>
                  <a:lnTo>
                    <a:pt x="1330" y="160"/>
                  </a:lnTo>
                  <a:lnTo>
                    <a:pt x="1141" y="0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  <a:r>
              <a:rPr lang="en-US" dirty="0" smtClean="0"/>
              <a:t>-Based </a:t>
            </a:r>
            <a:r>
              <a:rPr lang="en-US" dirty="0"/>
              <a:t>Queue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838200" y="970071"/>
            <a:ext cx="74676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Use an array of size </a:t>
            </a:r>
            <a:r>
              <a:rPr lang="en-US" sz="2400" b="1" i="1" dirty="0">
                <a:latin typeface="Times New Roman" charset="0"/>
              </a:rPr>
              <a:t>N</a:t>
            </a:r>
            <a:r>
              <a:rPr lang="en-US" sz="2400" dirty="0"/>
              <a:t> in a circular fashion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Two variables keep track of the front and rear</a:t>
            </a:r>
          </a:p>
          <a:p>
            <a:pPr lvl="1">
              <a:lnSpc>
                <a:spcPct val="90000"/>
              </a:lnSpc>
              <a:buFont typeface="Times New Roman" charset="0"/>
              <a:buNone/>
            </a:pPr>
            <a:r>
              <a:rPr lang="en-US" sz="2000" b="1" i="1" dirty="0" err="1">
                <a:latin typeface="Times New Roman" charset="0"/>
              </a:rPr>
              <a:t>f</a:t>
            </a:r>
            <a:r>
              <a:rPr lang="en-US" sz="2000" dirty="0"/>
              <a:t> 	index of the front element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sz="2000" b="1" i="1" dirty="0" err="1">
                <a:latin typeface="Times New Roman" charset="0"/>
              </a:rPr>
              <a:t>r</a:t>
            </a:r>
            <a:r>
              <a:rPr lang="en-US" sz="2000" dirty="0"/>
              <a:t>	index immediately past the rear element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Array location </a:t>
            </a:r>
            <a:r>
              <a:rPr lang="en-US" sz="2400" b="1" i="1" dirty="0" err="1">
                <a:latin typeface="Times New Roman" charset="0"/>
              </a:rPr>
              <a:t>r</a:t>
            </a:r>
            <a:r>
              <a:rPr lang="en-US" sz="2400" dirty="0"/>
              <a:t> is kept empty</a:t>
            </a:r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524000" y="4122738"/>
            <a:ext cx="5638800" cy="754062"/>
            <a:chOff x="960" y="2597"/>
            <a:chExt cx="3552" cy="475"/>
          </a:xfrm>
        </p:grpSpPr>
        <p:sp>
          <p:nvSpPr>
            <p:cNvPr id="41018" name="Rectangle 58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Q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41019" name="Rectangle 59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0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20" name="Rectangle 60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1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21" name="Rectangle 61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2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25" name="Rectangle 65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r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41040" name="Rectangle 80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f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41042" name="Rectangle 82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41043" name="Rectangle 83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4" name="Rectangle 84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5" name="Rectangle 85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6" name="Rectangle 86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7" name="Rectangle 87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8" name="Rectangle 88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9" name="Rectangle 89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0" name="Rectangle 90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1" name="Rectangle 91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2" name="Rectangle 92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3" name="Rectangle 93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4" name="Rectangle 94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5" name="Rectangle 95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6" name="Rectangle 96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7" name="Rectangle 97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8" name="Rectangle 98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059" name="Text Box 99"/>
          <p:cNvSpPr txBox="1">
            <a:spLocks noChangeArrowheads="1"/>
          </p:cNvSpPr>
          <p:nvPr/>
        </p:nvSpPr>
        <p:spPr bwMode="auto">
          <a:xfrm>
            <a:off x="2860675" y="3665538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normal configuration</a:t>
            </a:r>
          </a:p>
        </p:txBody>
      </p:sp>
      <p:grpSp>
        <p:nvGrpSpPr>
          <p:cNvPr id="3" name="Group 126"/>
          <p:cNvGrpSpPr>
            <a:grpSpLocks/>
          </p:cNvGrpSpPr>
          <p:nvPr/>
        </p:nvGrpSpPr>
        <p:grpSpPr bwMode="auto">
          <a:xfrm>
            <a:off x="1524000" y="5570538"/>
            <a:ext cx="5638800" cy="754062"/>
            <a:chOff x="960" y="3360"/>
            <a:chExt cx="3552" cy="475"/>
          </a:xfrm>
        </p:grpSpPr>
        <p:sp>
          <p:nvSpPr>
            <p:cNvPr id="41062" name="Rectangle 102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Q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41063" name="Rectangle 103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0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64" name="Rectangle 104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1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65" name="Rectangle 105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2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66" name="Rectangle 106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f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41067" name="Rectangle 107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r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41068" name="Rectangle 108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41069" name="Rectangle 109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0" name="Rectangle 110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1" name="Rectangle 111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2" name="Rectangle 112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3" name="Rectangle 113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4" name="Rectangle 114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5" name="Rectangle 115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6" name="Rectangle 116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7" name="Rectangle 117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8" name="Rectangle 118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9" name="Rectangle 119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80" name="Rectangle 120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81" name="Rectangle 121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82" name="Rectangle 122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83" name="Rectangle 123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84" name="Rectangle 124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085" name="Text Box 125"/>
          <p:cNvSpPr txBox="1">
            <a:spLocks noChangeArrowheads="1"/>
          </p:cNvSpPr>
          <p:nvPr/>
        </p:nvSpPr>
        <p:spPr bwMode="auto">
          <a:xfrm>
            <a:off x="2217738" y="5113338"/>
            <a:ext cx="425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wrapped-around configuration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9626"/>
          </a:xfrm>
        </p:spPr>
        <p:txBody>
          <a:bodyPr/>
          <a:lstStyle/>
          <a:p>
            <a:r>
              <a:rPr lang="en-US" dirty="0" smtClean="0"/>
              <a:t>Data Structures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5434"/>
            <a:ext cx="4359254" cy="5437154"/>
          </a:xfrm>
        </p:spPr>
        <p:txBody>
          <a:bodyPr/>
          <a:lstStyle/>
          <a:p>
            <a:r>
              <a:rPr lang="en-US" sz="2000" dirty="0" smtClean="0"/>
              <a:t>Array List</a:t>
            </a:r>
          </a:p>
          <a:p>
            <a:pPr lvl="1"/>
            <a:r>
              <a:rPr lang="en-US" sz="1600" dirty="0"/>
              <a:t>(</a:t>
            </a:r>
            <a:r>
              <a:rPr lang="en-US" sz="1600" dirty="0" smtClean="0"/>
              <a:t>Extendable) Array</a:t>
            </a:r>
          </a:p>
          <a:p>
            <a:r>
              <a:rPr lang="en-US" sz="2000" dirty="0" smtClean="0"/>
              <a:t>Node List</a:t>
            </a:r>
          </a:p>
          <a:p>
            <a:pPr lvl="1"/>
            <a:r>
              <a:rPr lang="en-US" sz="1600" dirty="0" smtClean="0"/>
              <a:t>Singly or Doubly Linked List</a:t>
            </a:r>
          </a:p>
          <a:p>
            <a:r>
              <a:rPr lang="en-US" sz="2000" dirty="0" smtClean="0"/>
              <a:t>Stack</a:t>
            </a:r>
          </a:p>
          <a:p>
            <a:pPr lvl="1"/>
            <a:r>
              <a:rPr lang="en-US" sz="1600" dirty="0" smtClean="0"/>
              <a:t>Array</a:t>
            </a:r>
          </a:p>
          <a:p>
            <a:pPr lvl="1"/>
            <a:r>
              <a:rPr lang="en-US" sz="1600" dirty="0" smtClean="0"/>
              <a:t>Singly Linked List</a:t>
            </a:r>
          </a:p>
          <a:p>
            <a:r>
              <a:rPr lang="en-US" sz="2000" dirty="0"/>
              <a:t>Queue</a:t>
            </a:r>
          </a:p>
          <a:p>
            <a:pPr lvl="1"/>
            <a:r>
              <a:rPr lang="en-US" sz="1600" dirty="0"/>
              <a:t>Array</a:t>
            </a:r>
          </a:p>
          <a:p>
            <a:pPr lvl="1"/>
            <a:r>
              <a:rPr lang="en-US" sz="1600" dirty="0"/>
              <a:t>Singly or Doubly Linked </a:t>
            </a:r>
            <a:r>
              <a:rPr lang="en-US" sz="1600" dirty="0" smtClean="0"/>
              <a:t>List</a:t>
            </a:r>
            <a:endParaRPr lang="en-US" sz="1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07346" y="925434"/>
            <a:ext cx="4636653" cy="5437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Wingdings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q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2pPr>
            <a:lvl3pPr marL="1143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²"/>
              <a:defRPr sz="18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3pPr>
            <a:lvl4pPr marL="1600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FF"/>
              </a:buClr>
              <a:buFont typeface="Wingdings" charset="2"/>
              <a:buChar char="v"/>
              <a:defRPr sz="16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4pPr>
            <a:lvl5pPr marL="20574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r>
              <a:rPr lang="en-US" sz="2000" dirty="0" smtClean="0"/>
              <a:t>Priority Queue</a:t>
            </a:r>
          </a:p>
          <a:p>
            <a:pPr lvl="1"/>
            <a:r>
              <a:rPr lang="en-US" sz="1600" dirty="0" smtClean="0"/>
              <a:t>Unsorted doubly-linked list</a:t>
            </a:r>
          </a:p>
          <a:p>
            <a:pPr lvl="1"/>
            <a:r>
              <a:rPr lang="en-US" sz="1600" dirty="0" smtClean="0"/>
              <a:t>Sorted doubly-linked list</a:t>
            </a:r>
          </a:p>
          <a:p>
            <a:pPr lvl="1"/>
            <a:r>
              <a:rPr lang="en-US" sz="1600" dirty="0" smtClean="0"/>
              <a:t>Heap (array-based)</a:t>
            </a:r>
          </a:p>
          <a:p>
            <a:r>
              <a:rPr lang="en-US" sz="2000" dirty="0" smtClean="0"/>
              <a:t>Adaptable Priority Queue</a:t>
            </a:r>
          </a:p>
          <a:p>
            <a:pPr lvl="1"/>
            <a:r>
              <a:rPr lang="en-US" sz="1600" dirty="0" smtClean="0"/>
              <a:t>Sorted doubly-linked list with location-aware entries</a:t>
            </a:r>
          </a:p>
          <a:p>
            <a:pPr lvl="1"/>
            <a:r>
              <a:rPr lang="en-US" sz="1600" dirty="0" smtClean="0"/>
              <a:t>Heap with location-aware entries</a:t>
            </a:r>
          </a:p>
          <a:p>
            <a:r>
              <a:rPr lang="en-US" sz="2000" dirty="0" smtClean="0"/>
              <a:t>Tree</a:t>
            </a:r>
          </a:p>
          <a:p>
            <a:pPr lvl="1"/>
            <a:r>
              <a:rPr lang="en-US" sz="1600" dirty="0" smtClean="0"/>
              <a:t>Linked Structure</a:t>
            </a:r>
          </a:p>
          <a:p>
            <a:r>
              <a:rPr lang="en-US" sz="2000" dirty="0" smtClean="0"/>
              <a:t>Binary Tree</a:t>
            </a:r>
          </a:p>
          <a:p>
            <a:pPr lvl="1"/>
            <a:r>
              <a:rPr lang="en-US" sz="1600" dirty="0" smtClean="0"/>
              <a:t>Linked Structure</a:t>
            </a:r>
          </a:p>
          <a:p>
            <a:pPr lvl="1"/>
            <a:r>
              <a:rPr lang="en-US" sz="1600" dirty="0" smtClean="0"/>
              <a:t>Array</a:t>
            </a:r>
          </a:p>
        </p:txBody>
      </p:sp>
    </p:spTree>
    <p:extLst>
      <p:ext uri="{BB962C8B-B14F-4D97-AF65-F5344CB8AC3E}">
        <p14:creationId xmlns:p14="http://schemas.microsoft.com/office/powerpoint/2010/main" val="1696749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 Operations</a:t>
            </a:r>
          </a:p>
        </p:txBody>
      </p:sp>
      <p:sp>
        <p:nvSpPr>
          <p:cNvPr id="604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3352800" cy="1905000"/>
          </a:xfrm>
        </p:spPr>
        <p:txBody>
          <a:bodyPr/>
          <a:lstStyle/>
          <a:p>
            <a:r>
              <a:rPr lang="en-US" sz="2800"/>
              <a:t>We use the modulo operator (remainder of division)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343400" y="1676400"/>
            <a:ext cx="4419600" cy="19272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228600"/>
            <a:r>
              <a:rPr lang="en-US" b="1">
                <a:solidFill>
                  <a:srgbClr val="000000"/>
                </a:solidFill>
                <a:latin typeface="Times New Roman" charset="0"/>
              </a:rPr>
              <a:t>Algorithm</a:t>
            </a:r>
            <a:r>
              <a:rPr lang="en-US">
                <a:latin typeface="Times New Roman" charset="0"/>
              </a:rPr>
              <a:t> </a:t>
            </a:r>
            <a:r>
              <a:rPr lang="en-US" b="1" i="1">
                <a:solidFill>
                  <a:schemeClr val="tx2"/>
                </a:solidFill>
                <a:latin typeface="Times New Roman" charset="0"/>
              </a:rPr>
              <a:t>size</a:t>
            </a:r>
            <a:r>
              <a:rPr lang="en-US">
                <a:solidFill>
                  <a:schemeClr val="tx2"/>
                </a:solidFill>
                <a:latin typeface="Times New Roman" charset="0"/>
              </a:rPr>
              <a:t>()</a:t>
            </a:r>
          </a:p>
          <a:p>
            <a:pPr defTabSz="228600"/>
            <a:r>
              <a:rPr lang="en-US">
                <a:solidFill>
                  <a:schemeClr val="accent2"/>
                </a:solidFill>
                <a:latin typeface="Times New Roman" charset="0"/>
              </a:rPr>
              <a:t>	</a:t>
            </a:r>
            <a:r>
              <a:rPr lang="en-US" b="1">
                <a:solidFill>
                  <a:srgbClr val="000000"/>
                </a:solidFill>
                <a:latin typeface="Times New Roman" charset="0"/>
                <a:sym typeface="Symbol" charset="2"/>
              </a:rPr>
              <a:t>return</a:t>
            </a:r>
            <a:r>
              <a:rPr lang="en-US">
                <a:latin typeface="Times New Roman" charset="0"/>
                <a:sym typeface="Symbol" charset="2"/>
              </a:rPr>
              <a:t> </a:t>
            </a:r>
            <a:r>
              <a:rPr lang="en-US">
                <a:solidFill>
                  <a:schemeClr val="accent2"/>
                </a:solidFill>
                <a:latin typeface="Times New Roman" charset="0"/>
                <a:sym typeface="Symbol" charset="2"/>
              </a:rPr>
              <a:t>(</a:t>
            </a:r>
            <a:r>
              <a:rPr lang="en-US" b="1" i="1">
                <a:solidFill>
                  <a:schemeClr val="accent2"/>
                </a:solidFill>
                <a:latin typeface="Times New Roman" charset="0"/>
                <a:sym typeface="Symbol" charset="2"/>
              </a:rPr>
              <a:t>N</a:t>
            </a:r>
            <a:r>
              <a:rPr lang="en-US">
                <a:solidFill>
                  <a:schemeClr val="accent2"/>
                </a:solidFill>
                <a:latin typeface="Times New Roman" charset="0"/>
                <a:sym typeface="Symbol" charset="2"/>
              </a:rPr>
              <a:t> </a:t>
            </a:r>
            <a:r>
              <a:rPr lang="en-US">
                <a:solidFill>
                  <a:schemeClr val="accent2"/>
                </a:solidFill>
                <a:latin typeface="Symbol" charset="2"/>
                <a:sym typeface="Symbol" charset="2"/>
              </a:rPr>
              <a:t>-</a:t>
            </a:r>
            <a:r>
              <a:rPr lang="en-US">
                <a:latin typeface="Times New Roman" charset="0"/>
                <a:sym typeface="Symbol" charset="2"/>
              </a:rPr>
              <a:t> </a:t>
            </a:r>
            <a:r>
              <a:rPr lang="en-US" b="1" i="1">
                <a:solidFill>
                  <a:schemeClr val="accent2"/>
                </a:solidFill>
                <a:latin typeface="Times New Roman" charset="0"/>
                <a:sym typeface="Symbol" charset="2"/>
              </a:rPr>
              <a:t>f</a:t>
            </a:r>
            <a:r>
              <a:rPr lang="en-US">
                <a:solidFill>
                  <a:schemeClr val="accent2"/>
                </a:solidFill>
                <a:latin typeface="Times New Roman" charset="0"/>
                <a:sym typeface="Symbol" charset="2"/>
              </a:rPr>
              <a:t> +</a:t>
            </a:r>
            <a:r>
              <a:rPr lang="en-US">
                <a:solidFill>
                  <a:schemeClr val="tx2"/>
                </a:solidFill>
                <a:latin typeface="Times New Roman" charset="0"/>
                <a:sym typeface="Symbol" charset="2"/>
              </a:rPr>
              <a:t> </a:t>
            </a:r>
            <a:r>
              <a:rPr lang="en-US" b="1" i="1">
                <a:solidFill>
                  <a:schemeClr val="accent2"/>
                </a:solidFill>
                <a:latin typeface="Times New Roman" charset="0"/>
                <a:sym typeface="Symbol" charset="2"/>
              </a:rPr>
              <a:t>r</a:t>
            </a:r>
            <a:r>
              <a:rPr lang="en-US">
                <a:solidFill>
                  <a:schemeClr val="accent2"/>
                </a:solidFill>
                <a:latin typeface="Times New Roman" charset="0"/>
                <a:sym typeface="Symbol" charset="2"/>
              </a:rPr>
              <a:t>) mod </a:t>
            </a:r>
            <a:r>
              <a:rPr lang="en-US" b="1" i="1">
                <a:solidFill>
                  <a:schemeClr val="accent2"/>
                </a:solidFill>
                <a:latin typeface="Times New Roman" charset="0"/>
                <a:sym typeface="Symbol" charset="2"/>
              </a:rPr>
              <a:t>N</a:t>
            </a:r>
            <a:endParaRPr lang="en-US">
              <a:solidFill>
                <a:schemeClr val="accent2"/>
              </a:solidFill>
              <a:latin typeface="Times New Roman" charset="0"/>
              <a:sym typeface="Symbol" charset="2"/>
            </a:endParaRPr>
          </a:p>
          <a:p>
            <a:pPr defTabSz="228600"/>
            <a:endParaRPr lang="en-US" b="1">
              <a:solidFill>
                <a:schemeClr val="tx2"/>
              </a:solidFill>
              <a:latin typeface="Times New Roman" charset="0"/>
            </a:endParaRPr>
          </a:p>
          <a:p>
            <a:pPr defTabSz="228600"/>
            <a:r>
              <a:rPr lang="en-US" b="1">
                <a:solidFill>
                  <a:srgbClr val="000000"/>
                </a:solidFill>
                <a:latin typeface="Times New Roman" charset="0"/>
              </a:rPr>
              <a:t>Algorithm</a:t>
            </a:r>
            <a:r>
              <a:rPr lang="en-US">
                <a:latin typeface="Times New Roman" charset="0"/>
              </a:rPr>
              <a:t> </a:t>
            </a:r>
            <a:r>
              <a:rPr lang="en-US" b="1" i="1">
                <a:solidFill>
                  <a:schemeClr val="tx2"/>
                </a:solidFill>
                <a:latin typeface="Times New Roman" charset="0"/>
              </a:rPr>
              <a:t>isEmpty</a:t>
            </a:r>
            <a:r>
              <a:rPr lang="en-US">
                <a:solidFill>
                  <a:schemeClr val="tx2"/>
                </a:solidFill>
                <a:latin typeface="Times New Roman" charset="0"/>
              </a:rPr>
              <a:t>()</a:t>
            </a:r>
          </a:p>
          <a:p>
            <a:pPr defTabSz="228600"/>
            <a:r>
              <a:rPr lang="en-US">
                <a:solidFill>
                  <a:schemeClr val="accent2"/>
                </a:solidFill>
                <a:latin typeface="Times New Roman" charset="0"/>
              </a:rPr>
              <a:t>	</a:t>
            </a:r>
            <a:r>
              <a:rPr lang="en-US" b="1">
                <a:solidFill>
                  <a:srgbClr val="000000"/>
                </a:solidFill>
                <a:latin typeface="Times New Roman" charset="0"/>
                <a:sym typeface="Symbol" charset="2"/>
              </a:rPr>
              <a:t>return</a:t>
            </a:r>
            <a:r>
              <a:rPr lang="en-US">
                <a:latin typeface="Times New Roman" charset="0"/>
                <a:sym typeface="Symbol" charset="2"/>
              </a:rPr>
              <a:t> </a:t>
            </a:r>
            <a:r>
              <a:rPr lang="en-US">
                <a:solidFill>
                  <a:schemeClr val="accent2"/>
                </a:solidFill>
                <a:latin typeface="Times New Roman" charset="0"/>
                <a:sym typeface="Symbol" charset="2"/>
              </a:rPr>
              <a:t>(</a:t>
            </a:r>
            <a:r>
              <a:rPr lang="en-US" b="1" i="1">
                <a:solidFill>
                  <a:schemeClr val="accent2"/>
                </a:solidFill>
                <a:latin typeface="Times New Roman" charset="0"/>
                <a:sym typeface="Symbol" charset="2"/>
              </a:rPr>
              <a:t>f</a:t>
            </a:r>
            <a:r>
              <a:rPr lang="en-US">
                <a:solidFill>
                  <a:schemeClr val="accent2"/>
                </a:solidFill>
                <a:latin typeface="Times New Roman" charset="0"/>
                <a:sym typeface="Symbol" charset="2"/>
              </a:rPr>
              <a:t> </a:t>
            </a:r>
            <a:r>
              <a:rPr lang="en-US">
                <a:solidFill>
                  <a:schemeClr val="accent2"/>
                </a:solidFill>
                <a:latin typeface="Symbol" charset="2"/>
                <a:sym typeface="Symbol" charset="2"/>
              </a:rPr>
              <a:t>=</a:t>
            </a:r>
            <a:r>
              <a:rPr lang="en-US">
                <a:latin typeface="Times New Roman" charset="0"/>
                <a:sym typeface="Symbol" charset="2"/>
              </a:rPr>
              <a:t> </a:t>
            </a:r>
            <a:r>
              <a:rPr lang="en-US" b="1" i="1">
                <a:solidFill>
                  <a:schemeClr val="accent2"/>
                </a:solidFill>
                <a:latin typeface="Times New Roman" charset="0"/>
                <a:sym typeface="Symbol" charset="2"/>
              </a:rPr>
              <a:t>r</a:t>
            </a:r>
            <a:r>
              <a:rPr lang="en-US">
                <a:solidFill>
                  <a:schemeClr val="accent2"/>
                </a:solidFill>
                <a:latin typeface="Times New Roman" charset="0"/>
                <a:sym typeface="Symbol" charset="2"/>
              </a:rPr>
              <a:t>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4000" y="4198938"/>
            <a:ext cx="5638800" cy="754062"/>
            <a:chOff x="960" y="2597"/>
            <a:chExt cx="3552" cy="475"/>
          </a:xfrm>
        </p:grpSpPr>
        <p:sp>
          <p:nvSpPr>
            <p:cNvPr id="60422" name="Rectangle 6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Q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60423" name="Rectangle 7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0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0424" name="Rectangle 8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1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2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0426" name="Rectangle 10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r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60427" name="Rectangle 11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f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60428" name="Rectangle 12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0429" name="Rectangle 13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1" name="Rectangle 15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Rectangle 16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3" name="Rectangle 17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5" name="Rectangle 19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7" name="Rectangle 21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8" name="Rectangle 22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9" name="Rectangle 23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0" name="Rectangle 24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1" name="Rectangle 25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2" name="Rectangle 26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3" name="Rectangle 27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4" name="Rectangle 28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524000" y="5181600"/>
            <a:ext cx="5638800" cy="754063"/>
            <a:chOff x="960" y="3360"/>
            <a:chExt cx="3552" cy="475"/>
          </a:xfrm>
        </p:grpSpPr>
        <p:sp>
          <p:nvSpPr>
            <p:cNvPr id="60447" name="Rectangle 31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Q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60448" name="Rectangle 32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0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0449" name="Rectangle 33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1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0450" name="Rectangle 34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charset="0"/>
                </a:rPr>
                <a:t>2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0451" name="Rectangle 35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f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60452" name="Rectangle 36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>
                  <a:solidFill>
                    <a:schemeClr val="accent2"/>
                  </a:solidFill>
                  <a:latin typeface="Times New Roman" charset="0"/>
                </a:rPr>
                <a:t>r</a:t>
              </a:r>
              <a:endParaRPr lang="en-US" b="1">
                <a:solidFill>
                  <a:schemeClr val="accent2"/>
                </a:solidFill>
              </a:endParaRPr>
            </a:p>
          </p:txBody>
        </p:sp>
        <p:sp>
          <p:nvSpPr>
            <p:cNvPr id="60453" name="Rectangle 37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0454" name="Rectangle 38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55" name="Rectangle 39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56" name="Rectangle 40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57" name="Rectangle 41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58" name="Rectangle 42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59" name="Rectangle 43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0" name="Rectangle 44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1" name="Rectangle 45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2" name="Rectangle 46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3" name="Rectangle 47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4" name="Rectangle 48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5" name="Rectangle 49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6" name="Rectangle 50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7" name="Rectangle 51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8" name="Rectangle 52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9" name="Rectangle 53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6066208" y="3270978"/>
          <a:ext cx="2696792" cy="310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7" name="Equation" r:id="rId3" imgW="1765300" imgH="203200" progId="Equation.DSMT4">
                  <p:embed/>
                </p:oleObj>
              </mc:Choice>
              <mc:Fallback>
                <p:oleObj name="Equation" r:id="rId3" imgW="1765300" imgH="203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6208" y="3270978"/>
                        <a:ext cx="2696792" cy="3104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55650"/>
            <a:ext cx="7772400" cy="1470025"/>
          </a:xfrm>
        </p:spPr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371600" y="2511425"/>
            <a:ext cx="6400800" cy="1752600"/>
          </a:xfrm>
        </p:spPr>
        <p:txBody>
          <a:bodyPr/>
          <a:lstStyle/>
          <a:p>
            <a:r>
              <a:rPr lang="en-US" dirty="0" smtClean="0"/>
              <a:t>Chapters 3.2 – 3.3</a:t>
            </a:r>
            <a:endParaRPr lang="en-US" dirty="0"/>
          </a:p>
        </p:txBody>
      </p:sp>
      <p:grpSp>
        <p:nvGrpSpPr>
          <p:cNvPr id="2" name="Group 11"/>
          <p:cNvGrpSpPr/>
          <p:nvPr/>
        </p:nvGrpSpPr>
        <p:grpSpPr>
          <a:xfrm>
            <a:off x="2133600" y="4439951"/>
            <a:ext cx="5453063" cy="1060450"/>
            <a:chOff x="2133600" y="3733800"/>
            <a:chExt cx="5453063" cy="1060450"/>
          </a:xfrm>
        </p:grpSpPr>
        <p:sp>
          <p:nvSpPr>
            <p:cNvPr id="3322" name="Line 250"/>
            <p:cNvSpPr>
              <a:spLocks noChangeShapeType="1"/>
            </p:cNvSpPr>
            <p:nvPr/>
          </p:nvSpPr>
          <p:spPr bwMode="auto">
            <a:xfrm>
              <a:off x="2709863" y="4264025"/>
              <a:ext cx="441960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16" name="Picture 24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33600" y="3733800"/>
              <a:ext cx="871538" cy="1060450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</p:spPr>
        </p:pic>
        <p:pic>
          <p:nvPicPr>
            <p:cNvPr id="3317" name="Picture 24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9188" y="3752850"/>
              <a:ext cx="871537" cy="1020763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</p:spPr>
        </p:pic>
        <p:pic>
          <p:nvPicPr>
            <p:cNvPr id="3318" name="Picture 24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13538" y="3873500"/>
              <a:ext cx="873125" cy="779463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</p:spPr>
        </p:pic>
        <p:pic>
          <p:nvPicPr>
            <p:cNvPr id="3319" name="Picture 24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186363" y="3841750"/>
              <a:ext cx="871537" cy="842963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Singly Linked List (</a:t>
            </a:r>
            <a:r>
              <a:rPr lang="en-US" dirty="0">
                <a:ea typeface="Tahoma" charset="0"/>
                <a:cs typeface="Tahoma" charset="0"/>
              </a:rPr>
              <a:t>§</a:t>
            </a:r>
            <a:r>
              <a:rPr lang="en-US" dirty="0" smtClean="0">
                <a:ea typeface="Tahoma" charset="0"/>
                <a:cs typeface="Tahoma" charset="0"/>
              </a:rPr>
              <a:t> 3.2)</a:t>
            </a:r>
            <a:endParaRPr lang="en-US" dirty="0">
              <a:ea typeface="Tahoma" charset="0"/>
              <a:cs typeface="Tahoma" charset="0"/>
            </a:endParaRPr>
          </a:p>
        </p:txBody>
      </p:sp>
      <p:sp>
        <p:nvSpPr>
          <p:cNvPr id="737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41148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 singly linked list is a concrete data structure consisting of a sequence of nodes</a:t>
            </a:r>
          </a:p>
          <a:p>
            <a:pPr>
              <a:lnSpc>
                <a:spcPct val="90000"/>
              </a:lnSpc>
            </a:pPr>
            <a:r>
              <a:rPr lang="en-US" sz="2400"/>
              <a:t>Each node stores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element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link to the next node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5486400" y="21336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6934200" y="1981200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next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429250" y="3438525"/>
            <a:ext cx="722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elem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6858000" y="3352800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node</a:t>
            </a:r>
          </a:p>
        </p:txBody>
      </p:sp>
      <p:sp>
        <p:nvSpPr>
          <p:cNvPr id="73742" name="AutoShape 14"/>
          <p:cNvSpPr>
            <a:spLocks noChangeArrowheads="1"/>
          </p:cNvSpPr>
          <p:nvPr/>
        </p:nvSpPr>
        <p:spPr bwMode="auto">
          <a:xfrm>
            <a:off x="5181600" y="1828800"/>
            <a:ext cx="2590800" cy="213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5" name="Rectangle 17"/>
          <p:cNvSpPr>
            <a:spLocks noChangeArrowheads="1"/>
          </p:cNvSpPr>
          <p:nvPr/>
        </p:nvSpPr>
        <p:spPr bwMode="auto">
          <a:xfrm>
            <a:off x="6096000" y="21336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>
            <a:off x="5791200" y="2438400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V="1">
            <a:off x="6400800" y="24384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8" name="Rectangle 20"/>
          <p:cNvSpPr>
            <a:spLocks noChangeArrowheads="1"/>
          </p:cNvSpPr>
          <p:nvPr/>
        </p:nvSpPr>
        <p:spPr bwMode="auto">
          <a:xfrm>
            <a:off x="9144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1058863" y="5781675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73752" name="Rectangle 24"/>
          <p:cNvSpPr>
            <a:spLocks noChangeArrowheads="1"/>
          </p:cNvSpPr>
          <p:nvPr/>
        </p:nvSpPr>
        <p:spPr bwMode="auto">
          <a:xfrm>
            <a:off x="15240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3" name="Line 25"/>
          <p:cNvSpPr>
            <a:spLocks noChangeShapeType="1"/>
          </p:cNvSpPr>
          <p:nvPr/>
        </p:nvSpPr>
        <p:spPr bwMode="auto">
          <a:xfrm>
            <a:off x="1219200" y="4876800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 flipV="1">
            <a:off x="1828800" y="4876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5" name="Rectangle 27"/>
          <p:cNvSpPr>
            <a:spLocks noChangeArrowheads="1"/>
          </p:cNvSpPr>
          <p:nvPr/>
        </p:nvSpPr>
        <p:spPr bwMode="auto">
          <a:xfrm>
            <a:off x="27432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6" name="Rectangle 28"/>
          <p:cNvSpPr>
            <a:spLocks noChangeArrowheads="1"/>
          </p:cNvSpPr>
          <p:nvPr/>
        </p:nvSpPr>
        <p:spPr bwMode="auto">
          <a:xfrm>
            <a:off x="33528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7" name="Line 29"/>
          <p:cNvSpPr>
            <a:spLocks noChangeShapeType="1"/>
          </p:cNvSpPr>
          <p:nvPr/>
        </p:nvSpPr>
        <p:spPr bwMode="auto">
          <a:xfrm flipV="1">
            <a:off x="3657600" y="4876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8" name="Rectangle 30"/>
          <p:cNvSpPr>
            <a:spLocks noChangeArrowheads="1"/>
          </p:cNvSpPr>
          <p:nvPr/>
        </p:nvSpPr>
        <p:spPr bwMode="auto">
          <a:xfrm>
            <a:off x="45720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9" name="Rectangle 31"/>
          <p:cNvSpPr>
            <a:spLocks noChangeArrowheads="1"/>
          </p:cNvSpPr>
          <p:nvPr/>
        </p:nvSpPr>
        <p:spPr bwMode="auto">
          <a:xfrm>
            <a:off x="51816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0" name="Line 32"/>
          <p:cNvSpPr>
            <a:spLocks noChangeShapeType="1"/>
          </p:cNvSpPr>
          <p:nvPr/>
        </p:nvSpPr>
        <p:spPr bwMode="auto">
          <a:xfrm flipV="1">
            <a:off x="5486400" y="4876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1" name="Rectangle 33"/>
          <p:cNvSpPr>
            <a:spLocks noChangeArrowheads="1"/>
          </p:cNvSpPr>
          <p:nvPr/>
        </p:nvSpPr>
        <p:spPr bwMode="auto">
          <a:xfrm>
            <a:off x="64008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7010400" y="4572000"/>
            <a:ext cx="6096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3" name="Line 35"/>
          <p:cNvSpPr>
            <a:spLocks noChangeShapeType="1"/>
          </p:cNvSpPr>
          <p:nvPr/>
        </p:nvSpPr>
        <p:spPr bwMode="auto">
          <a:xfrm flipV="1">
            <a:off x="7315200" y="4876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5" name="Text Box 37"/>
          <p:cNvSpPr txBox="1">
            <a:spLocks noChangeArrowheads="1"/>
          </p:cNvSpPr>
          <p:nvPr/>
        </p:nvSpPr>
        <p:spPr bwMode="auto">
          <a:xfrm>
            <a:off x="2887663" y="5781675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73766" name="Line 38"/>
          <p:cNvSpPr>
            <a:spLocks noChangeShapeType="1"/>
          </p:cNvSpPr>
          <p:nvPr/>
        </p:nvSpPr>
        <p:spPr bwMode="auto">
          <a:xfrm>
            <a:off x="3048000" y="4876800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7" name="Text Box 39"/>
          <p:cNvSpPr txBox="1">
            <a:spLocks noChangeArrowheads="1"/>
          </p:cNvSpPr>
          <p:nvPr/>
        </p:nvSpPr>
        <p:spPr bwMode="auto">
          <a:xfrm>
            <a:off x="4716463" y="5781675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73768" name="Line 40"/>
          <p:cNvSpPr>
            <a:spLocks noChangeShapeType="1"/>
          </p:cNvSpPr>
          <p:nvPr/>
        </p:nvSpPr>
        <p:spPr bwMode="auto">
          <a:xfrm>
            <a:off x="4876800" y="4876800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9" name="Text Box 41"/>
          <p:cNvSpPr txBox="1">
            <a:spLocks noChangeArrowheads="1"/>
          </p:cNvSpPr>
          <p:nvPr/>
        </p:nvSpPr>
        <p:spPr bwMode="auto">
          <a:xfrm>
            <a:off x="6535738" y="5781675"/>
            <a:ext cx="357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D</a:t>
            </a:r>
          </a:p>
        </p:txBody>
      </p:sp>
      <p:sp>
        <p:nvSpPr>
          <p:cNvPr id="73770" name="Line 42"/>
          <p:cNvSpPr>
            <a:spLocks noChangeShapeType="1"/>
          </p:cNvSpPr>
          <p:nvPr/>
        </p:nvSpPr>
        <p:spPr bwMode="auto">
          <a:xfrm>
            <a:off x="6705600" y="4876800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8312149" y="4628993"/>
          <a:ext cx="448129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name="Equation" r:id="rId3" imgW="165100" imgH="177800" progId="Equation.DSMT4">
                  <p:embed/>
                </p:oleObj>
              </mc:Choice>
              <mc:Fallback>
                <p:oleObj name="Equation" r:id="rId3" imgW="165100" imgH="177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2149" y="4628993"/>
                        <a:ext cx="448129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at the head is O(1)</a:t>
            </a:r>
          </a:p>
          <a:p>
            <a:r>
              <a:rPr lang="en-US" dirty="0" smtClean="0"/>
              <a:t>Removing at the head is O(1)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How about tail operations?</a:t>
            </a:r>
            <a:endParaRPr lang="en-US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304446" cy="2438400"/>
          </a:xfrm>
        </p:spPr>
        <p:txBody>
          <a:bodyPr/>
          <a:lstStyle/>
          <a:p>
            <a:r>
              <a:rPr lang="en-US" sz="2000" dirty="0" smtClean="0"/>
              <a:t>Doubly-linked lists allow more flexible list management (constant time operations at both ends).</a:t>
            </a:r>
          </a:p>
          <a:p>
            <a:r>
              <a:rPr lang="en-US" sz="2000" dirty="0"/>
              <a:t>Nodes</a:t>
            </a:r>
            <a:r>
              <a:rPr lang="en-US" sz="2000" dirty="0" smtClean="0"/>
              <a:t> store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element</a:t>
            </a:r>
          </a:p>
          <a:p>
            <a:pPr lvl="1"/>
            <a:r>
              <a:rPr lang="en-US" sz="1800" dirty="0"/>
              <a:t>link to the previous node</a:t>
            </a:r>
          </a:p>
          <a:p>
            <a:pPr lvl="1"/>
            <a:r>
              <a:rPr lang="en-US" sz="1800" dirty="0"/>
              <a:t>link to the next node</a:t>
            </a:r>
          </a:p>
          <a:p>
            <a:r>
              <a:rPr lang="en-US" sz="2000" dirty="0"/>
              <a:t>Special trailer and header</a:t>
            </a:r>
            <a:r>
              <a:rPr lang="en-US" sz="2000" dirty="0" smtClean="0"/>
              <a:t> (sentinel) nodes</a:t>
            </a:r>
            <a:endParaRPr lang="en-US" sz="2000" dirty="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6359525" y="2209800"/>
            <a:ext cx="498475" cy="4984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6858000" y="2209800"/>
            <a:ext cx="498475" cy="4984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7356475" y="2209800"/>
            <a:ext cx="498475" cy="4984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8138" name="AutoShape 10"/>
          <p:cNvCxnSpPr>
            <a:cxnSpLocks noChangeShapeType="1"/>
          </p:cNvCxnSpPr>
          <p:nvPr/>
        </p:nvCxnSpPr>
        <p:spPr bwMode="auto">
          <a:xfrm rot="10800000">
            <a:off x="5861050" y="2085975"/>
            <a:ext cx="747713" cy="373063"/>
          </a:xfrm>
          <a:prstGeom prst="curvedConnector3">
            <a:avLst>
              <a:gd name="adj1" fmla="val 49894"/>
            </a:avLst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48140" name="AutoShape 12"/>
          <p:cNvCxnSpPr>
            <a:cxnSpLocks noChangeShapeType="1"/>
          </p:cNvCxnSpPr>
          <p:nvPr/>
        </p:nvCxnSpPr>
        <p:spPr bwMode="auto">
          <a:xfrm flipV="1">
            <a:off x="7605713" y="2085975"/>
            <a:ext cx="747712" cy="373063"/>
          </a:xfrm>
          <a:prstGeom prst="curvedConnector3">
            <a:avLst>
              <a:gd name="adj1" fmla="val 49894"/>
            </a:avLst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48141" name="AutoShape 13"/>
          <p:cNvCxnSpPr>
            <a:cxnSpLocks noChangeShapeType="1"/>
            <a:endCxn id="48144" idx="0"/>
          </p:cNvCxnSpPr>
          <p:nvPr/>
        </p:nvCxnSpPr>
        <p:spPr bwMode="auto">
          <a:xfrm rot="16200000" flipH="1">
            <a:off x="6842125" y="2725738"/>
            <a:ext cx="539750" cy="635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5776913" y="1689100"/>
            <a:ext cx="67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prev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7708900" y="1689100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next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6753225" y="2998788"/>
            <a:ext cx="722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elem</a:t>
            </a: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1905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2209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2514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8" name="Freeform 40"/>
          <p:cNvSpPr>
            <a:spLocks/>
          </p:cNvSpPr>
          <p:nvPr/>
        </p:nvSpPr>
        <p:spPr bwMode="auto">
          <a:xfrm>
            <a:off x="2667000" y="45862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3733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4038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5" name="Freeform 47"/>
          <p:cNvSpPr>
            <a:spLocks/>
          </p:cNvSpPr>
          <p:nvPr/>
        </p:nvSpPr>
        <p:spPr bwMode="auto">
          <a:xfrm>
            <a:off x="4191000" y="45862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4953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5257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5562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81" name="Freeform 53"/>
          <p:cNvSpPr>
            <a:spLocks/>
          </p:cNvSpPr>
          <p:nvPr/>
        </p:nvSpPr>
        <p:spPr bwMode="auto">
          <a:xfrm>
            <a:off x="5715000" y="45862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84" name="Rectangle 56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6781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7086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9" name="Freeform 41"/>
          <p:cNvSpPr>
            <a:spLocks/>
          </p:cNvSpPr>
          <p:nvPr/>
        </p:nvSpPr>
        <p:spPr bwMode="auto">
          <a:xfrm rot="10800000">
            <a:off x="2819400" y="47386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6" name="Freeform 48"/>
          <p:cNvSpPr>
            <a:spLocks/>
          </p:cNvSpPr>
          <p:nvPr/>
        </p:nvSpPr>
        <p:spPr bwMode="auto">
          <a:xfrm rot="10800000">
            <a:off x="4343400" y="47386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82" name="Freeform 54"/>
          <p:cNvSpPr>
            <a:spLocks/>
          </p:cNvSpPr>
          <p:nvPr/>
        </p:nvSpPr>
        <p:spPr bwMode="auto">
          <a:xfrm rot="10800000">
            <a:off x="5867400" y="47386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91" name="Freeform 63"/>
          <p:cNvSpPr>
            <a:spLocks/>
          </p:cNvSpPr>
          <p:nvPr/>
        </p:nvSpPr>
        <p:spPr bwMode="auto">
          <a:xfrm>
            <a:off x="2289175" y="47244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92" name="Freeform 64"/>
          <p:cNvSpPr>
            <a:spLocks/>
          </p:cNvSpPr>
          <p:nvPr/>
        </p:nvSpPr>
        <p:spPr bwMode="auto">
          <a:xfrm>
            <a:off x="3810000" y="47244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93" name="Freeform 65"/>
          <p:cNvSpPr>
            <a:spLocks/>
          </p:cNvSpPr>
          <p:nvPr/>
        </p:nvSpPr>
        <p:spPr bwMode="auto">
          <a:xfrm>
            <a:off x="5330825" y="47244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94" name="Freeform 66"/>
          <p:cNvSpPr>
            <a:spLocks/>
          </p:cNvSpPr>
          <p:nvPr/>
        </p:nvSpPr>
        <p:spPr bwMode="auto">
          <a:xfrm>
            <a:off x="6851650" y="47244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95" name="Picture 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5308600"/>
            <a:ext cx="685800" cy="8350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48196" name="Picture 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1250" y="5308600"/>
            <a:ext cx="685800" cy="8032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48197" name="Picture 6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5308600"/>
            <a:ext cx="685800" cy="612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48198" name="Picture 7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78425" y="5308600"/>
            <a:ext cx="685800" cy="6635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48200" name="Rectangle 72"/>
          <p:cNvSpPr>
            <a:spLocks noChangeArrowheads="1"/>
          </p:cNvSpPr>
          <p:nvPr/>
        </p:nvSpPr>
        <p:spPr bwMode="auto">
          <a:xfrm>
            <a:off x="80010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01" name="Rectangle 73"/>
          <p:cNvSpPr>
            <a:spLocks noChangeArrowheads="1"/>
          </p:cNvSpPr>
          <p:nvPr/>
        </p:nvSpPr>
        <p:spPr bwMode="auto">
          <a:xfrm>
            <a:off x="990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02" name="Freeform 74"/>
          <p:cNvSpPr>
            <a:spLocks/>
          </p:cNvSpPr>
          <p:nvPr/>
        </p:nvSpPr>
        <p:spPr bwMode="auto">
          <a:xfrm>
            <a:off x="7239000" y="45720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03" name="Freeform 75"/>
          <p:cNvSpPr>
            <a:spLocks/>
          </p:cNvSpPr>
          <p:nvPr/>
        </p:nvSpPr>
        <p:spPr bwMode="auto">
          <a:xfrm rot="10800000">
            <a:off x="7391400" y="47244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04" name="Freeform 76"/>
          <p:cNvSpPr>
            <a:spLocks/>
          </p:cNvSpPr>
          <p:nvPr/>
        </p:nvSpPr>
        <p:spPr bwMode="auto">
          <a:xfrm>
            <a:off x="1143000" y="45720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05" name="Freeform 77"/>
          <p:cNvSpPr>
            <a:spLocks/>
          </p:cNvSpPr>
          <p:nvPr/>
        </p:nvSpPr>
        <p:spPr bwMode="auto">
          <a:xfrm rot="10800000">
            <a:off x="1295400" y="47244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06" name="Text Box 78"/>
          <p:cNvSpPr txBox="1">
            <a:spLocks noChangeArrowheads="1"/>
          </p:cNvSpPr>
          <p:nvPr/>
        </p:nvSpPr>
        <p:spPr bwMode="auto">
          <a:xfrm>
            <a:off x="7693025" y="41148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trailer</a:t>
            </a:r>
          </a:p>
        </p:txBody>
      </p:sp>
      <p:sp>
        <p:nvSpPr>
          <p:cNvPr id="48207" name="Text Box 79"/>
          <p:cNvSpPr txBox="1">
            <a:spLocks noChangeArrowheads="1"/>
          </p:cNvSpPr>
          <p:nvPr/>
        </p:nvSpPr>
        <p:spPr bwMode="auto">
          <a:xfrm>
            <a:off x="625475" y="4191000"/>
            <a:ext cx="957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header</a:t>
            </a:r>
          </a:p>
        </p:txBody>
      </p:sp>
      <p:sp>
        <p:nvSpPr>
          <p:cNvPr id="48210" name="AutoShape 82"/>
          <p:cNvSpPr>
            <a:spLocks noChangeArrowheads="1"/>
          </p:cNvSpPr>
          <p:nvPr/>
        </p:nvSpPr>
        <p:spPr bwMode="auto">
          <a:xfrm>
            <a:off x="1676400" y="4191000"/>
            <a:ext cx="58674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5611813" y="4175125"/>
            <a:ext cx="1931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nodes/positions</a:t>
            </a:r>
          </a:p>
        </p:txBody>
      </p:sp>
      <p:sp>
        <p:nvSpPr>
          <p:cNvPr id="48212" name="AutoShape 84"/>
          <p:cNvSpPr>
            <a:spLocks noChangeArrowheads="1"/>
          </p:cNvSpPr>
          <p:nvPr/>
        </p:nvSpPr>
        <p:spPr bwMode="auto">
          <a:xfrm>
            <a:off x="1905000" y="5181600"/>
            <a:ext cx="5638800" cy="1143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13" name="Text Box 85"/>
          <p:cNvSpPr txBox="1">
            <a:spLocks noChangeArrowheads="1"/>
          </p:cNvSpPr>
          <p:nvPr/>
        </p:nvSpPr>
        <p:spPr bwMode="auto">
          <a:xfrm>
            <a:off x="6348413" y="5943600"/>
            <a:ext cx="1195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elements</a:t>
            </a:r>
          </a:p>
        </p:txBody>
      </p:sp>
      <p:sp>
        <p:nvSpPr>
          <p:cNvPr id="48215" name="Text Box 87"/>
          <p:cNvSpPr txBox="1">
            <a:spLocks noChangeArrowheads="1"/>
          </p:cNvSpPr>
          <p:nvPr/>
        </p:nvSpPr>
        <p:spPr bwMode="auto">
          <a:xfrm>
            <a:off x="7924800" y="3048000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node</a:t>
            </a:r>
          </a:p>
        </p:txBody>
      </p:sp>
      <p:sp>
        <p:nvSpPr>
          <p:cNvPr id="48216" name="AutoShape 88"/>
          <p:cNvSpPr>
            <a:spLocks noChangeArrowheads="1"/>
          </p:cNvSpPr>
          <p:nvPr/>
        </p:nvSpPr>
        <p:spPr bwMode="auto">
          <a:xfrm>
            <a:off x="5486400" y="1600200"/>
            <a:ext cx="3200400" cy="1905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276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>
                <a:hlinkClick r:id="rId2"/>
              </a:rPr>
              <a:t>Iterator</a:t>
            </a:r>
            <a:r>
              <a:rPr lang="en-US" dirty="0" smtClean="0"/>
              <a:t> is an object that enables you to traverse through a collection and to remove elements from the collection selectively, if desired. </a:t>
            </a:r>
          </a:p>
          <a:p>
            <a:r>
              <a:rPr lang="en-US" dirty="0" smtClean="0"/>
              <a:t>You get an </a:t>
            </a:r>
            <a:r>
              <a:rPr lang="en-US" dirty="0" err="1" smtClean="0"/>
              <a:t>Iterator</a:t>
            </a:r>
            <a:r>
              <a:rPr lang="en-US" dirty="0" smtClean="0"/>
              <a:t> for a collection by calling its </a:t>
            </a:r>
            <a:r>
              <a:rPr lang="en-US" dirty="0" err="1" smtClean="0"/>
              <a:t>iterator</a:t>
            </a:r>
            <a:r>
              <a:rPr lang="en-US" dirty="0" smtClean="0"/>
              <a:t> method.</a:t>
            </a:r>
          </a:p>
          <a:p>
            <a:r>
              <a:rPr lang="en-US" dirty="0" smtClean="0"/>
              <a:t>Suppose </a:t>
            </a:r>
            <a:r>
              <a:rPr lang="en-US" b="1" dirty="0" smtClean="0">
                <a:solidFill>
                  <a:srgbClr val="008000"/>
                </a:solidFill>
              </a:rPr>
              <a:t>collection </a:t>
            </a:r>
            <a:r>
              <a:rPr lang="en-US" dirty="0" smtClean="0"/>
              <a:t>is an instance of a </a:t>
            </a:r>
            <a:r>
              <a:rPr lang="en-US" b="1" dirty="0" smtClean="0">
                <a:solidFill>
                  <a:schemeClr val="tx2"/>
                </a:solidFill>
              </a:rPr>
              <a:t>Collection</a:t>
            </a:r>
            <a:r>
              <a:rPr lang="en-US" dirty="0" smtClean="0"/>
              <a:t>.  Then to print out each element on a separate line: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Iterator</a:t>
            </a:r>
            <a:r>
              <a:rPr lang="en-US" dirty="0" smtClean="0"/>
              <a:t>&lt;E&gt; </a:t>
            </a:r>
            <a:r>
              <a:rPr lang="en-US" b="1" dirty="0" smtClean="0">
                <a:solidFill>
                  <a:srgbClr val="008000"/>
                </a:solidFill>
              </a:rPr>
              <a:t>it</a:t>
            </a:r>
            <a:r>
              <a:rPr lang="en-US" dirty="0" smtClean="0"/>
              <a:t> = </a:t>
            </a:r>
            <a:r>
              <a:rPr lang="en-US" b="1" dirty="0" err="1" smtClean="0">
                <a:solidFill>
                  <a:srgbClr val="008000"/>
                </a:solidFill>
              </a:rPr>
              <a:t>collection</a:t>
            </a:r>
            <a:r>
              <a:rPr lang="en-US" dirty="0" err="1" smtClean="0"/>
              <a:t>.iterator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accent3"/>
                </a:solidFill>
              </a:rPr>
              <a:t>while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008000"/>
                </a:solidFill>
              </a:rPr>
              <a:t>it</a:t>
            </a:r>
            <a:r>
              <a:rPr lang="en-US" dirty="0" err="1" smtClean="0"/>
              <a:t>.hasNext</a:t>
            </a:r>
            <a:r>
              <a:rPr lang="en-US" dirty="0" smtClean="0"/>
              <a:t>())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System.out.println(</a:t>
            </a:r>
            <a:r>
              <a:rPr lang="en-US" b="1" dirty="0" err="1" smtClean="0">
                <a:solidFill>
                  <a:srgbClr val="008000"/>
                </a:solidFill>
              </a:rPr>
              <a:t>it</a:t>
            </a:r>
            <a:r>
              <a:rPr lang="en-US" dirty="0" err="1" smtClean="0"/>
              <a:t>.next</a:t>
            </a:r>
            <a:r>
              <a:rPr lang="en-US" dirty="0" smtClean="0"/>
              <a:t>());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9" idx="2"/>
            <a:endCxn id="41" idx="0"/>
          </p:cNvCxnSpPr>
          <p:nvPr/>
        </p:nvCxnSpPr>
        <p:spPr bwMode="auto">
          <a:xfrm rot="16200000" flipH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itle 3"/>
          <p:cNvSpPr>
            <a:spLocks noGrp="1"/>
          </p:cNvSpPr>
          <p:nvPr>
            <p:ph type="title"/>
          </p:nvPr>
        </p:nvSpPr>
        <p:spPr>
          <a:xfrm>
            <a:off x="179199" y="135112"/>
            <a:ext cx="870282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276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435254"/>
          </a:xfrm>
        </p:spPr>
        <p:txBody>
          <a:bodyPr/>
          <a:lstStyle/>
          <a:p>
            <a:r>
              <a:rPr lang="en-US" dirty="0"/>
              <a:t>Linear </a:t>
            </a:r>
            <a:r>
              <a:rPr lang="en-US" dirty="0" smtClean="0"/>
              <a:t>Recursion Design Pattern</a:t>
            </a:r>
            <a:endParaRPr lang="en-US" dirty="0">
              <a:ea typeface="Tahoma" pitchFamily="-110" charset="0"/>
              <a:cs typeface="Tahoma" pitchFamily="-110" charset="0"/>
            </a:endParaRPr>
          </a:p>
        </p:txBody>
      </p:sp>
      <p:sp>
        <p:nvSpPr>
          <p:cNvPr id="942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2307" y="880064"/>
            <a:ext cx="8234493" cy="4724400"/>
          </a:xfrm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Test for base </a:t>
            </a:r>
            <a:r>
              <a:rPr lang="en-US" b="1" dirty="0" smtClean="0">
                <a:solidFill>
                  <a:srgbClr val="800000"/>
                </a:solidFill>
              </a:rPr>
              <a:t>cases</a:t>
            </a:r>
            <a:endParaRPr lang="en-US" b="1" i="1" dirty="0" smtClean="0">
              <a:solidFill>
                <a:srgbClr val="800000"/>
              </a:solidFill>
            </a:endParaRPr>
          </a:p>
          <a:p>
            <a:pPr lvl="1"/>
            <a:r>
              <a:rPr lang="en-US" dirty="0"/>
              <a:t>Begin by testing for a set of base cases (there should be at least one). </a:t>
            </a:r>
          </a:p>
          <a:p>
            <a:pPr lvl="1"/>
            <a:r>
              <a:rPr lang="en-US" dirty="0"/>
              <a:t>Every possible chain of recursive calls </a:t>
            </a:r>
            <a:r>
              <a:rPr lang="en-US" b="1" dirty="0">
                <a:solidFill>
                  <a:srgbClr val="800000"/>
                </a:solidFill>
              </a:rPr>
              <a:t>must </a:t>
            </a:r>
            <a:r>
              <a:rPr lang="en-US" dirty="0"/>
              <a:t>eventually reach a base case, and the handling of each base case should not use recursion.</a:t>
            </a:r>
          </a:p>
          <a:p>
            <a:r>
              <a:rPr lang="en-US" b="1" i="1" dirty="0" err="1" smtClean="0">
                <a:solidFill>
                  <a:srgbClr val="800000"/>
                </a:solidFill>
              </a:rPr>
              <a:t>Recurse</a:t>
            </a:r>
            <a:r>
              <a:rPr lang="en-US" b="1" i="1" dirty="0" smtClean="0">
                <a:solidFill>
                  <a:srgbClr val="800000"/>
                </a:solidFill>
              </a:rPr>
              <a:t> once</a:t>
            </a:r>
          </a:p>
          <a:p>
            <a:pPr lvl="1"/>
            <a:r>
              <a:rPr lang="en-US" dirty="0"/>
              <a:t>Perform a single recursive call. (This recursive step may involve a test that decides which of several possible recursive calls to make, but it should ultimately choose to make just one of these calls each time we perform this step.)</a:t>
            </a:r>
          </a:p>
          <a:p>
            <a:pPr lvl="1"/>
            <a:r>
              <a:rPr lang="en-US" dirty="0"/>
              <a:t>Define each possible recursive call so that it makes </a:t>
            </a:r>
            <a:r>
              <a:rPr lang="en-US" b="1" dirty="0">
                <a:solidFill>
                  <a:srgbClr val="800000"/>
                </a:solidFill>
              </a:rPr>
              <a:t>progress </a:t>
            </a:r>
            <a:r>
              <a:rPr lang="en-US" dirty="0"/>
              <a:t>towards a base case.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560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Recursion</a:t>
            </a:r>
            <a:r>
              <a:rPr lang="en-US" dirty="0" smtClean="0"/>
              <a:t> </a:t>
            </a:r>
            <a:endParaRPr lang="en-US" dirty="0">
              <a:ea typeface="Tahoma" pitchFamily="-110" charset="0"/>
              <a:cs typeface="Tahoma" pitchFamily="-110" charset="0"/>
            </a:endParaRPr>
          </a:p>
        </p:txBody>
      </p:sp>
      <p:sp>
        <p:nvSpPr>
          <p:cNvPr id="1126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052169"/>
            <a:ext cx="7772400" cy="4419600"/>
          </a:xfrm>
        </p:spPr>
        <p:txBody>
          <a:bodyPr/>
          <a:lstStyle/>
          <a:p>
            <a:r>
              <a:rPr lang="en-US" sz="2800" dirty="0"/>
              <a:t>Binary recursion occurs whenever there are </a:t>
            </a:r>
            <a:r>
              <a:rPr lang="en-US" sz="2800" b="1" dirty="0">
                <a:solidFill>
                  <a:srgbClr val="800000"/>
                </a:solidFill>
              </a:rPr>
              <a:t>two</a:t>
            </a:r>
            <a:r>
              <a:rPr lang="en-US" sz="2800" dirty="0">
                <a:solidFill>
                  <a:srgbClr val="800000"/>
                </a:solidFill>
              </a:rPr>
              <a:t> </a:t>
            </a:r>
            <a:r>
              <a:rPr lang="en-US" sz="2800" dirty="0"/>
              <a:t>recursive calls for each non-base case.</a:t>
            </a:r>
          </a:p>
          <a:p>
            <a:r>
              <a:rPr lang="en-US" sz="2800" dirty="0" smtClean="0"/>
              <a:t>Example 1: </a:t>
            </a:r>
            <a:r>
              <a:rPr lang="en-US" sz="2800" b="1" dirty="0" smtClean="0">
                <a:solidFill>
                  <a:schemeClr val="tx2"/>
                </a:solidFill>
              </a:rPr>
              <a:t>The Fibonacci Sequence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276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 of Rooted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rooted tree may be empty.</a:t>
            </a:r>
          </a:p>
          <a:p>
            <a:r>
              <a:rPr lang="en-US" dirty="0" smtClean="0"/>
              <a:t>Otherwise, it consists of</a:t>
            </a:r>
          </a:p>
          <a:p>
            <a:pPr lvl="1"/>
            <a:r>
              <a:rPr lang="en-US" dirty="0" smtClean="0"/>
              <a:t>A root node </a:t>
            </a:r>
            <a:r>
              <a:rPr lang="en-US" b="1" i="1" dirty="0" err="1" smtClean="0">
                <a:solidFill>
                  <a:schemeClr val="tx2"/>
                </a:solidFill>
              </a:rPr>
              <a:t>r</a:t>
            </a:r>
            <a:endParaRPr lang="en-US" b="1" i="1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A set of </a:t>
            </a:r>
            <a:r>
              <a:rPr lang="en-US" b="1" dirty="0" err="1" smtClean="0">
                <a:solidFill>
                  <a:srgbClr val="800000"/>
                </a:solidFill>
              </a:rPr>
              <a:t>subtrees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whose roots are the children of </a:t>
            </a:r>
            <a:r>
              <a:rPr lang="en-US" b="1" i="1" dirty="0" err="1" smtClean="0">
                <a:solidFill>
                  <a:srgbClr val="800000"/>
                </a:solidFill>
              </a:rPr>
              <a:t>r</a:t>
            </a:r>
            <a:endParaRPr lang="en-US" b="1" i="1" dirty="0" smtClean="0">
              <a:solidFill>
                <a:srgbClr val="8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AutoShape 28"/>
          <p:cNvSpPr>
            <a:spLocks noChangeArrowheads="1"/>
          </p:cNvSpPr>
          <p:nvPr/>
        </p:nvSpPr>
        <p:spPr bwMode="auto">
          <a:xfrm>
            <a:off x="6501606" y="3833812"/>
            <a:ext cx="1981200" cy="1828800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2651760" bIns="0" anchor="b" anchorCtr="1">
            <a:prstTxWarp prst="textNoShape">
              <a:avLst/>
            </a:prstTxWarp>
          </a:bodyPr>
          <a:lstStyle/>
          <a:p>
            <a:r>
              <a:rPr lang="en-US"/>
              <a:t>subtree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4758531" y="3313112"/>
            <a:ext cx="3709988" cy="3124200"/>
            <a:chOff x="3135" y="1252"/>
            <a:chExt cx="2337" cy="1968"/>
          </a:xfrm>
          <a:solidFill>
            <a:srgbClr val="CCCCFF"/>
          </a:solidFill>
        </p:grpSpPr>
        <p:sp>
          <p:nvSpPr>
            <p:cNvPr id="6" name="AutoShape 5"/>
            <p:cNvSpPr>
              <a:spLocks noChangeAspect="1" noChangeArrowheads="1"/>
            </p:cNvSpPr>
            <p:nvPr/>
          </p:nvSpPr>
          <p:spPr bwMode="auto">
            <a:xfrm>
              <a:off x="4216" y="1252"/>
              <a:ext cx="218" cy="234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 b="1" i="1" dirty="0" err="1" smtClean="0">
                  <a:solidFill>
                    <a:srgbClr val="800000"/>
                  </a:solidFill>
                </a:rPr>
                <a:t>r</a:t>
              </a:r>
              <a:endParaRPr lang="en-US" sz="1600" b="1" i="1" dirty="0">
                <a:solidFill>
                  <a:srgbClr val="800000"/>
                </a:solidFill>
              </a:endParaRPr>
            </a:p>
          </p:txBody>
        </p:sp>
        <p:sp>
          <p:nvSpPr>
            <p:cNvPr id="7" name="AutoShape 6"/>
            <p:cNvSpPr>
              <a:spLocks noChangeAspect="1" noChangeArrowheads="1"/>
            </p:cNvSpPr>
            <p:nvPr/>
          </p:nvSpPr>
          <p:spPr bwMode="auto">
            <a:xfrm>
              <a:off x="3384" y="1826"/>
              <a:ext cx="213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B</a:t>
              </a:r>
            </a:p>
          </p:txBody>
        </p:sp>
        <p:sp>
          <p:nvSpPr>
            <p:cNvPr id="8" name="AutoShape 7"/>
            <p:cNvSpPr>
              <a:spLocks noChangeAspect="1" noChangeArrowheads="1"/>
            </p:cNvSpPr>
            <p:nvPr/>
          </p:nvSpPr>
          <p:spPr bwMode="auto">
            <a:xfrm>
              <a:off x="5247" y="1825"/>
              <a:ext cx="225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9" name="AutoShape 8"/>
            <p:cNvSpPr>
              <a:spLocks noChangeAspect="1" noChangeArrowheads="1"/>
            </p:cNvSpPr>
            <p:nvPr/>
          </p:nvSpPr>
          <p:spPr bwMode="auto">
            <a:xfrm>
              <a:off x="4754" y="1825"/>
              <a:ext cx="215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C</a:t>
              </a:r>
            </a:p>
          </p:txBody>
        </p:sp>
        <p:sp>
          <p:nvSpPr>
            <p:cNvPr id="10" name="AutoShape 9"/>
            <p:cNvSpPr>
              <a:spLocks noChangeAspect="1" noChangeArrowheads="1"/>
            </p:cNvSpPr>
            <p:nvPr/>
          </p:nvSpPr>
          <p:spPr bwMode="auto">
            <a:xfrm>
              <a:off x="4494" y="2401"/>
              <a:ext cx="223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G</a:t>
              </a:r>
            </a:p>
          </p:txBody>
        </p:sp>
        <p:sp>
          <p:nvSpPr>
            <p:cNvPr id="11" name="AutoShape 10"/>
            <p:cNvSpPr>
              <a:spLocks noChangeAspect="1" noChangeArrowheads="1"/>
            </p:cNvSpPr>
            <p:nvPr/>
          </p:nvSpPr>
          <p:spPr bwMode="auto">
            <a:xfrm>
              <a:off x="5007" y="2401"/>
              <a:ext cx="224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H</a:t>
              </a:r>
            </a:p>
          </p:txBody>
        </p:sp>
        <p:sp>
          <p:nvSpPr>
            <p:cNvPr id="12" name="AutoShape 11"/>
            <p:cNvSpPr>
              <a:spLocks noChangeAspect="1" noChangeArrowheads="1"/>
            </p:cNvSpPr>
            <p:nvPr/>
          </p:nvSpPr>
          <p:spPr bwMode="auto">
            <a:xfrm>
              <a:off x="3135" y="2399"/>
              <a:ext cx="208" cy="242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  <p:sp>
          <p:nvSpPr>
            <p:cNvPr id="13" name="AutoShape 12"/>
            <p:cNvSpPr>
              <a:spLocks noChangeAspect="1" noChangeArrowheads="1"/>
            </p:cNvSpPr>
            <p:nvPr/>
          </p:nvSpPr>
          <p:spPr bwMode="auto">
            <a:xfrm>
              <a:off x="3639" y="2402"/>
              <a:ext cx="203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F</a:t>
              </a:r>
            </a:p>
          </p:txBody>
        </p:sp>
        <p:cxnSp>
          <p:nvCxnSpPr>
            <p:cNvPr id="14" name="AutoShape 13"/>
            <p:cNvCxnSpPr>
              <a:cxnSpLocks noChangeShapeType="1"/>
              <a:stCxn id="6" idx="2"/>
              <a:endCxn id="7" idx="0"/>
            </p:cNvCxnSpPr>
            <p:nvPr/>
          </p:nvCxnSpPr>
          <p:spPr bwMode="auto">
            <a:xfrm rot="5400000">
              <a:off x="3738" y="1239"/>
              <a:ext cx="340" cy="83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4"/>
            <p:cNvCxnSpPr>
              <a:cxnSpLocks noChangeShapeType="1"/>
              <a:stCxn id="6" idx="2"/>
              <a:endCxn id="9" idx="0"/>
            </p:cNvCxnSpPr>
            <p:nvPr/>
          </p:nvCxnSpPr>
          <p:spPr bwMode="auto">
            <a:xfrm rot="16200000" flipH="1">
              <a:off x="4424" y="1387"/>
              <a:ext cx="339" cy="536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5"/>
            <p:cNvCxnSpPr>
              <a:cxnSpLocks noChangeShapeType="1"/>
              <a:stCxn id="6" idx="2"/>
              <a:endCxn id="8" idx="0"/>
            </p:cNvCxnSpPr>
            <p:nvPr/>
          </p:nvCxnSpPr>
          <p:spPr bwMode="auto">
            <a:xfrm rot="16200000" flipH="1">
              <a:off x="4673" y="1138"/>
              <a:ext cx="339" cy="1034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6"/>
            <p:cNvCxnSpPr>
              <a:cxnSpLocks noChangeShapeType="1"/>
              <a:stCxn id="9" idx="2"/>
              <a:endCxn id="11" idx="0"/>
            </p:cNvCxnSpPr>
            <p:nvPr/>
          </p:nvCxnSpPr>
          <p:spPr bwMode="auto">
            <a:xfrm>
              <a:off x="4862" y="2071"/>
              <a:ext cx="257" cy="324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7"/>
            <p:cNvCxnSpPr>
              <a:cxnSpLocks noChangeShapeType="1"/>
              <a:stCxn id="9" idx="2"/>
              <a:endCxn id="10" idx="0"/>
            </p:cNvCxnSpPr>
            <p:nvPr/>
          </p:nvCxnSpPr>
          <p:spPr bwMode="auto">
            <a:xfrm flipH="1">
              <a:off x="4606" y="2071"/>
              <a:ext cx="256" cy="324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" name="AutoShape 18"/>
            <p:cNvCxnSpPr>
              <a:cxnSpLocks noChangeShapeType="1"/>
              <a:stCxn id="7" idx="2"/>
              <a:endCxn id="13" idx="0"/>
            </p:cNvCxnSpPr>
            <p:nvPr/>
          </p:nvCxnSpPr>
          <p:spPr bwMode="auto">
            <a:xfrm>
              <a:off x="3491" y="2070"/>
              <a:ext cx="250" cy="326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" name="AutoShape 19"/>
            <p:cNvCxnSpPr>
              <a:cxnSpLocks noChangeShapeType="1"/>
              <a:stCxn id="7" idx="2"/>
              <a:endCxn id="12" idx="0"/>
            </p:cNvCxnSpPr>
            <p:nvPr/>
          </p:nvCxnSpPr>
          <p:spPr bwMode="auto">
            <a:xfrm flipH="1">
              <a:off x="3239" y="2070"/>
              <a:ext cx="252" cy="323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1" name="AutoShape 20"/>
            <p:cNvSpPr>
              <a:spLocks noChangeAspect="1" noChangeArrowheads="1"/>
            </p:cNvSpPr>
            <p:nvPr/>
          </p:nvSpPr>
          <p:spPr bwMode="auto">
            <a:xfrm>
              <a:off x="3289" y="2981"/>
              <a:ext cx="182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</a:t>
              </a:r>
            </a:p>
          </p:txBody>
        </p:sp>
        <p:sp>
          <p:nvSpPr>
            <p:cNvPr id="22" name="AutoShape 21"/>
            <p:cNvSpPr>
              <a:spLocks noChangeAspect="1" noChangeArrowheads="1"/>
            </p:cNvSpPr>
            <p:nvPr/>
          </p:nvSpPr>
          <p:spPr bwMode="auto">
            <a:xfrm>
              <a:off x="3655" y="2981"/>
              <a:ext cx="187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cxnSp>
          <p:nvCxnSpPr>
            <p:cNvPr id="23" name="AutoShape 22"/>
            <p:cNvCxnSpPr>
              <a:cxnSpLocks noChangeShapeType="1"/>
              <a:stCxn id="13" idx="2"/>
              <a:endCxn id="22" idx="0"/>
            </p:cNvCxnSpPr>
            <p:nvPr/>
          </p:nvCxnSpPr>
          <p:spPr bwMode="auto">
            <a:xfrm>
              <a:off x="3741" y="2646"/>
              <a:ext cx="8" cy="329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4" name="AutoShape 23"/>
            <p:cNvCxnSpPr>
              <a:cxnSpLocks noChangeShapeType="1"/>
              <a:stCxn id="13" idx="2"/>
              <a:endCxn id="21" idx="0"/>
            </p:cNvCxnSpPr>
            <p:nvPr/>
          </p:nvCxnSpPr>
          <p:spPr bwMode="auto">
            <a:xfrm flipH="1">
              <a:off x="3380" y="2646"/>
              <a:ext cx="361" cy="329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5" name="AutoShape 24"/>
            <p:cNvSpPr>
              <a:spLocks noChangeAspect="1" noChangeArrowheads="1"/>
            </p:cNvSpPr>
            <p:nvPr/>
          </p:nvSpPr>
          <p:spPr bwMode="auto">
            <a:xfrm>
              <a:off x="4026" y="2980"/>
              <a:ext cx="213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cxnSp>
          <p:nvCxnSpPr>
            <p:cNvPr id="26" name="AutoShape 25"/>
            <p:cNvCxnSpPr>
              <a:cxnSpLocks noChangeShapeType="1"/>
              <a:stCxn id="13" idx="2"/>
              <a:endCxn id="25" idx="0"/>
            </p:cNvCxnSpPr>
            <p:nvPr/>
          </p:nvCxnSpPr>
          <p:spPr bwMode="auto">
            <a:xfrm>
              <a:off x="3741" y="2646"/>
              <a:ext cx="392" cy="32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00" name="AutoShape 28"/>
          <p:cNvSpPr>
            <a:spLocks noChangeArrowheads="1"/>
          </p:cNvSpPr>
          <p:nvPr/>
        </p:nvSpPr>
        <p:spPr bwMode="auto">
          <a:xfrm>
            <a:off x="6772275" y="3190875"/>
            <a:ext cx="1981200" cy="1828800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2651760" bIns="0" anchor="b" anchorCtr="1">
            <a:prstTxWarp prst="textNoShape">
              <a:avLst/>
            </a:prstTxWarp>
          </a:bodyPr>
          <a:lstStyle/>
          <a:p>
            <a:r>
              <a:rPr lang="en-US"/>
              <a:t>subtree</a:t>
            </a: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196"/>
            <a:ext cx="8229600" cy="566447"/>
          </a:xfrm>
        </p:spPr>
        <p:txBody>
          <a:bodyPr/>
          <a:lstStyle/>
          <a:p>
            <a:r>
              <a:rPr lang="en-US" dirty="0"/>
              <a:t>Tree Terminology</a:t>
            </a:r>
          </a:p>
        </p:txBody>
      </p:sp>
      <p:sp>
        <p:nvSpPr>
          <p:cNvPr id="798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0003" y="841085"/>
            <a:ext cx="4909197" cy="512037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b="1" dirty="0">
                <a:solidFill>
                  <a:schemeClr val="tx2"/>
                </a:solidFill>
              </a:rPr>
              <a:t>Root:</a:t>
            </a:r>
            <a:r>
              <a:rPr lang="en-US" sz="1800" dirty="0"/>
              <a:t> node without parent (A)</a:t>
            </a:r>
          </a:p>
          <a:p>
            <a:pPr>
              <a:spcBef>
                <a:spcPts val="600"/>
              </a:spcBef>
            </a:pPr>
            <a:r>
              <a:rPr lang="en-US" sz="1800" b="1" dirty="0">
                <a:solidFill>
                  <a:srgbClr val="800000"/>
                </a:solidFill>
              </a:rPr>
              <a:t>Internal node: </a:t>
            </a:r>
            <a:r>
              <a:rPr lang="en-US" sz="1800" dirty="0"/>
              <a:t>node with at least one child (A, B, C, F)</a:t>
            </a:r>
          </a:p>
          <a:p>
            <a:pPr>
              <a:spcBef>
                <a:spcPts val="600"/>
              </a:spcBef>
            </a:pPr>
            <a:r>
              <a:rPr lang="en-US" sz="1800" b="1" dirty="0">
                <a:solidFill>
                  <a:srgbClr val="800000"/>
                </a:solidFill>
              </a:rPr>
              <a:t>External node (a.k.a. leaf )</a:t>
            </a:r>
            <a:r>
              <a:rPr lang="en-US" sz="1800" dirty="0"/>
              <a:t>: node without children (E, I, J, K, G, H, D)</a:t>
            </a:r>
          </a:p>
          <a:p>
            <a:pPr>
              <a:spcBef>
                <a:spcPts val="600"/>
              </a:spcBef>
            </a:pPr>
            <a:r>
              <a:rPr lang="en-US" sz="1800" b="1" dirty="0">
                <a:solidFill>
                  <a:srgbClr val="800000"/>
                </a:solidFill>
              </a:rPr>
              <a:t>Ancestors of a node:</a:t>
            </a:r>
            <a:r>
              <a:rPr lang="en-US" sz="1800" dirty="0"/>
              <a:t> parent, grandparent, grand-grandparent, etc.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Descendant of a node: </a:t>
            </a:r>
            <a:r>
              <a:rPr lang="en-US" sz="1800" dirty="0" smtClean="0"/>
              <a:t>child, grandchild, grand-grandchild, etc.</a:t>
            </a:r>
          </a:p>
          <a:p>
            <a:pPr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Siblings</a:t>
            </a:r>
            <a:r>
              <a:rPr lang="en-US" sz="1800" dirty="0" smtClean="0"/>
              <a:t>:  two nodes having the same parent</a:t>
            </a:r>
          </a:p>
          <a:p>
            <a:pPr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Depth </a:t>
            </a:r>
            <a:r>
              <a:rPr lang="en-US" sz="1800" b="1" dirty="0">
                <a:solidFill>
                  <a:srgbClr val="800000"/>
                </a:solidFill>
              </a:rPr>
              <a:t>of a node: </a:t>
            </a:r>
            <a:r>
              <a:rPr lang="en-US" sz="1800" dirty="0"/>
              <a:t>number of </a:t>
            </a:r>
            <a:r>
              <a:rPr lang="en-US" sz="1800" dirty="0" smtClean="0"/>
              <a:t>ancestors (excluding self)</a:t>
            </a: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b="1" dirty="0">
                <a:solidFill>
                  <a:srgbClr val="800000"/>
                </a:solidFill>
              </a:rPr>
              <a:t>Height of a tree: </a:t>
            </a:r>
            <a:r>
              <a:rPr lang="en-US" sz="1800" dirty="0"/>
              <a:t>maximum depth of any node (3)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1800" b="1" dirty="0" err="1" smtClean="0">
                <a:solidFill>
                  <a:srgbClr val="800000"/>
                </a:solidFill>
              </a:rPr>
              <a:t>Subtree</a:t>
            </a:r>
            <a:r>
              <a:rPr lang="en-US" sz="1800" b="1" dirty="0" smtClean="0">
                <a:solidFill>
                  <a:srgbClr val="800000"/>
                </a:solidFill>
              </a:rPr>
              <a:t>: </a:t>
            </a:r>
            <a:r>
              <a:rPr lang="en-US" sz="1800" dirty="0" smtClean="0"/>
              <a:t>tree consisting of a node and its descendants</a:t>
            </a:r>
          </a:p>
          <a:p>
            <a:pPr>
              <a:spcBef>
                <a:spcPts val="600"/>
              </a:spcBef>
            </a:pPr>
            <a:endParaRPr lang="en-US" sz="1800" dirty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029200" y="2667000"/>
            <a:ext cx="3709988" cy="3127375"/>
            <a:chOff x="3135" y="1250"/>
            <a:chExt cx="2337" cy="1970"/>
          </a:xfrm>
          <a:solidFill>
            <a:srgbClr val="CCCCFF"/>
          </a:solidFill>
        </p:grpSpPr>
        <p:sp>
          <p:nvSpPr>
            <p:cNvPr id="79877" name="AutoShape 5"/>
            <p:cNvSpPr>
              <a:spLocks noChangeAspect="1" noChangeArrowheads="1"/>
            </p:cNvSpPr>
            <p:nvPr/>
          </p:nvSpPr>
          <p:spPr bwMode="auto">
            <a:xfrm>
              <a:off x="4216" y="1250"/>
              <a:ext cx="215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A</a:t>
              </a:r>
            </a:p>
          </p:txBody>
        </p:sp>
        <p:sp>
          <p:nvSpPr>
            <p:cNvPr id="79878" name="AutoShape 6"/>
            <p:cNvSpPr>
              <a:spLocks noChangeAspect="1" noChangeArrowheads="1"/>
            </p:cNvSpPr>
            <p:nvPr/>
          </p:nvSpPr>
          <p:spPr bwMode="auto">
            <a:xfrm>
              <a:off x="3384" y="1826"/>
              <a:ext cx="213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B</a:t>
              </a:r>
            </a:p>
          </p:txBody>
        </p:sp>
        <p:sp>
          <p:nvSpPr>
            <p:cNvPr id="79879" name="AutoShape 7"/>
            <p:cNvSpPr>
              <a:spLocks noChangeAspect="1" noChangeArrowheads="1"/>
            </p:cNvSpPr>
            <p:nvPr/>
          </p:nvSpPr>
          <p:spPr bwMode="auto">
            <a:xfrm>
              <a:off x="5247" y="1825"/>
              <a:ext cx="225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79880" name="AutoShape 8"/>
            <p:cNvSpPr>
              <a:spLocks noChangeAspect="1" noChangeArrowheads="1"/>
            </p:cNvSpPr>
            <p:nvPr/>
          </p:nvSpPr>
          <p:spPr bwMode="auto">
            <a:xfrm>
              <a:off x="4754" y="1825"/>
              <a:ext cx="215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C</a:t>
              </a:r>
            </a:p>
          </p:txBody>
        </p:sp>
        <p:sp>
          <p:nvSpPr>
            <p:cNvPr id="79881" name="AutoShape 9"/>
            <p:cNvSpPr>
              <a:spLocks noChangeAspect="1" noChangeArrowheads="1"/>
            </p:cNvSpPr>
            <p:nvPr/>
          </p:nvSpPr>
          <p:spPr bwMode="auto">
            <a:xfrm>
              <a:off x="4494" y="2401"/>
              <a:ext cx="223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G</a:t>
              </a:r>
            </a:p>
          </p:txBody>
        </p:sp>
        <p:sp>
          <p:nvSpPr>
            <p:cNvPr id="79882" name="AutoShape 10"/>
            <p:cNvSpPr>
              <a:spLocks noChangeAspect="1" noChangeArrowheads="1"/>
            </p:cNvSpPr>
            <p:nvPr/>
          </p:nvSpPr>
          <p:spPr bwMode="auto">
            <a:xfrm>
              <a:off x="5007" y="2401"/>
              <a:ext cx="224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H</a:t>
              </a:r>
            </a:p>
          </p:txBody>
        </p:sp>
        <p:sp>
          <p:nvSpPr>
            <p:cNvPr id="79883" name="AutoShape 11"/>
            <p:cNvSpPr>
              <a:spLocks noChangeAspect="1" noChangeArrowheads="1"/>
            </p:cNvSpPr>
            <p:nvPr/>
          </p:nvSpPr>
          <p:spPr bwMode="auto">
            <a:xfrm>
              <a:off x="3135" y="2399"/>
              <a:ext cx="208" cy="242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E</a:t>
              </a:r>
            </a:p>
          </p:txBody>
        </p:sp>
        <p:sp>
          <p:nvSpPr>
            <p:cNvPr id="79884" name="AutoShape 12"/>
            <p:cNvSpPr>
              <a:spLocks noChangeAspect="1" noChangeArrowheads="1"/>
            </p:cNvSpPr>
            <p:nvPr/>
          </p:nvSpPr>
          <p:spPr bwMode="auto">
            <a:xfrm>
              <a:off x="3639" y="2402"/>
              <a:ext cx="203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F</a:t>
              </a:r>
            </a:p>
          </p:txBody>
        </p:sp>
        <p:cxnSp>
          <p:nvCxnSpPr>
            <p:cNvPr id="79885" name="AutoShape 13"/>
            <p:cNvCxnSpPr>
              <a:cxnSpLocks noChangeShapeType="1"/>
              <a:stCxn id="79877" idx="2"/>
              <a:endCxn id="79878" idx="0"/>
            </p:cNvCxnSpPr>
            <p:nvPr/>
          </p:nvCxnSpPr>
          <p:spPr bwMode="auto">
            <a:xfrm flipH="1">
              <a:off x="3491" y="1494"/>
              <a:ext cx="833" cy="326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86" name="AutoShape 14"/>
            <p:cNvCxnSpPr>
              <a:cxnSpLocks noChangeShapeType="1"/>
              <a:stCxn id="79877" idx="2"/>
              <a:endCxn id="79880" idx="0"/>
            </p:cNvCxnSpPr>
            <p:nvPr/>
          </p:nvCxnSpPr>
          <p:spPr bwMode="auto">
            <a:xfrm>
              <a:off x="4324" y="1494"/>
              <a:ext cx="538" cy="3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87" name="AutoShape 15"/>
            <p:cNvCxnSpPr>
              <a:cxnSpLocks noChangeShapeType="1"/>
              <a:stCxn id="79877" idx="2"/>
              <a:endCxn id="79879" idx="0"/>
            </p:cNvCxnSpPr>
            <p:nvPr/>
          </p:nvCxnSpPr>
          <p:spPr bwMode="auto">
            <a:xfrm>
              <a:off x="4324" y="1494"/>
              <a:ext cx="1036" cy="3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88" name="AutoShape 16"/>
            <p:cNvCxnSpPr>
              <a:cxnSpLocks noChangeShapeType="1"/>
              <a:stCxn id="79880" idx="2"/>
              <a:endCxn id="79882" idx="0"/>
            </p:cNvCxnSpPr>
            <p:nvPr/>
          </p:nvCxnSpPr>
          <p:spPr bwMode="auto">
            <a:xfrm>
              <a:off x="4862" y="2071"/>
              <a:ext cx="257" cy="324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89" name="AutoShape 17"/>
            <p:cNvCxnSpPr>
              <a:cxnSpLocks noChangeShapeType="1"/>
              <a:stCxn id="79880" idx="2"/>
              <a:endCxn id="79881" idx="0"/>
            </p:cNvCxnSpPr>
            <p:nvPr/>
          </p:nvCxnSpPr>
          <p:spPr bwMode="auto">
            <a:xfrm flipH="1">
              <a:off x="4606" y="2071"/>
              <a:ext cx="256" cy="324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90" name="AutoShape 18"/>
            <p:cNvCxnSpPr>
              <a:cxnSpLocks noChangeShapeType="1"/>
              <a:stCxn id="79878" idx="2"/>
              <a:endCxn id="79884" idx="0"/>
            </p:cNvCxnSpPr>
            <p:nvPr/>
          </p:nvCxnSpPr>
          <p:spPr bwMode="auto">
            <a:xfrm>
              <a:off x="3491" y="2070"/>
              <a:ext cx="250" cy="326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91" name="AutoShape 19"/>
            <p:cNvCxnSpPr>
              <a:cxnSpLocks noChangeShapeType="1"/>
              <a:stCxn id="79878" idx="2"/>
              <a:endCxn id="79883" idx="0"/>
            </p:cNvCxnSpPr>
            <p:nvPr/>
          </p:nvCxnSpPr>
          <p:spPr bwMode="auto">
            <a:xfrm flipH="1">
              <a:off x="3239" y="2070"/>
              <a:ext cx="252" cy="323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9892" name="AutoShape 20"/>
            <p:cNvSpPr>
              <a:spLocks noChangeAspect="1" noChangeArrowheads="1"/>
            </p:cNvSpPr>
            <p:nvPr/>
          </p:nvSpPr>
          <p:spPr bwMode="auto">
            <a:xfrm>
              <a:off x="3289" y="2981"/>
              <a:ext cx="182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</a:t>
              </a:r>
            </a:p>
          </p:txBody>
        </p:sp>
        <p:sp>
          <p:nvSpPr>
            <p:cNvPr id="79893" name="AutoShape 21"/>
            <p:cNvSpPr>
              <a:spLocks noChangeAspect="1" noChangeArrowheads="1"/>
            </p:cNvSpPr>
            <p:nvPr/>
          </p:nvSpPr>
          <p:spPr bwMode="auto">
            <a:xfrm>
              <a:off x="3655" y="2981"/>
              <a:ext cx="187" cy="23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cxnSp>
          <p:nvCxnSpPr>
            <p:cNvPr id="79894" name="AutoShape 22"/>
            <p:cNvCxnSpPr>
              <a:cxnSpLocks noChangeShapeType="1"/>
              <a:stCxn id="79884" idx="2"/>
              <a:endCxn id="79893" idx="0"/>
            </p:cNvCxnSpPr>
            <p:nvPr/>
          </p:nvCxnSpPr>
          <p:spPr bwMode="auto">
            <a:xfrm>
              <a:off x="3741" y="2646"/>
              <a:ext cx="8" cy="329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95" name="AutoShape 23"/>
            <p:cNvCxnSpPr>
              <a:cxnSpLocks noChangeShapeType="1"/>
              <a:stCxn id="79884" idx="2"/>
              <a:endCxn id="79892" idx="0"/>
            </p:cNvCxnSpPr>
            <p:nvPr/>
          </p:nvCxnSpPr>
          <p:spPr bwMode="auto">
            <a:xfrm flipH="1">
              <a:off x="3380" y="2646"/>
              <a:ext cx="361" cy="329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9896" name="AutoShape 24"/>
            <p:cNvSpPr>
              <a:spLocks noChangeAspect="1" noChangeArrowheads="1"/>
            </p:cNvSpPr>
            <p:nvPr/>
          </p:nvSpPr>
          <p:spPr bwMode="auto">
            <a:xfrm>
              <a:off x="4026" y="2980"/>
              <a:ext cx="213" cy="240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K</a:t>
              </a:r>
            </a:p>
          </p:txBody>
        </p:sp>
        <p:cxnSp>
          <p:nvCxnSpPr>
            <p:cNvPr id="79897" name="AutoShape 25"/>
            <p:cNvCxnSpPr>
              <a:cxnSpLocks noChangeShapeType="1"/>
              <a:stCxn id="79884" idx="2"/>
              <a:endCxn id="79896" idx="0"/>
            </p:cNvCxnSpPr>
            <p:nvPr/>
          </p:nvCxnSpPr>
          <p:spPr bwMode="auto">
            <a:xfrm>
              <a:off x="3741" y="2646"/>
              <a:ext cx="392" cy="32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ADT</a:t>
            </a:r>
            <a:r>
              <a:rPr lang="en-US" dirty="0" smtClean="0"/>
              <a:t> </a:t>
            </a:r>
            <a:endParaRPr lang="en-US" dirty="0">
              <a:ea typeface="Tahoma" pitchFamily="-110" charset="0"/>
              <a:cs typeface="Tahoma" pitchFamily="-110" charset="0"/>
            </a:endParaRPr>
          </a:p>
        </p:txBody>
      </p:sp>
      <p:sp>
        <p:nvSpPr>
          <p:cNvPr id="3891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15786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chemeClr val="tx2"/>
                </a:solidFill>
              </a:rPr>
              <a:t>Position</a:t>
            </a:r>
            <a:r>
              <a:rPr lang="en-US" dirty="0"/>
              <a:t> ADT models the notion of place within a data structure where a single object is stored</a:t>
            </a:r>
          </a:p>
          <a:p>
            <a:pPr>
              <a:lnSpc>
                <a:spcPct val="90000"/>
              </a:lnSpc>
            </a:pPr>
            <a:r>
              <a:rPr lang="en-US" dirty="0"/>
              <a:t>It gives a unified view of diverse ways of storing data, such as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cell of an array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node of a linked </a:t>
            </a:r>
            <a:r>
              <a:rPr lang="en-US" dirty="0" smtClean="0"/>
              <a:t>list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node of a tree</a:t>
            </a:r>
          </a:p>
          <a:p>
            <a:pPr>
              <a:lnSpc>
                <a:spcPct val="90000"/>
              </a:lnSpc>
            </a:pPr>
            <a:r>
              <a:rPr lang="en-US" dirty="0"/>
              <a:t>Just one method: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object </a:t>
            </a:r>
            <a:r>
              <a:rPr lang="en-US" dirty="0">
                <a:solidFill>
                  <a:schemeClr val="tx2"/>
                </a:solidFill>
              </a:rPr>
              <a:t>element</a:t>
            </a:r>
            <a:r>
              <a:rPr lang="en-US" dirty="0"/>
              <a:t>(): returns the element stored at the position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</a:t>
            </a:r>
            <a:r>
              <a:rPr lang="en-US" dirty="0" smtClean="0"/>
              <a:t>ADT</a:t>
            </a:r>
            <a:endParaRPr lang="en-US" dirty="0">
              <a:ea typeface="Tahoma" pitchFamily="-110" charset="0"/>
              <a:cs typeface="Tahoma" pitchFamily="-110" charset="0"/>
            </a:endParaRPr>
          </a:p>
        </p:txBody>
      </p:sp>
      <p:sp>
        <p:nvSpPr>
          <p:cNvPr id="87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457200" y="1160085"/>
            <a:ext cx="4532936" cy="4525963"/>
          </a:xfrm>
        </p:spPr>
        <p:txBody>
          <a:bodyPr/>
          <a:lstStyle/>
          <a:p>
            <a:r>
              <a:rPr lang="en-US" sz="2000" dirty="0"/>
              <a:t>We use positions to abstract nodes</a:t>
            </a:r>
          </a:p>
          <a:p>
            <a:r>
              <a:rPr lang="en-US" sz="2000" dirty="0"/>
              <a:t>Generic methods:</a:t>
            </a:r>
          </a:p>
          <a:p>
            <a:pPr lvl="1"/>
            <a:r>
              <a:rPr lang="en-US" sz="1800" dirty="0"/>
              <a:t>integer </a:t>
            </a:r>
            <a:r>
              <a:rPr lang="en-US" sz="1800" dirty="0">
                <a:solidFill>
                  <a:schemeClr val="tx2"/>
                </a:solidFill>
              </a:rPr>
              <a:t>size</a:t>
            </a:r>
            <a:r>
              <a:rPr lang="en-US" sz="1800" dirty="0"/>
              <a:t>()</a:t>
            </a:r>
          </a:p>
          <a:p>
            <a:pPr lvl="1"/>
            <a:r>
              <a:rPr lang="en-US" sz="1800" dirty="0" err="1"/>
              <a:t>boolean</a:t>
            </a:r>
            <a:r>
              <a:rPr lang="en-US" sz="1800" dirty="0"/>
              <a:t> </a:t>
            </a:r>
            <a:r>
              <a:rPr lang="en-US" sz="1800" dirty="0" err="1">
                <a:solidFill>
                  <a:schemeClr val="tx2"/>
                </a:solidFill>
              </a:rPr>
              <a:t>isEmpty</a:t>
            </a:r>
            <a:r>
              <a:rPr lang="en-US" sz="1800" dirty="0"/>
              <a:t>()</a:t>
            </a:r>
            <a:endParaRPr lang="en-US" sz="1800" dirty="0" smtClean="0"/>
          </a:p>
          <a:p>
            <a:pPr lvl="1"/>
            <a:r>
              <a:rPr lang="en-US" sz="1800" dirty="0" err="1" smtClean="0"/>
              <a:t>Iterator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800000"/>
                </a:solidFill>
              </a:rPr>
              <a:t>iterator</a:t>
            </a:r>
            <a:r>
              <a:rPr lang="en-US" sz="1800" dirty="0" smtClean="0"/>
              <a:t>()</a:t>
            </a:r>
          </a:p>
          <a:p>
            <a:pPr lvl="1"/>
            <a:r>
              <a:rPr lang="en-US" sz="1800" dirty="0" err="1" smtClean="0"/>
              <a:t>Iterable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chemeClr val="tx2"/>
                </a:solidFill>
              </a:rPr>
              <a:t>positions</a:t>
            </a:r>
            <a:r>
              <a:rPr lang="en-US" sz="1800" dirty="0"/>
              <a:t>(</a:t>
            </a:r>
            <a:r>
              <a:rPr lang="en-US" sz="1800" dirty="0" smtClean="0"/>
              <a:t>)</a:t>
            </a:r>
          </a:p>
          <a:p>
            <a:r>
              <a:rPr lang="en-US" sz="2000" dirty="0" err="1" smtClean="0"/>
              <a:t>Accessor</a:t>
            </a:r>
            <a:r>
              <a:rPr lang="en-US" sz="2000" dirty="0" smtClean="0"/>
              <a:t> </a:t>
            </a:r>
            <a:r>
              <a:rPr lang="en-US" sz="2000" dirty="0"/>
              <a:t>methods:</a:t>
            </a:r>
          </a:p>
          <a:p>
            <a:pPr lvl="1"/>
            <a:r>
              <a:rPr lang="en-US" sz="1800" dirty="0"/>
              <a:t>position </a:t>
            </a:r>
            <a:r>
              <a:rPr lang="en-US" sz="1800" dirty="0">
                <a:solidFill>
                  <a:schemeClr val="tx2"/>
                </a:solidFill>
              </a:rPr>
              <a:t>root</a:t>
            </a:r>
            <a:r>
              <a:rPr lang="en-US" sz="1800" dirty="0"/>
              <a:t>()</a:t>
            </a:r>
          </a:p>
          <a:p>
            <a:pPr lvl="1"/>
            <a:r>
              <a:rPr lang="en-US" sz="1800" dirty="0"/>
              <a:t>position </a:t>
            </a:r>
            <a:r>
              <a:rPr lang="en-US" sz="1800" dirty="0" err="1">
                <a:solidFill>
                  <a:schemeClr val="tx2"/>
                </a:solidFill>
              </a:rPr>
              <a:t>parent</a:t>
            </a:r>
            <a:r>
              <a:rPr lang="en-US" sz="1800" dirty="0" err="1"/>
              <a:t>(p</a:t>
            </a:r>
            <a:r>
              <a:rPr lang="en-US" sz="1800" dirty="0"/>
              <a:t>)</a:t>
            </a:r>
          </a:p>
          <a:p>
            <a:pPr lvl="1"/>
            <a:r>
              <a:rPr lang="en-US" sz="1800" dirty="0" err="1"/>
              <a:t>positionIterator</a:t>
            </a:r>
            <a:r>
              <a:rPr lang="en-US" sz="1800" dirty="0"/>
              <a:t> </a:t>
            </a:r>
            <a:r>
              <a:rPr lang="en-US" sz="1800" dirty="0" err="1">
                <a:solidFill>
                  <a:schemeClr val="tx2"/>
                </a:solidFill>
              </a:rPr>
              <a:t>children</a:t>
            </a:r>
            <a:r>
              <a:rPr lang="en-US" sz="1800" dirty="0" err="1"/>
              <a:t>(p</a:t>
            </a:r>
            <a:r>
              <a:rPr lang="en-US" sz="1800" dirty="0"/>
              <a:t>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640204"/>
            <a:ext cx="4282044" cy="4525963"/>
          </a:xfrm>
        </p:spPr>
        <p:txBody>
          <a:bodyPr/>
          <a:lstStyle/>
          <a:p>
            <a:r>
              <a:rPr lang="en-US" sz="2000" dirty="0" smtClean="0"/>
              <a:t>Query methods:</a:t>
            </a:r>
          </a:p>
          <a:p>
            <a:pPr lvl="1"/>
            <a:r>
              <a:rPr lang="en-US" sz="1800" dirty="0" err="1" smtClean="0"/>
              <a:t>boolean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800000"/>
                </a:solidFill>
              </a:rPr>
              <a:t>isInternal</a:t>
            </a:r>
            <a:r>
              <a:rPr lang="en-US" sz="1800" dirty="0" err="1" smtClean="0"/>
              <a:t>(p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err="1" smtClean="0"/>
              <a:t>boolean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800000"/>
                </a:solidFill>
              </a:rPr>
              <a:t>isExternal</a:t>
            </a:r>
            <a:r>
              <a:rPr lang="en-US" sz="1800" dirty="0" err="1" smtClean="0"/>
              <a:t>(p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err="1" smtClean="0"/>
              <a:t>boolean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800000"/>
                </a:solidFill>
              </a:rPr>
              <a:t>isRoot</a:t>
            </a:r>
            <a:r>
              <a:rPr lang="en-US" sz="1800" dirty="0" err="1" smtClean="0"/>
              <a:t>(p</a:t>
            </a:r>
            <a:r>
              <a:rPr lang="en-US" sz="1800" dirty="0" smtClean="0"/>
              <a:t>)</a:t>
            </a:r>
          </a:p>
          <a:p>
            <a:r>
              <a:rPr lang="en-US" sz="2000" dirty="0" smtClean="0"/>
              <a:t>Update method:</a:t>
            </a:r>
          </a:p>
          <a:p>
            <a:pPr lvl="1"/>
            <a:r>
              <a:rPr lang="en-US" sz="1800" dirty="0" smtClean="0"/>
              <a:t>object </a:t>
            </a:r>
            <a:r>
              <a:rPr lang="en-US" sz="1800" dirty="0" err="1" smtClean="0">
                <a:solidFill>
                  <a:srgbClr val="800000"/>
                </a:solidFill>
              </a:rPr>
              <a:t>replace</a:t>
            </a:r>
            <a:r>
              <a:rPr lang="en-US" sz="1800" dirty="0" err="1" smtClean="0"/>
              <a:t>(p</a:t>
            </a:r>
            <a:r>
              <a:rPr lang="en-US" sz="1800" dirty="0" smtClean="0"/>
              <a:t>, </a:t>
            </a:r>
            <a:r>
              <a:rPr lang="en-US" sz="1800" dirty="0" err="1" smtClean="0"/>
              <a:t>o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Additional update methods may be defined by data structures implementing the Tree ADT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Preorder Traversal</a:t>
            </a:r>
          </a:p>
        </p:txBody>
      </p:sp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2286000"/>
          </a:xfrm>
        </p:spPr>
        <p:txBody>
          <a:bodyPr/>
          <a:lstStyle/>
          <a:p>
            <a:r>
              <a:rPr lang="en-US" sz="2000" dirty="0"/>
              <a:t>A traversal visits the nodes of a tree in a systematic manner</a:t>
            </a:r>
          </a:p>
          <a:p>
            <a:r>
              <a:rPr lang="en-US" sz="2000" dirty="0"/>
              <a:t>In a preorder traversal, a node is visited before its descendants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83973" name="AutoShape 5"/>
          <p:cNvSpPr>
            <a:spLocks noChangeAspect="1" noChangeArrowheads="1"/>
          </p:cNvSpPr>
          <p:nvPr/>
        </p:nvSpPr>
        <p:spPr bwMode="auto">
          <a:xfrm>
            <a:off x="3960813" y="3891002"/>
            <a:ext cx="1890435" cy="3745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Make Money Fast!</a:t>
            </a:r>
          </a:p>
        </p:txBody>
      </p:sp>
      <p:sp>
        <p:nvSpPr>
          <p:cNvPr id="83974" name="AutoShape 6"/>
          <p:cNvSpPr>
            <a:spLocks noChangeAspect="1" noChangeArrowheads="1"/>
          </p:cNvSpPr>
          <p:nvPr/>
        </p:nvSpPr>
        <p:spPr bwMode="auto">
          <a:xfrm>
            <a:off x="1306513" y="4800600"/>
            <a:ext cx="1493837" cy="384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1. Motivations</a:t>
            </a:r>
          </a:p>
        </p:txBody>
      </p:sp>
      <p:sp>
        <p:nvSpPr>
          <p:cNvPr id="83975" name="AutoShape 7"/>
          <p:cNvSpPr>
            <a:spLocks noChangeAspect="1" noChangeArrowheads="1"/>
          </p:cNvSpPr>
          <p:nvPr/>
        </p:nvSpPr>
        <p:spPr bwMode="auto">
          <a:xfrm>
            <a:off x="7543800" y="4805402"/>
            <a:ext cx="1269732" cy="3745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References</a:t>
            </a:r>
          </a:p>
        </p:txBody>
      </p:sp>
      <p:sp>
        <p:nvSpPr>
          <p:cNvPr id="83976" name="AutoShape 8"/>
          <p:cNvSpPr>
            <a:spLocks noChangeAspect="1" noChangeArrowheads="1"/>
          </p:cNvSpPr>
          <p:nvPr/>
        </p:nvSpPr>
        <p:spPr bwMode="auto">
          <a:xfrm>
            <a:off x="5368925" y="4800600"/>
            <a:ext cx="1233488" cy="384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2. Methods</a:t>
            </a:r>
          </a:p>
        </p:txBody>
      </p:sp>
      <p:sp>
        <p:nvSpPr>
          <p:cNvPr id="83977" name="AutoShape 9"/>
          <p:cNvSpPr>
            <a:spLocks noChangeAspect="1" noChangeArrowheads="1"/>
          </p:cNvSpPr>
          <p:nvPr/>
        </p:nvSpPr>
        <p:spPr bwMode="auto">
          <a:xfrm>
            <a:off x="3886200" y="5575657"/>
            <a:ext cx="1118017" cy="64698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2.1 Stock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Fraud</a:t>
            </a:r>
          </a:p>
        </p:txBody>
      </p:sp>
      <p:sp>
        <p:nvSpPr>
          <p:cNvPr id="83978" name="AutoShape 10"/>
          <p:cNvSpPr>
            <a:spLocks noChangeAspect="1" noChangeArrowheads="1"/>
          </p:cNvSpPr>
          <p:nvPr/>
        </p:nvSpPr>
        <p:spPr bwMode="auto">
          <a:xfrm>
            <a:off x="5451475" y="5575657"/>
            <a:ext cx="1100526" cy="64698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2.2 Ponzi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Scheme</a:t>
            </a:r>
          </a:p>
        </p:txBody>
      </p:sp>
      <p:sp>
        <p:nvSpPr>
          <p:cNvPr id="83979" name="AutoShape 11"/>
          <p:cNvSpPr>
            <a:spLocks noChangeAspect="1" noChangeArrowheads="1"/>
          </p:cNvSpPr>
          <p:nvPr/>
        </p:nvSpPr>
        <p:spPr bwMode="auto">
          <a:xfrm>
            <a:off x="762000" y="5711865"/>
            <a:ext cx="1129008" cy="3745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1.1 Greed</a:t>
            </a:r>
          </a:p>
        </p:txBody>
      </p:sp>
      <p:sp>
        <p:nvSpPr>
          <p:cNvPr id="83980" name="AutoShape 12"/>
          <p:cNvSpPr>
            <a:spLocks noChangeAspect="1" noChangeArrowheads="1"/>
          </p:cNvSpPr>
          <p:nvPr/>
        </p:nvSpPr>
        <p:spPr bwMode="auto">
          <a:xfrm>
            <a:off x="2266950" y="5707063"/>
            <a:ext cx="1184275" cy="384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1.2 Avidity</a:t>
            </a:r>
          </a:p>
        </p:txBody>
      </p:sp>
      <p:cxnSp>
        <p:nvCxnSpPr>
          <p:cNvPr id="83981" name="AutoShape 13"/>
          <p:cNvCxnSpPr>
            <a:cxnSpLocks noChangeShapeType="1"/>
            <a:stCxn id="83973" idx="2"/>
            <a:endCxn id="83974" idx="0"/>
          </p:cNvCxnSpPr>
          <p:nvPr/>
        </p:nvCxnSpPr>
        <p:spPr bwMode="auto">
          <a:xfrm rot="5400000">
            <a:off x="3212219" y="3106787"/>
            <a:ext cx="535027" cy="285259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3982" name="AutoShape 14"/>
          <p:cNvCxnSpPr>
            <a:cxnSpLocks noChangeShapeType="1"/>
            <a:stCxn id="83973" idx="2"/>
            <a:endCxn id="83976" idx="0"/>
          </p:cNvCxnSpPr>
          <p:nvPr/>
        </p:nvCxnSpPr>
        <p:spPr bwMode="auto">
          <a:xfrm rot="16200000" flipH="1">
            <a:off x="5178337" y="3993267"/>
            <a:ext cx="535027" cy="1079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3983" name="AutoShape 15"/>
          <p:cNvCxnSpPr>
            <a:cxnSpLocks noChangeShapeType="1"/>
            <a:stCxn id="83973" idx="2"/>
            <a:endCxn id="83975" idx="0"/>
          </p:cNvCxnSpPr>
          <p:nvPr/>
        </p:nvCxnSpPr>
        <p:spPr bwMode="auto">
          <a:xfrm rot="16200000" flipH="1">
            <a:off x="6272434" y="2899169"/>
            <a:ext cx="539829" cy="32726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3984" name="AutoShape 16"/>
          <p:cNvCxnSpPr>
            <a:cxnSpLocks noChangeShapeType="1"/>
            <a:stCxn id="83976" idx="2"/>
            <a:endCxn id="83978" idx="0"/>
          </p:cNvCxnSpPr>
          <p:nvPr/>
        </p:nvCxnSpPr>
        <p:spPr bwMode="auto">
          <a:xfrm rot="16200000" flipH="1">
            <a:off x="5798262" y="5372181"/>
            <a:ext cx="390882" cy="160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3985" name="AutoShape 17"/>
          <p:cNvCxnSpPr>
            <a:cxnSpLocks noChangeShapeType="1"/>
            <a:stCxn id="83976" idx="2"/>
            <a:endCxn id="83977" idx="0"/>
          </p:cNvCxnSpPr>
          <p:nvPr/>
        </p:nvCxnSpPr>
        <p:spPr bwMode="auto">
          <a:xfrm rot="5400000">
            <a:off x="5019998" y="4609986"/>
            <a:ext cx="390882" cy="154046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3986" name="AutoShape 18"/>
          <p:cNvCxnSpPr>
            <a:cxnSpLocks noChangeShapeType="1"/>
            <a:stCxn id="83974" idx="2"/>
            <a:endCxn id="83980" idx="0"/>
          </p:cNvCxnSpPr>
          <p:nvPr/>
        </p:nvCxnSpPr>
        <p:spPr bwMode="auto">
          <a:xfrm>
            <a:off x="2054225" y="5194300"/>
            <a:ext cx="804863" cy="503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3987" name="AutoShape 19"/>
          <p:cNvCxnSpPr>
            <a:cxnSpLocks noChangeShapeType="1"/>
            <a:stCxn id="83974" idx="2"/>
            <a:endCxn id="83979" idx="0"/>
          </p:cNvCxnSpPr>
          <p:nvPr/>
        </p:nvCxnSpPr>
        <p:spPr bwMode="auto">
          <a:xfrm rot="5400000">
            <a:off x="1426423" y="5084856"/>
            <a:ext cx="527090" cy="7269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3995" name="AutoShape 27"/>
          <p:cNvSpPr>
            <a:spLocks noChangeAspect="1" noChangeArrowheads="1"/>
          </p:cNvSpPr>
          <p:nvPr/>
        </p:nvSpPr>
        <p:spPr bwMode="auto">
          <a:xfrm>
            <a:off x="6838950" y="5574070"/>
            <a:ext cx="1063744" cy="64698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2.3 Bank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Robbery</a:t>
            </a:r>
          </a:p>
        </p:txBody>
      </p:sp>
      <p:cxnSp>
        <p:nvCxnSpPr>
          <p:cNvPr id="83996" name="AutoShape 28"/>
          <p:cNvCxnSpPr>
            <a:cxnSpLocks noChangeShapeType="1"/>
            <a:stCxn id="83976" idx="2"/>
            <a:endCxn id="83995" idx="0"/>
          </p:cNvCxnSpPr>
          <p:nvPr/>
        </p:nvCxnSpPr>
        <p:spPr bwMode="auto">
          <a:xfrm rot="16200000" flipH="1">
            <a:off x="6483598" y="4686845"/>
            <a:ext cx="389295" cy="138515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3997" name="Text Box 29"/>
          <p:cNvSpPr txBox="1">
            <a:spLocks noChangeArrowheads="1"/>
          </p:cNvSpPr>
          <p:nvPr/>
        </p:nvSpPr>
        <p:spPr bwMode="auto">
          <a:xfrm>
            <a:off x="3581400" y="365760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3998" name="Text Box 30"/>
          <p:cNvSpPr txBox="1">
            <a:spLocks noChangeArrowheads="1"/>
          </p:cNvSpPr>
          <p:nvPr/>
        </p:nvSpPr>
        <p:spPr bwMode="auto">
          <a:xfrm>
            <a:off x="1858963" y="44704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83999" name="Text Box 31"/>
          <p:cNvSpPr txBox="1">
            <a:spLocks noChangeArrowheads="1"/>
          </p:cNvSpPr>
          <p:nvPr/>
        </p:nvSpPr>
        <p:spPr bwMode="auto">
          <a:xfrm>
            <a:off x="1125538" y="53467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5135563" y="44704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2725738" y="53467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84002" name="Text Box 34"/>
          <p:cNvSpPr txBox="1">
            <a:spLocks noChangeArrowheads="1"/>
          </p:cNvSpPr>
          <p:nvPr/>
        </p:nvSpPr>
        <p:spPr bwMode="auto">
          <a:xfrm>
            <a:off x="4030663" y="521335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84003" name="Text Box 35"/>
          <p:cNvSpPr txBox="1">
            <a:spLocks noChangeArrowheads="1"/>
          </p:cNvSpPr>
          <p:nvPr/>
        </p:nvSpPr>
        <p:spPr bwMode="auto">
          <a:xfrm>
            <a:off x="5630863" y="521335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84004" name="Text Box 36"/>
          <p:cNvSpPr txBox="1">
            <a:spLocks noChangeArrowheads="1"/>
          </p:cNvSpPr>
          <p:nvPr/>
        </p:nvSpPr>
        <p:spPr bwMode="auto">
          <a:xfrm>
            <a:off x="7231063" y="521335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84005" name="Text Box 37"/>
          <p:cNvSpPr txBox="1">
            <a:spLocks noChangeArrowheads="1"/>
          </p:cNvSpPr>
          <p:nvPr/>
        </p:nvSpPr>
        <p:spPr bwMode="auto">
          <a:xfrm>
            <a:off x="8031163" y="44704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84006" name="Text Box 38"/>
          <p:cNvSpPr txBox="1">
            <a:spLocks noChangeArrowheads="1"/>
          </p:cNvSpPr>
          <p:nvPr/>
        </p:nvSpPr>
        <p:spPr bwMode="auto">
          <a:xfrm>
            <a:off x="5181600" y="1676400"/>
            <a:ext cx="3352800" cy="126034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None/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Algorithm</a:t>
            </a:r>
            <a:r>
              <a:rPr lang="en-US" dirty="0">
                <a:latin typeface="+mj-lt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+mj-lt"/>
              </a:rPr>
              <a:t>preOrder</a:t>
            </a:r>
            <a:r>
              <a:rPr lang="en-US" dirty="0" err="1">
                <a:solidFill>
                  <a:schemeClr val="tx2"/>
                </a:solidFill>
                <a:latin typeface="+mj-lt"/>
              </a:rPr>
              <a:t>(</a:t>
            </a:r>
            <a:r>
              <a:rPr lang="en-US" b="1" i="1" dirty="0" err="1">
                <a:solidFill>
                  <a:schemeClr val="tx2"/>
                </a:solidFill>
                <a:latin typeface="+mj-lt"/>
              </a:rPr>
              <a:t>v</a:t>
            </a:r>
            <a:r>
              <a:rPr lang="en-US" dirty="0">
                <a:solidFill>
                  <a:schemeClr val="tx2"/>
                </a:solidFill>
                <a:latin typeface="+mj-lt"/>
              </a:rPr>
              <a:t>)</a:t>
            </a:r>
            <a:endParaRPr lang="en-US" dirty="0">
              <a:latin typeface="+mj-lt"/>
            </a:endParaRPr>
          </a:p>
          <a:p>
            <a:pPr lvl="1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-110" charset="2"/>
              <a:buNone/>
            </a:pPr>
            <a:r>
              <a:rPr lang="en-US" b="1" i="1" dirty="0" err="1">
                <a:solidFill>
                  <a:schemeClr val="accent2"/>
                </a:solidFill>
                <a:latin typeface="+mj-lt"/>
              </a:rPr>
              <a:t>visit</a:t>
            </a:r>
            <a:r>
              <a:rPr lang="en-US" dirty="0" err="1">
                <a:solidFill>
                  <a:schemeClr val="accent2"/>
                </a:solidFill>
                <a:latin typeface="+mj-lt"/>
              </a:rPr>
              <a:t>(</a:t>
            </a:r>
            <a:r>
              <a:rPr lang="en-US" b="1" i="1" dirty="0" err="1">
                <a:solidFill>
                  <a:schemeClr val="accent2"/>
                </a:solidFill>
                <a:latin typeface="+mj-lt"/>
              </a:rPr>
              <a:t>v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)</a:t>
            </a:r>
            <a:endParaRPr lang="en-US" b="1" i="1" dirty="0">
              <a:solidFill>
                <a:schemeClr val="accent2"/>
              </a:solidFill>
              <a:latin typeface="+mj-lt"/>
            </a:endParaRPr>
          </a:p>
          <a:p>
            <a:pPr lvl="1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-110" charset="2"/>
              <a:buNone/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for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each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child </a:t>
            </a:r>
            <a:r>
              <a:rPr lang="en-US" b="1" i="1" dirty="0" err="1">
                <a:solidFill>
                  <a:schemeClr val="accent2"/>
                </a:solidFill>
                <a:latin typeface="+mj-lt"/>
              </a:rPr>
              <a:t>w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 of </a:t>
            </a:r>
            <a:r>
              <a:rPr lang="en-US" b="1" i="1" dirty="0" err="1">
                <a:solidFill>
                  <a:schemeClr val="accent2"/>
                </a:solidFill>
                <a:latin typeface="+mj-lt"/>
              </a:rPr>
              <a:t>v</a:t>
            </a:r>
            <a:endParaRPr lang="en-US" b="1" i="1" dirty="0">
              <a:solidFill>
                <a:schemeClr val="accent2"/>
              </a:solidFill>
              <a:latin typeface="+mj-lt"/>
            </a:endParaRPr>
          </a:p>
          <a:p>
            <a:pPr lvl="1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-110" charset="2"/>
              <a:buNone/>
            </a:pPr>
            <a:r>
              <a:rPr lang="en-US" b="1" i="1" dirty="0">
                <a:solidFill>
                  <a:schemeClr val="accent2"/>
                </a:solidFill>
                <a:latin typeface="+mj-lt"/>
              </a:rPr>
              <a:t>	</a:t>
            </a:r>
            <a:r>
              <a:rPr lang="en-US" b="1" i="1" dirty="0" err="1" smtClean="0">
                <a:solidFill>
                  <a:schemeClr val="accent2"/>
                </a:solidFill>
                <a:latin typeface="+mj-lt"/>
              </a:rPr>
              <a:t>preOrder</a:t>
            </a:r>
            <a:r>
              <a:rPr lang="en-US" dirty="0" smtClean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(</a:t>
            </a:r>
            <a:r>
              <a:rPr lang="en-US" b="1" i="1" dirty="0" err="1">
                <a:solidFill>
                  <a:schemeClr val="accent2"/>
                </a:solidFill>
                <a:latin typeface="+mj-lt"/>
              </a:rPr>
              <a:t>w</a:t>
            </a:r>
            <a:r>
              <a:rPr lang="en-US" dirty="0">
                <a:solidFill>
                  <a:schemeClr val="accent2"/>
                </a:solidFill>
                <a:latin typeface="+mj-lt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7" grpId="0"/>
      <p:bldP spid="83998" grpId="0"/>
      <p:bldP spid="83999" grpId="0"/>
      <p:bldP spid="84000" grpId="0"/>
      <p:bldP spid="84001" grpId="0"/>
      <p:bldP spid="84002" grpId="0"/>
      <p:bldP spid="84003" grpId="0"/>
      <p:bldP spid="84004" grpId="0"/>
      <p:bldP spid="8400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Postorder Traversal</a:t>
            </a:r>
          </a:p>
        </p:txBody>
      </p:sp>
      <p:sp>
        <p:nvSpPr>
          <p:cNvPr id="8499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4038600" cy="2133600"/>
          </a:xfrm>
        </p:spPr>
        <p:txBody>
          <a:bodyPr/>
          <a:lstStyle/>
          <a:p>
            <a:r>
              <a:rPr lang="en-US" sz="2000" dirty="0"/>
              <a:t>In a </a:t>
            </a:r>
            <a:r>
              <a:rPr lang="en-US" sz="2000" dirty="0" err="1"/>
              <a:t>postorder</a:t>
            </a:r>
            <a:r>
              <a:rPr lang="en-US" sz="2000" dirty="0"/>
              <a:t> traversal, a node is visited after its </a:t>
            </a:r>
            <a:r>
              <a:rPr lang="en-US" sz="2000" dirty="0" smtClean="0"/>
              <a:t>descendants</a:t>
            </a:r>
            <a:endParaRPr lang="en-US" sz="2000" dirty="0"/>
          </a:p>
        </p:txBody>
      </p:sp>
      <p:sp>
        <p:nvSpPr>
          <p:cNvPr id="84996" name="Text Box 1028"/>
          <p:cNvSpPr txBox="1">
            <a:spLocks noChangeArrowheads="1"/>
          </p:cNvSpPr>
          <p:nvPr/>
        </p:nvSpPr>
        <p:spPr bwMode="auto">
          <a:xfrm>
            <a:off x="5181600" y="1676400"/>
            <a:ext cx="3352800" cy="126034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None/>
            </a:pPr>
            <a:r>
              <a:rPr lang="en-US" b="1">
                <a:solidFill>
                  <a:srgbClr val="000000"/>
                </a:solidFill>
                <a:latin typeface="+mj-lt"/>
              </a:rPr>
              <a:t>Algorithm</a:t>
            </a:r>
            <a:r>
              <a:rPr lang="en-US">
                <a:latin typeface="+mj-lt"/>
              </a:rPr>
              <a:t> </a:t>
            </a:r>
            <a:r>
              <a:rPr lang="en-US" b="1" i="1">
                <a:solidFill>
                  <a:schemeClr val="tx2"/>
                </a:solidFill>
                <a:latin typeface="+mj-lt"/>
              </a:rPr>
              <a:t>postOrder</a:t>
            </a:r>
            <a:r>
              <a:rPr lang="en-US">
                <a:solidFill>
                  <a:schemeClr val="tx2"/>
                </a:solidFill>
                <a:latin typeface="+mj-lt"/>
              </a:rPr>
              <a:t>(</a:t>
            </a:r>
            <a:r>
              <a:rPr lang="en-US" b="1" i="1">
                <a:solidFill>
                  <a:schemeClr val="tx2"/>
                </a:solidFill>
                <a:latin typeface="+mj-lt"/>
              </a:rPr>
              <a:t>v</a:t>
            </a:r>
            <a:r>
              <a:rPr lang="en-US">
                <a:solidFill>
                  <a:schemeClr val="tx2"/>
                </a:solidFill>
                <a:latin typeface="+mj-lt"/>
              </a:rPr>
              <a:t>)</a:t>
            </a:r>
          </a:p>
          <a:p>
            <a:pPr lvl="1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None/>
            </a:pPr>
            <a:r>
              <a:rPr lang="en-US" b="1">
                <a:solidFill>
                  <a:srgbClr val="000000"/>
                </a:solidFill>
                <a:latin typeface="+mj-lt"/>
              </a:rPr>
              <a:t>for</a:t>
            </a:r>
            <a:r>
              <a:rPr lang="en-US">
                <a:solidFill>
                  <a:srgbClr val="000000"/>
                </a:solidFill>
                <a:latin typeface="+mj-lt"/>
              </a:rPr>
              <a:t> </a:t>
            </a:r>
            <a:r>
              <a:rPr lang="en-US" b="1">
                <a:solidFill>
                  <a:srgbClr val="000000"/>
                </a:solidFill>
                <a:latin typeface="+mj-lt"/>
              </a:rPr>
              <a:t>each</a:t>
            </a:r>
            <a:r>
              <a:rPr lang="en-US">
                <a:latin typeface="+mj-lt"/>
              </a:rPr>
              <a:t> </a:t>
            </a:r>
            <a:r>
              <a:rPr lang="en-US">
                <a:solidFill>
                  <a:schemeClr val="accent2"/>
                </a:solidFill>
                <a:latin typeface="+mj-lt"/>
              </a:rPr>
              <a:t>child </a:t>
            </a:r>
            <a:r>
              <a:rPr lang="en-US" b="1" i="1">
                <a:solidFill>
                  <a:schemeClr val="accent2"/>
                </a:solidFill>
                <a:latin typeface="+mj-lt"/>
              </a:rPr>
              <a:t>w</a:t>
            </a:r>
            <a:r>
              <a:rPr lang="en-US">
                <a:solidFill>
                  <a:schemeClr val="accent2"/>
                </a:solidFill>
                <a:latin typeface="+mj-lt"/>
              </a:rPr>
              <a:t> of </a:t>
            </a:r>
            <a:r>
              <a:rPr lang="en-US" b="1" i="1">
                <a:solidFill>
                  <a:schemeClr val="accent2"/>
                </a:solidFill>
                <a:latin typeface="+mj-lt"/>
              </a:rPr>
              <a:t>v</a:t>
            </a:r>
          </a:p>
          <a:p>
            <a:pPr lvl="1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-110" charset="2"/>
              <a:buNone/>
            </a:pPr>
            <a:r>
              <a:rPr lang="en-US" b="1" i="1">
                <a:solidFill>
                  <a:schemeClr val="accent2"/>
                </a:solidFill>
                <a:latin typeface="+mj-lt"/>
              </a:rPr>
              <a:t>	postOrder</a:t>
            </a:r>
            <a:r>
              <a:rPr lang="en-US">
                <a:solidFill>
                  <a:schemeClr val="accent2"/>
                </a:solidFill>
                <a:latin typeface="+mj-lt"/>
              </a:rPr>
              <a:t> (</a:t>
            </a:r>
            <a:r>
              <a:rPr lang="en-US" b="1" i="1">
                <a:solidFill>
                  <a:schemeClr val="accent2"/>
                </a:solidFill>
                <a:latin typeface="+mj-lt"/>
              </a:rPr>
              <a:t>w</a:t>
            </a:r>
            <a:r>
              <a:rPr lang="en-US">
                <a:solidFill>
                  <a:schemeClr val="accent2"/>
                </a:solidFill>
                <a:latin typeface="+mj-lt"/>
              </a:rPr>
              <a:t>)</a:t>
            </a:r>
            <a:endParaRPr lang="en-US">
              <a:latin typeface="+mj-lt"/>
            </a:endParaRPr>
          </a:p>
          <a:p>
            <a:pPr lvl="1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-110" charset="2"/>
              <a:buNone/>
            </a:pPr>
            <a:r>
              <a:rPr lang="en-US" b="1" i="1">
                <a:solidFill>
                  <a:schemeClr val="accent2"/>
                </a:solidFill>
                <a:latin typeface="+mj-lt"/>
              </a:rPr>
              <a:t>visit</a:t>
            </a:r>
            <a:r>
              <a:rPr lang="en-US">
                <a:solidFill>
                  <a:schemeClr val="accent2"/>
                </a:solidFill>
                <a:latin typeface="+mj-lt"/>
              </a:rPr>
              <a:t>(</a:t>
            </a:r>
            <a:r>
              <a:rPr lang="en-US" b="1" i="1">
                <a:solidFill>
                  <a:schemeClr val="accent2"/>
                </a:solidFill>
                <a:latin typeface="+mj-lt"/>
              </a:rPr>
              <a:t>v</a:t>
            </a:r>
            <a:r>
              <a:rPr lang="en-US">
                <a:solidFill>
                  <a:schemeClr val="accent2"/>
                </a:solidFill>
                <a:latin typeface="+mj-lt"/>
              </a:rPr>
              <a:t>)</a:t>
            </a:r>
          </a:p>
        </p:txBody>
      </p:sp>
      <p:sp>
        <p:nvSpPr>
          <p:cNvPr id="84997" name="AutoShape 1029"/>
          <p:cNvSpPr>
            <a:spLocks noChangeAspect="1" noChangeArrowheads="1"/>
          </p:cNvSpPr>
          <p:nvPr/>
        </p:nvSpPr>
        <p:spPr bwMode="auto">
          <a:xfrm>
            <a:off x="4540250" y="3733800"/>
            <a:ext cx="715963" cy="384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cs16/</a:t>
            </a:r>
          </a:p>
        </p:txBody>
      </p:sp>
      <p:sp>
        <p:nvSpPr>
          <p:cNvPr id="84998" name="AutoShape 1030"/>
          <p:cNvSpPr>
            <a:spLocks noChangeAspect="1" noChangeArrowheads="1"/>
          </p:cNvSpPr>
          <p:nvPr/>
        </p:nvSpPr>
        <p:spPr bwMode="auto">
          <a:xfrm>
            <a:off x="1384300" y="4648200"/>
            <a:ext cx="1344613" cy="384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homeworks/</a:t>
            </a:r>
          </a:p>
        </p:txBody>
      </p:sp>
      <p:sp>
        <p:nvSpPr>
          <p:cNvPr id="84999" name="AutoShape 1031"/>
          <p:cNvSpPr>
            <a:spLocks noChangeAspect="1" noChangeArrowheads="1"/>
          </p:cNvSpPr>
          <p:nvPr/>
        </p:nvSpPr>
        <p:spPr bwMode="auto">
          <a:xfrm>
            <a:off x="7680325" y="4516795"/>
            <a:ext cx="915686" cy="64698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todo.txt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1K</a:t>
            </a:r>
          </a:p>
        </p:txBody>
      </p:sp>
      <p:sp>
        <p:nvSpPr>
          <p:cNvPr id="85000" name="AutoShape 1032"/>
          <p:cNvSpPr>
            <a:spLocks noChangeAspect="1" noChangeArrowheads="1"/>
          </p:cNvSpPr>
          <p:nvPr/>
        </p:nvSpPr>
        <p:spPr bwMode="auto">
          <a:xfrm>
            <a:off x="5405438" y="4648200"/>
            <a:ext cx="1166812" cy="384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programs/</a:t>
            </a:r>
          </a:p>
        </p:txBody>
      </p:sp>
      <p:sp>
        <p:nvSpPr>
          <p:cNvPr id="85001" name="AutoShape 1033"/>
          <p:cNvSpPr>
            <a:spLocks noChangeAspect="1" noChangeArrowheads="1"/>
          </p:cNvSpPr>
          <p:nvPr/>
        </p:nvSpPr>
        <p:spPr bwMode="auto">
          <a:xfrm>
            <a:off x="3886200" y="5567720"/>
            <a:ext cx="1124271" cy="64698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DDR.java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10K</a:t>
            </a:r>
          </a:p>
        </p:txBody>
      </p:sp>
      <p:sp>
        <p:nvSpPr>
          <p:cNvPr id="85002" name="AutoShape 1034"/>
          <p:cNvSpPr>
            <a:spLocks noChangeAspect="1" noChangeArrowheads="1"/>
          </p:cNvSpPr>
          <p:nvPr/>
        </p:nvSpPr>
        <p:spPr bwMode="auto">
          <a:xfrm>
            <a:off x="5359400" y="5567720"/>
            <a:ext cx="1293494" cy="64698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Stocks.java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25K</a:t>
            </a:r>
          </a:p>
        </p:txBody>
      </p:sp>
      <p:sp>
        <p:nvSpPr>
          <p:cNvPr id="85003" name="AutoShape 1035"/>
          <p:cNvSpPr>
            <a:spLocks noChangeAspect="1" noChangeArrowheads="1"/>
          </p:cNvSpPr>
          <p:nvPr/>
        </p:nvSpPr>
        <p:spPr bwMode="auto">
          <a:xfrm>
            <a:off x="846138" y="5567720"/>
            <a:ext cx="964465" cy="64698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h1c.doc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3K</a:t>
            </a:r>
          </a:p>
        </p:txBody>
      </p:sp>
      <p:sp>
        <p:nvSpPr>
          <p:cNvPr id="85004" name="AutoShape 1036"/>
          <p:cNvSpPr>
            <a:spLocks noChangeAspect="1" noChangeArrowheads="1"/>
          </p:cNvSpPr>
          <p:nvPr/>
        </p:nvSpPr>
        <p:spPr bwMode="auto">
          <a:xfrm>
            <a:off x="2327275" y="5567720"/>
            <a:ext cx="1076464" cy="64698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h1nc.doc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2K</a:t>
            </a:r>
          </a:p>
        </p:txBody>
      </p:sp>
      <p:cxnSp>
        <p:nvCxnSpPr>
          <p:cNvPr id="85005" name="AutoShape 1037"/>
          <p:cNvCxnSpPr>
            <a:cxnSpLocks noChangeShapeType="1"/>
            <a:stCxn id="84997" idx="2"/>
            <a:endCxn id="84998" idx="0"/>
          </p:cNvCxnSpPr>
          <p:nvPr/>
        </p:nvCxnSpPr>
        <p:spPr bwMode="auto">
          <a:xfrm flipH="1">
            <a:off x="2057400" y="4127500"/>
            <a:ext cx="2841625" cy="511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5006" name="AutoShape 1038"/>
          <p:cNvCxnSpPr>
            <a:cxnSpLocks noChangeShapeType="1"/>
            <a:stCxn id="84997" idx="2"/>
            <a:endCxn id="85000" idx="0"/>
          </p:cNvCxnSpPr>
          <p:nvPr/>
        </p:nvCxnSpPr>
        <p:spPr bwMode="auto">
          <a:xfrm>
            <a:off x="4899025" y="4127500"/>
            <a:ext cx="1090613" cy="511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5007" name="AutoShape 1039"/>
          <p:cNvCxnSpPr>
            <a:cxnSpLocks noChangeShapeType="1"/>
            <a:stCxn id="84997" idx="2"/>
            <a:endCxn id="84999" idx="0"/>
          </p:cNvCxnSpPr>
          <p:nvPr/>
        </p:nvCxnSpPr>
        <p:spPr bwMode="auto">
          <a:xfrm rot="16200000" flipH="1">
            <a:off x="6318790" y="2697417"/>
            <a:ext cx="398820" cy="323993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5008" name="AutoShape 1040"/>
          <p:cNvCxnSpPr>
            <a:cxnSpLocks noChangeShapeType="1"/>
            <a:stCxn id="85000" idx="2"/>
            <a:endCxn id="85002" idx="0"/>
          </p:cNvCxnSpPr>
          <p:nvPr/>
        </p:nvCxnSpPr>
        <p:spPr bwMode="auto">
          <a:xfrm rot="16200000" flipH="1">
            <a:off x="5729823" y="5291395"/>
            <a:ext cx="535345" cy="1730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5009" name="AutoShape 1041"/>
          <p:cNvCxnSpPr>
            <a:cxnSpLocks noChangeShapeType="1"/>
            <a:stCxn id="85000" idx="2"/>
            <a:endCxn id="85001" idx="0"/>
          </p:cNvCxnSpPr>
          <p:nvPr/>
        </p:nvCxnSpPr>
        <p:spPr bwMode="auto">
          <a:xfrm rot="5400000">
            <a:off x="4950918" y="4529793"/>
            <a:ext cx="535345" cy="154050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5010" name="AutoShape 1042"/>
          <p:cNvCxnSpPr>
            <a:cxnSpLocks noChangeShapeType="1"/>
            <a:stCxn id="84998" idx="2"/>
            <a:endCxn id="85004" idx="0"/>
          </p:cNvCxnSpPr>
          <p:nvPr/>
        </p:nvCxnSpPr>
        <p:spPr bwMode="auto">
          <a:xfrm rot="16200000" flipH="1">
            <a:off x="2193385" y="4895597"/>
            <a:ext cx="535345" cy="808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5011" name="AutoShape 1043"/>
          <p:cNvCxnSpPr>
            <a:cxnSpLocks noChangeShapeType="1"/>
            <a:stCxn id="84998" idx="2"/>
            <a:endCxn id="85003" idx="0"/>
          </p:cNvCxnSpPr>
          <p:nvPr/>
        </p:nvCxnSpPr>
        <p:spPr bwMode="auto">
          <a:xfrm rot="5400000">
            <a:off x="1424817" y="4935929"/>
            <a:ext cx="535345" cy="72823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5012" name="AutoShape 1044"/>
          <p:cNvSpPr>
            <a:spLocks noChangeAspect="1" noChangeArrowheads="1"/>
          </p:cNvSpPr>
          <p:nvPr/>
        </p:nvSpPr>
        <p:spPr bwMode="auto">
          <a:xfrm>
            <a:off x="7010400" y="5562600"/>
            <a:ext cx="1219200" cy="65405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DECB3"/>
                </a:solidFill>
              </a:rPr>
              <a:t>Robot.java</a:t>
            </a:r>
            <a:br>
              <a:rPr lang="en-US" sz="1600">
                <a:solidFill>
                  <a:srgbClr val="FDECB3"/>
                </a:solidFill>
              </a:rPr>
            </a:br>
            <a:r>
              <a:rPr lang="en-US" sz="1600">
                <a:solidFill>
                  <a:srgbClr val="FDECB3"/>
                </a:solidFill>
              </a:rPr>
              <a:t>20K</a:t>
            </a:r>
          </a:p>
        </p:txBody>
      </p:sp>
      <p:cxnSp>
        <p:nvCxnSpPr>
          <p:cNvPr id="85013" name="AutoShape 1045"/>
          <p:cNvCxnSpPr>
            <a:cxnSpLocks noChangeShapeType="1"/>
            <a:stCxn id="85000" idx="2"/>
            <a:endCxn id="85012" idx="0"/>
          </p:cNvCxnSpPr>
          <p:nvPr/>
        </p:nvCxnSpPr>
        <p:spPr bwMode="auto">
          <a:xfrm>
            <a:off x="5989638" y="5041900"/>
            <a:ext cx="1630362" cy="511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5014" name="Text Box 1046"/>
          <p:cNvSpPr txBox="1">
            <a:spLocks noChangeArrowheads="1"/>
          </p:cNvSpPr>
          <p:nvPr/>
        </p:nvSpPr>
        <p:spPr bwMode="auto">
          <a:xfrm>
            <a:off x="4191000" y="350520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85015" name="Text Box 1047"/>
          <p:cNvSpPr txBox="1">
            <a:spLocks noChangeArrowheads="1"/>
          </p:cNvSpPr>
          <p:nvPr/>
        </p:nvSpPr>
        <p:spPr bwMode="auto">
          <a:xfrm>
            <a:off x="1858963" y="43180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85016" name="Text Box 1048"/>
          <p:cNvSpPr txBox="1">
            <a:spLocks noChangeArrowheads="1"/>
          </p:cNvSpPr>
          <p:nvPr/>
        </p:nvSpPr>
        <p:spPr bwMode="auto">
          <a:xfrm>
            <a:off x="1125538" y="51943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5017" name="Text Box 1049"/>
          <p:cNvSpPr txBox="1">
            <a:spLocks noChangeArrowheads="1"/>
          </p:cNvSpPr>
          <p:nvPr/>
        </p:nvSpPr>
        <p:spPr bwMode="auto">
          <a:xfrm>
            <a:off x="5181600" y="431800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85018" name="Text Box 1050"/>
          <p:cNvSpPr txBox="1">
            <a:spLocks noChangeArrowheads="1"/>
          </p:cNvSpPr>
          <p:nvPr/>
        </p:nvSpPr>
        <p:spPr bwMode="auto">
          <a:xfrm>
            <a:off x="2725738" y="51943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85019" name="Text Box 1051"/>
          <p:cNvSpPr txBox="1">
            <a:spLocks noChangeArrowheads="1"/>
          </p:cNvSpPr>
          <p:nvPr/>
        </p:nvSpPr>
        <p:spPr bwMode="auto">
          <a:xfrm>
            <a:off x="4030663" y="51816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85020" name="Text Box 1052"/>
          <p:cNvSpPr txBox="1">
            <a:spLocks noChangeArrowheads="1"/>
          </p:cNvSpPr>
          <p:nvPr/>
        </p:nvSpPr>
        <p:spPr bwMode="auto">
          <a:xfrm>
            <a:off x="5630863" y="51816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85021" name="Text Box 1053"/>
          <p:cNvSpPr txBox="1">
            <a:spLocks noChangeArrowheads="1"/>
          </p:cNvSpPr>
          <p:nvPr/>
        </p:nvSpPr>
        <p:spPr bwMode="auto">
          <a:xfrm>
            <a:off x="7486650" y="518160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85022" name="Text Box 1054"/>
          <p:cNvSpPr txBox="1">
            <a:spLocks noChangeArrowheads="1"/>
          </p:cNvSpPr>
          <p:nvPr/>
        </p:nvSpPr>
        <p:spPr bwMode="auto">
          <a:xfrm>
            <a:off x="8031163" y="41148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4" grpId="0"/>
      <p:bldP spid="85015" grpId="0"/>
      <p:bldP spid="85016" grpId="0"/>
      <p:bldP spid="85017" grpId="0"/>
      <p:bldP spid="85018" grpId="0"/>
      <p:bldP spid="85019" grpId="0"/>
      <p:bldP spid="85020" grpId="0"/>
      <p:bldP spid="85021" grpId="0"/>
      <p:bldP spid="8502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Properties of Proper Binary Trees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457200" y="1103312"/>
            <a:ext cx="4038600" cy="4525963"/>
          </a:xfrm>
        </p:spPr>
        <p:txBody>
          <a:bodyPr/>
          <a:lstStyle/>
          <a:p>
            <a:r>
              <a:rPr lang="en-US" sz="2400" dirty="0"/>
              <a:t>Notation</a:t>
            </a:r>
          </a:p>
          <a:p>
            <a:pPr lvl="1">
              <a:buFont typeface="Wingdings" pitchFamily="-110" charset="2"/>
              <a:buNone/>
            </a:pPr>
            <a:r>
              <a:rPr lang="en-US" sz="2000" b="1" i="1" dirty="0" err="1"/>
              <a:t>n</a:t>
            </a:r>
            <a:r>
              <a:rPr lang="en-US" sz="2000" b="1" i="1" dirty="0"/>
              <a:t>	</a:t>
            </a:r>
            <a:r>
              <a:rPr lang="en-US" sz="2000" dirty="0"/>
              <a:t>number of nodes</a:t>
            </a:r>
          </a:p>
          <a:p>
            <a:pPr lvl="1">
              <a:buFont typeface="Wingdings" pitchFamily="-110" charset="2"/>
              <a:buNone/>
            </a:pPr>
            <a:r>
              <a:rPr lang="en-US" sz="2000" b="1" i="1" dirty="0" err="1"/>
              <a:t>e</a:t>
            </a:r>
            <a:r>
              <a:rPr lang="en-US" sz="2000" b="1" i="1" dirty="0"/>
              <a:t>	</a:t>
            </a:r>
            <a:r>
              <a:rPr lang="en-US" sz="2000" dirty="0"/>
              <a:t>number of external nodes</a:t>
            </a:r>
          </a:p>
          <a:p>
            <a:pPr lvl="1">
              <a:buFont typeface="Wingdings" pitchFamily="-110" charset="2"/>
              <a:buNone/>
            </a:pPr>
            <a:r>
              <a:rPr lang="en-US" sz="2000" b="1" i="1" dirty="0" err="1"/>
              <a:t>i</a:t>
            </a:r>
            <a:r>
              <a:rPr lang="en-US" sz="2000" b="1" i="1" dirty="0"/>
              <a:t>	</a:t>
            </a:r>
            <a:r>
              <a:rPr lang="en-US" sz="2000" dirty="0"/>
              <a:t>number of internal nodes</a:t>
            </a:r>
          </a:p>
          <a:p>
            <a:pPr lvl="1">
              <a:buFont typeface="Wingdings" pitchFamily="-110" charset="2"/>
              <a:buNone/>
            </a:pPr>
            <a:r>
              <a:rPr lang="en-US" sz="2000" b="1" i="1" dirty="0" err="1"/>
              <a:t>h</a:t>
            </a:r>
            <a:r>
              <a:rPr lang="en-US" sz="2000" b="1" i="1" dirty="0"/>
              <a:t>	</a:t>
            </a:r>
            <a:r>
              <a:rPr lang="en-US" sz="2000" dirty="0"/>
              <a:t>height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half" idx="2"/>
          </p:nvPr>
        </p:nvSpPr>
        <p:spPr>
          <a:xfrm>
            <a:off x="5514749" y="1103312"/>
            <a:ext cx="3172051" cy="4525963"/>
          </a:xfrm>
        </p:spPr>
        <p:txBody>
          <a:bodyPr/>
          <a:lstStyle/>
          <a:p>
            <a:r>
              <a:rPr lang="en-US" sz="2400" dirty="0" smtClean="0"/>
              <a:t>Properties:</a:t>
            </a:r>
          </a:p>
          <a:p>
            <a:pPr lvl="1"/>
            <a:r>
              <a:rPr lang="en-US" sz="2000" dirty="0" err="1" smtClean="0"/>
              <a:t>e</a:t>
            </a:r>
            <a:r>
              <a:rPr lang="en-US" sz="2000" dirty="0" smtClean="0"/>
              <a:t> = </a:t>
            </a:r>
            <a:r>
              <a:rPr lang="en-US" sz="2000" dirty="0" err="1" smtClean="0"/>
              <a:t>i</a:t>
            </a:r>
            <a:r>
              <a:rPr lang="en-US" sz="2000" dirty="0" smtClean="0"/>
              <a:t> + 1</a:t>
            </a:r>
          </a:p>
          <a:p>
            <a:pPr lvl="1"/>
            <a:r>
              <a:rPr lang="en-US" sz="2000" dirty="0" err="1" smtClean="0"/>
              <a:t>n</a:t>
            </a:r>
            <a:r>
              <a:rPr lang="en-US" sz="2000" dirty="0" smtClean="0"/>
              <a:t> = 2e - 1</a:t>
            </a:r>
          </a:p>
          <a:p>
            <a:pPr lvl="1"/>
            <a:r>
              <a:rPr lang="en-US" sz="2000" dirty="0" err="1" smtClean="0"/>
              <a:t>h</a:t>
            </a:r>
            <a:r>
              <a:rPr lang="en-US" sz="2000" dirty="0" smtClean="0"/>
              <a:t> ≤ 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 lvl="1"/>
            <a:r>
              <a:rPr lang="en-US" sz="2000" dirty="0" err="1" smtClean="0"/>
              <a:t>h</a:t>
            </a:r>
            <a:r>
              <a:rPr lang="en-US" sz="2000" dirty="0" smtClean="0"/>
              <a:t> ≤  (</a:t>
            </a:r>
            <a:r>
              <a:rPr lang="en-US" sz="2000" dirty="0" err="1" smtClean="0"/>
              <a:t>n</a:t>
            </a:r>
            <a:r>
              <a:rPr lang="en-US" sz="2000" dirty="0" smtClean="0"/>
              <a:t> - 1)/2</a:t>
            </a:r>
          </a:p>
          <a:p>
            <a:pPr lvl="1"/>
            <a:r>
              <a:rPr lang="en-US" sz="2000" dirty="0" err="1" smtClean="0"/>
              <a:t>e</a:t>
            </a:r>
            <a:r>
              <a:rPr lang="en-US" sz="2000" dirty="0" smtClean="0"/>
              <a:t> ≤ 2</a:t>
            </a:r>
            <a:r>
              <a:rPr lang="en-US" sz="2000" baseline="30000" dirty="0" smtClean="0"/>
              <a:t>h</a:t>
            </a:r>
          </a:p>
          <a:p>
            <a:pPr lvl="1"/>
            <a:r>
              <a:rPr lang="en-US" sz="2000" dirty="0" err="1" smtClean="0"/>
              <a:t>h</a:t>
            </a:r>
            <a:r>
              <a:rPr lang="en-US" sz="2000" dirty="0" smtClean="0"/>
              <a:t> ≥  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e</a:t>
            </a:r>
          </a:p>
          <a:p>
            <a:pPr lvl="1"/>
            <a:r>
              <a:rPr lang="en-US" sz="2000" dirty="0" err="1" smtClean="0"/>
              <a:t>h</a:t>
            </a:r>
            <a:r>
              <a:rPr lang="en-US" sz="2000" dirty="0" smtClean="0"/>
              <a:t> ≥  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(n + 1) - 1</a:t>
            </a:r>
          </a:p>
          <a:p>
            <a:endParaRPr lang="en-US" sz="2400" dirty="0"/>
          </a:p>
        </p:txBody>
      </p:sp>
      <p:sp>
        <p:nvSpPr>
          <p:cNvPr id="90118" name="Oval 6"/>
          <p:cNvSpPr>
            <a:spLocks noChangeArrowheads="1"/>
          </p:cNvSpPr>
          <p:nvPr/>
        </p:nvSpPr>
        <p:spPr bwMode="auto">
          <a:xfrm>
            <a:off x="2133600" y="44196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>
              <a:latin typeface="Symbol" pitchFamily="-110" charset="2"/>
            </a:endParaRPr>
          </a:p>
        </p:txBody>
      </p:sp>
      <p:sp>
        <p:nvSpPr>
          <p:cNvPr id="90119" name="Oval 7"/>
          <p:cNvSpPr>
            <a:spLocks noChangeArrowheads="1"/>
          </p:cNvSpPr>
          <p:nvPr/>
        </p:nvSpPr>
        <p:spPr bwMode="auto">
          <a:xfrm>
            <a:off x="2895600" y="50292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>
              <a:latin typeface="Symbol" pitchFamily="-110" charset="2"/>
              <a:sym typeface="Symbol" pitchFamily="-110" charset="2"/>
            </a:endParaRPr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371600" y="50292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>
              <a:latin typeface="Symbol" pitchFamily="-110" charset="2"/>
            </a:endParaRPr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990600" y="5638800"/>
            <a:ext cx="381000" cy="3810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2514600" y="5638800"/>
            <a:ext cx="381000" cy="3810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3276600" y="5638800"/>
            <a:ext cx="381000" cy="3810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0127" name="AutoShape 15"/>
          <p:cNvCxnSpPr>
            <a:cxnSpLocks noChangeShapeType="1"/>
            <a:stCxn id="90118" idx="3"/>
            <a:endCxn id="90120" idx="7"/>
          </p:cNvCxnSpPr>
          <p:nvPr/>
        </p:nvCxnSpPr>
        <p:spPr bwMode="auto">
          <a:xfrm flipH="1">
            <a:off x="1697038" y="4754563"/>
            <a:ext cx="492125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0128" name="AutoShape 16"/>
          <p:cNvCxnSpPr>
            <a:cxnSpLocks noChangeShapeType="1"/>
            <a:stCxn id="90119" idx="1"/>
            <a:endCxn id="90118" idx="5"/>
          </p:cNvCxnSpPr>
          <p:nvPr/>
        </p:nvCxnSpPr>
        <p:spPr bwMode="auto">
          <a:xfrm flipH="1" flipV="1">
            <a:off x="2459038" y="4754563"/>
            <a:ext cx="492125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0129" name="AutoShape 17"/>
          <p:cNvCxnSpPr>
            <a:cxnSpLocks noChangeShapeType="1"/>
            <a:stCxn id="90126" idx="0"/>
            <a:endCxn id="90119" idx="5"/>
          </p:cNvCxnSpPr>
          <p:nvPr/>
        </p:nvCxnSpPr>
        <p:spPr bwMode="auto">
          <a:xfrm flipH="1" flipV="1">
            <a:off x="3221038" y="5364163"/>
            <a:ext cx="24606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0130" name="AutoShape 18"/>
          <p:cNvCxnSpPr>
            <a:cxnSpLocks noChangeShapeType="1"/>
            <a:stCxn id="90125" idx="0"/>
            <a:endCxn id="90119" idx="3"/>
          </p:cNvCxnSpPr>
          <p:nvPr/>
        </p:nvCxnSpPr>
        <p:spPr bwMode="auto">
          <a:xfrm flipV="1">
            <a:off x="2705100" y="5364163"/>
            <a:ext cx="24606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0133" name="AutoShape 21"/>
          <p:cNvCxnSpPr>
            <a:cxnSpLocks noChangeShapeType="1"/>
            <a:stCxn id="90122" idx="0"/>
            <a:endCxn id="90120" idx="3"/>
          </p:cNvCxnSpPr>
          <p:nvPr/>
        </p:nvCxnSpPr>
        <p:spPr bwMode="auto">
          <a:xfrm flipV="1">
            <a:off x="1181100" y="5364163"/>
            <a:ext cx="24606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0134" name="AutoShape 22"/>
          <p:cNvCxnSpPr>
            <a:cxnSpLocks noChangeShapeType="1"/>
            <a:stCxn id="90135" idx="0"/>
            <a:endCxn id="90120" idx="5"/>
          </p:cNvCxnSpPr>
          <p:nvPr/>
        </p:nvCxnSpPr>
        <p:spPr bwMode="auto">
          <a:xfrm flipH="1" flipV="1">
            <a:off x="1697038" y="5364163"/>
            <a:ext cx="24606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90135" name="Rectangle 23"/>
          <p:cNvSpPr>
            <a:spLocks noChangeArrowheads="1"/>
          </p:cNvSpPr>
          <p:nvPr/>
        </p:nvSpPr>
        <p:spPr bwMode="auto">
          <a:xfrm>
            <a:off x="1752600" y="5638800"/>
            <a:ext cx="381000" cy="3810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810000" y="3581400"/>
            <a:ext cx="2311400" cy="2286000"/>
            <a:chOff x="2064" y="2256"/>
            <a:chExt cx="1456" cy="1440"/>
          </a:xfrm>
        </p:grpSpPr>
        <p:sp>
          <p:nvSpPr>
            <p:cNvPr id="90136" name="Oval 24"/>
            <p:cNvSpPr>
              <a:spLocks noChangeArrowheads="1"/>
            </p:cNvSpPr>
            <p:nvPr/>
          </p:nvSpPr>
          <p:spPr bwMode="auto">
            <a:xfrm>
              <a:off x="2352" y="2256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>
                <a:latin typeface="Symbol" pitchFamily="-110" charset="2"/>
              </a:endParaRPr>
            </a:p>
          </p:txBody>
        </p:sp>
        <p:sp>
          <p:nvSpPr>
            <p:cNvPr id="90137" name="Oval 25"/>
            <p:cNvSpPr>
              <a:spLocks noChangeArrowheads="1"/>
            </p:cNvSpPr>
            <p:nvPr/>
          </p:nvSpPr>
          <p:spPr bwMode="auto">
            <a:xfrm>
              <a:off x="2688" y="2688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>
                <a:latin typeface="Symbol" pitchFamily="-110" charset="2"/>
                <a:sym typeface="Symbol" pitchFamily="-110" charset="2"/>
              </a:endParaRPr>
            </a:p>
          </p:txBody>
        </p:sp>
        <p:sp>
          <p:nvSpPr>
            <p:cNvPr id="90138" name="Rectangle 26"/>
            <p:cNvSpPr>
              <a:spLocks noChangeArrowheads="1"/>
            </p:cNvSpPr>
            <p:nvPr/>
          </p:nvSpPr>
          <p:spPr bwMode="auto">
            <a:xfrm>
              <a:off x="2448" y="3072"/>
              <a:ext cx="240" cy="24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0140" name="AutoShape 28"/>
            <p:cNvCxnSpPr>
              <a:cxnSpLocks noChangeShapeType="1"/>
              <a:stCxn id="90137" idx="1"/>
              <a:endCxn id="90136" idx="5"/>
            </p:cNvCxnSpPr>
            <p:nvPr/>
          </p:nvCxnSpPr>
          <p:spPr bwMode="auto">
            <a:xfrm flipH="1" flipV="1">
              <a:off x="2557" y="2467"/>
              <a:ext cx="166" cy="2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90141" name="AutoShape 29"/>
            <p:cNvCxnSpPr>
              <a:cxnSpLocks noChangeShapeType="1"/>
              <a:stCxn id="90145" idx="1"/>
              <a:endCxn id="90137" idx="5"/>
            </p:cNvCxnSpPr>
            <p:nvPr/>
          </p:nvCxnSpPr>
          <p:spPr bwMode="auto">
            <a:xfrm flipH="1" flipV="1">
              <a:off x="2893" y="2899"/>
              <a:ext cx="158" cy="20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90142" name="AutoShape 30"/>
            <p:cNvCxnSpPr>
              <a:cxnSpLocks noChangeShapeType="1"/>
              <a:stCxn id="90138" idx="0"/>
              <a:endCxn id="90137" idx="3"/>
            </p:cNvCxnSpPr>
            <p:nvPr/>
          </p:nvCxnSpPr>
          <p:spPr bwMode="auto">
            <a:xfrm flipV="1">
              <a:off x="2568" y="2899"/>
              <a:ext cx="155" cy="16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90143" name="Rectangle 31"/>
            <p:cNvSpPr>
              <a:spLocks noChangeArrowheads="1"/>
            </p:cNvSpPr>
            <p:nvPr/>
          </p:nvSpPr>
          <p:spPr bwMode="auto">
            <a:xfrm>
              <a:off x="2064" y="2688"/>
              <a:ext cx="240" cy="24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0144" name="AutoShape 32"/>
            <p:cNvCxnSpPr>
              <a:cxnSpLocks noChangeShapeType="1"/>
              <a:stCxn id="90143" idx="0"/>
              <a:endCxn id="90136" idx="3"/>
            </p:cNvCxnSpPr>
            <p:nvPr/>
          </p:nvCxnSpPr>
          <p:spPr bwMode="auto">
            <a:xfrm flipV="1">
              <a:off x="2184" y="2467"/>
              <a:ext cx="203" cy="2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90145" name="Oval 33"/>
            <p:cNvSpPr>
              <a:spLocks noChangeArrowheads="1"/>
            </p:cNvSpPr>
            <p:nvPr/>
          </p:nvSpPr>
          <p:spPr bwMode="auto">
            <a:xfrm>
              <a:off x="3016" y="3072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>
                <a:latin typeface="Symbol" pitchFamily="-110" charset="2"/>
                <a:sym typeface="Symbol" pitchFamily="-110" charset="2"/>
              </a:endParaRPr>
            </a:p>
          </p:txBody>
        </p:sp>
        <p:sp>
          <p:nvSpPr>
            <p:cNvPr id="90146" name="Rectangle 34"/>
            <p:cNvSpPr>
              <a:spLocks noChangeArrowheads="1"/>
            </p:cNvSpPr>
            <p:nvPr/>
          </p:nvSpPr>
          <p:spPr bwMode="auto">
            <a:xfrm>
              <a:off x="2784" y="3456"/>
              <a:ext cx="240" cy="24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47" name="Rectangle 35"/>
            <p:cNvSpPr>
              <a:spLocks noChangeArrowheads="1"/>
            </p:cNvSpPr>
            <p:nvPr/>
          </p:nvSpPr>
          <p:spPr bwMode="auto">
            <a:xfrm>
              <a:off x="3280" y="3456"/>
              <a:ext cx="240" cy="24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0148" name="AutoShape 36"/>
            <p:cNvCxnSpPr>
              <a:cxnSpLocks noChangeShapeType="1"/>
              <a:stCxn id="90147" idx="0"/>
              <a:endCxn id="90145" idx="5"/>
            </p:cNvCxnSpPr>
            <p:nvPr/>
          </p:nvCxnSpPr>
          <p:spPr bwMode="auto">
            <a:xfrm flipH="1" flipV="1">
              <a:off x="3221" y="3283"/>
              <a:ext cx="179" cy="16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90149" name="AutoShape 37"/>
            <p:cNvCxnSpPr>
              <a:cxnSpLocks noChangeShapeType="1"/>
              <a:stCxn id="90146" idx="0"/>
              <a:endCxn id="90145" idx="3"/>
            </p:cNvCxnSpPr>
            <p:nvPr/>
          </p:nvCxnSpPr>
          <p:spPr bwMode="auto">
            <a:xfrm flipV="1">
              <a:off x="2904" y="3283"/>
              <a:ext cx="147" cy="16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BinaryTree</a:t>
            </a:r>
            <a:r>
              <a:rPr lang="en-US" dirty="0"/>
              <a:t> ADT</a:t>
            </a:r>
            <a:r>
              <a:rPr lang="en-US" dirty="0" smtClean="0"/>
              <a:t> </a:t>
            </a:r>
            <a:endParaRPr lang="en-US" dirty="0">
              <a:ea typeface="Tahoma" pitchFamily="-110" charset="0"/>
              <a:cs typeface="Tahoma" pitchFamily="-110" charset="0"/>
            </a:endParaRPr>
          </a:p>
        </p:txBody>
      </p:sp>
      <p:sp>
        <p:nvSpPr>
          <p:cNvPr id="89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006929"/>
            <a:ext cx="7848600" cy="522514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BinaryTree</a:t>
            </a:r>
            <a:r>
              <a:rPr lang="en-US" dirty="0"/>
              <a:t> ADT extends the Tree ADT, i.e., it inherits all the methods of the Tree ADT</a:t>
            </a:r>
          </a:p>
          <a:p>
            <a:r>
              <a:rPr lang="en-US" dirty="0"/>
              <a:t>Additional methods:</a:t>
            </a:r>
          </a:p>
          <a:p>
            <a:pPr lvl="1"/>
            <a:r>
              <a:rPr lang="en-US" dirty="0"/>
              <a:t>position </a:t>
            </a:r>
            <a:r>
              <a:rPr lang="en-US" b="1" dirty="0" err="1">
                <a:solidFill>
                  <a:schemeClr val="tx2"/>
                </a:solidFill>
              </a:rPr>
              <a:t>left</a:t>
            </a:r>
            <a:r>
              <a:rPr lang="en-US" dirty="0" err="1"/>
              <a:t>(p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position </a:t>
            </a:r>
            <a:r>
              <a:rPr lang="en-US" b="1" dirty="0" err="1">
                <a:solidFill>
                  <a:schemeClr val="tx2"/>
                </a:solidFill>
              </a:rPr>
              <a:t>right</a:t>
            </a:r>
            <a:r>
              <a:rPr lang="en-US" dirty="0" err="1"/>
              <a:t>(p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b="1" dirty="0" err="1">
                <a:solidFill>
                  <a:schemeClr val="tx2"/>
                </a:solidFill>
              </a:rPr>
              <a:t>hasLeft</a:t>
            </a:r>
            <a:r>
              <a:rPr lang="en-US" dirty="0" err="1"/>
              <a:t>(p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b="1" dirty="0" err="1">
                <a:solidFill>
                  <a:schemeClr val="tx2"/>
                </a:solidFill>
              </a:rPr>
              <a:t>hasRight</a:t>
            </a:r>
            <a:r>
              <a:rPr lang="en-US" dirty="0" err="1"/>
              <a:t>(p</a:t>
            </a:r>
            <a:r>
              <a:rPr lang="en-US" dirty="0" smtClean="0"/>
              <a:t>)</a:t>
            </a:r>
          </a:p>
          <a:p>
            <a:r>
              <a:rPr lang="en-US" dirty="0" smtClean="0"/>
              <a:t>Update methods may be defined by data structures implementing the </a:t>
            </a:r>
            <a:r>
              <a:rPr lang="en-US" dirty="0" err="1" smtClean="0"/>
              <a:t>BinaryTree</a:t>
            </a:r>
            <a:r>
              <a:rPr lang="en-US" dirty="0" smtClean="0"/>
              <a:t> ADT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105"/>
            <a:ext cx="8229600" cy="4525963"/>
          </a:xfrm>
        </p:spPr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Principles of Object-Oriented Design</a:t>
            </a:r>
          </a:p>
          <a:p>
            <a:r>
              <a:rPr lang="en-US" dirty="0" smtClean="0"/>
              <a:t>Hierarchical Design in Java</a:t>
            </a:r>
          </a:p>
          <a:p>
            <a:r>
              <a:rPr lang="en-US" dirty="0" smtClean="0"/>
              <a:t>Abstract Data Types &amp; Interfaces</a:t>
            </a:r>
          </a:p>
          <a:p>
            <a:r>
              <a:rPr lang="en-US" dirty="0" smtClean="0"/>
              <a:t>Casting</a:t>
            </a:r>
          </a:p>
          <a:p>
            <a:r>
              <a:rPr lang="en-US" dirty="0" smtClean="0"/>
              <a:t>Generics</a:t>
            </a:r>
          </a:p>
          <a:p>
            <a:r>
              <a:rPr lang="en-US" dirty="0" smtClean="0"/>
              <a:t>Pseudo-Code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53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Priority Queues &amp; </a:t>
            </a:r>
            <a:r>
              <a:rPr lang="en-US" b="1" dirty="0" smtClean="0">
                <a:solidFill>
                  <a:srgbClr val="800000"/>
                </a:solidFill>
              </a:rPr>
              <a:t>Heaps</a:t>
            </a:r>
            <a:endParaRPr lang="en-US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76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ADT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1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 priority queue stores a collection of </a:t>
            </a:r>
            <a:r>
              <a:rPr lang="en-US" sz="2000" b="1" dirty="0"/>
              <a:t>entries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Each </a:t>
            </a:r>
            <a:r>
              <a:rPr lang="en-US" sz="2000" b="1" dirty="0"/>
              <a:t>entry</a:t>
            </a:r>
            <a:r>
              <a:rPr lang="en-US" sz="2000" dirty="0"/>
              <a:t> is a </a:t>
            </a:r>
            <a:r>
              <a:rPr lang="en-US" sz="2000" dirty="0" smtClean="0"/>
              <a:t>pair (</a:t>
            </a:r>
            <a:r>
              <a:rPr lang="en-US" sz="2000" dirty="0"/>
              <a:t>key, value)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Main methods of the Priority Queue ADT</a:t>
            </a:r>
          </a:p>
          <a:p>
            <a:pPr lvl="1">
              <a:lnSpc>
                <a:spcPct val="90000"/>
              </a:lnSpc>
            </a:pPr>
            <a:r>
              <a:rPr lang="en-US" sz="1800" b="1" dirty="0" err="1">
                <a:solidFill>
                  <a:schemeClr val="tx2"/>
                </a:solidFill>
              </a:rPr>
              <a:t>insert</a:t>
            </a:r>
            <a:r>
              <a:rPr lang="en-US" sz="1800" dirty="0" err="1"/>
              <a:t>(k</a:t>
            </a:r>
            <a:r>
              <a:rPr lang="en-US" sz="1800" dirty="0"/>
              <a:t>, </a:t>
            </a:r>
            <a:r>
              <a:rPr lang="en-US" sz="1800" dirty="0" err="1"/>
              <a:t>x</a:t>
            </a:r>
            <a:r>
              <a:rPr lang="en-US" sz="1800" dirty="0" smtClean="0"/>
              <a:t>) inserts </a:t>
            </a:r>
            <a:r>
              <a:rPr lang="en-US" sz="1800" dirty="0"/>
              <a:t>an entry with key </a:t>
            </a:r>
            <a:r>
              <a:rPr lang="en-US" sz="1800" dirty="0" err="1"/>
              <a:t>k</a:t>
            </a:r>
            <a:r>
              <a:rPr lang="en-US" sz="1800" dirty="0"/>
              <a:t> and value </a:t>
            </a:r>
            <a:r>
              <a:rPr lang="en-US" sz="1800" dirty="0" err="1"/>
              <a:t>x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b="1" dirty="0" err="1">
                <a:solidFill>
                  <a:schemeClr val="tx2"/>
                </a:solidFill>
              </a:rPr>
              <a:t>removeMin</a:t>
            </a:r>
            <a:r>
              <a:rPr lang="en-US" sz="1800" dirty="0"/>
              <a:t>(</a:t>
            </a:r>
            <a:r>
              <a:rPr lang="en-US" sz="1800" dirty="0" smtClean="0"/>
              <a:t>) removes </a:t>
            </a:r>
            <a:r>
              <a:rPr lang="en-US" sz="1800" dirty="0"/>
              <a:t>and returns the entry with smallest </a:t>
            </a:r>
            <a:r>
              <a:rPr lang="en-US" sz="1800" dirty="0" smtClean="0"/>
              <a:t>key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Additional methods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solidFill>
                  <a:schemeClr val="tx2"/>
                </a:solidFill>
              </a:rPr>
              <a:t>min</a:t>
            </a:r>
            <a:r>
              <a:rPr lang="en-US" sz="1800" dirty="0" smtClean="0"/>
              <a:t>() returns, but does not remove, an entry with smallest key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solidFill>
                  <a:schemeClr val="tx2"/>
                </a:solidFill>
              </a:rPr>
              <a:t>size</a:t>
            </a:r>
            <a:r>
              <a:rPr lang="en-US" sz="1800" dirty="0" smtClean="0"/>
              <a:t>(), </a:t>
            </a:r>
            <a:r>
              <a:rPr lang="en-US" sz="1800" b="1" dirty="0" err="1" smtClean="0">
                <a:solidFill>
                  <a:schemeClr val="tx2"/>
                </a:solidFill>
              </a:rPr>
              <a:t>isEmpty</a:t>
            </a:r>
            <a:r>
              <a:rPr lang="en-US" sz="1800" dirty="0" smtClean="0"/>
              <a:t>()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Applications: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Process scheduling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Standby flyers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Entry </a:t>
            </a:r>
            <a:r>
              <a:rPr lang="en-US" dirty="0" smtClean="0"/>
              <a:t>ADT</a:t>
            </a:r>
            <a:endParaRPr lang="en-US" dirty="0"/>
          </a:p>
        </p:txBody>
      </p:sp>
      <p:sp>
        <p:nvSpPr>
          <p:cNvPr id="103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41985" y="1090079"/>
            <a:ext cx="416813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</a:t>
            </a:r>
            <a:r>
              <a:rPr lang="en-US" sz="2400" b="1" dirty="0"/>
              <a:t>entry</a:t>
            </a:r>
            <a:r>
              <a:rPr lang="en-US" sz="2400" dirty="0"/>
              <a:t> in a priority queue is simply a key-value pair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Methods</a:t>
            </a:r>
            <a:r>
              <a:rPr lang="en-US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chemeClr val="tx2"/>
                </a:solidFill>
              </a:rPr>
              <a:t>key</a:t>
            </a:r>
            <a:r>
              <a:rPr lang="en-US" sz="2000" dirty="0"/>
              <a:t>(): returns the key for this entry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chemeClr val="tx2"/>
                </a:solidFill>
              </a:rPr>
              <a:t>value</a:t>
            </a:r>
            <a:r>
              <a:rPr lang="en-US" sz="2000" dirty="0"/>
              <a:t>(): returns the value</a:t>
            </a:r>
            <a:r>
              <a:rPr lang="en-US" sz="2000" dirty="0" smtClean="0"/>
              <a:t> for this </a:t>
            </a:r>
            <a:r>
              <a:rPr lang="en-US" sz="2000" dirty="0"/>
              <a:t>entry</a:t>
            </a:r>
          </a:p>
        </p:txBody>
      </p:sp>
      <p:sp>
        <p:nvSpPr>
          <p:cNvPr id="10342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735807" y="1090079"/>
            <a:ext cx="426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As a Java interface: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/** 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  * Interface for a key-value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  * pair entry 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 **/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b="1" dirty="0"/>
              <a:t>public interface  </a:t>
            </a:r>
            <a:r>
              <a:rPr lang="en-US" sz="2000" dirty="0"/>
              <a:t>Entry  {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b="1" dirty="0"/>
              <a:t>    public  </a:t>
            </a:r>
            <a:r>
              <a:rPr lang="en-US" sz="2000" dirty="0"/>
              <a:t>Object key();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b="1" dirty="0"/>
              <a:t>    public  </a:t>
            </a:r>
            <a:r>
              <a:rPr lang="en-US" sz="2000" dirty="0"/>
              <a:t>Object value();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}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Comparator </a:t>
            </a:r>
            <a:r>
              <a:rPr lang="en-US" dirty="0" smtClean="0"/>
              <a:t>ADT</a:t>
            </a:r>
            <a:endParaRPr lang="en-US" dirty="0"/>
          </a:p>
        </p:txBody>
      </p:sp>
      <p:sp>
        <p:nvSpPr>
          <p:cNvPr id="1095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980071"/>
            <a:ext cx="8229600" cy="49570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comparator encapsulates the action of comparing two objects according to a given total order relation</a:t>
            </a:r>
          </a:p>
          <a:p>
            <a:pPr>
              <a:lnSpc>
                <a:spcPct val="90000"/>
              </a:lnSpc>
            </a:pPr>
            <a:r>
              <a:rPr lang="en-US" dirty="0"/>
              <a:t>A generic priority queue uses an auxiliary comparator</a:t>
            </a:r>
          </a:p>
          <a:p>
            <a:pPr>
              <a:lnSpc>
                <a:spcPct val="90000"/>
              </a:lnSpc>
            </a:pPr>
            <a:r>
              <a:rPr lang="en-US" dirty="0"/>
              <a:t>The comparator is external to the keys being compared</a:t>
            </a:r>
          </a:p>
          <a:p>
            <a:pPr>
              <a:lnSpc>
                <a:spcPct val="90000"/>
              </a:lnSpc>
            </a:pPr>
            <a:r>
              <a:rPr lang="en-US" dirty="0"/>
              <a:t>When the priority queue needs to compare two keys, it uses its </a:t>
            </a:r>
            <a:r>
              <a:rPr lang="en-US" dirty="0" smtClean="0"/>
              <a:t>comparator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primary method of the Comparator ADT: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 smtClean="0">
                <a:solidFill>
                  <a:schemeClr val="tx2"/>
                </a:solidFill>
              </a:rPr>
              <a:t>compare</a:t>
            </a:r>
            <a:r>
              <a:rPr lang="en-US" sz="2000" dirty="0" err="1" smtClean="0"/>
              <a:t>(</a:t>
            </a:r>
            <a:r>
              <a:rPr lang="en-US" dirty="0" err="1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sz="2000" dirty="0" smtClean="0"/>
              <a:t>):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Returns an integer 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 </a:t>
            </a:r>
            <a:r>
              <a:rPr lang="en-US" sz="1800" dirty="0" smtClean="0"/>
              <a:t>such that </a:t>
            </a:r>
          </a:p>
          <a:p>
            <a:pPr lvl="3">
              <a:lnSpc>
                <a:spcPct val="90000"/>
              </a:lnSpc>
            </a:pPr>
            <a:r>
              <a:rPr lang="en-US" sz="1600" i="1" dirty="0" err="1" smtClean="0"/>
              <a:t>i</a:t>
            </a:r>
            <a:r>
              <a:rPr lang="en-US" sz="1600" i="1" dirty="0" smtClean="0"/>
              <a:t> &lt; </a:t>
            </a:r>
            <a:r>
              <a:rPr lang="en-US" sz="1600" dirty="0" smtClean="0"/>
              <a:t>0 if </a:t>
            </a:r>
            <a:r>
              <a:rPr lang="en-US" sz="1600" i="1" dirty="0" smtClean="0"/>
              <a:t>a &lt; </a:t>
            </a:r>
            <a:r>
              <a:rPr lang="en-US" sz="1600" i="1" dirty="0" err="1" smtClean="0"/>
              <a:t>b</a:t>
            </a:r>
            <a:endParaRPr lang="en-US" dirty="0" smtClean="0"/>
          </a:p>
          <a:p>
            <a:pPr lvl="3">
              <a:lnSpc>
                <a:spcPct val="90000"/>
              </a:lnSpc>
            </a:pPr>
            <a:r>
              <a:rPr lang="en-US" sz="1600" i="1" dirty="0" err="1" smtClean="0"/>
              <a:t>i</a:t>
            </a:r>
            <a:r>
              <a:rPr lang="en-US" sz="1600" i="1" dirty="0" smtClean="0"/>
              <a:t> </a:t>
            </a:r>
            <a:r>
              <a:rPr lang="en-US" sz="1600" dirty="0" smtClean="0"/>
              <a:t>= 0 if </a:t>
            </a:r>
            <a:r>
              <a:rPr lang="en-US" sz="1600" i="1" dirty="0" smtClean="0"/>
              <a:t>a </a:t>
            </a:r>
            <a:r>
              <a:rPr lang="en-US" sz="1600" dirty="0" smtClean="0"/>
              <a:t>= </a:t>
            </a:r>
            <a:r>
              <a:rPr lang="en-US" sz="1600" i="1" dirty="0" err="1" smtClean="0"/>
              <a:t>b</a:t>
            </a:r>
            <a:endParaRPr lang="en-US" dirty="0" smtClean="0"/>
          </a:p>
          <a:p>
            <a:pPr lvl="3">
              <a:lnSpc>
                <a:spcPct val="90000"/>
              </a:lnSpc>
            </a:pPr>
            <a:r>
              <a:rPr lang="en-US" sz="1600" i="1" dirty="0" err="1" smtClean="0"/>
              <a:t>i</a:t>
            </a:r>
            <a:r>
              <a:rPr lang="en-US" sz="1600" i="1" dirty="0" smtClean="0"/>
              <a:t> &gt; </a:t>
            </a:r>
            <a:r>
              <a:rPr lang="en-US" sz="1600" dirty="0" smtClean="0"/>
              <a:t>0 if </a:t>
            </a:r>
            <a:r>
              <a:rPr lang="en-US" sz="1600" i="1" dirty="0" smtClean="0"/>
              <a:t>a &gt; </a:t>
            </a:r>
            <a:r>
              <a:rPr lang="en-US" sz="1600" i="1" dirty="0" err="1" smtClean="0"/>
              <a:t>b</a:t>
            </a:r>
            <a:endParaRPr lang="en-US" dirty="0" smtClean="0"/>
          </a:p>
          <a:p>
            <a:pPr lvl="3">
              <a:lnSpc>
                <a:spcPct val="90000"/>
              </a:lnSpc>
            </a:pPr>
            <a:r>
              <a:rPr lang="en-US" sz="1600" dirty="0" smtClean="0"/>
              <a:t>an error occurs if </a:t>
            </a:r>
            <a:r>
              <a:rPr lang="en-US" sz="1600" i="1" dirty="0" smtClean="0"/>
              <a:t>a </a:t>
            </a:r>
            <a:r>
              <a:rPr lang="en-US" sz="1600" dirty="0" smtClean="0"/>
              <a:t>and </a:t>
            </a:r>
            <a:r>
              <a:rPr lang="en-US" sz="1600" i="1" dirty="0" err="1" smtClean="0"/>
              <a:t>b</a:t>
            </a:r>
            <a:r>
              <a:rPr lang="en-US" sz="1600" i="1" dirty="0" smtClean="0"/>
              <a:t> </a:t>
            </a:r>
            <a:r>
              <a:rPr lang="en-US" sz="1600" dirty="0" smtClean="0"/>
              <a:t>cannot be compared.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7" y="120009"/>
            <a:ext cx="8429625" cy="640046"/>
          </a:xfrm>
        </p:spPr>
        <p:txBody>
          <a:bodyPr/>
          <a:lstStyle/>
          <a:p>
            <a:r>
              <a:rPr lang="en-US" dirty="0"/>
              <a:t>Sequence-based Priority Queue</a:t>
            </a:r>
          </a:p>
        </p:txBody>
      </p:sp>
      <p:sp>
        <p:nvSpPr>
          <p:cNvPr id="1146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33386" y="990073"/>
            <a:ext cx="4056733" cy="4495800"/>
          </a:xfrm>
        </p:spPr>
        <p:txBody>
          <a:bodyPr/>
          <a:lstStyle/>
          <a:p>
            <a:r>
              <a:rPr lang="en-US" sz="2400" dirty="0"/>
              <a:t>Implementation with an unsorted list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/>
              <a:t>Performance:</a:t>
            </a:r>
          </a:p>
          <a:p>
            <a:pPr lvl="1"/>
            <a:r>
              <a:rPr lang="en-US" sz="2000" b="1" dirty="0">
                <a:solidFill>
                  <a:schemeClr val="tx2"/>
                </a:solidFill>
              </a:rPr>
              <a:t>insert</a:t>
            </a:r>
            <a:r>
              <a:rPr lang="en-US" sz="2000" b="1" dirty="0"/>
              <a:t> </a:t>
            </a:r>
            <a:r>
              <a:rPr lang="en-US" sz="2000" dirty="0"/>
              <a:t>takes </a:t>
            </a:r>
            <a:r>
              <a:rPr lang="en-US" sz="2000" b="1" i="1" dirty="0">
                <a:latin typeface="Times New Roman" pitchFamily="39" charset="0"/>
              </a:rPr>
              <a:t>O</a:t>
            </a:r>
            <a:r>
              <a:rPr lang="en-US" sz="2000" dirty="0">
                <a:latin typeface="Times New Roman" pitchFamily="39" charset="0"/>
              </a:rPr>
              <a:t>(1)</a:t>
            </a:r>
            <a:r>
              <a:rPr lang="en-US" sz="2000" dirty="0"/>
              <a:t> time since we can insert the item at the beginning or end of the sequence</a:t>
            </a:r>
          </a:p>
          <a:p>
            <a:pPr lvl="1"/>
            <a:r>
              <a:rPr lang="en-US" sz="2000" b="1" dirty="0" err="1">
                <a:solidFill>
                  <a:schemeClr val="tx2"/>
                </a:solidFill>
              </a:rPr>
              <a:t>removeMin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chemeClr val="tx2"/>
                </a:solidFill>
              </a:rPr>
              <a:t>min</a:t>
            </a:r>
            <a:r>
              <a:rPr lang="en-US" sz="2000" b="1" dirty="0"/>
              <a:t> </a:t>
            </a:r>
            <a:r>
              <a:rPr lang="en-US" sz="2000" dirty="0"/>
              <a:t>take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 since we have to traverse the entire sequence to find the smallest key </a:t>
            </a:r>
          </a:p>
        </p:txBody>
      </p:sp>
      <p:sp>
        <p:nvSpPr>
          <p:cNvPr id="11469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010075"/>
            <a:ext cx="4189646" cy="4343400"/>
          </a:xfrm>
        </p:spPr>
        <p:txBody>
          <a:bodyPr/>
          <a:lstStyle/>
          <a:p>
            <a:r>
              <a:rPr lang="en-US" sz="2400" dirty="0"/>
              <a:t>Implementation with a sorted list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/>
              <a:t>Performance:</a:t>
            </a:r>
          </a:p>
          <a:p>
            <a:pPr lvl="1"/>
            <a:r>
              <a:rPr lang="en-US" sz="2000" b="1" dirty="0">
                <a:solidFill>
                  <a:schemeClr val="tx2"/>
                </a:solidFill>
              </a:rPr>
              <a:t>insert</a:t>
            </a:r>
            <a:r>
              <a:rPr lang="en-US" sz="2000" b="1" dirty="0"/>
              <a:t> </a:t>
            </a:r>
            <a:r>
              <a:rPr lang="en-US" sz="2000" dirty="0"/>
              <a:t>takes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 since we have to find the</a:t>
            </a:r>
            <a:r>
              <a:rPr lang="en-US" sz="2000" dirty="0" smtClean="0"/>
              <a:t> right place to </a:t>
            </a:r>
            <a:r>
              <a:rPr lang="en-US" sz="2000" dirty="0"/>
              <a:t>insert the item</a:t>
            </a:r>
          </a:p>
          <a:p>
            <a:pPr lvl="1"/>
            <a:r>
              <a:rPr lang="en-US" sz="2000" b="1" dirty="0" err="1">
                <a:solidFill>
                  <a:schemeClr val="tx2"/>
                </a:solidFill>
              </a:rPr>
              <a:t>removeMin</a:t>
            </a:r>
            <a:r>
              <a:rPr lang="en-US" sz="2000" b="1" dirty="0"/>
              <a:t>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chemeClr val="tx2"/>
                </a:solidFill>
              </a:rPr>
              <a:t>min</a:t>
            </a:r>
            <a:r>
              <a:rPr lang="en-US" sz="2000" b="1" dirty="0"/>
              <a:t> </a:t>
            </a:r>
            <a:r>
              <a:rPr lang="en-US" sz="2000" dirty="0"/>
              <a:t>take </a:t>
            </a:r>
            <a:r>
              <a:rPr lang="en-US" sz="2000" b="1" i="1" dirty="0">
                <a:latin typeface="Times New Roman" pitchFamily="39" charset="0"/>
              </a:rPr>
              <a:t>O</a:t>
            </a:r>
            <a:r>
              <a:rPr lang="en-US" sz="2000" dirty="0">
                <a:latin typeface="Times New Roman" pitchFamily="39" charset="0"/>
              </a:rPr>
              <a:t>(1)</a:t>
            </a:r>
            <a:r>
              <a:rPr lang="en-US" sz="2000" dirty="0"/>
              <a:t> time, since the smallest key is at the beginning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90600" y="2016869"/>
            <a:ext cx="2971800" cy="304800"/>
            <a:chOff x="3264" y="2064"/>
            <a:chExt cx="1872" cy="192"/>
          </a:xfrm>
        </p:grpSpPr>
        <p:sp>
          <p:nvSpPr>
            <p:cNvPr id="114694" name="Line 6"/>
            <p:cNvSpPr>
              <a:spLocks noChangeShapeType="1"/>
            </p:cNvSpPr>
            <p:nvPr/>
          </p:nvSpPr>
          <p:spPr bwMode="auto">
            <a:xfrm>
              <a:off x="3456" y="2160"/>
              <a:ext cx="1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BEFD2"/>
                </a:solidFill>
              </a:endParaRPr>
            </a:p>
          </p:txBody>
        </p:sp>
        <p:sp>
          <p:nvSpPr>
            <p:cNvPr id="114695" name="Oval 7"/>
            <p:cNvSpPr>
              <a:spLocks noChangeArrowheads="1"/>
            </p:cNvSpPr>
            <p:nvPr/>
          </p:nvSpPr>
          <p:spPr bwMode="auto">
            <a:xfrm>
              <a:off x="326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4</a:t>
              </a:r>
            </a:p>
          </p:txBody>
        </p:sp>
        <p:sp>
          <p:nvSpPr>
            <p:cNvPr id="114696" name="Oval 8"/>
            <p:cNvSpPr>
              <a:spLocks noChangeArrowheads="1"/>
            </p:cNvSpPr>
            <p:nvPr/>
          </p:nvSpPr>
          <p:spPr bwMode="auto">
            <a:xfrm>
              <a:off x="368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5</a:t>
              </a:r>
            </a:p>
          </p:txBody>
        </p:sp>
        <p:sp>
          <p:nvSpPr>
            <p:cNvPr id="114697" name="Oval 9"/>
            <p:cNvSpPr>
              <a:spLocks noChangeArrowheads="1"/>
            </p:cNvSpPr>
            <p:nvPr/>
          </p:nvSpPr>
          <p:spPr bwMode="auto">
            <a:xfrm>
              <a:off x="410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2</a:t>
              </a:r>
            </a:p>
          </p:txBody>
        </p:sp>
        <p:sp>
          <p:nvSpPr>
            <p:cNvPr id="114698" name="Oval 10"/>
            <p:cNvSpPr>
              <a:spLocks noChangeArrowheads="1"/>
            </p:cNvSpPr>
            <p:nvPr/>
          </p:nvSpPr>
          <p:spPr bwMode="auto">
            <a:xfrm>
              <a:off x="452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3</a:t>
              </a:r>
            </a:p>
          </p:txBody>
        </p:sp>
        <p:sp>
          <p:nvSpPr>
            <p:cNvPr id="114699" name="Oval 11"/>
            <p:cNvSpPr>
              <a:spLocks noChangeArrowheads="1"/>
            </p:cNvSpPr>
            <p:nvPr/>
          </p:nvSpPr>
          <p:spPr bwMode="auto">
            <a:xfrm>
              <a:off x="494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1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181600" y="2016869"/>
            <a:ext cx="2971800" cy="304800"/>
            <a:chOff x="3264" y="3744"/>
            <a:chExt cx="1872" cy="192"/>
          </a:xfrm>
        </p:grpSpPr>
        <p:sp>
          <p:nvSpPr>
            <p:cNvPr id="114701" name="Line 13"/>
            <p:cNvSpPr>
              <a:spLocks noChangeShapeType="1"/>
            </p:cNvSpPr>
            <p:nvPr/>
          </p:nvSpPr>
          <p:spPr bwMode="auto">
            <a:xfrm>
              <a:off x="3456" y="3840"/>
              <a:ext cx="1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BEFD2"/>
                </a:solidFill>
              </a:endParaRPr>
            </a:p>
          </p:txBody>
        </p:sp>
        <p:sp>
          <p:nvSpPr>
            <p:cNvPr id="114702" name="Oval 14"/>
            <p:cNvSpPr>
              <a:spLocks noChangeArrowheads="1"/>
            </p:cNvSpPr>
            <p:nvPr/>
          </p:nvSpPr>
          <p:spPr bwMode="auto">
            <a:xfrm>
              <a:off x="326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1</a:t>
              </a:r>
            </a:p>
          </p:txBody>
        </p:sp>
        <p:sp>
          <p:nvSpPr>
            <p:cNvPr id="114703" name="Oval 15"/>
            <p:cNvSpPr>
              <a:spLocks noChangeArrowheads="1"/>
            </p:cNvSpPr>
            <p:nvPr/>
          </p:nvSpPr>
          <p:spPr bwMode="auto">
            <a:xfrm>
              <a:off x="368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2</a:t>
              </a:r>
            </a:p>
          </p:txBody>
        </p:sp>
        <p:sp>
          <p:nvSpPr>
            <p:cNvPr id="114704" name="Oval 16"/>
            <p:cNvSpPr>
              <a:spLocks noChangeArrowheads="1"/>
            </p:cNvSpPr>
            <p:nvPr/>
          </p:nvSpPr>
          <p:spPr bwMode="auto">
            <a:xfrm>
              <a:off x="410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3</a:t>
              </a:r>
            </a:p>
          </p:txBody>
        </p:sp>
        <p:sp>
          <p:nvSpPr>
            <p:cNvPr id="114705" name="Oval 17"/>
            <p:cNvSpPr>
              <a:spLocks noChangeArrowheads="1"/>
            </p:cNvSpPr>
            <p:nvPr/>
          </p:nvSpPr>
          <p:spPr bwMode="auto">
            <a:xfrm>
              <a:off x="452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4</a:t>
              </a:r>
            </a:p>
          </p:txBody>
        </p:sp>
        <p:sp>
          <p:nvSpPr>
            <p:cNvPr id="114706" name="Oval 18"/>
            <p:cNvSpPr>
              <a:spLocks noChangeArrowheads="1"/>
            </p:cNvSpPr>
            <p:nvPr/>
          </p:nvSpPr>
          <p:spPr bwMode="auto">
            <a:xfrm>
              <a:off x="494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5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986178" y="5485873"/>
            <a:ext cx="3362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3A7700"/>
                </a:solidFill>
              </a:rPr>
              <a:t>Is this tradeoff inevitable?</a:t>
            </a:r>
            <a:endParaRPr lang="en-US" sz="2000" b="1" dirty="0">
              <a:solidFill>
                <a:srgbClr val="3A77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insertion</a:t>
            </a:r>
          </a:p>
          <a:p>
            <a:pPr lvl="1"/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removal</a:t>
            </a:r>
          </a:p>
          <a:p>
            <a:r>
              <a:rPr lang="en-US" dirty="0" smtClean="0"/>
              <a:t>Remember that </a:t>
            </a:r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is almost as good as O(1)!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n</a:t>
            </a:r>
            <a:r>
              <a:rPr lang="en-US" dirty="0" smtClean="0"/>
              <a:t> = 1,000,000,000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log 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</a:t>
            </a:r>
            <a:r>
              <a:rPr lang="en-US" dirty="0" smtClean="0">
                <a:cs typeface="ＭＳ ゴシック"/>
                <a:sym typeface="Wingdings"/>
              </a:rPr>
              <a:t> 30</a:t>
            </a:r>
          </a:p>
          <a:p>
            <a:r>
              <a:rPr lang="en-US" dirty="0" smtClean="0">
                <a:cs typeface="ＭＳ ゴシック"/>
                <a:sym typeface="Wingdings"/>
              </a:rPr>
              <a:t>There are min heaps and max heaps.  We will assume min heaps.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4106"/>
            <a:ext cx="7772400" cy="535261"/>
          </a:xfrm>
        </p:spPr>
        <p:txBody>
          <a:bodyPr/>
          <a:lstStyle/>
          <a:p>
            <a:r>
              <a:rPr lang="en-US" dirty="0" smtClean="0"/>
              <a:t>Min Heaps </a:t>
            </a:r>
            <a:endParaRPr lang="en-US" dirty="0"/>
          </a:p>
        </p:txBody>
      </p:sp>
      <p:sp>
        <p:nvSpPr>
          <p:cNvPr id="101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76549" y="785812"/>
            <a:ext cx="8553126" cy="4572000"/>
          </a:xfrm>
        </p:spPr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 min heap </a:t>
            </a:r>
            <a:r>
              <a:rPr lang="en-US" sz="2400" dirty="0"/>
              <a:t>is a binary tree storing keys at its nodes and satisfying the following properties: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Heap</a:t>
            </a:r>
            <a:r>
              <a:rPr lang="en-US" sz="2000" dirty="0" smtClean="0">
                <a:solidFill>
                  <a:schemeClr val="tx2"/>
                </a:solidFill>
              </a:rPr>
              <a:t>-order</a:t>
            </a:r>
            <a:r>
              <a:rPr lang="en-US" sz="2000" dirty="0">
                <a:solidFill>
                  <a:schemeClr val="tx2"/>
                </a:solidFill>
              </a:rPr>
              <a:t>:</a:t>
            </a:r>
            <a:r>
              <a:rPr lang="en-US" sz="2000" dirty="0"/>
              <a:t> for every internal node </a:t>
            </a:r>
            <a:r>
              <a:rPr lang="en-US" sz="2000" dirty="0" err="1"/>
              <a:t>v</a:t>
            </a:r>
            <a:r>
              <a:rPr lang="en-US" sz="2000" dirty="0"/>
              <a:t> other than the </a:t>
            </a:r>
            <a:r>
              <a:rPr lang="en-US" sz="2000" dirty="0" smtClean="0"/>
              <a:t>root</a:t>
            </a:r>
          </a:p>
          <a:p>
            <a:pPr lvl="2"/>
            <a:r>
              <a:rPr lang="en-US" sz="1600" b="1" i="1" dirty="0" err="1" smtClean="0">
                <a:latin typeface="Times New Roman" pitchFamily="39" charset="0"/>
              </a:rPr>
              <a:t>key</a:t>
            </a:r>
            <a:r>
              <a:rPr lang="en-US" sz="1600" dirty="0" err="1">
                <a:latin typeface="Times New Roman" pitchFamily="39" charset="0"/>
              </a:rPr>
              <a:t>(</a:t>
            </a:r>
            <a:r>
              <a:rPr lang="en-US" sz="1600" b="1" i="1" dirty="0" err="1">
                <a:latin typeface="Times New Roman" pitchFamily="39" charset="0"/>
              </a:rPr>
              <a:t>v</a:t>
            </a:r>
            <a:r>
              <a:rPr lang="en-US" sz="1600" dirty="0">
                <a:latin typeface="Times New Roman" pitchFamily="39" charset="0"/>
              </a:rPr>
              <a:t>)</a:t>
            </a:r>
            <a:r>
              <a:rPr lang="en-US" sz="1600" dirty="0" smtClean="0"/>
              <a:t> ≥ </a:t>
            </a:r>
            <a:r>
              <a:rPr lang="en-US" sz="1600" b="1" i="1" dirty="0" err="1">
                <a:latin typeface="Times New Roman" pitchFamily="39" charset="0"/>
              </a:rPr>
              <a:t>key</a:t>
            </a:r>
            <a:r>
              <a:rPr lang="en-US" sz="1600" dirty="0" err="1">
                <a:latin typeface="Times New Roman" pitchFamily="39" charset="0"/>
              </a:rPr>
              <a:t>(</a:t>
            </a:r>
            <a:r>
              <a:rPr lang="en-US" sz="1600" b="1" i="1" dirty="0" err="1">
                <a:latin typeface="Times New Roman" pitchFamily="39" charset="0"/>
              </a:rPr>
              <a:t>parent</a:t>
            </a:r>
            <a:r>
              <a:rPr lang="en-US" sz="1600" dirty="0" err="1">
                <a:latin typeface="Times New Roman" pitchFamily="39" charset="0"/>
              </a:rPr>
              <a:t>(</a:t>
            </a:r>
            <a:r>
              <a:rPr lang="en-US" sz="1600" b="1" i="1" dirty="0" err="1">
                <a:latin typeface="Times New Roman" pitchFamily="39" charset="0"/>
              </a:rPr>
              <a:t>v</a:t>
            </a:r>
            <a:r>
              <a:rPr lang="en-US" sz="1600" dirty="0">
                <a:latin typeface="Times New Roman" pitchFamily="39" charset="0"/>
              </a:rPr>
              <a:t>))</a:t>
            </a:r>
            <a:endParaRPr lang="en-US" sz="1600" dirty="0" smtClean="0">
              <a:latin typeface="Times New Roman" pitchFamily="39" charset="0"/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(Almost) complete </a:t>
            </a:r>
            <a:r>
              <a:rPr lang="en-US" sz="2000" dirty="0">
                <a:solidFill>
                  <a:schemeClr val="tx2"/>
                </a:solidFill>
              </a:rPr>
              <a:t>b</a:t>
            </a:r>
            <a:r>
              <a:rPr lang="en-US" sz="2000" dirty="0" smtClean="0">
                <a:solidFill>
                  <a:schemeClr val="tx2"/>
                </a:solidFill>
              </a:rPr>
              <a:t>inary </a:t>
            </a:r>
            <a:r>
              <a:rPr lang="en-US" sz="2000" dirty="0">
                <a:solidFill>
                  <a:schemeClr val="tx2"/>
                </a:solidFill>
              </a:rPr>
              <a:t>t</a:t>
            </a:r>
            <a:r>
              <a:rPr lang="en-US" sz="2000" dirty="0" smtClean="0">
                <a:solidFill>
                  <a:schemeClr val="tx2"/>
                </a:solidFill>
              </a:rPr>
              <a:t>ree</a:t>
            </a:r>
            <a:r>
              <a:rPr lang="en-US" sz="2000" dirty="0">
                <a:solidFill>
                  <a:schemeClr val="tx2"/>
                </a:solidFill>
              </a:rPr>
              <a:t>:</a:t>
            </a:r>
            <a:r>
              <a:rPr lang="en-US" sz="2000" dirty="0"/>
              <a:t> let </a:t>
            </a:r>
            <a:r>
              <a:rPr lang="en-US" sz="2000" b="1" i="1" dirty="0" err="1">
                <a:latin typeface="Times New Roman" pitchFamily="39" charset="0"/>
              </a:rPr>
              <a:t>h</a:t>
            </a:r>
            <a:r>
              <a:rPr lang="en-US" sz="2000" dirty="0"/>
              <a:t> be the height of the heap</a:t>
            </a:r>
          </a:p>
          <a:p>
            <a:pPr lvl="2"/>
            <a:r>
              <a:rPr lang="en-US" sz="1800" dirty="0"/>
              <a:t>for </a:t>
            </a:r>
            <a:r>
              <a:rPr lang="en-US" sz="1800" b="1" i="1" dirty="0" err="1">
                <a:latin typeface="Times New Roman" pitchFamily="39" charset="0"/>
              </a:rPr>
              <a:t>i</a:t>
            </a:r>
            <a:r>
              <a:rPr lang="en-US" sz="1800" b="1" i="1" dirty="0">
                <a:latin typeface="Times New Roman" pitchFamily="39" charset="0"/>
              </a:rPr>
              <a:t>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= </a:t>
            </a:r>
            <a:r>
              <a:rPr lang="en-US" sz="1800" dirty="0">
                <a:latin typeface="Times New Roman" pitchFamily="39" charset="0"/>
              </a:rPr>
              <a:t>0, … ,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b="1" i="1" dirty="0">
                <a:latin typeface="Times New Roman" pitchFamily="39" charset="0"/>
              </a:rPr>
              <a:t>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- </a:t>
            </a:r>
            <a:r>
              <a:rPr lang="en-US" sz="1800" dirty="0">
                <a:latin typeface="Times New Roman" pitchFamily="39" charset="0"/>
              </a:rPr>
              <a:t>1,</a:t>
            </a:r>
            <a:r>
              <a:rPr lang="en-US" sz="1800" dirty="0"/>
              <a:t> there are </a:t>
            </a:r>
            <a:r>
              <a:rPr lang="en-US" sz="1800" dirty="0">
                <a:latin typeface="Times New Roman" pitchFamily="39" charset="0"/>
              </a:rPr>
              <a:t>2</a:t>
            </a:r>
            <a:r>
              <a:rPr lang="en-US" sz="1800" b="1" i="1" baseline="30000" dirty="0">
                <a:latin typeface="Times New Roman" pitchFamily="39" charset="0"/>
              </a:rPr>
              <a:t>i</a:t>
            </a:r>
            <a:r>
              <a:rPr lang="en-US" sz="1800" dirty="0"/>
              <a:t> nodes of depth </a:t>
            </a:r>
            <a:r>
              <a:rPr lang="en-US" sz="1800" b="1" i="1" dirty="0" err="1">
                <a:latin typeface="Times New Roman" pitchFamily="39" charset="0"/>
              </a:rPr>
              <a:t>i</a:t>
            </a:r>
            <a:endParaRPr lang="en-US" sz="1800" dirty="0"/>
          </a:p>
          <a:p>
            <a:pPr lvl="2"/>
            <a:r>
              <a:rPr lang="en-US" sz="1800" dirty="0"/>
              <a:t>at depth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Symbol" pitchFamily="39" charset="2"/>
                <a:sym typeface="Symbol" pitchFamily="39" charset="2"/>
              </a:rPr>
              <a:t>–</a:t>
            </a:r>
            <a:r>
              <a:rPr lang="en-US" sz="1800" dirty="0" smtClean="0">
                <a:latin typeface="Times New Roman" pitchFamily="39" charset="0"/>
                <a:sym typeface="Symbol" pitchFamily="39" charset="2"/>
              </a:rPr>
              <a:t> 1</a:t>
            </a:r>
          </a:p>
          <a:p>
            <a:pPr lvl="3"/>
            <a:r>
              <a:rPr lang="en-US" sz="1600" dirty="0" smtClean="0"/>
              <a:t>the </a:t>
            </a:r>
            <a:r>
              <a:rPr lang="en-US" sz="1600" dirty="0"/>
              <a:t>internal nodes are to the left of the external </a:t>
            </a:r>
            <a:r>
              <a:rPr lang="en-US" sz="1600" dirty="0" smtClean="0"/>
              <a:t>nodes</a:t>
            </a:r>
          </a:p>
          <a:p>
            <a:pPr lvl="3"/>
            <a:r>
              <a:rPr lang="en-US" sz="1600" dirty="0" smtClean="0"/>
              <a:t>Only the rightmost internal node may have a single child</a:t>
            </a:r>
            <a:endParaRPr lang="en-US" sz="1600" dirty="0"/>
          </a:p>
        </p:txBody>
      </p:sp>
      <p:sp>
        <p:nvSpPr>
          <p:cNvPr id="101383" name="Oval 7"/>
          <p:cNvSpPr>
            <a:spLocks noChangeArrowheads="1"/>
          </p:cNvSpPr>
          <p:nvPr/>
        </p:nvSpPr>
        <p:spPr bwMode="auto">
          <a:xfrm>
            <a:off x="7318376" y="40925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01384" name="Oval 8"/>
          <p:cNvSpPr>
            <a:spLocks noChangeArrowheads="1"/>
          </p:cNvSpPr>
          <p:nvPr/>
        </p:nvSpPr>
        <p:spPr bwMode="auto">
          <a:xfrm>
            <a:off x="8285163" y="47021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01385" name="Oval 9"/>
          <p:cNvSpPr>
            <a:spLocks noChangeArrowheads="1"/>
          </p:cNvSpPr>
          <p:nvPr/>
        </p:nvSpPr>
        <p:spPr bwMode="auto">
          <a:xfrm>
            <a:off x="6181726" y="47021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01386" name="Oval 10"/>
          <p:cNvSpPr>
            <a:spLocks noChangeArrowheads="1"/>
          </p:cNvSpPr>
          <p:nvPr/>
        </p:nvSpPr>
        <p:spPr bwMode="auto">
          <a:xfrm>
            <a:off x="6883401" y="53117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01392" name="AutoShape 16"/>
          <p:cNvCxnSpPr>
            <a:cxnSpLocks noChangeShapeType="1"/>
            <a:stCxn id="101383" idx="3"/>
            <a:endCxn id="101385" idx="7"/>
          </p:cNvCxnSpPr>
          <p:nvPr/>
        </p:nvCxnSpPr>
        <p:spPr bwMode="auto">
          <a:xfrm flipH="1">
            <a:off x="6507163" y="4427537"/>
            <a:ext cx="866775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1393" name="AutoShape 17"/>
          <p:cNvCxnSpPr>
            <a:cxnSpLocks noChangeShapeType="1"/>
            <a:stCxn id="101384" idx="1"/>
            <a:endCxn id="101383" idx="5"/>
          </p:cNvCxnSpPr>
          <p:nvPr/>
        </p:nvCxnSpPr>
        <p:spPr bwMode="auto">
          <a:xfrm flipH="1" flipV="1">
            <a:off x="7643813" y="4427537"/>
            <a:ext cx="696913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1398" name="AutoShape 22"/>
          <p:cNvCxnSpPr>
            <a:cxnSpLocks noChangeShapeType="1"/>
            <a:stCxn id="101400" idx="7"/>
            <a:endCxn id="101385" idx="3"/>
          </p:cNvCxnSpPr>
          <p:nvPr/>
        </p:nvCxnSpPr>
        <p:spPr bwMode="auto">
          <a:xfrm flipV="1">
            <a:off x="5807076" y="5037137"/>
            <a:ext cx="430212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1399" name="AutoShape 23"/>
          <p:cNvCxnSpPr>
            <a:cxnSpLocks noChangeShapeType="1"/>
            <a:stCxn id="101386" idx="1"/>
            <a:endCxn id="101385" idx="5"/>
          </p:cNvCxnSpPr>
          <p:nvPr/>
        </p:nvCxnSpPr>
        <p:spPr bwMode="auto">
          <a:xfrm flipH="1" flipV="1">
            <a:off x="6507163" y="5037137"/>
            <a:ext cx="431800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1400" name="Oval 24"/>
          <p:cNvSpPr>
            <a:spLocks noChangeArrowheads="1"/>
          </p:cNvSpPr>
          <p:nvPr/>
        </p:nvSpPr>
        <p:spPr bwMode="auto">
          <a:xfrm>
            <a:off x="5481638" y="53117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01406" name="Rectangle 30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5355982" y="5814844"/>
            <a:ext cx="3816838" cy="475827"/>
          </a:xfrm>
          <a:noFill/>
          <a:ln/>
        </p:spPr>
        <p:txBody>
          <a:bodyPr/>
          <a:lstStyle/>
          <a:p>
            <a:pPr lvl="1"/>
            <a:r>
              <a:rPr lang="en-US" sz="1600" b="1" dirty="0">
                <a:solidFill>
                  <a:schemeClr val="tx2"/>
                </a:solidFill>
              </a:rPr>
              <a:t>The last node of a heap</a:t>
            </a:r>
            <a:r>
              <a:rPr lang="en-US" sz="1600" b="1" dirty="0" smtClean="0">
                <a:solidFill>
                  <a:schemeClr val="tx2"/>
                </a:solidFill>
              </a:rPr>
              <a:t> is </a:t>
            </a:r>
            <a:r>
              <a:rPr lang="en-US" sz="1600" b="1" dirty="0">
                <a:solidFill>
                  <a:schemeClr val="tx2"/>
                </a:solidFill>
              </a:rPr>
              <a:t>the rightmost node of depth </a:t>
            </a:r>
            <a:r>
              <a:rPr lang="en-US" sz="1600" b="1" i="1" dirty="0" err="1">
                <a:solidFill>
                  <a:schemeClr val="tx2"/>
                </a:solidFill>
                <a:latin typeface="Times New Roman" pitchFamily="39" charset="0"/>
              </a:rPr>
              <a:t>h</a:t>
            </a:r>
            <a:endParaRPr lang="en-US" sz="1600" b="1" dirty="0">
              <a:solidFill>
                <a:schemeClr val="tx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6719086" y="5698431"/>
            <a:ext cx="230354" cy="1778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Upheap</a:t>
            </a:r>
          </a:p>
        </p:txBody>
      </p:sp>
      <p:sp>
        <p:nvSpPr>
          <p:cNvPr id="1136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110081"/>
            <a:ext cx="8077200" cy="2438400"/>
          </a:xfrm>
        </p:spPr>
        <p:txBody>
          <a:bodyPr/>
          <a:lstStyle/>
          <a:p>
            <a:r>
              <a:rPr lang="en-US" sz="2000" dirty="0"/>
              <a:t>After the insertion of a new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, the heap-order property may be violated</a:t>
            </a:r>
          </a:p>
          <a:p>
            <a:r>
              <a:rPr lang="en-US" sz="2000" dirty="0"/>
              <a:t>Algorithm </a:t>
            </a:r>
            <a:r>
              <a:rPr lang="en-US" sz="2000" b="1" dirty="0" err="1">
                <a:solidFill>
                  <a:schemeClr val="tx2"/>
                </a:solidFill>
              </a:rPr>
              <a:t>upheap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restores the heap-order property by swapping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along an upward path from the insertion node</a:t>
            </a:r>
          </a:p>
          <a:p>
            <a:r>
              <a:rPr lang="en-US" sz="2000" b="1" dirty="0" err="1">
                <a:solidFill>
                  <a:srgbClr val="800000"/>
                </a:solidFill>
              </a:rPr>
              <a:t>Upheap</a:t>
            </a:r>
            <a:r>
              <a:rPr lang="en-US" sz="2000" b="1" dirty="0">
                <a:solidFill>
                  <a:srgbClr val="800000"/>
                </a:solidFill>
              </a:rPr>
              <a:t> </a:t>
            </a:r>
            <a:r>
              <a:rPr lang="en-US" sz="2000" dirty="0"/>
              <a:t>terminates when the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reaches the root or a node whose parent has a key smaller than or equal to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</a:t>
            </a:r>
          </a:p>
          <a:p>
            <a:r>
              <a:rPr lang="en-US" sz="2000" dirty="0"/>
              <a:t>Since a heap has height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, </a:t>
            </a:r>
            <a:r>
              <a:rPr lang="en-US" sz="2000" b="1" dirty="0" err="1">
                <a:solidFill>
                  <a:srgbClr val="800000"/>
                </a:solidFill>
              </a:rPr>
              <a:t>upheap</a:t>
            </a:r>
            <a:r>
              <a:rPr lang="en-US" sz="2000" b="1" dirty="0">
                <a:solidFill>
                  <a:srgbClr val="800000"/>
                </a:solidFill>
              </a:rPr>
              <a:t> </a:t>
            </a:r>
            <a:r>
              <a:rPr lang="en-US" sz="2000" dirty="0"/>
              <a:t>runs in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</a:t>
            </a:r>
          </a:p>
        </p:txBody>
      </p:sp>
      <p:sp>
        <p:nvSpPr>
          <p:cNvPr id="113668" name="Oval 4"/>
          <p:cNvSpPr>
            <a:spLocks noChangeArrowheads="1"/>
          </p:cNvSpPr>
          <p:nvPr/>
        </p:nvSpPr>
        <p:spPr bwMode="auto">
          <a:xfrm>
            <a:off x="2508250" y="4359275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3669" name="Oval 5"/>
          <p:cNvSpPr>
            <a:spLocks noChangeArrowheads="1"/>
          </p:cNvSpPr>
          <p:nvPr/>
        </p:nvSpPr>
        <p:spPr bwMode="auto">
          <a:xfrm>
            <a:off x="3919538" y="4870450"/>
            <a:ext cx="319087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</a:t>
            </a:r>
          </a:p>
        </p:txBody>
      </p:sp>
      <p:sp>
        <p:nvSpPr>
          <p:cNvPr id="113670" name="Oval 6"/>
          <p:cNvSpPr>
            <a:spLocks noChangeArrowheads="1"/>
          </p:cNvSpPr>
          <p:nvPr/>
        </p:nvSpPr>
        <p:spPr bwMode="auto">
          <a:xfrm>
            <a:off x="1555750" y="48704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3671" name="Oval 7"/>
          <p:cNvSpPr>
            <a:spLocks noChangeArrowheads="1"/>
          </p:cNvSpPr>
          <p:nvPr/>
        </p:nvSpPr>
        <p:spPr bwMode="auto">
          <a:xfrm>
            <a:off x="2143125" y="5365750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3675" name="AutoShape 11"/>
          <p:cNvCxnSpPr>
            <a:cxnSpLocks noChangeShapeType="1"/>
            <a:stCxn id="113668" idx="3"/>
            <a:endCxn id="113670" idx="7"/>
          </p:cNvCxnSpPr>
          <p:nvPr/>
        </p:nvCxnSpPr>
        <p:spPr bwMode="auto">
          <a:xfrm flipH="1">
            <a:off x="1828800" y="4640263"/>
            <a:ext cx="727075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76" name="AutoShape 12"/>
          <p:cNvCxnSpPr>
            <a:cxnSpLocks noChangeShapeType="1"/>
            <a:stCxn id="113669" idx="1"/>
            <a:endCxn id="113668" idx="5"/>
          </p:cNvCxnSpPr>
          <p:nvPr/>
        </p:nvCxnSpPr>
        <p:spPr bwMode="auto">
          <a:xfrm flipH="1" flipV="1">
            <a:off x="2781300" y="4641850"/>
            <a:ext cx="1184275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78" name="AutoShape 14"/>
          <p:cNvCxnSpPr>
            <a:cxnSpLocks noChangeShapeType="1"/>
            <a:stCxn id="113688" idx="7"/>
            <a:endCxn id="113669" idx="3"/>
          </p:cNvCxnSpPr>
          <p:nvPr/>
        </p:nvCxnSpPr>
        <p:spPr bwMode="auto">
          <a:xfrm flipV="1">
            <a:off x="3698875" y="5162550"/>
            <a:ext cx="26670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81" name="AutoShape 17"/>
          <p:cNvCxnSpPr>
            <a:cxnSpLocks noChangeShapeType="1"/>
            <a:stCxn id="113683" idx="7"/>
            <a:endCxn id="113670" idx="3"/>
          </p:cNvCxnSpPr>
          <p:nvPr/>
        </p:nvCxnSpPr>
        <p:spPr bwMode="auto">
          <a:xfrm flipV="1">
            <a:off x="1241425" y="5153025"/>
            <a:ext cx="360363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82" name="AutoShape 18"/>
          <p:cNvCxnSpPr>
            <a:cxnSpLocks noChangeShapeType="1"/>
            <a:stCxn id="113671" idx="1"/>
            <a:endCxn id="113670" idx="5"/>
          </p:cNvCxnSpPr>
          <p:nvPr/>
        </p:nvCxnSpPr>
        <p:spPr bwMode="auto">
          <a:xfrm flipH="1" flipV="1">
            <a:off x="1828800" y="5153025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3683" name="Oval 19"/>
          <p:cNvSpPr>
            <a:spLocks noChangeArrowheads="1"/>
          </p:cNvSpPr>
          <p:nvPr/>
        </p:nvSpPr>
        <p:spPr bwMode="auto">
          <a:xfrm>
            <a:off x="968375" y="53657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3688" name="Oval 24"/>
          <p:cNvSpPr>
            <a:spLocks noChangeArrowheads="1"/>
          </p:cNvSpPr>
          <p:nvPr/>
        </p:nvSpPr>
        <p:spPr bwMode="auto">
          <a:xfrm>
            <a:off x="3425825" y="5365750"/>
            <a:ext cx="320675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3694" name="Oval 30"/>
          <p:cNvSpPr>
            <a:spLocks noChangeArrowheads="1"/>
          </p:cNvSpPr>
          <p:nvPr/>
        </p:nvSpPr>
        <p:spPr bwMode="auto">
          <a:xfrm>
            <a:off x="6705600" y="4359275"/>
            <a:ext cx="320675" cy="319088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</a:t>
            </a:r>
          </a:p>
        </p:txBody>
      </p:sp>
      <p:sp>
        <p:nvSpPr>
          <p:cNvPr id="113695" name="Oval 31"/>
          <p:cNvSpPr>
            <a:spLocks noChangeArrowheads="1"/>
          </p:cNvSpPr>
          <p:nvPr/>
        </p:nvSpPr>
        <p:spPr bwMode="auto">
          <a:xfrm>
            <a:off x="8116888" y="4870450"/>
            <a:ext cx="319087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3696" name="Oval 32"/>
          <p:cNvSpPr>
            <a:spLocks noChangeArrowheads="1"/>
          </p:cNvSpPr>
          <p:nvPr/>
        </p:nvSpPr>
        <p:spPr bwMode="auto">
          <a:xfrm>
            <a:off x="5753100" y="48704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3697" name="Oval 33"/>
          <p:cNvSpPr>
            <a:spLocks noChangeArrowheads="1"/>
          </p:cNvSpPr>
          <p:nvPr/>
        </p:nvSpPr>
        <p:spPr bwMode="auto">
          <a:xfrm>
            <a:off x="6340475" y="5365750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3701" name="AutoShape 37"/>
          <p:cNvCxnSpPr>
            <a:cxnSpLocks noChangeShapeType="1"/>
            <a:stCxn id="113694" idx="3"/>
            <a:endCxn id="113696" idx="7"/>
          </p:cNvCxnSpPr>
          <p:nvPr/>
        </p:nvCxnSpPr>
        <p:spPr bwMode="auto">
          <a:xfrm flipH="1">
            <a:off x="6026150" y="4651375"/>
            <a:ext cx="727075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2" name="AutoShape 38"/>
          <p:cNvCxnSpPr>
            <a:cxnSpLocks noChangeShapeType="1"/>
            <a:stCxn id="113695" idx="1"/>
            <a:endCxn id="113694" idx="5"/>
          </p:cNvCxnSpPr>
          <p:nvPr/>
        </p:nvCxnSpPr>
        <p:spPr bwMode="auto">
          <a:xfrm flipH="1" flipV="1">
            <a:off x="6978650" y="4651375"/>
            <a:ext cx="1184275" cy="247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4" name="AutoShape 40"/>
          <p:cNvCxnSpPr>
            <a:cxnSpLocks noChangeShapeType="1"/>
            <a:stCxn id="113714" idx="7"/>
            <a:endCxn id="113695" idx="3"/>
          </p:cNvCxnSpPr>
          <p:nvPr/>
        </p:nvCxnSpPr>
        <p:spPr bwMode="auto">
          <a:xfrm flipV="1">
            <a:off x="7896225" y="5162550"/>
            <a:ext cx="26670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7" name="AutoShape 43"/>
          <p:cNvCxnSpPr>
            <a:cxnSpLocks noChangeShapeType="1"/>
            <a:stCxn id="113709" idx="7"/>
            <a:endCxn id="113696" idx="3"/>
          </p:cNvCxnSpPr>
          <p:nvPr/>
        </p:nvCxnSpPr>
        <p:spPr bwMode="auto">
          <a:xfrm flipV="1">
            <a:off x="5438775" y="5153025"/>
            <a:ext cx="360363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8" name="AutoShape 44"/>
          <p:cNvCxnSpPr>
            <a:cxnSpLocks noChangeShapeType="1"/>
            <a:stCxn id="113697" idx="1"/>
            <a:endCxn id="113696" idx="5"/>
          </p:cNvCxnSpPr>
          <p:nvPr/>
        </p:nvCxnSpPr>
        <p:spPr bwMode="auto">
          <a:xfrm flipH="1" flipV="1">
            <a:off x="6026150" y="5153025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3709" name="Oval 45"/>
          <p:cNvSpPr>
            <a:spLocks noChangeArrowheads="1"/>
          </p:cNvSpPr>
          <p:nvPr/>
        </p:nvSpPr>
        <p:spPr bwMode="auto">
          <a:xfrm>
            <a:off x="5165725" y="53657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3714" name="Oval 50"/>
          <p:cNvSpPr>
            <a:spLocks noChangeArrowheads="1"/>
          </p:cNvSpPr>
          <p:nvPr/>
        </p:nvSpPr>
        <p:spPr bwMode="auto">
          <a:xfrm>
            <a:off x="7623175" y="5365750"/>
            <a:ext cx="320675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13722" name="AutoShape 58"/>
          <p:cNvCxnSpPr>
            <a:cxnSpLocks noChangeShapeType="1"/>
            <a:stCxn id="113695" idx="0"/>
            <a:endCxn id="113694" idx="7"/>
          </p:cNvCxnSpPr>
          <p:nvPr/>
        </p:nvCxnSpPr>
        <p:spPr bwMode="auto">
          <a:xfrm rot="5400000" flipH="1">
            <a:off x="7395369" y="3969544"/>
            <a:ext cx="465137" cy="1298575"/>
          </a:xfrm>
          <a:prstGeom prst="curvedConnector3">
            <a:avLst>
              <a:gd name="adj1" fmla="val 125597"/>
            </a:avLst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3723" name="AutoShape 59"/>
          <p:cNvCxnSpPr>
            <a:cxnSpLocks noChangeShapeType="1"/>
            <a:stCxn id="113695" idx="2"/>
            <a:endCxn id="113714" idx="1"/>
          </p:cNvCxnSpPr>
          <p:nvPr/>
        </p:nvCxnSpPr>
        <p:spPr bwMode="auto">
          <a:xfrm rot="10800000" flipV="1">
            <a:off x="7670800" y="5030788"/>
            <a:ext cx="427038" cy="363537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3724" name="AutoShape 60"/>
          <p:cNvCxnSpPr>
            <a:cxnSpLocks noChangeShapeType="1"/>
            <a:stCxn id="113669" idx="2"/>
            <a:endCxn id="113688" idx="0"/>
          </p:cNvCxnSpPr>
          <p:nvPr/>
        </p:nvCxnSpPr>
        <p:spPr bwMode="auto">
          <a:xfrm rot="10800000" flipV="1">
            <a:off x="3586163" y="5030788"/>
            <a:ext cx="314325" cy="315912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Downheap</a:t>
            </a:r>
          </a:p>
        </p:txBody>
      </p:sp>
      <p:sp>
        <p:nvSpPr>
          <p:cNvPr id="115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090079"/>
            <a:ext cx="8001000" cy="2438400"/>
          </a:xfrm>
        </p:spPr>
        <p:txBody>
          <a:bodyPr/>
          <a:lstStyle/>
          <a:p>
            <a:r>
              <a:rPr lang="en-US" sz="2000" dirty="0"/>
              <a:t>After replacing the root key with the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of the last node, the heap-order property may be violated</a:t>
            </a:r>
          </a:p>
          <a:p>
            <a:r>
              <a:rPr lang="en-US" sz="2000" dirty="0"/>
              <a:t>Algorithm </a:t>
            </a:r>
            <a:r>
              <a:rPr lang="en-US" sz="2000" dirty="0" err="1"/>
              <a:t>downheap</a:t>
            </a:r>
            <a:r>
              <a:rPr lang="en-US" sz="2000" dirty="0"/>
              <a:t> restores the heap-order property by swapping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along a downward path from the </a:t>
            </a:r>
            <a:r>
              <a:rPr lang="en-US" sz="2000" dirty="0" smtClean="0"/>
              <a:t>root</a:t>
            </a:r>
          </a:p>
          <a:p>
            <a:r>
              <a:rPr lang="en-US" sz="2000" dirty="0" smtClean="0"/>
              <a:t>Note that there are, in general, many possible downward paths – which one do we choose?</a:t>
            </a:r>
          </a:p>
        </p:txBody>
      </p:sp>
      <p:grpSp>
        <p:nvGrpSpPr>
          <p:cNvPr id="2" name="Group 26"/>
          <p:cNvGrpSpPr/>
          <p:nvPr/>
        </p:nvGrpSpPr>
        <p:grpSpPr>
          <a:xfrm>
            <a:off x="2116440" y="3811015"/>
            <a:ext cx="3813364" cy="1918018"/>
            <a:chOff x="3100388" y="4162425"/>
            <a:chExt cx="2670175" cy="1343025"/>
          </a:xfrm>
        </p:grpSpPr>
        <p:sp>
          <p:nvSpPr>
            <p:cNvPr id="115734" name="Oval 22"/>
            <p:cNvSpPr>
              <a:spLocks noChangeArrowheads="1"/>
            </p:cNvSpPr>
            <p:nvPr/>
          </p:nvSpPr>
          <p:spPr bwMode="auto">
            <a:xfrm>
              <a:off x="4640263" y="4162425"/>
              <a:ext cx="320675" cy="31908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7</a:t>
              </a:r>
            </a:p>
          </p:txBody>
        </p:sp>
        <p:sp>
          <p:nvSpPr>
            <p:cNvPr id="115735" name="Oval 23"/>
            <p:cNvSpPr>
              <a:spLocks noChangeArrowheads="1"/>
            </p:cNvSpPr>
            <p:nvPr/>
          </p:nvSpPr>
          <p:spPr bwMode="auto">
            <a:xfrm>
              <a:off x="5451475" y="4673600"/>
              <a:ext cx="319088" cy="32067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6</a:t>
              </a:r>
            </a:p>
          </p:txBody>
        </p:sp>
        <p:sp>
          <p:nvSpPr>
            <p:cNvPr id="115736" name="Oval 24"/>
            <p:cNvSpPr>
              <a:spLocks noChangeArrowheads="1"/>
            </p:cNvSpPr>
            <p:nvPr/>
          </p:nvSpPr>
          <p:spPr bwMode="auto">
            <a:xfrm>
              <a:off x="3687763" y="4673600"/>
              <a:ext cx="319087" cy="32067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5</a:t>
              </a:r>
            </a:p>
          </p:txBody>
        </p:sp>
        <p:cxnSp>
          <p:nvCxnSpPr>
            <p:cNvPr id="115739" name="AutoShape 27"/>
            <p:cNvCxnSpPr>
              <a:cxnSpLocks noChangeShapeType="1"/>
              <a:stCxn id="115734" idx="3"/>
              <a:endCxn id="115736" idx="7"/>
            </p:cNvCxnSpPr>
            <p:nvPr/>
          </p:nvCxnSpPr>
          <p:spPr bwMode="auto">
            <a:xfrm flipH="1">
              <a:off x="3960813" y="4454525"/>
              <a:ext cx="727075" cy="257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40" name="AutoShape 28"/>
            <p:cNvCxnSpPr>
              <a:cxnSpLocks noChangeShapeType="1"/>
              <a:stCxn id="115735" idx="1"/>
              <a:endCxn id="115734" idx="5"/>
            </p:cNvCxnSpPr>
            <p:nvPr/>
          </p:nvCxnSpPr>
          <p:spPr bwMode="auto">
            <a:xfrm flipH="1" flipV="1">
              <a:off x="4913313" y="4454525"/>
              <a:ext cx="584200" cy="257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43" name="AutoShape 31"/>
            <p:cNvCxnSpPr>
              <a:cxnSpLocks noChangeShapeType="1"/>
              <a:stCxn id="115745" idx="7"/>
              <a:endCxn id="115736" idx="3"/>
            </p:cNvCxnSpPr>
            <p:nvPr/>
          </p:nvCxnSpPr>
          <p:spPr bwMode="auto">
            <a:xfrm flipV="1">
              <a:off x="3373438" y="4956175"/>
              <a:ext cx="360362" cy="2667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44" name="AutoShape 32"/>
            <p:cNvCxnSpPr>
              <a:cxnSpLocks noChangeShapeType="1"/>
              <a:stCxn id="115751" idx="0"/>
              <a:endCxn id="115736" idx="5"/>
            </p:cNvCxnSpPr>
            <p:nvPr/>
          </p:nvCxnSpPr>
          <p:spPr bwMode="auto">
            <a:xfrm flipH="1" flipV="1">
              <a:off x="3960813" y="4956175"/>
              <a:ext cx="376237" cy="2222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sp>
          <p:nvSpPr>
            <p:cNvPr id="115745" name="Oval 33"/>
            <p:cNvSpPr>
              <a:spLocks noChangeArrowheads="1"/>
            </p:cNvSpPr>
            <p:nvPr/>
          </p:nvSpPr>
          <p:spPr bwMode="auto">
            <a:xfrm>
              <a:off x="3100388" y="5184775"/>
              <a:ext cx="319087" cy="32067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9</a:t>
              </a:r>
            </a:p>
          </p:txBody>
        </p:sp>
        <p:sp>
          <p:nvSpPr>
            <p:cNvPr id="115750" name="Text Box 38"/>
            <p:cNvSpPr txBox="1">
              <a:spLocks noChangeArrowheads="1"/>
            </p:cNvSpPr>
            <p:nvPr/>
          </p:nvSpPr>
          <p:spPr bwMode="auto">
            <a:xfrm>
              <a:off x="4298950" y="4791075"/>
              <a:ext cx="387350" cy="28016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</a:rPr>
                <a:t>w</a:t>
              </a:r>
            </a:p>
          </p:txBody>
        </p:sp>
        <p:sp>
          <p:nvSpPr>
            <p:cNvPr id="115751" name="Rectangle 39"/>
            <p:cNvSpPr>
              <a:spLocks noChangeAspect="1" noChangeArrowheads="1"/>
            </p:cNvSpPr>
            <p:nvPr/>
          </p:nvSpPr>
          <p:spPr bwMode="auto">
            <a:xfrm>
              <a:off x="4221163" y="5187950"/>
              <a:ext cx="230187" cy="2317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solidFill>
                  <a:schemeClr val="bg1"/>
                </a:solidFill>
              </a:endParaRPr>
            </a:p>
          </p:txBody>
        </p:sp>
      </p:grpSp>
      <p:cxnSp>
        <p:nvCxnSpPr>
          <p:cNvPr id="29" name="Curved Connector 28"/>
          <p:cNvCxnSpPr/>
          <p:nvPr/>
        </p:nvCxnSpPr>
        <p:spPr bwMode="auto">
          <a:xfrm rot="16200000" flipH="1" flipV="1">
            <a:off x="3318508" y="3381222"/>
            <a:ext cx="797094" cy="1522544"/>
          </a:xfrm>
          <a:prstGeom prst="curvedConnector3">
            <a:avLst>
              <a:gd name="adj1" fmla="val -28679"/>
            </a:avLst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33" name="Curved Connector 32"/>
          <p:cNvCxnSpPr/>
          <p:nvPr/>
        </p:nvCxnSpPr>
        <p:spPr bwMode="auto">
          <a:xfrm rot="16200000" flipH="1">
            <a:off x="4939642" y="3644924"/>
            <a:ext cx="663290" cy="995470"/>
          </a:xfrm>
          <a:prstGeom prst="curvedConnector3">
            <a:avLst>
              <a:gd name="adj1" fmla="val -44526"/>
            </a:avLst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410988" y="3513114"/>
            <a:ext cx="37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?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67184" y="3580182"/>
            <a:ext cx="37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?</a:t>
            </a:r>
            <a:endParaRPr lang="en-US" sz="2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Downheap</a:t>
            </a:r>
          </a:p>
        </p:txBody>
      </p:sp>
      <p:sp>
        <p:nvSpPr>
          <p:cNvPr id="115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090079"/>
            <a:ext cx="8001000" cy="2438400"/>
          </a:xfrm>
        </p:spPr>
        <p:txBody>
          <a:bodyPr/>
          <a:lstStyle/>
          <a:p>
            <a:r>
              <a:rPr lang="en-US" sz="2000" dirty="0" smtClean="0"/>
              <a:t>We select the downward path through the </a:t>
            </a:r>
            <a:r>
              <a:rPr lang="en-US" sz="2000" b="1" dirty="0" smtClean="0">
                <a:solidFill>
                  <a:srgbClr val="800000"/>
                </a:solidFill>
              </a:rPr>
              <a:t>minimum-key </a:t>
            </a:r>
            <a:r>
              <a:rPr lang="en-US" sz="2000" dirty="0" smtClean="0"/>
              <a:t>nodes.</a:t>
            </a:r>
          </a:p>
          <a:p>
            <a:r>
              <a:rPr lang="en-US" sz="2000" dirty="0" err="1" smtClean="0"/>
              <a:t>Downheap</a:t>
            </a:r>
            <a:r>
              <a:rPr lang="en-US" sz="2000" dirty="0" smtClean="0"/>
              <a:t> terminates </a:t>
            </a:r>
            <a:r>
              <a:rPr lang="en-US" sz="2000" dirty="0"/>
              <a:t>when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reaches a leaf or a node whose children have keys greater than or equal to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</a:t>
            </a:r>
          </a:p>
          <a:p>
            <a:r>
              <a:rPr lang="en-US" sz="2000" dirty="0"/>
              <a:t>Since a heap has height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, </a:t>
            </a:r>
            <a:r>
              <a:rPr lang="en-US" sz="2000" dirty="0" err="1"/>
              <a:t>downheap</a:t>
            </a:r>
            <a:r>
              <a:rPr lang="en-US" sz="2000" dirty="0"/>
              <a:t> runs in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</a:t>
            </a:r>
          </a:p>
        </p:txBody>
      </p:sp>
      <p:sp>
        <p:nvSpPr>
          <p:cNvPr id="115734" name="Oval 22"/>
          <p:cNvSpPr>
            <a:spLocks noChangeArrowheads="1"/>
          </p:cNvSpPr>
          <p:nvPr/>
        </p:nvSpPr>
        <p:spPr bwMode="auto">
          <a:xfrm>
            <a:off x="2779713" y="4291013"/>
            <a:ext cx="320675" cy="31908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>
            <a:off x="3590925" y="4802188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>
            <a:off x="1827213" y="480218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cxnSp>
        <p:nvCxnSpPr>
          <p:cNvPr id="115739" name="AutoShape 27"/>
          <p:cNvCxnSpPr>
            <a:cxnSpLocks noChangeShapeType="1"/>
            <a:stCxn id="115734" idx="3"/>
            <a:endCxn id="115736" idx="7"/>
          </p:cNvCxnSpPr>
          <p:nvPr/>
        </p:nvCxnSpPr>
        <p:spPr bwMode="auto">
          <a:xfrm flipH="1">
            <a:off x="2100263" y="4583113"/>
            <a:ext cx="727075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40" name="AutoShape 28"/>
          <p:cNvCxnSpPr>
            <a:cxnSpLocks noChangeShapeType="1"/>
            <a:stCxn id="115735" idx="1"/>
            <a:endCxn id="115734" idx="5"/>
          </p:cNvCxnSpPr>
          <p:nvPr/>
        </p:nvCxnSpPr>
        <p:spPr bwMode="auto">
          <a:xfrm flipH="1" flipV="1">
            <a:off x="3052763" y="4583113"/>
            <a:ext cx="584200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43" name="AutoShape 31"/>
          <p:cNvCxnSpPr>
            <a:cxnSpLocks noChangeShapeType="1"/>
            <a:stCxn id="115745" idx="7"/>
            <a:endCxn id="115736" idx="3"/>
          </p:cNvCxnSpPr>
          <p:nvPr/>
        </p:nvCxnSpPr>
        <p:spPr bwMode="auto">
          <a:xfrm flipV="1">
            <a:off x="1512888" y="5084763"/>
            <a:ext cx="360362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44" name="AutoShape 32"/>
          <p:cNvCxnSpPr>
            <a:cxnSpLocks noChangeShapeType="1"/>
            <a:stCxn id="115751" idx="0"/>
            <a:endCxn id="115736" idx="5"/>
          </p:cNvCxnSpPr>
          <p:nvPr/>
        </p:nvCxnSpPr>
        <p:spPr bwMode="auto">
          <a:xfrm flipH="1" flipV="1">
            <a:off x="2100263" y="5084763"/>
            <a:ext cx="376237" cy="2222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15745" name="Oval 33"/>
          <p:cNvSpPr>
            <a:spLocks noChangeArrowheads="1"/>
          </p:cNvSpPr>
          <p:nvPr/>
        </p:nvSpPr>
        <p:spPr bwMode="auto">
          <a:xfrm>
            <a:off x="1239838" y="5313363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5750" name="Text Box 38"/>
          <p:cNvSpPr txBox="1">
            <a:spLocks noChangeArrowheads="1"/>
          </p:cNvSpPr>
          <p:nvPr/>
        </p:nvSpPr>
        <p:spPr bwMode="auto">
          <a:xfrm>
            <a:off x="2438400" y="4919663"/>
            <a:ext cx="3873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9" charset="0"/>
              </a:rPr>
              <a:t>w</a:t>
            </a:r>
          </a:p>
        </p:txBody>
      </p:sp>
      <p:sp>
        <p:nvSpPr>
          <p:cNvPr id="115751" name="Rectangle 39"/>
          <p:cNvSpPr>
            <a:spLocks noChangeAspect="1" noChangeArrowheads="1"/>
          </p:cNvSpPr>
          <p:nvPr/>
        </p:nvSpPr>
        <p:spPr bwMode="auto">
          <a:xfrm>
            <a:off x="2360613" y="5316538"/>
            <a:ext cx="230187" cy="231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115716" name="Oval 4"/>
          <p:cNvSpPr>
            <a:spLocks noChangeArrowheads="1"/>
          </p:cNvSpPr>
          <p:nvPr/>
        </p:nvSpPr>
        <p:spPr bwMode="auto">
          <a:xfrm>
            <a:off x="6894513" y="4291013"/>
            <a:ext cx="320675" cy="31908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5717" name="Oval 5"/>
          <p:cNvSpPr>
            <a:spLocks noChangeArrowheads="1"/>
          </p:cNvSpPr>
          <p:nvPr/>
        </p:nvSpPr>
        <p:spPr bwMode="auto">
          <a:xfrm>
            <a:off x="7705725" y="4802188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5718" name="Oval 6"/>
          <p:cNvSpPr>
            <a:spLocks noChangeArrowheads="1"/>
          </p:cNvSpPr>
          <p:nvPr/>
        </p:nvSpPr>
        <p:spPr bwMode="auto">
          <a:xfrm>
            <a:off x="5942013" y="4802188"/>
            <a:ext cx="319087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5721" name="AutoShape 9"/>
          <p:cNvCxnSpPr>
            <a:cxnSpLocks noChangeShapeType="1"/>
            <a:stCxn id="115716" idx="3"/>
            <a:endCxn id="115718" idx="7"/>
          </p:cNvCxnSpPr>
          <p:nvPr/>
        </p:nvCxnSpPr>
        <p:spPr bwMode="auto">
          <a:xfrm flipH="1">
            <a:off x="6215063" y="4583113"/>
            <a:ext cx="727075" cy="247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22" name="AutoShape 10"/>
          <p:cNvCxnSpPr>
            <a:cxnSpLocks noChangeShapeType="1"/>
            <a:stCxn id="115717" idx="1"/>
            <a:endCxn id="115716" idx="5"/>
          </p:cNvCxnSpPr>
          <p:nvPr/>
        </p:nvCxnSpPr>
        <p:spPr bwMode="auto">
          <a:xfrm flipH="1" flipV="1">
            <a:off x="7167563" y="4583113"/>
            <a:ext cx="584200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25" name="AutoShape 13"/>
          <p:cNvCxnSpPr>
            <a:cxnSpLocks noChangeShapeType="1"/>
            <a:stCxn id="115727" idx="7"/>
            <a:endCxn id="115718" idx="3"/>
          </p:cNvCxnSpPr>
          <p:nvPr/>
        </p:nvCxnSpPr>
        <p:spPr bwMode="auto">
          <a:xfrm flipV="1">
            <a:off x="5627688" y="5094288"/>
            <a:ext cx="360362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26" name="AutoShape 14"/>
          <p:cNvCxnSpPr>
            <a:cxnSpLocks noChangeShapeType="1"/>
            <a:stCxn id="115733" idx="0"/>
            <a:endCxn id="115718" idx="5"/>
          </p:cNvCxnSpPr>
          <p:nvPr/>
        </p:nvCxnSpPr>
        <p:spPr bwMode="auto">
          <a:xfrm flipH="1" flipV="1">
            <a:off x="6215063" y="5094288"/>
            <a:ext cx="376237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15727" name="Oval 15"/>
          <p:cNvSpPr>
            <a:spLocks noChangeArrowheads="1"/>
          </p:cNvSpPr>
          <p:nvPr/>
        </p:nvSpPr>
        <p:spPr bwMode="auto">
          <a:xfrm>
            <a:off x="5354638" y="5313363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6553200" y="4919663"/>
            <a:ext cx="3873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9" charset="0"/>
              </a:rPr>
              <a:t>w</a:t>
            </a:r>
          </a:p>
        </p:txBody>
      </p:sp>
      <p:sp>
        <p:nvSpPr>
          <p:cNvPr id="115733" name="Rectangle 21"/>
          <p:cNvSpPr>
            <a:spLocks noChangeAspect="1" noChangeArrowheads="1"/>
          </p:cNvSpPr>
          <p:nvPr/>
        </p:nvSpPr>
        <p:spPr bwMode="auto">
          <a:xfrm>
            <a:off x="6475413" y="5316538"/>
            <a:ext cx="230187" cy="231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5752" name="AutoShape 40"/>
          <p:cNvCxnSpPr>
            <a:cxnSpLocks noChangeShapeType="1"/>
            <a:stCxn id="115716" idx="1"/>
            <a:endCxn id="115718" idx="1"/>
          </p:cNvCxnSpPr>
          <p:nvPr/>
        </p:nvCxnSpPr>
        <p:spPr bwMode="auto">
          <a:xfrm rot="16200000" flipH="1" flipV="1">
            <a:off x="6208712" y="4097338"/>
            <a:ext cx="512763" cy="954088"/>
          </a:xfrm>
          <a:prstGeom prst="curvedConnector3">
            <a:avLst>
              <a:gd name="adj1" fmla="val -49847"/>
            </a:avLst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1994"/>
          </a:xfrm>
        </p:spPr>
        <p:txBody>
          <a:bodyPr/>
          <a:lstStyle/>
          <a:p>
            <a:r>
              <a:rPr lang="en-US" dirty="0" smtClean="0"/>
              <a:t>Software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103" y="1013731"/>
            <a:ext cx="8634298" cy="4708525"/>
          </a:xfrm>
        </p:spPr>
        <p:txBody>
          <a:bodyPr/>
          <a:lstStyle/>
          <a:p>
            <a:r>
              <a:rPr lang="en-US" sz="2000" dirty="0" smtClean="0"/>
              <a:t>Software must be: </a:t>
            </a:r>
          </a:p>
          <a:p>
            <a:pPr lvl="1"/>
            <a:r>
              <a:rPr lang="en-US" sz="1800" dirty="0" smtClean="0"/>
              <a:t>Readable and understandable </a:t>
            </a:r>
          </a:p>
          <a:p>
            <a:pPr lvl="2"/>
            <a:r>
              <a:rPr lang="en-US" sz="1600" dirty="0" smtClean="0"/>
              <a:t>Allows correctness to be verified, and software to be easily updated. </a:t>
            </a:r>
          </a:p>
          <a:p>
            <a:pPr lvl="1"/>
            <a:r>
              <a:rPr lang="en-US" sz="1800" dirty="0" smtClean="0"/>
              <a:t>Correct and complete </a:t>
            </a:r>
          </a:p>
          <a:p>
            <a:pPr lvl="2"/>
            <a:r>
              <a:rPr lang="en-US" sz="1600" dirty="0" smtClean="0"/>
              <a:t>Works correctly for all expected inputs</a:t>
            </a:r>
          </a:p>
          <a:p>
            <a:pPr lvl="1"/>
            <a:r>
              <a:rPr lang="en-US" sz="1800" dirty="0" smtClean="0"/>
              <a:t>Robust</a:t>
            </a:r>
          </a:p>
          <a:p>
            <a:pPr lvl="2"/>
            <a:r>
              <a:rPr lang="en-US" sz="1600" dirty="0" smtClean="0"/>
              <a:t>Capable of handling unexpected inputs.</a:t>
            </a:r>
          </a:p>
          <a:p>
            <a:pPr lvl="1"/>
            <a:r>
              <a:rPr lang="en-US" sz="1800" dirty="0" err="1" smtClean="0"/>
              <a:t>Adaptible</a:t>
            </a:r>
            <a:endParaRPr lang="en-US" sz="1800" dirty="0" smtClean="0"/>
          </a:p>
          <a:p>
            <a:pPr lvl="2"/>
            <a:r>
              <a:rPr lang="en-US" sz="1600" dirty="0" smtClean="0"/>
              <a:t>All programs evolve over time.  Programs should be designed so that re-use, generalization and modification is easy.</a:t>
            </a:r>
          </a:p>
          <a:p>
            <a:pPr lvl="1"/>
            <a:r>
              <a:rPr lang="en-US" sz="1800" dirty="0" smtClean="0"/>
              <a:t>Portable</a:t>
            </a:r>
          </a:p>
          <a:p>
            <a:pPr lvl="2"/>
            <a:r>
              <a:rPr lang="en-US" sz="1600" dirty="0" smtClean="0"/>
              <a:t>Easily ported to new hardware or operating system platforms.</a:t>
            </a:r>
          </a:p>
          <a:p>
            <a:pPr lvl="1"/>
            <a:r>
              <a:rPr lang="en-US" sz="1800" dirty="0" smtClean="0"/>
              <a:t>Efficient</a:t>
            </a:r>
          </a:p>
          <a:p>
            <a:pPr lvl="2"/>
            <a:r>
              <a:rPr lang="en-US" sz="1600" dirty="0" smtClean="0"/>
              <a:t>Makes reasonable use of time and memory resources.</a:t>
            </a:r>
          </a:p>
        </p:txBody>
      </p:sp>
    </p:spTree>
    <p:extLst>
      <p:ext uri="{BB962C8B-B14F-4D97-AF65-F5344CB8AC3E}">
        <p14:creationId xmlns:p14="http://schemas.microsoft.com/office/powerpoint/2010/main" val="3638773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</a:t>
            </a:r>
            <a:r>
              <a:rPr lang="en-US" dirty="0"/>
              <a:t>based Heap Implementation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87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65788" y="1025525"/>
            <a:ext cx="49809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We can represent a heap with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/>
              <a:t> keys by means of </a:t>
            </a:r>
            <a:r>
              <a:rPr lang="en-US" sz="2000" dirty="0" smtClean="0"/>
              <a:t>an array of </a:t>
            </a:r>
            <a:r>
              <a:rPr lang="en-US" sz="2000" dirty="0"/>
              <a:t>length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b="1" i="1" dirty="0">
                <a:latin typeface="Times New Roman" pitchFamily="39" charset="0"/>
              </a:rPr>
              <a:t> </a:t>
            </a:r>
            <a:r>
              <a:rPr lang="en-US" sz="2000" dirty="0">
                <a:latin typeface="Symbol" pitchFamily="39" charset="2"/>
                <a:sym typeface="Symbol" pitchFamily="39" charset="2"/>
              </a:rPr>
              <a:t>+</a:t>
            </a:r>
            <a:r>
              <a:rPr lang="en-US" sz="2000" dirty="0">
                <a:latin typeface="Times New Roman" pitchFamily="39" charset="0"/>
                <a:sym typeface="Symbol" pitchFamily="39" charset="2"/>
              </a:rPr>
              <a:t> </a:t>
            </a:r>
            <a:r>
              <a:rPr lang="en-US" sz="2000" dirty="0" smtClean="0">
                <a:latin typeface="Times New Roman" pitchFamily="39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Links between nodes are not explicitly stored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The cell at rank </a:t>
            </a:r>
            <a:r>
              <a:rPr lang="en-US" sz="2000" dirty="0" smtClean="0">
                <a:latin typeface="Times New Roman" pitchFamily="39" charset="0"/>
              </a:rPr>
              <a:t>0</a:t>
            </a:r>
            <a:r>
              <a:rPr lang="en-US" sz="2000" dirty="0" smtClean="0"/>
              <a:t> is not used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The root is stored at rank 1.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For the node at rank </a:t>
            </a:r>
            <a:r>
              <a:rPr lang="en-US" sz="2000" b="1" i="1" dirty="0" err="1">
                <a:latin typeface="Times New Roman" pitchFamily="39" charset="0"/>
              </a:rPr>
              <a:t>i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the left child is at rank </a:t>
            </a:r>
            <a:r>
              <a:rPr lang="en-US" sz="1800" dirty="0">
                <a:latin typeface="Times New Roman" pitchFamily="39" charset="0"/>
              </a:rPr>
              <a:t>2</a:t>
            </a:r>
            <a:r>
              <a:rPr lang="en-US" sz="1800" b="1" i="1" dirty="0">
                <a:latin typeface="Times New Roman" pitchFamily="39" charset="0"/>
              </a:rPr>
              <a:t>i</a:t>
            </a:r>
            <a:endParaRPr lang="en-US" sz="1800" dirty="0">
              <a:latin typeface="Times New Roman" pitchFamily="39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/>
              <a:t>the right child is at rank </a:t>
            </a:r>
            <a:r>
              <a:rPr lang="en-US" sz="1800" dirty="0">
                <a:latin typeface="Times New Roman" pitchFamily="39" charset="0"/>
              </a:rPr>
              <a:t>2</a:t>
            </a:r>
            <a:r>
              <a:rPr lang="en-US" sz="1800" b="1" i="1" dirty="0">
                <a:latin typeface="Times New Roman" pitchFamily="39" charset="0"/>
              </a:rPr>
              <a:t>i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+</a:t>
            </a:r>
            <a:r>
              <a:rPr lang="en-US" sz="1800" dirty="0">
                <a:latin typeface="Times New Roman" pitchFamily="39" charset="0"/>
                <a:sym typeface="Symbol" pitchFamily="39" charset="2"/>
              </a:rPr>
              <a:t> </a:t>
            </a:r>
            <a:r>
              <a:rPr lang="en-US" sz="1800" dirty="0" smtClean="0">
                <a:latin typeface="Times New Roman" pitchFamily="39" charset="0"/>
              </a:rPr>
              <a:t>1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the parent is at rank </a:t>
            </a:r>
            <a:r>
              <a:rPr lang="en-US" sz="1800" b="1" dirty="0" smtClean="0"/>
              <a:t>floor</a:t>
            </a:r>
            <a:r>
              <a:rPr lang="en-US" sz="1800" dirty="0" smtClean="0"/>
              <a:t>(i/2)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if 2i + 1 &gt; </a:t>
            </a:r>
            <a:r>
              <a:rPr lang="en-US" sz="1800" dirty="0" err="1" smtClean="0"/>
              <a:t>n</a:t>
            </a:r>
            <a:r>
              <a:rPr lang="en-US" sz="1800" dirty="0" smtClean="0"/>
              <a:t>, the node has no right child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if 2i &gt; </a:t>
            </a:r>
            <a:r>
              <a:rPr lang="en-US" sz="1800" dirty="0" err="1" smtClean="0"/>
              <a:t>n</a:t>
            </a:r>
            <a:r>
              <a:rPr lang="en-US" sz="1800" dirty="0" smtClean="0"/>
              <a:t>, the node is a leaf</a:t>
            </a:r>
          </a:p>
        </p:txBody>
      </p:sp>
      <p:sp>
        <p:nvSpPr>
          <p:cNvPr id="118789" name="Oval 5"/>
          <p:cNvSpPr>
            <a:spLocks noChangeArrowheads="1"/>
          </p:cNvSpPr>
          <p:nvPr/>
        </p:nvSpPr>
        <p:spPr bwMode="auto">
          <a:xfrm>
            <a:off x="7061200" y="1882775"/>
            <a:ext cx="376238" cy="3762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8015288" y="2486025"/>
            <a:ext cx="376237" cy="3762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5937250" y="2486025"/>
            <a:ext cx="376238" cy="3762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6630988" y="3087688"/>
            <a:ext cx="376237" cy="376237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8797" name="AutoShape 13"/>
          <p:cNvCxnSpPr>
            <a:cxnSpLocks noChangeShapeType="1"/>
            <a:stCxn id="118789" idx="3"/>
            <a:endCxn id="118791" idx="7"/>
          </p:cNvCxnSpPr>
          <p:nvPr/>
        </p:nvCxnSpPr>
        <p:spPr bwMode="auto">
          <a:xfrm flipH="1">
            <a:off x="6259513" y="2214563"/>
            <a:ext cx="855662" cy="315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8798" name="AutoShape 14"/>
          <p:cNvCxnSpPr>
            <a:cxnSpLocks noChangeShapeType="1"/>
            <a:stCxn id="118790" idx="1"/>
            <a:endCxn id="118789" idx="5"/>
          </p:cNvCxnSpPr>
          <p:nvPr/>
        </p:nvCxnSpPr>
        <p:spPr bwMode="auto">
          <a:xfrm flipH="1" flipV="1">
            <a:off x="7381875" y="2214563"/>
            <a:ext cx="688975" cy="315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8803" name="AutoShape 19"/>
          <p:cNvCxnSpPr>
            <a:cxnSpLocks noChangeShapeType="1"/>
            <a:stCxn id="118805" idx="7"/>
            <a:endCxn id="118791" idx="3"/>
          </p:cNvCxnSpPr>
          <p:nvPr/>
        </p:nvCxnSpPr>
        <p:spPr bwMode="auto">
          <a:xfrm flipV="1">
            <a:off x="5567363" y="2816225"/>
            <a:ext cx="425450" cy="317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8804" name="AutoShape 20"/>
          <p:cNvCxnSpPr>
            <a:cxnSpLocks noChangeShapeType="1"/>
            <a:stCxn id="118792" idx="1"/>
            <a:endCxn id="118791" idx="5"/>
          </p:cNvCxnSpPr>
          <p:nvPr/>
        </p:nvCxnSpPr>
        <p:spPr bwMode="auto">
          <a:xfrm flipH="1" flipV="1">
            <a:off x="6259513" y="2816225"/>
            <a:ext cx="427037" cy="317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8805" name="Oval 21"/>
          <p:cNvSpPr>
            <a:spLocks noChangeArrowheads="1"/>
          </p:cNvSpPr>
          <p:nvPr/>
        </p:nvSpPr>
        <p:spPr bwMode="auto">
          <a:xfrm>
            <a:off x="5246688" y="3087688"/>
            <a:ext cx="376237" cy="376237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5257800" y="4473575"/>
            <a:ext cx="3429000" cy="936625"/>
            <a:chOff x="3216" y="2736"/>
            <a:chExt cx="2304" cy="629"/>
          </a:xfrm>
        </p:grpSpPr>
        <p:sp>
          <p:nvSpPr>
            <p:cNvPr id="118813" name="Rectangle 29"/>
            <p:cNvSpPr>
              <a:spLocks noChangeArrowheads="1"/>
            </p:cNvSpPr>
            <p:nvPr/>
          </p:nvSpPr>
          <p:spPr bwMode="auto">
            <a:xfrm>
              <a:off x="3216" y="2736"/>
              <a:ext cx="384" cy="384"/>
            </a:xfrm>
            <a:prstGeom prst="rect">
              <a:avLst/>
            </a:prstGeom>
            <a:solidFill>
              <a:srgbClr val="F8F0D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4" name="Rectangle 30"/>
            <p:cNvSpPr>
              <a:spLocks noChangeArrowheads="1"/>
            </p:cNvSpPr>
            <p:nvPr/>
          </p:nvSpPr>
          <p:spPr bwMode="auto">
            <a:xfrm>
              <a:off x="3600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olidFill>
                    <a:srgbClr val="FBEFD2"/>
                  </a:solidFill>
                  <a:latin typeface="Times New Roman" pitchFamily="39" charset="0"/>
                </a:rPr>
                <a:t>2</a:t>
              </a:r>
            </a:p>
          </p:txBody>
        </p:sp>
        <p:sp>
          <p:nvSpPr>
            <p:cNvPr id="118815" name="Rectangle 31"/>
            <p:cNvSpPr>
              <a:spLocks noChangeArrowheads="1"/>
            </p:cNvSpPr>
            <p:nvPr/>
          </p:nvSpPr>
          <p:spPr bwMode="auto">
            <a:xfrm>
              <a:off x="3984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5</a:t>
              </a:r>
            </a:p>
          </p:txBody>
        </p:sp>
        <p:sp>
          <p:nvSpPr>
            <p:cNvPr id="118816" name="Rectangle 32"/>
            <p:cNvSpPr>
              <a:spLocks noChangeArrowheads="1"/>
            </p:cNvSpPr>
            <p:nvPr/>
          </p:nvSpPr>
          <p:spPr bwMode="auto">
            <a:xfrm>
              <a:off x="4368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6</a:t>
              </a:r>
            </a:p>
          </p:txBody>
        </p:sp>
        <p:sp>
          <p:nvSpPr>
            <p:cNvPr id="118817" name="Rectangle 33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9</a:t>
              </a:r>
            </a:p>
          </p:txBody>
        </p:sp>
        <p:sp>
          <p:nvSpPr>
            <p:cNvPr id="118818" name="Rectangle 34"/>
            <p:cNvSpPr>
              <a:spLocks noChangeArrowheads="1"/>
            </p:cNvSpPr>
            <p:nvPr/>
          </p:nvSpPr>
          <p:spPr bwMode="auto">
            <a:xfrm>
              <a:off x="5136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7</a:t>
              </a:r>
            </a:p>
          </p:txBody>
        </p:sp>
        <p:sp>
          <p:nvSpPr>
            <p:cNvPr id="118821" name="Rectangle 37"/>
            <p:cNvSpPr>
              <a:spLocks noChangeArrowheads="1"/>
            </p:cNvSpPr>
            <p:nvPr/>
          </p:nvSpPr>
          <p:spPr bwMode="auto">
            <a:xfrm>
              <a:off x="3696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1</a:t>
              </a:r>
              <a:endParaRPr lang="en-US"/>
            </a:p>
          </p:txBody>
        </p:sp>
        <p:sp>
          <p:nvSpPr>
            <p:cNvPr id="118822" name="Rectangle 38"/>
            <p:cNvSpPr>
              <a:spLocks noChangeArrowheads="1"/>
            </p:cNvSpPr>
            <p:nvPr/>
          </p:nvSpPr>
          <p:spPr bwMode="auto">
            <a:xfrm>
              <a:off x="4080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2</a:t>
              </a:r>
              <a:endParaRPr lang="en-US"/>
            </a:p>
          </p:txBody>
        </p:sp>
        <p:sp>
          <p:nvSpPr>
            <p:cNvPr id="118823" name="Rectangle 39"/>
            <p:cNvSpPr>
              <a:spLocks noChangeArrowheads="1"/>
            </p:cNvSpPr>
            <p:nvPr/>
          </p:nvSpPr>
          <p:spPr bwMode="auto">
            <a:xfrm>
              <a:off x="4464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3</a:t>
              </a:r>
              <a:endParaRPr lang="en-US"/>
            </a:p>
          </p:txBody>
        </p:sp>
        <p:sp>
          <p:nvSpPr>
            <p:cNvPr id="118824" name="Rectangle 40"/>
            <p:cNvSpPr>
              <a:spLocks noChangeArrowheads="1"/>
            </p:cNvSpPr>
            <p:nvPr/>
          </p:nvSpPr>
          <p:spPr bwMode="auto">
            <a:xfrm>
              <a:off x="4848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4</a:t>
              </a:r>
              <a:endParaRPr lang="en-US"/>
            </a:p>
          </p:txBody>
        </p:sp>
        <p:sp>
          <p:nvSpPr>
            <p:cNvPr id="118825" name="Rectangle 41"/>
            <p:cNvSpPr>
              <a:spLocks noChangeArrowheads="1"/>
            </p:cNvSpPr>
            <p:nvPr/>
          </p:nvSpPr>
          <p:spPr bwMode="auto">
            <a:xfrm>
              <a:off x="5232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5</a:t>
              </a:r>
              <a:endParaRPr lang="en-US"/>
            </a:p>
          </p:txBody>
        </p:sp>
        <p:sp>
          <p:nvSpPr>
            <p:cNvPr id="118826" name="Rectangle 42"/>
            <p:cNvSpPr>
              <a:spLocks noChangeArrowheads="1"/>
            </p:cNvSpPr>
            <p:nvPr/>
          </p:nvSpPr>
          <p:spPr bwMode="auto">
            <a:xfrm>
              <a:off x="3312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0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007" y="1676400"/>
            <a:ext cx="4474393" cy="4267200"/>
          </a:xfrm>
        </p:spPr>
        <p:txBody>
          <a:bodyPr/>
          <a:lstStyle/>
          <a:p>
            <a:r>
              <a:rPr lang="en-US" sz="2400" dirty="0"/>
              <a:t>We can construct a heap storing </a:t>
            </a:r>
            <a:r>
              <a:rPr lang="en-US" sz="2400" b="1" i="1" dirty="0" err="1">
                <a:latin typeface="Times New Roman" pitchFamily="39" charset="0"/>
              </a:rPr>
              <a:t>n</a:t>
            </a:r>
            <a:r>
              <a:rPr lang="en-US" sz="2400" dirty="0" smtClean="0"/>
              <a:t> keys using </a:t>
            </a:r>
            <a:r>
              <a:rPr lang="en-US" sz="2400" dirty="0"/>
              <a:t>a bottom-up construction with </a:t>
            </a:r>
            <a:r>
              <a:rPr lang="en-US" sz="2400" dirty="0">
                <a:latin typeface="Times New Roman" pitchFamily="39" charset="0"/>
              </a:rPr>
              <a:t>log </a:t>
            </a:r>
            <a:r>
              <a:rPr lang="en-US" sz="2400" b="1" i="1" dirty="0" err="1">
                <a:latin typeface="Times New Roman" pitchFamily="39" charset="0"/>
              </a:rPr>
              <a:t>n</a:t>
            </a:r>
            <a:r>
              <a:rPr lang="en-US" sz="2400" dirty="0"/>
              <a:t> phases</a:t>
            </a:r>
          </a:p>
          <a:p>
            <a:r>
              <a:rPr lang="en-US" sz="2400" dirty="0"/>
              <a:t>In phase </a:t>
            </a:r>
            <a:r>
              <a:rPr lang="en-US" sz="2400" b="1" i="1" dirty="0" err="1">
                <a:latin typeface="Times New Roman" pitchFamily="39" charset="0"/>
              </a:rPr>
              <a:t>i</a:t>
            </a:r>
            <a:r>
              <a:rPr lang="en-US" sz="2400" dirty="0"/>
              <a:t>,</a:t>
            </a:r>
            <a:r>
              <a:rPr lang="en-US" sz="2400" dirty="0" smtClean="0"/>
              <a:t> pairs </a:t>
            </a:r>
            <a:r>
              <a:rPr lang="en-US" sz="2400" dirty="0"/>
              <a:t>of heaps with </a:t>
            </a:r>
            <a:r>
              <a:rPr lang="en-US" sz="2400" dirty="0">
                <a:latin typeface="Times New Roman" pitchFamily="39" charset="0"/>
              </a:rPr>
              <a:t>2</a:t>
            </a:r>
            <a:r>
              <a:rPr lang="en-US" sz="2400" b="1" i="1" baseline="30000" dirty="0">
                <a:latin typeface="Times New Roman" pitchFamily="39" charset="0"/>
              </a:rPr>
              <a:t>i </a:t>
            </a:r>
            <a:r>
              <a:rPr lang="en-US" sz="2400" dirty="0">
                <a:latin typeface="Symbol" pitchFamily="39" charset="2"/>
              </a:rPr>
              <a:t>-</a:t>
            </a:r>
            <a:r>
              <a:rPr lang="en-US" sz="2400" dirty="0">
                <a:latin typeface="Times New Roman" pitchFamily="39" charset="0"/>
              </a:rPr>
              <a:t>1</a:t>
            </a:r>
            <a:r>
              <a:rPr lang="en-US" sz="2400" dirty="0"/>
              <a:t> keys</a:t>
            </a:r>
            <a:r>
              <a:rPr lang="en-US" sz="2400" dirty="0" smtClean="0"/>
              <a:t> are </a:t>
            </a:r>
            <a:r>
              <a:rPr lang="en-US" sz="2400" dirty="0"/>
              <a:t>merged into heaps with </a:t>
            </a:r>
            <a:r>
              <a:rPr lang="en-US" sz="2400" dirty="0">
                <a:latin typeface="Times New Roman" pitchFamily="39" charset="0"/>
              </a:rPr>
              <a:t>2</a:t>
            </a:r>
            <a:r>
              <a:rPr lang="en-US" sz="2400" b="1" i="1" baseline="30000" dirty="0">
                <a:latin typeface="Times New Roman" pitchFamily="39" charset="0"/>
              </a:rPr>
              <a:t>i</a:t>
            </a:r>
            <a:r>
              <a:rPr lang="en-US" sz="2400" baseline="30000" dirty="0">
                <a:latin typeface="Symbol" pitchFamily="39" charset="2"/>
              </a:rPr>
              <a:t>+</a:t>
            </a:r>
            <a:r>
              <a:rPr lang="en-US" sz="2400" baseline="30000" dirty="0">
                <a:latin typeface="Times New Roman" pitchFamily="39" charset="0"/>
              </a:rPr>
              <a:t>1</a:t>
            </a:r>
            <a:r>
              <a:rPr lang="en-US" sz="2400" dirty="0">
                <a:latin typeface="Symbol" pitchFamily="39" charset="2"/>
              </a:rPr>
              <a:t>-</a:t>
            </a:r>
            <a:r>
              <a:rPr lang="en-US" sz="2400" dirty="0">
                <a:latin typeface="Times New Roman" pitchFamily="39" charset="0"/>
              </a:rPr>
              <a:t>1</a:t>
            </a:r>
            <a:r>
              <a:rPr lang="en-US" sz="2400" dirty="0"/>
              <a:t> </a:t>
            </a:r>
            <a:r>
              <a:rPr lang="en-US" sz="2400" dirty="0" smtClean="0"/>
              <a:t>keys</a:t>
            </a:r>
          </a:p>
          <a:p>
            <a:r>
              <a:rPr lang="en-US" dirty="0" smtClean="0"/>
              <a:t>Run time for construction is </a:t>
            </a:r>
            <a:r>
              <a:rPr lang="en-US" i="1" dirty="0" smtClean="0"/>
              <a:t>O(</a:t>
            </a:r>
            <a:r>
              <a:rPr lang="en-US" b="1" i="1" dirty="0" smtClean="0"/>
              <a:t>n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  <a:endParaRPr lang="en-US" sz="2400" dirty="0"/>
          </a:p>
        </p:txBody>
      </p:sp>
      <p:sp>
        <p:nvSpPr>
          <p:cNvPr id="119814" name="Rectangle 6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4800600" y="1676400"/>
            <a:ext cx="396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9" charset="2"/>
              <a:buBlip>
                <a:blip r:embed="rId2"/>
              </a:buBlip>
            </a:pPr>
            <a:endParaRPr lang="en-US"/>
          </a:p>
        </p:txBody>
      </p:sp>
      <p:sp>
        <p:nvSpPr>
          <p:cNvPr id="119816" name="Rectangle 8"/>
          <p:cNvSpPr>
            <a:spLocks noGrp="1" noChangeArrowheads="1"/>
          </p:cNvSpPr>
          <p:nvPr>
            <p:ph type="title"/>
          </p:nvPr>
        </p:nvSpPr>
        <p:spPr>
          <a:xfrm>
            <a:off x="1109613" y="304800"/>
            <a:ext cx="6934200" cy="375250"/>
          </a:xfrm>
        </p:spPr>
        <p:txBody>
          <a:bodyPr/>
          <a:lstStyle/>
          <a:p>
            <a:r>
              <a:rPr lang="en-US" dirty="0"/>
              <a:t>Bottom-up Heap Construction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357813" y="2209800"/>
            <a:ext cx="2514600" cy="838200"/>
            <a:chOff x="3360" y="1392"/>
            <a:chExt cx="1584" cy="528"/>
          </a:xfrm>
        </p:grpSpPr>
        <p:sp>
          <p:nvSpPr>
            <p:cNvPr id="119817" name="AutoShape 9"/>
            <p:cNvSpPr>
              <a:spLocks noChangeArrowheads="1"/>
            </p:cNvSpPr>
            <p:nvPr/>
          </p:nvSpPr>
          <p:spPr bwMode="auto">
            <a:xfrm>
              <a:off x="3360" y="1392"/>
              <a:ext cx="624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2</a:t>
              </a:r>
              <a:r>
                <a:rPr lang="en-US" sz="2000" b="1" i="1" baseline="30000">
                  <a:solidFill>
                    <a:srgbClr val="FBEFD2"/>
                  </a:solidFill>
                  <a:latin typeface="Times New Roman" pitchFamily="39" charset="0"/>
                </a:rPr>
                <a:t>i </a:t>
              </a:r>
              <a:r>
                <a:rPr lang="en-US" sz="2000">
                  <a:solidFill>
                    <a:srgbClr val="FBEFD2"/>
                  </a:solidFill>
                  <a:latin typeface="Symbol" pitchFamily="39" charset="2"/>
                </a:rPr>
                <a:t>-</a:t>
              </a:r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1</a:t>
              </a:r>
            </a:p>
          </p:txBody>
        </p:sp>
        <p:sp>
          <p:nvSpPr>
            <p:cNvPr id="119818" name="AutoShape 10"/>
            <p:cNvSpPr>
              <a:spLocks noChangeArrowheads="1"/>
            </p:cNvSpPr>
            <p:nvPr/>
          </p:nvSpPr>
          <p:spPr bwMode="auto">
            <a:xfrm>
              <a:off x="4320" y="1392"/>
              <a:ext cx="624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2</a:t>
              </a:r>
              <a:r>
                <a:rPr lang="en-US" sz="2000" b="1" i="1" baseline="30000">
                  <a:solidFill>
                    <a:srgbClr val="FBEFD2"/>
                  </a:solidFill>
                  <a:latin typeface="Times New Roman" pitchFamily="39" charset="0"/>
                </a:rPr>
                <a:t>i </a:t>
              </a:r>
              <a:r>
                <a:rPr lang="en-US" sz="2000">
                  <a:solidFill>
                    <a:srgbClr val="FBEFD2"/>
                  </a:solidFill>
                  <a:latin typeface="Symbol" pitchFamily="39" charset="2"/>
                </a:rPr>
                <a:t>-</a:t>
              </a:r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1</a:t>
              </a:r>
            </a:p>
          </p:txBody>
        </p:sp>
      </p:grpSp>
      <p:sp>
        <p:nvSpPr>
          <p:cNvPr id="119826" name="AutoShape 18"/>
          <p:cNvSpPr>
            <a:spLocks noChangeArrowheads="1"/>
          </p:cNvSpPr>
          <p:nvPr/>
        </p:nvSpPr>
        <p:spPr bwMode="auto">
          <a:xfrm>
            <a:off x="6424613" y="34290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9" name="Freeform 21"/>
          <p:cNvSpPr>
            <a:spLocks/>
          </p:cNvSpPr>
          <p:nvPr/>
        </p:nvSpPr>
        <p:spPr bwMode="auto">
          <a:xfrm>
            <a:off x="4773613" y="4191000"/>
            <a:ext cx="3684587" cy="1771650"/>
          </a:xfrm>
          <a:custGeom>
            <a:avLst/>
            <a:gdLst/>
            <a:ahLst/>
            <a:cxnLst>
              <a:cxn ang="0">
                <a:pos x="857" y="147"/>
              </a:cxn>
              <a:cxn ang="0">
                <a:pos x="210" y="981"/>
              </a:cxn>
              <a:cxn ang="0">
                <a:pos x="2119" y="975"/>
              </a:cxn>
              <a:cxn ang="0">
                <a:pos x="1424" y="138"/>
              </a:cxn>
              <a:cxn ang="0">
                <a:pos x="857" y="147"/>
              </a:cxn>
            </a:cxnLst>
            <a:rect l="0" t="0" r="r" b="b"/>
            <a:pathLst>
              <a:path w="2321" h="1116">
                <a:moveTo>
                  <a:pt x="857" y="147"/>
                </a:moveTo>
                <a:cubicBezTo>
                  <a:pt x="722" y="227"/>
                  <a:pt x="0" y="843"/>
                  <a:pt x="210" y="981"/>
                </a:cubicBezTo>
                <a:cubicBezTo>
                  <a:pt x="414" y="1113"/>
                  <a:pt x="1916" y="1116"/>
                  <a:pt x="2119" y="975"/>
                </a:cubicBezTo>
                <a:cubicBezTo>
                  <a:pt x="2321" y="835"/>
                  <a:pt x="1634" y="276"/>
                  <a:pt x="1424" y="138"/>
                </a:cubicBezTo>
                <a:cubicBezTo>
                  <a:pt x="1214" y="0"/>
                  <a:pt x="992" y="67"/>
                  <a:pt x="857" y="147"/>
                </a:cubicBezTo>
                <a:close/>
              </a:path>
            </a:pathLst>
          </a:custGeom>
          <a:solidFill>
            <a:srgbClr val="F8F0D0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19" name="AutoShape 11"/>
          <p:cNvSpPr>
            <a:spLocks noChangeArrowheads="1"/>
          </p:cNvSpPr>
          <p:nvPr/>
        </p:nvSpPr>
        <p:spPr bwMode="auto">
          <a:xfrm>
            <a:off x="5334000" y="4868863"/>
            <a:ext cx="990600" cy="8413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0" name="AutoShape 12"/>
          <p:cNvSpPr>
            <a:spLocks noChangeArrowheads="1"/>
          </p:cNvSpPr>
          <p:nvPr/>
        </p:nvSpPr>
        <p:spPr bwMode="auto">
          <a:xfrm>
            <a:off x="6858000" y="4868863"/>
            <a:ext cx="990600" cy="8413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1" name="Oval 13"/>
          <p:cNvSpPr>
            <a:spLocks noChangeArrowheads="1"/>
          </p:cNvSpPr>
          <p:nvPr/>
        </p:nvSpPr>
        <p:spPr bwMode="auto">
          <a:xfrm>
            <a:off x="6438900" y="4411663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9823" name="AutoShape 15"/>
          <p:cNvCxnSpPr>
            <a:cxnSpLocks noChangeShapeType="1"/>
            <a:stCxn id="119821" idx="3"/>
            <a:endCxn id="119819" idx="0"/>
          </p:cNvCxnSpPr>
          <p:nvPr/>
        </p:nvCxnSpPr>
        <p:spPr bwMode="auto">
          <a:xfrm flipH="1">
            <a:off x="5829300" y="4681538"/>
            <a:ext cx="654050" cy="1873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9824" name="AutoShape 16"/>
          <p:cNvCxnSpPr>
            <a:cxnSpLocks noChangeShapeType="1"/>
            <a:stCxn id="119821" idx="5"/>
            <a:endCxn id="119820" idx="0"/>
          </p:cNvCxnSpPr>
          <p:nvPr/>
        </p:nvCxnSpPr>
        <p:spPr bwMode="auto">
          <a:xfrm>
            <a:off x="6699250" y="4681538"/>
            <a:ext cx="654050" cy="1873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9830" name="Rectangle 22"/>
          <p:cNvSpPr>
            <a:spLocks noChangeArrowheads="1"/>
          </p:cNvSpPr>
          <p:nvPr/>
        </p:nvSpPr>
        <p:spPr bwMode="auto">
          <a:xfrm>
            <a:off x="6161088" y="4872038"/>
            <a:ext cx="925512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 New Roman" pitchFamily="39" charset="0"/>
              </a:rPr>
              <a:t>2</a:t>
            </a:r>
            <a:r>
              <a:rPr lang="en-US" b="1" i="1" baseline="30000">
                <a:latin typeface="Times New Roman" pitchFamily="39" charset="0"/>
              </a:rPr>
              <a:t>i</a:t>
            </a:r>
            <a:r>
              <a:rPr lang="en-US" baseline="30000">
                <a:latin typeface="Symbol" pitchFamily="39" charset="2"/>
              </a:rPr>
              <a:t>+</a:t>
            </a:r>
            <a:r>
              <a:rPr lang="en-US" baseline="30000">
                <a:latin typeface="Times New Roman" pitchFamily="39" charset="0"/>
              </a:rPr>
              <a:t>1</a:t>
            </a:r>
            <a:r>
              <a:rPr lang="en-US">
                <a:latin typeface="Symbol" pitchFamily="39" charset="2"/>
              </a:rPr>
              <a:t>-</a:t>
            </a:r>
            <a:r>
              <a:rPr lang="en-US">
                <a:latin typeface="Times New Roman" pitchFamily="39" charset="0"/>
              </a:rPr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4191000" cy="1143000"/>
          </a:xfrm>
        </p:spPr>
        <p:txBody>
          <a:bodyPr/>
          <a:lstStyle/>
          <a:p>
            <a:r>
              <a:rPr lang="en-US" sz="4000"/>
              <a:t>Adaptable Priority Queues</a:t>
            </a:r>
          </a:p>
        </p:txBody>
      </p:sp>
      <p:grpSp>
        <p:nvGrpSpPr>
          <p:cNvPr id="2" name="Group 467"/>
          <p:cNvGrpSpPr>
            <a:grpSpLocks/>
          </p:cNvGrpSpPr>
          <p:nvPr/>
        </p:nvGrpSpPr>
        <p:grpSpPr bwMode="auto">
          <a:xfrm>
            <a:off x="5276850" y="1550988"/>
            <a:ext cx="2800350" cy="3976687"/>
            <a:chOff x="3234" y="977"/>
            <a:chExt cx="1764" cy="2505"/>
          </a:xfrm>
        </p:grpSpPr>
        <p:sp>
          <p:nvSpPr>
            <p:cNvPr id="3502" name="Oval 430"/>
            <p:cNvSpPr>
              <a:spLocks noChangeArrowheads="1"/>
            </p:cNvSpPr>
            <p:nvPr/>
          </p:nvSpPr>
          <p:spPr bwMode="auto">
            <a:xfrm>
              <a:off x="3761" y="1827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9" charset="0"/>
                <a:sym typeface="Symbol" pitchFamily="39" charset="2"/>
              </a:endParaRPr>
            </a:p>
          </p:txBody>
        </p:sp>
        <p:sp>
          <p:nvSpPr>
            <p:cNvPr id="3503" name="Oval 431"/>
            <p:cNvSpPr>
              <a:spLocks noChangeArrowheads="1"/>
            </p:cNvSpPr>
            <p:nvPr/>
          </p:nvSpPr>
          <p:spPr bwMode="auto">
            <a:xfrm>
              <a:off x="4131" y="2139"/>
              <a:ext cx="202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9" charset="0"/>
                <a:sym typeface="Symbol" pitchFamily="39" charset="2"/>
              </a:endParaRPr>
            </a:p>
          </p:txBody>
        </p:sp>
        <p:cxnSp>
          <p:nvCxnSpPr>
            <p:cNvPr id="3508" name="AutoShape 436"/>
            <p:cNvCxnSpPr>
              <a:cxnSpLocks noChangeShapeType="1"/>
              <a:stCxn id="3510" idx="7"/>
              <a:endCxn id="3502" idx="3"/>
            </p:cNvCxnSpPr>
            <p:nvPr/>
          </p:nvCxnSpPr>
          <p:spPr bwMode="auto">
            <a:xfrm flipV="1">
              <a:off x="3563" y="2005"/>
              <a:ext cx="227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509" name="AutoShape 437"/>
            <p:cNvCxnSpPr>
              <a:cxnSpLocks noChangeShapeType="1"/>
              <a:stCxn id="3503" idx="1"/>
              <a:endCxn id="3502" idx="5"/>
            </p:cNvCxnSpPr>
            <p:nvPr/>
          </p:nvCxnSpPr>
          <p:spPr bwMode="auto">
            <a:xfrm flipH="1" flipV="1">
              <a:off x="3933" y="2005"/>
              <a:ext cx="228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510" name="Oval 438"/>
            <p:cNvSpPr>
              <a:spLocks noChangeArrowheads="1"/>
            </p:cNvSpPr>
            <p:nvPr/>
          </p:nvSpPr>
          <p:spPr bwMode="auto">
            <a:xfrm>
              <a:off x="3391" y="2139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9" charset="0"/>
                <a:sym typeface="Symbol" pitchFamily="39" charset="2"/>
              </a:endParaRPr>
            </a:p>
          </p:txBody>
        </p:sp>
        <p:grpSp>
          <p:nvGrpSpPr>
            <p:cNvPr id="3" name="Group 443"/>
            <p:cNvGrpSpPr>
              <a:grpSpLocks/>
            </p:cNvGrpSpPr>
            <p:nvPr/>
          </p:nvGrpSpPr>
          <p:grpSpPr bwMode="auto">
            <a:xfrm>
              <a:off x="3234" y="988"/>
              <a:ext cx="432" cy="364"/>
              <a:chOff x="3000" y="1152"/>
              <a:chExt cx="672" cy="480"/>
            </a:xfrm>
          </p:grpSpPr>
          <p:sp>
            <p:nvSpPr>
              <p:cNvPr id="3516" name="AutoShape 444"/>
              <p:cNvSpPr>
                <a:spLocks noChangeArrowheads="1"/>
              </p:cNvSpPr>
              <p:nvPr/>
            </p:nvSpPr>
            <p:spPr bwMode="auto">
              <a:xfrm>
                <a:off x="3000" y="1152"/>
                <a:ext cx="672" cy="480"/>
              </a:xfrm>
              <a:prstGeom prst="roundRect">
                <a:avLst>
                  <a:gd name="adj" fmla="val 16667"/>
                </a:avLst>
              </a:prstGeom>
              <a:solidFill>
                <a:srgbClr val="F8F0D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7" name="Line 445"/>
              <p:cNvSpPr>
                <a:spLocks noChangeShapeType="1"/>
              </p:cNvSpPr>
              <p:nvPr/>
            </p:nvSpPr>
            <p:spPr bwMode="auto">
              <a:xfrm>
                <a:off x="3000" y="144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8" name="Line 446"/>
              <p:cNvSpPr>
                <a:spLocks noChangeShapeType="1"/>
              </p:cNvSpPr>
              <p:nvPr/>
            </p:nvSpPr>
            <p:spPr bwMode="auto">
              <a:xfrm>
                <a:off x="3336" y="115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19" name="Text Box 447"/>
            <p:cNvSpPr txBox="1">
              <a:spLocks noChangeArrowheads="1"/>
            </p:cNvSpPr>
            <p:nvPr/>
          </p:nvSpPr>
          <p:spPr bwMode="auto">
            <a:xfrm>
              <a:off x="3263" y="978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 New Roman" pitchFamily="39" charset="0"/>
                  <a:sym typeface="Symbol" pitchFamily="39" charset="2"/>
                </a:rPr>
                <a:t>3</a:t>
              </a:r>
            </a:p>
          </p:txBody>
        </p:sp>
        <p:sp>
          <p:nvSpPr>
            <p:cNvPr id="3520" name="Text Box 448"/>
            <p:cNvSpPr txBox="1">
              <a:spLocks noChangeArrowheads="1"/>
            </p:cNvSpPr>
            <p:nvPr/>
          </p:nvSpPr>
          <p:spPr bwMode="auto">
            <a:xfrm>
              <a:off x="3441" y="977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  <a:sym typeface="Symbol" pitchFamily="39" charset="2"/>
                </a:rPr>
                <a:t>a</a:t>
              </a:r>
            </a:p>
          </p:txBody>
        </p:sp>
        <p:grpSp>
          <p:nvGrpSpPr>
            <p:cNvPr id="4" name="Group 449"/>
            <p:cNvGrpSpPr>
              <a:grpSpLocks/>
            </p:cNvGrpSpPr>
            <p:nvPr/>
          </p:nvGrpSpPr>
          <p:grpSpPr bwMode="auto">
            <a:xfrm>
              <a:off x="3330" y="2932"/>
              <a:ext cx="432" cy="364"/>
              <a:chOff x="3000" y="1152"/>
              <a:chExt cx="672" cy="480"/>
            </a:xfrm>
          </p:grpSpPr>
          <p:sp>
            <p:nvSpPr>
              <p:cNvPr id="3522" name="AutoShape 450"/>
              <p:cNvSpPr>
                <a:spLocks noChangeArrowheads="1"/>
              </p:cNvSpPr>
              <p:nvPr/>
            </p:nvSpPr>
            <p:spPr bwMode="auto">
              <a:xfrm>
                <a:off x="3000" y="1152"/>
                <a:ext cx="672" cy="480"/>
              </a:xfrm>
              <a:prstGeom prst="roundRect">
                <a:avLst>
                  <a:gd name="adj" fmla="val 16667"/>
                </a:avLst>
              </a:prstGeom>
              <a:solidFill>
                <a:srgbClr val="F8F0D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3" name="Line 451"/>
              <p:cNvSpPr>
                <a:spLocks noChangeShapeType="1"/>
              </p:cNvSpPr>
              <p:nvPr/>
            </p:nvSpPr>
            <p:spPr bwMode="auto">
              <a:xfrm>
                <a:off x="3000" y="144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4" name="Line 452"/>
              <p:cNvSpPr>
                <a:spLocks noChangeShapeType="1"/>
              </p:cNvSpPr>
              <p:nvPr/>
            </p:nvSpPr>
            <p:spPr bwMode="auto">
              <a:xfrm>
                <a:off x="3336" y="115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25" name="Text Box 453"/>
            <p:cNvSpPr txBox="1">
              <a:spLocks noChangeArrowheads="1"/>
            </p:cNvSpPr>
            <p:nvPr/>
          </p:nvSpPr>
          <p:spPr bwMode="auto">
            <a:xfrm>
              <a:off x="3359" y="2922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 New Roman" pitchFamily="39" charset="0"/>
                  <a:sym typeface="Symbol" pitchFamily="39" charset="2"/>
                </a:rPr>
                <a:t>5</a:t>
              </a:r>
            </a:p>
          </p:txBody>
        </p:sp>
        <p:sp>
          <p:nvSpPr>
            <p:cNvPr id="3526" name="Text Box 454"/>
            <p:cNvSpPr txBox="1">
              <a:spLocks noChangeArrowheads="1"/>
            </p:cNvSpPr>
            <p:nvPr/>
          </p:nvSpPr>
          <p:spPr bwMode="auto">
            <a:xfrm>
              <a:off x="3537" y="2921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  <a:sym typeface="Symbol" pitchFamily="39" charset="2"/>
                </a:rPr>
                <a:t>g</a:t>
              </a:r>
            </a:p>
          </p:txBody>
        </p:sp>
        <p:grpSp>
          <p:nvGrpSpPr>
            <p:cNvPr id="5" name="Group 455"/>
            <p:cNvGrpSpPr>
              <a:grpSpLocks/>
            </p:cNvGrpSpPr>
            <p:nvPr/>
          </p:nvGrpSpPr>
          <p:grpSpPr bwMode="auto">
            <a:xfrm>
              <a:off x="4386" y="2932"/>
              <a:ext cx="432" cy="364"/>
              <a:chOff x="3000" y="1152"/>
              <a:chExt cx="672" cy="480"/>
            </a:xfrm>
          </p:grpSpPr>
          <p:sp>
            <p:nvSpPr>
              <p:cNvPr id="3528" name="AutoShape 456"/>
              <p:cNvSpPr>
                <a:spLocks noChangeArrowheads="1"/>
              </p:cNvSpPr>
              <p:nvPr/>
            </p:nvSpPr>
            <p:spPr bwMode="auto">
              <a:xfrm>
                <a:off x="3000" y="1152"/>
                <a:ext cx="672" cy="480"/>
              </a:xfrm>
              <a:prstGeom prst="roundRect">
                <a:avLst>
                  <a:gd name="adj" fmla="val 16667"/>
                </a:avLst>
              </a:prstGeom>
              <a:solidFill>
                <a:srgbClr val="F8F0D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9" name="Line 457"/>
              <p:cNvSpPr>
                <a:spLocks noChangeShapeType="1"/>
              </p:cNvSpPr>
              <p:nvPr/>
            </p:nvSpPr>
            <p:spPr bwMode="auto">
              <a:xfrm>
                <a:off x="3000" y="144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0" name="Line 458"/>
              <p:cNvSpPr>
                <a:spLocks noChangeShapeType="1"/>
              </p:cNvSpPr>
              <p:nvPr/>
            </p:nvSpPr>
            <p:spPr bwMode="auto">
              <a:xfrm>
                <a:off x="3336" y="115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31" name="Text Box 459"/>
            <p:cNvSpPr txBox="1">
              <a:spLocks noChangeArrowheads="1"/>
            </p:cNvSpPr>
            <p:nvPr/>
          </p:nvSpPr>
          <p:spPr bwMode="auto">
            <a:xfrm>
              <a:off x="4415" y="2922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 New Roman" pitchFamily="39" charset="0"/>
                  <a:sym typeface="Symbol" pitchFamily="39" charset="2"/>
                </a:rPr>
                <a:t>4</a:t>
              </a:r>
            </a:p>
          </p:txBody>
        </p:sp>
        <p:sp>
          <p:nvSpPr>
            <p:cNvPr id="3532" name="Text Box 460"/>
            <p:cNvSpPr txBox="1">
              <a:spLocks noChangeArrowheads="1"/>
            </p:cNvSpPr>
            <p:nvPr/>
          </p:nvSpPr>
          <p:spPr bwMode="auto">
            <a:xfrm>
              <a:off x="4597" y="2921"/>
              <a:ext cx="187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  <a:sym typeface="Symbol" pitchFamily="39" charset="2"/>
                </a:rPr>
                <a:t>e</a:t>
              </a:r>
            </a:p>
          </p:txBody>
        </p:sp>
        <p:sp>
          <p:nvSpPr>
            <p:cNvPr id="3533" name="Freeform 461"/>
            <p:cNvSpPr>
              <a:spLocks/>
            </p:cNvSpPr>
            <p:nvPr/>
          </p:nvSpPr>
          <p:spPr bwMode="auto">
            <a:xfrm>
              <a:off x="3325" y="1271"/>
              <a:ext cx="437" cy="63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53" y="360"/>
                </a:cxn>
                <a:cxn ang="0">
                  <a:pos x="437" y="630"/>
                </a:cxn>
              </a:cxnLst>
              <a:rect l="0" t="0" r="r" b="b"/>
              <a:pathLst>
                <a:path w="437" h="630">
                  <a:moveTo>
                    <a:pt x="119" y="0"/>
                  </a:moveTo>
                  <a:cubicBezTo>
                    <a:pt x="108" y="60"/>
                    <a:pt x="0" y="255"/>
                    <a:pt x="53" y="360"/>
                  </a:cubicBezTo>
                  <a:cubicBezTo>
                    <a:pt x="106" y="465"/>
                    <a:pt x="357" y="574"/>
                    <a:pt x="437" y="630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4" name="Freeform 462"/>
            <p:cNvSpPr>
              <a:spLocks/>
            </p:cNvSpPr>
            <p:nvPr/>
          </p:nvSpPr>
          <p:spPr bwMode="auto">
            <a:xfrm>
              <a:off x="3552" y="2255"/>
              <a:ext cx="421" cy="1165"/>
            </a:xfrm>
            <a:custGeom>
              <a:avLst/>
              <a:gdLst/>
              <a:ahLst/>
              <a:cxnLst>
                <a:cxn ang="0">
                  <a:pos x="0" y="978"/>
                </a:cxn>
                <a:cxn ang="0">
                  <a:pos x="372" y="1038"/>
                </a:cxn>
                <a:cxn ang="0">
                  <a:pos x="294" y="216"/>
                </a:cxn>
                <a:cxn ang="0">
                  <a:pos x="54" y="0"/>
                </a:cxn>
              </a:cxnLst>
              <a:rect l="0" t="0" r="r" b="b"/>
              <a:pathLst>
                <a:path w="421" h="1165">
                  <a:moveTo>
                    <a:pt x="0" y="978"/>
                  </a:moveTo>
                  <a:cubicBezTo>
                    <a:pt x="62" y="988"/>
                    <a:pt x="323" y="1165"/>
                    <a:pt x="372" y="1038"/>
                  </a:cubicBezTo>
                  <a:cubicBezTo>
                    <a:pt x="421" y="911"/>
                    <a:pt x="347" y="389"/>
                    <a:pt x="294" y="216"/>
                  </a:cubicBezTo>
                  <a:cubicBezTo>
                    <a:pt x="241" y="43"/>
                    <a:pt x="104" y="45"/>
                    <a:pt x="54" y="0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5" name="Freeform 463"/>
            <p:cNvSpPr>
              <a:spLocks/>
            </p:cNvSpPr>
            <p:nvPr/>
          </p:nvSpPr>
          <p:spPr bwMode="auto">
            <a:xfrm>
              <a:off x="4350" y="2261"/>
              <a:ext cx="648" cy="1221"/>
            </a:xfrm>
            <a:custGeom>
              <a:avLst/>
              <a:gdLst/>
              <a:ahLst/>
              <a:cxnLst>
                <a:cxn ang="0">
                  <a:pos x="257" y="953"/>
                </a:cxn>
                <a:cxn ang="0">
                  <a:pos x="642" y="1104"/>
                </a:cxn>
                <a:cxn ang="0">
                  <a:pos x="294" y="252"/>
                </a:cxn>
                <a:cxn ang="0">
                  <a:pos x="0" y="0"/>
                </a:cxn>
              </a:cxnLst>
              <a:rect l="0" t="0" r="r" b="b"/>
              <a:pathLst>
                <a:path w="648" h="1221">
                  <a:moveTo>
                    <a:pt x="257" y="953"/>
                  </a:moveTo>
                  <a:cubicBezTo>
                    <a:pt x="321" y="978"/>
                    <a:pt x="636" y="1221"/>
                    <a:pt x="642" y="1104"/>
                  </a:cubicBezTo>
                  <a:cubicBezTo>
                    <a:pt x="648" y="987"/>
                    <a:pt x="401" y="436"/>
                    <a:pt x="294" y="252"/>
                  </a:cubicBezTo>
                  <a:cubicBezTo>
                    <a:pt x="187" y="68"/>
                    <a:pt x="61" y="52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6" name="Freeform 464"/>
            <p:cNvSpPr>
              <a:spLocks/>
            </p:cNvSpPr>
            <p:nvPr/>
          </p:nvSpPr>
          <p:spPr bwMode="auto">
            <a:xfrm>
              <a:off x="3552" y="1344"/>
              <a:ext cx="381" cy="575"/>
            </a:xfrm>
            <a:custGeom>
              <a:avLst/>
              <a:gdLst/>
              <a:ahLst/>
              <a:cxnLst>
                <a:cxn ang="0">
                  <a:pos x="307" y="575"/>
                </a:cxn>
                <a:cxn ang="0">
                  <a:pos x="330" y="300"/>
                </a:cxn>
                <a:cxn ang="0">
                  <a:pos x="0" y="0"/>
                </a:cxn>
              </a:cxnLst>
              <a:rect l="0" t="0" r="r" b="b"/>
              <a:pathLst>
                <a:path w="381" h="575">
                  <a:moveTo>
                    <a:pt x="307" y="575"/>
                  </a:moveTo>
                  <a:cubicBezTo>
                    <a:pt x="311" y="529"/>
                    <a:pt x="381" y="396"/>
                    <a:pt x="330" y="300"/>
                  </a:cubicBezTo>
                  <a:cubicBezTo>
                    <a:pt x="279" y="204"/>
                    <a:pt x="69" y="62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7" name="Freeform 465"/>
            <p:cNvSpPr>
              <a:spLocks/>
            </p:cNvSpPr>
            <p:nvPr/>
          </p:nvSpPr>
          <p:spPr bwMode="auto">
            <a:xfrm>
              <a:off x="4157" y="2244"/>
              <a:ext cx="229" cy="846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25" y="558"/>
                </a:cxn>
                <a:cxn ang="0">
                  <a:pos x="229" y="846"/>
                </a:cxn>
              </a:cxnLst>
              <a:rect l="0" t="0" r="r" b="b"/>
              <a:pathLst>
                <a:path w="229" h="846">
                  <a:moveTo>
                    <a:pt x="81" y="0"/>
                  </a:moveTo>
                  <a:cubicBezTo>
                    <a:pt x="72" y="93"/>
                    <a:pt x="0" y="417"/>
                    <a:pt x="25" y="558"/>
                  </a:cubicBezTo>
                  <a:cubicBezTo>
                    <a:pt x="50" y="699"/>
                    <a:pt x="187" y="786"/>
                    <a:pt x="229" y="84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8" name="Freeform 466"/>
            <p:cNvSpPr>
              <a:spLocks/>
            </p:cNvSpPr>
            <p:nvPr/>
          </p:nvSpPr>
          <p:spPr bwMode="auto">
            <a:xfrm>
              <a:off x="3444" y="2238"/>
              <a:ext cx="90" cy="678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" y="378"/>
                </a:cxn>
                <a:cxn ang="0">
                  <a:pos x="90" y="678"/>
                </a:cxn>
              </a:cxnLst>
              <a:rect l="0" t="0" r="r" b="b"/>
              <a:pathLst>
                <a:path w="90" h="678">
                  <a:moveTo>
                    <a:pt x="51" y="0"/>
                  </a:moveTo>
                  <a:cubicBezTo>
                    <a:pt x="44" y="63"/>
                    <a:pt x="0" y="265"/>
                    <a:pt x="6" y="378"/>
                  </a:cubicBezTo>
                  <a:cubicBezTo>
                    <a:pt x="12" y="491"/>
                    <a:pt x="72" y="616"/>
                    <a:pt x="90" y="678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5889"/>
            <a:ext cx="9144000" cy="519739"/>
          </a:xfrm>
        </p:spPr>
        <p:txBody>
          <a:bodyPr/>
          <a:lstStyle/>
          <a:p>
            <a:r>
              <a:rPr lang="en-US" sz="2800" dirty="0" smtClean="0"/>
              <a:t>Additional Methods </a:t>
            </a:r>
            <a:r>
              <a:rPr lang="en-US" sz="2800" dirty="0"/>
              <a:t>of the Adaptable Priority Queue ADT</a:t>
            </a:r>
            <a:r>
              <a:rPr lang="en-US" sz="2800" dirty="0" smtClean="0"/>
              <a:t> </a:t>
            </a:r>
            <a:endParaRPr lang="en-US" sz="4400" dirty="0">
              <a:ea typeface="Tahoma" pitchFamily="39" charset="0"/>
              <a:cs typeface="Tahoma" pitchFamily="39" charset="0"/>
            </a:endParaRPr>
          </a:p>
        </p:txBody>
      </p:sp>
      <p:sp>
        <p:nvSpPr>
          <p:cNvPr id="142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remove</a:t>
            </a:r>
            <a:r>
              <a:rPr lang="en-US" dirty="0" err="1"/>
              <a:t>(</a:t>
            </a:r>
            <a:r>
              <a:rPr lang="en-US" i="1" dirty="0" err="1"/>
              <a:t>e</a:t>
            </a:r>
            <a:r>
              <a:rPr lang="en-US" dirty="0"/>
              <a:t>): Remove from </a:t>
            </a:r>
            <a:r>
              <a:rPr lang="en-US" i="1" dirty="0"/>
              <a:t>P </a:t>
            </a:r>
            <a:r>
              <a:rPr lang="en-US" dirty="0"/>
              <a:t>and return entry </a:t>
            </a:r>
            <a:r>
              <a:rPr lang="en-US" i="1" dirty="0" err="1"/>
              <a:t>e</a:t>
            </a:r>
            <a:r>
              <a:rPr lang="en-US" dirty="0"/>
              <a:t>.	</a:t>
            </a:r>
          </a:p>
          <a:p>
            <a:r>
              <a:rPr lang="en-US" dirty="0" err="1">
                <a:solidFill>
                  <a:schemeClr val="tx2"/>
                </a:solidFill>
              </a:rPr>
              <a:t>replaceKey</a:t>
            </a:r>
            <a:r>
              <a:rPr lang="en-US" dirty="0" err="1"/>
              <a:t>(</a:t>
            </a:r>
            <a:r>
              <a:rPr lang="en-US" i="1" dirty="0" err="1"/>
              <a:t>e,k</a:t>
            </a:r>
            <a:r>
              <a:rPr lang="en-US" dirty="0"/>
              <a:t>): Replace with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and return the</a:t>
            </a:r>
            <a:r>
              <a:rPr lang="en-US" dirty="0" smtClean="0"/>
              <a:t> old key</a:t>
            </a:r>
            <a:r>
              <a:rPr lang="en-US" i="1" dirty="0" smtClean="0"/>
              <a:t>;</a:t>
            </a:r>
            <a:r>
              <a:rPr lang="en-US" dirty="0" smtClean="0"/>
              <a:t> an error </a:t>
            </a:r>
            <a:r>
              <a:rPr lang="en-US" dirty="0"/>
              <a:t>condition occurs if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is invalid (that is,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cannot </a:t>
            </a:r>
            <a:r>
              <a:rPr lang="en-US" dirty="0" smtClean="0"/>
              <a:t>be compared </a:t>
            </a:r>
            <a:r>
              <a:rPr lang="en-US" dirty="0"/>
              <a:t>with other keys).	</a:t>
            </a:r>
          </a:p>
          <a:p>
            <a:r>
              <a:rPr lang="en-US" dirty="0" err="1">
                <a:solidFill>
                  <a:schemeClr val="tx2"/>
                </a:solidFill>
              </a:rPr>
              <a:t>replaceValue</a:t>
            </a:r>
            <a:r>
              <a:rPr lang="en-US" dirty="0" err="1"/>
              <a:t>(</a:t>
            </a:r>
            <a:r>
              <a:rPr lang="en-US" i="1" dirty="0" err="1"/>
              <a:t>e,x</a:t>
            </a:r>
            <a:r>
              <a:rPr lang="en-US" dirty="0"/>
              <a:t>): Replace with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and return the</a:t>
            </a:r>
            <a:r>
              <a:rPr lang="en-US" dirty="0" smtClean="0"/>
              <a:t> old value.</a:t>
            </a:r>
            <a:r>
              <a:rPr lang="en-US" dirty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Location-Aware Entries</a:t>
            </a:r>
          </a:p>
        </p:txBody>
      </p:sp>
      <p:sp>
        <p:nvSpPr>
          <p:cNvPr id="136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080887"/>
            <a:ext cx="7772400" cy="4114800"/>
          </a:xfrm>
        </p:spPr>
        <p:txBody>
          <a:bodyPr/>
          <a:lstStyle/>
          <a:p>
            <a:r>
              <a:rPr lang="en-US" dirty="0"/>
              <a:t>A locator-aware entry identifies and tracks the location of its (key, value) object within a data </a:t>
            </a:r>
            <a:r>
              <a:rPr lang="en-US" dirty="0" smtClean="0"/>
              <a:t>structure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442813"/>
          </a:xfrm>
        </p:spPr>
        <p:txBody>
          <a:bodyPr/>
          <a:lstStyle/>
          <a:p>
            <a:r>
              <a:rPr lang="en-US" dirty="0"/>
              <a:t>List Implementation</a:t>
            </a:r>
          </a:p>
        </p:txBody>
      </p:sp>
      <p:sp>
        <p:nvSpPr>
          <p:cNvPr id="149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125923"/>
            <a:ext cx="7772400" cy="220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 location-aware list entry is an object storing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key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value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position (or rank) of the item in the list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In turn, the position (or array cell) stores the entry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Back pointers (or ranks) are updated during swaps</a:t>
            </a:r>
          </a:p>
        </p:txBody>
      </p:sp>
      <p:sp>
        <p:nvSpPr>
          <p:cNvPr id="149568" name="Rectangle 64"/>
          <p:cNvSpPr>
            <a:spLocks noChangeArrowheads="1"/>
          </p:cNvSpPr>
          <p:nvPr/>
        </p:nvSpPr>
        <p:spPr bwMode="auto">
          <a:xfrm>
            <a:off x="1905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69" name="Rectangle 65"/>
          <p:cNvSpPr>
            <a:spLocks noChangeArrowheads="1"/>
          </p:cNvSpPr>
          <p:nvPr/>
        </p:nvSpPr>
        <p:spPr bwMode="auto">
          <a:xfrm>
            <a:off x="2209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0" name="Rectangle 66"/>
          <p:cNvSpPr>
            <a:spLocks noChangeArrowheads="1"/>
          </p:cNvSpPr>
          <p:nvPr/>
        </p:nvSpPr>
        <p:spPr bwMode="auto">
          <a:xfrm>
            <a:off x="2514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1" name="Freeform 67"/>
          <p:cNvSpPr>
            <a:spLocks/>
          </p:cNvSpPr>
          <p:nvPr/>
        </p:nvSpPr>
        <p:spPr bwMode="auto">
          <a:xfrm>
            <a:off x="2667000" y="46624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2" name="Rectangle 68"/>
          <p:cNvSpPr>
            <a:spLocks noChangeArrowheads="1"/>
          </p:cNvSpPr>
          <p:nvPr/>
        </p:nvSpPr>
        <p:spPr bwMode="auto">
          <a:xfrm>
            <a:off x="3429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3" name="Rectangle 69"/>
          <p:cNvSpPr>
            <a:spLocks noChangeArrowheads="1"/>
          </p:cNvSpPr>
          <p:nvPr/>
        </p:nvSpPr>
        <p:spPr bwMode="auto">
          <a:xfrm>
            <a:off x="3733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4" name="Rectangle 70"/>
          <p:cNvSpPr>
            <a:spLocks noChangeArrowheads="1"/>
          </p:cNvSpPr>
          <p:nvPr/>
        </p:nvSpPr>
        <p:spPr bwMode="auto">
          <a:xfrm>
            <a:off x="4038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5" name="Freeform 71"/>
          <p:cNvSpPr>
            <a:spLocks/>
          </p:cNvSpPr>
          <p:nvPr/>
        </p:nvSpPr>
        <p:spPr bwMode="auto">
          <a:xfrm>
            <a:off x="4191000" y="46624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6" name="Rectangle 72"/>
          <p:cNvSpPr>
            <a:spLocks noChangeArrowheads="1"/>
          </p:cNvSpPr>
          <p:nvPr/>
        </p:nvSpPr>
        <p:spPr bwMode="auto">
          <a:xfrm>
            <a:off x="4953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7" name="Rectangle 73"/>
          <p:cNvSpPr>
            <a:spLocks noChangeArrowheads="1"/>
          </p:cNvSpPr>
          <p:nvPr/>
        </p:nvSpPr>
        <p:spPr bwMode="auto">
          <a:xfrm>
            <a:off x="5257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8" name="Rectangle 74"/>
          <p:cNvSpPr>
            <a:spLocks noChangeArrowheads="1"/>
          </p:cNvSpPr>
          <p:nvPr/>
        </p:nvSpPr>
        <p:spPr bwMode="auto">
          <a:xfrm>
            <a:off x="5562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9" name="Freeform 75"/>
          <p:cNvSpPr>
            <a:spLocks/>
          </p:cNvSpPr>
          <p:nvPr/>
        </p:nvSpPr>
        <p:spPr bwMode="auto">
          <a:xfrm>
            <a:off x="5715000" y="46624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0" name="Rectangle 76"/>
          <p:cNvSpPr>
            <a:spLocks noChangeArrowheads="1"/>
          </p:cNvSpPr>
          <p:nvPr/>
        </p:nvSpPr>
        <p:spPr bwMode="auto">
          <a:xfrm>
            <a:off x="6477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1" name="Rectangle 77"/>
          <p:cNvSpPr>
            <a:spLocks noChangeArrowheads="1"/>
          </p:cNvSpPr>
          <p:nvPr/>
        </p:nvSpPr>
        <p:spPr bwMode="auto">
          <a:xfrm>
            <a:off x="6781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2" name="Rectangle 78"/>
          <p:cNvSpPr>
            <a:spLocks noChangeArrowheads="1"/>
          </p:cNvSpPr>
          <p:nvPr/>
        </p:nvSpPr>
        <p:spPr bwMode="auto">
          <a:xfrm>
            <a:off x="7086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3" name="Freeform 79"/>
          <p:cNvSpPr>
            <a:spLocks/>
          </p:cNvSpPr>
          <p:nvPr/>
        </p:nvSpPr>
        <p:spPr bwMode="auto">
          <a:xfrm rot="10800000">
            <a:off x="2819400" y="48148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4" name="Freeform 80"/>
          <p:cNvSpPr>
            <a:spLocks/>
          </p:cNvSpPr>
          <p:nvPr/>
        </p:nvSpPr>
        <p:spPr bwMode="auto">
          <a:xfrm rot="10800000">
            <a:off x="4343400" y="48148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5" name="Freeform 81"/>
          <p:cNvSpPr>
            <a:spLocks/>
          </p:cNvSpPr>
          <p:nvPr/>
        </p:nvSpPr>
        <p:spPr bwMode="auto">
          <a:xfrm rot="10800000">
            <a:off x="5867400" y="48148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6" name="Freeform 82"/>
          <p:cNvSpPr>
            <a:spLocks/>
          </p:cNvSpPr>
          <p:nvPr/>
        </p:nvSpPr>
        <p:spPr bwMode="auto">
          <a:xfrm>
            <a:off x="2289175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7" name="Freeform 83"/>
          <p:cNvSpPr>
            <a:spLocks/>
          </p:cNvSpPr>
          <p:nvPr/>
        </p:nvSpPr>
        <p:spPr bwMode="auto">
          <a:xfrm>
            <a:off x="3810000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8" name="Freeform 84"/>
          <p:cNvSpPr>
            <a:spLocks/>
          </p:cNvSpPr>
          <p:nvPr/>
        </p:nvSpPr>
        <p:spPr bwMode="auto">
          <a:xfrm>
            <a:off x="5330825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9" name="Freeform 85"/>
          <p:cNvSpPr>
            <a:spLocks/>
          </p:cNvSpPr>
          <p:nvPr/>
        </p:nvSpPr>
        <p:spPr bwMode="auto">
          <a:xfrm>
            <a:off x="6851650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4" name="Rectangle 90"/>
          <p:cNvSpPr>
            <a:spLocks noChangeArrowheads="1"/>
          </p:cNvSpPr>
          <p:nvPr/>
        </p:nvSpPr>
        <p:spPr bwMode="auto">
          <a:xfrm>
            <a:off x="8001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5" name="Rectangle 91"/>
          <p:cNvSpPr>
            <a:spLocks noChangeArrowheads="1"/>
          </p:cNvSpPr>
          <p:nvPr/>
        </p:nvSpPr>
        <p:spPr bwMode="auto">
          <a:xfrm>
            <a:off x="990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6" name="Freeform 92"/>
          <p:cNvSpPr>
            <a:spLocks/>
          </p:cNvSpPr>
          <p:nvPr/>
        </p:nvSpPr>
        <p:spPr bwMode="auto">
          <a:xfrm>
            <a:off x="7239000" y="46482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7" name="Freeform 93"/>
          <p:cNvSpPr>
            <a:spLocks/>
          </p:cNvSpPr>
          <p:nvPr/>
        </p:nvSpPr>
        <p:spPr bwMode="auto">
          <a:xfrm rot="10800000">
            <a:off x="7391400" y="48006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8" name="Freeform 94"/>
          <p:cNvSpPr>
            <a:spLocks/>
          </p:cNvSpPr>
          <p:nvPr/>
        </p:nvSpPr>
        <p:spPr bwMode="auto">
          <a:xfrm>
            <a:off x="1143000" y="46482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9" name="Freeform 95"/>
          <p:cNvSpPr>
            <a:spLocks/>
          </p:cNvSpPr>
          <p:nvPr/>
        </p:nvSpPr>
        <p:spPr bwMode="auto">
          <a:xfrm rot="10800000">
            <a:off x="1295400" y="48006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7693025" y="4191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trailer</a:t>
            </a:r>
          </a:p>
        </p:txBody>
      </p:sp>
      <p:sp>
        <p:nvSpPr>
          <p:cNvPr id="149601" name="Text Box 97"/>
          <p:cNvSpPr txBox="1">
            <a:spLocks noChangeArrowheads="1"/>
          </p:cNvSpPr>
          <p:nvPr/>
        </p:nvSpPr>
        <p:spPr bwMode="auto">
          <a:xfrm>
            <a:off x="625475" y="4267200"/>
            <a:ext cx="957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header</a:t>
            </a:r>
          </a:p>
        </p:txBody>
      </p:sp>
      <p:sp>
        <p:nvSpPr>
          <p:cNvPr id="149602" name="AutoShape 98"/>
          <p:cNvSpPr>
            <a:spLocks noChangeArrowheads="1"/>
          </p:cNvSpPr>
          <p:nvPr/>
        </p:nvSpPr>
        <p:spPr bwMode="auto">
          <a:xfrm>
            <a:off x="1676400" y="4267200"/>
            <a:ext cx="58674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03" name="Text Box 99"/>
          <p:cNvSpPr txBox="1">
            <a:spLocks noChangeArrowheads="1"/>
          </p:cNvSpPr>
          <p:nvPr/>
        </p:nvSpPr>
        <p:spPr bwMode="auto">
          <a:xfrm>
            <a:off x="5611813" y="4251325"/>
            <a:ext cx="1931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nodes/positions</a:t>
            </a:r>
          </a:p>
        </p:txBody>
      </p:sp>
      <p:sp>
        <p:nvSpPr>
          <p:cNvPr id="149604" name="AutoShape 100"/>
          <p:cNvSpPr>
            <a:spLocks noChangeArrowheads="1"/>
          </p:cNvSpPr>
          <p:nvPr/>
        </p:nvSpPr>
        <p:spPr bwMode="auto">
          <a:xfrm>
            <a:off x="1905000" y="5257800"/>
            <a:ext cx="5638800" cy="1143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05" name="Text Box 101"/>
          <p:cNvSpPr txBox="1">
            <a:spLocks noChangeArrowheads="1"/>
          </p:cNvSpPr>
          <p:nvPr/>
        </p:nvSpPr>
        <p:spPr bwMode="auto">
          <a:xfrm>
            <a:off x="6477000" y="6019800"/>
            <a:ext cx="941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entries</a:t>
            </a:r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2133600" y="5365750"/>
            <a:ext cx="685800" cy="577850"/>
            <a:chOff x="3000" y="1152"/>
            <a:chExt cx="672" cy="480"/>
          </a:xfrm>
        </p:grpSpPr>
        <p:sp>
          <p:nvSpPr>
            <p:cNvPr id="149611" name="AutoShape 107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2" name="Line 108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3" name="Line 109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14" name="Text Box 110"/>
          <p:cNvSpPr txBox="1">
            <a:spLocks noChangeArrowheads="1"/>
          </p:cNvSpPr>
          <p:nvPr/>
        </p:nvSpPr>
        <p:spPr bwMode="auto">
          <a:xfrm>
            <a:off x="2179638" y="5349875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49615" name="Text Box 111"/>
          <p:cNvSpPr txBox="1">
            <a:spLocks noChangeArrowheads="1"/>
          </p:cNvSpPr>
          <p:nvPr/>
        </p:nvSpPr>
        <p:spPr bwMode="auto">
          <a:xfrm>
            <a:off x="2468563" y="5348288"/>
            <a:ext cx="296862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c</a:t>
            </a:r>
          </a:p>
        </p:txBody>
      </p:sp>
      <p:grpSp>
        <p:nvGrpSpPr>
          <p:cNvPr id="3" name="Group 112"/>
          <p:cNvGrpSpPr>
            <a:grpSpLocks/>
          </p:cNvGrpSpPr>
          <p:nvPr/>
        </p:nvGrpSpPr>
        <p:grpSpPr bwMode="auto">
          <a:xfrm>
            <a:off x="3733800" y="5365750"/>
            <a:ext cx="685800" cy="577850"/>
            <a:chOff x="3000" y="1152"/>
            <a:chExt cx="672" cy="480"/>
          </a:xfrm>
        </p:grpSpPr>
        <p:sp>
          <p:nvSpPr>
            <p:cNvPr id="149617" name="AutoShape 113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8" name="Line 114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9" name="Line 115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20" name="Text Box 116"/>
          <p:cNvSpPr txBox="1">
            <a:spLocks noChangeArrowheads="1"/>
          </p:cNvSpPr>
          <p:nvPr/>
        </p:nvSpPr>
        <p:spPr bwMode="auto">
          <a:xfrm>
            <a:off x="3779838" y="5349875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49621" name="Text Box 117"/>
          <p:cNvSpPr txBox="1">
            <a:spLocks noChangeArrowheads="1"/>
          </p:cNvSpPr>
          <p:nvPr/>
        </p:nvSpPr>
        <p:spPr bwMode="auto">
          <a:xfrm>
            <a:off x="4068763" y="5348288"/>
            <a:ext cx="39893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 dirty="0">
                <a:latin typeface="Times New Roman" pitchFamily="39" charset="0"/>
                <a:sym typeface="Symbol" pitchFamily="39" charset="2"/>
              </a:rPr>
              <a:t>a</a:t>
            </a:r>
          </a:p>
        </p:txBody>
      </p:sp>
      <p:grpSp>
        <p:nvGrpSpPr>
          <p:cNvPr id="4" name="Group 118"/>
          <p:cNvGrpSpPr>
            <a:grpSpLocks/>
          </p:cNvGrpSpPr>
          <p:nvPr/>
        </p:nvGrpSpPr>
        <p:grpSpPr bwMode="auto">
          <a:xfrm>
            <a:off x="5181600" y="5351463"/>
            <a:ext cx="685800" cy="577850"/>
            <a:chOff x="3000" y="1152"/>
            <a:chExt cx="672" cy="480"/>
          </a:xfrm>
        </p:grpSpPr>
        <p:sp>
          <p:nvSpPr>
            <p:cNvPr id="149623" name="AutoShape 119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24" name="Line 120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25" name="Line 121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5227638" y="5335588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5516563" y="5334000"/>
            <a:ext cx="39893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 dirty="0" err="1">
                <a:latin typeface="Times New Roman" pitchFamily="39" charset="0"/>
                <a:sym typeface="Symbol" pitchFamily="39" charset="2"/>
              </a:rPr>
              <a:t>d</a:t>
            </a:r>
            <a:endParaRPr lang="en-US" sz="2000" b="1" i="1" dirty="0">
              <a:latin typeface="Times New Roman" pitchFamily="39" charset="0"/>
              <a:sym typeface="Symbol" pitchFamily="39" charset="2"/>
            </a:endParaRPr>
          </a:p>
        </p:txBody>
      </p:sp>
      <p:grpSp>
        <p:nvGrpSpPr>
          <p:cNvPr id="5" name="Group 124"/>
          <p:cNvGrpSpPr>
            <a:grpSpLocks/>
          </p:cNvGrpSpPr>
          <p:nvPr/>
        </p:nvGrpSpPr>
        <p:grpSpPr bwMode="auto">
          <a:xfrm>
            <a:off x="6705600" y="5351463"/>
            <a:ext cx="685800" cy="577850"/>
            <a:chOff x="3000" y="1152"/>
            <a:chExt cx="672" cy="480"/>
          </a:xfrm>
        </p:grpSpPr>
        <p:sp>
          <p:nvSpPr>
            <p:cNvPr id="149629" name="AutoShape 125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30" name="Line 126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31" name="Line 127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32" name="Text Box 128"/>
          <p:cNvSpPr txBox="1">
            <a:spLocks noChangeArrowheads="1"/>
          </p:cNvSpPr>
          <p:nvPr/>
        </p:nvSpPr>
        <p:spPr bwMode="auto">
          <a:xfrm>
            <a:off x="6751638" y="5335588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49633" name="Text Box 129"/>
          <p:cNvSpPr txBox="1">
            <a:spLocks noChangeArrowheads="1"/>
          </p:cNvSpPr>
          <p:nvPr/>
        </p:nvSpPr>
        <p:spPr bwMode="auto">
          <a:xfrm>
            <a:off x="7040563" y="5334000"/>
            <a:ext cx="39893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 dirty="0" err="1">
                <a:latin typeface="Times New Roman" pitchFamily="39" charset="0"/>
                <a:sym typeface="Symbol" pitchFamily="39" charset="2"/>
              </a:rPr>
              <a:t>b</a:t>
            </a:r>
            <a:endParaRPr lang="en-US" sz="2000" b="1" i="1" dirty="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49634" name="Freeform 130"/>
          <p:cNvSpPr>
            <a:spLocks/>
          </p:cNvSpPr>
          <p:nvPr/>
        </p:nvSpPr>
        <p:spPr bwMode="auto">
          <a:xfrm>
            <a:off x="7032625" y="4975225"/>
            <a:ext cx="817563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35" name="Freeform 131"/>
          <p:cNvSpPr>
            <a:spLocks/>
          </p:cNvSpPr>
          <p:nvPr/>
        </p:nvSpPr>
        <p:spPr bwMode="auto">
          <a:xfrm>
            <a:off x="2459038" y="5003800"/>
            <a:ext cx="817562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36" name="Freeform 132"/>
          <p:cNvSpPr>
            <a:spLocks/>
          </p:cNvSpPr>
          <p:nvPr/>
        </p:nvSpPr>
        <p:spPr bwMode="auto">
          <a:xfrm>
            <a:off x="4038600" y="5003800"/>
            <a:ext cx="817563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37" name="Freeform 133"/>
          <p:cNvSpPr>
            <a:spLocks/>
          </p:cNvSpPr>
          <p:nvPr/>
        </p:nvSpPr>
        <p:spPr bwMode="auto">
          <a:xfrm>
            <a:off x="5507038" y="5003800"/>
            <a:ext cx="817562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5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Implementation</a:t>
            </a:r>
          </a:p>
        </p:txBody>
      </p:sp>
      <p:sp>
        <p:nvSpPr>
          <p:cNvPr id="131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6914" y="1047750"/>
            <a:ext cx="3660977" cy="4572000"/>
          </a:xfrm>
        </p:spPr>
        <p:txBody>
          <a:bodyPr/>
          <a:lstStyle/>
          <a:p>
            <a:r>
              <a:rPr lang="en-US" sz="2000" dirty="0"/>
              <a:t>A location-aware heap entry is an object storing</a:t>
            </a:r>
          </a:p>
          <a:p>
            <a:pPr lvl="1"/>
            <a:r>
              <a:rPr lang="en-US" sz="1800" dirty="0"/>
              <a:t>key</a:t>
            </a:r>
          </a:p>
          <a:p>
            <a:pPr lvl="1"/>
            <a:r>
              <a:rPr lang="en-US" sz="1800" dirty="0"/>
              <a:t>value</a:t>
            </a:r>
          </a:p>
          <a:p>
            <a:pPr lvl="1"/>
            <a:r>
              <a:rPr lang="en-US" sz="1800" dirty="0"/>
              <a:t>position of the entry in the underlying heap</a:t>
            </a:r>
          </a:p>
          <a:p>
            <a:r>
              <a:rPr lang="en-US" sz="2000" dirty="0"/>
              <a:t>In turn, each heap position stores an entry</a:t>
            </a:r>
          </a:p>
          <a:p>
            <a:r>
              <a:rPr lang="en-US" sz="2000" dirty="0"/>
              <a:t>Back pointers are updated during entry swaps</a:t>
            </a:r>
          </a:p>
        </p:txBody>
      </p:sp>
      <p:sp>
        <p:nvSpPr>
          <p:cNvPr id="131077" name="Oval 5"/>
          <p:cNvSpPr>
            <a:spLocks noChangeArrowheads="1"/>
          </p:cNvSpPr>
          <p:nvPr/>
        </p:nvSpPr>
        <p:spPr bwMode="auto">
          <a:xfrm>
            <a:off x="6132513" y="3103563"/>
            <a:ext cx="320675" cy="319087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78" name="Oval 6"/>
          <p:cNvSpPr>
            <a:spLocks noChangeArrowheads="1"/>
          </p:cNvSpPr>
          <p:nvPr/>
        </p:nvSpPr>
        <p:spPr bwMode="auto">
          <a:xfrm>
            <a:off x="7543800" y="3614738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79" name="Oval 7"/>
          <p:cNvSpPr>
            <a:spLocks noChangeArrowheads="1"/>
          </p:cNvSpPr>
          <p:nvPr/>
        </p:nvSpPr>
        <p:spPr bwMode="auto">
          <a:xfrm>
            <a:off x="5180013" y="361473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80" name="Oval 8"/>
          <p:cNvSpPr>
            <a:spLocks noChangeArrowheads="1"/>
          </p:cNvSpPr>
          <p:nvPr/>
        </p:nvSpPr>
        <p:spPr bwMode="auto">
          <a:xfrm>
            <a:off x="5767388" y="4110038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31084" name="AutoShape 12"/>
          <p:cNvCxnSpPr>
            <a:cxnSpLocks noChangeShapeType="1"/>
            <a:stCxn id="131077" idx="3"/>
            <a:endCxn id="131079" idx="7"/>
          </p:cNvCxnSpPr>
          <p:nvPr/>
        </p:nvCxnSpPr>
        <p:spPr bwMode="auto">
          <a:xfrm flipH="1">
            <a:off x="5453063" y="3384550"/>
            <a:ext cx="727075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85" name="AutoShape 13"/>
          <p:cNvCxnSpPr>
            <a:cxnSpLocks noChangeShapeType="1"/>
            <a:stCxn id="131078" idx="1"/>
            <a:endCxn id="131077" idx="5"/>
          </p:cNvCxnSpPr>
          <p:nvPr/>
        </p:nvCxnSpPr>
        <p:spPr bwMode="auto">
          <a:xfrm flipH="1" flipV="1">
            <a:off x="6405563" y="3386138"/>
            <a:ext cx="1184275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87" name="AutoShape 15"/>
          <p:cNvCxnSpPr>
            <a:cxnSpLocks noChangeShapeType="1"/>
            <a:stCxn id="131097" idx="7"/>
            <a:endCxn id="131078" idx="3"/>
          </p:cNvCxnSpPr>
          <p:nvPr/>
        </p:nvCxnSpPr>
        <p:spPr bwMode="auto">
          <a:xfrm flipV="1">
            <a:off x="7323138" y="3897313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90" name="AutoShape 18"/>
          <p:cNvCxnSpPr>
            <a:cxnSpLocks noChangeShapeType="1"/>
            <a:stCxn id="131092" idx="7"/>
            <a:endCxn id="131079" idx="3"/>
          </p:cNvCxnSpPr>
          <p:nvPr/>
        </p:nvCxnSpPr>
        <p:spPr bwMode="auto">
          <a:xfrm flipV="1">
            <a:off x="4865688" y="3897313"/>
            <a:ext cx="360362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91" name="AutoShape 19"/>
          <p:cNvCxnSpPr>
            <a:cxnSpLocks noChangeShapeType="1"/>
            <a:stCxn id="131080" idx="1"/>
            <a:endCxn id="131079" idx="5"/>
          </p:cNvCxnSpPr>
          <p:nvPr/>
        </p:nvCxnSpPr>
        <p:spPr bwMode="auto">
          <a:xfrm flipH="1" flipV="1">
            <a:off x="5453063" y="3897313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1092" name="Oval 20"/>
          <p:cNvSpPr>
            <a:spLocks noChangeArrowheads="1"/>
          </p:cNvSpPr>
          <p:nvPr/>
        </p:nvSpPr>
        <p:spPr bwMode="auto">
          <a:xfrm>
            <a:off x="4592638" y="411003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97" name="Oval 25"/>
          <p:cNvSpPr>
            <a:spLocks noChangeArrowheads="1"/>
          </p:cNvSpPr>
          <p:nvPr/>
        </p:nvSpPr>
        <p:spPr bwMode="auto">
          <a:xfrm>
            <a:off x="7050088" y="4110038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343400" y="2282825"/>
            <a:ext cx="685800" cy="577850"/>
            <a:chOff x="3000" y="1152"/>
            <a:chExt cx="672" cy="480"/>
          </a:xfrm>
        </p:grpSpPr>
        <p:sp>
          <p:nvSpPr>
            <p:cNvPr id="131102" name="AutoShape 30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03" name="Line 31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04" name="Line 32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06" name="Text Box 34"/>
          <p:cNvSpPr txBox="1">
            <a:spLocks noChangeArrowheads="1"/>
          </p:cNvSpPr>
          <p:nvPr/>
        </p:nvSpPr>
        <p:spPr bwMode="auto">
          <a:xfrm>
            <a:off x="4389438" y="22669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31107" name="Text Box 35"/>
          <p:cNvSpPr txBox="1">
            <a:spLocks noChangeArrowheads="1"/>
          </p:cNvSpPr>
          <p:nvPr/>
        </p:nvSpPr>
        <p:spPr bwMode="auto">
          <a:xfrm>
            <a:off x="4672013" y="22653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a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019800" y="1673225"/>
            <a:ext cx="685800" cy="577850"/>
            <a:chOff x="3000" y="1152"/>
            <a:chExt cx="672" cy="480"/>
          </a:xfrm>
        </p:grpSpPr>
        <p:sp>
          <p:nvSpPr>
            <p:cNvPr id="131111" name="AutoShape 39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2" name="Line 40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3" name="Line 41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14" name="Text Box 42"/>
          <p:cNvSpPr txBox="1">
            <a:spLocks noChangeArrowheads="1"/>
          </p:cNvSpPr>
          <p:nvPr/>
        </p:nvSpPr>
        <p:spPr bwMode="auto">
          <a:xfrm>
            <a:off x="6065838" y="16573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31115" name="Text Box 43"/>
          <p:cNvSpPr txBox="1">
            <a:spLocks noChangeArrowheads="1"/>
          </p:cNvSpPr>
          <p:nvPr/>
        </p:nvSpPr>
        <p:spPr bwMode="auto">
          <a:xfrm>
            <a:off x="6348413" y="16557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d</a:t>
            </a: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7620000" y="2282825"/>
            <a:ext cx="685800" cy="577850"/>
            <a:chOff x="3000" y="1152"/>
            <a:chExt cx="672" cy="480"/>
          </a:xfrm>
        </p:grpSpPr>
        <p:sp>
          <p:nvSpPr>
            <p:cNvPr id="131118" name="AutoShape 46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9" name="Line 47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0" name="Line 48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21" name="Text Box 49"/>
          <p:cNvSpPr txBox="1">
            <a:spLocks noChangeArrowheads="1"/>
          </p:cNvSpPr>
          <p:nvPr/>
        </p:nvSpPr>
        <p:spPr bwMode="auto">
          <a:xfrm>
            <a:off x="7666038" y="22669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31122" name="Text Box 50"/>
          <p:cNvSpPr txBox="1">
            <a:spLocks noChangeArrowheads="1"/>
          </p:cNvSpPr>
          <p:nvPr/>
        </p:nvSpPr>
        <p:spPr bwMode="auto">
          <a:xfrm>
            <a:off x="7948613" y="22653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b</a:t>
            </a: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4495800" y="5368925"/>
            <a:ext cx="685800" cy="577850"/>
            <a:chOff x="3000" y="1152"/>
            <a:chExt cx="672" cy="480"/>
          </a:xfrm>
        </p:grpSpPr>
        <p:sp>
          <p:nvSpPr>
            <p:cNvPr id="131125" name="AutoShape 53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6" name="Line 54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7" name="Line 55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28" name="Text Box 56"/>
          <p:cNvSpPr txBox="1">
            <a:spLocks noChangeArrowheads="1"/>
          </p:cNvSpPr>
          <p:nvPr/>
        </p:nvSpPr>
        <p:spPr bwMode="auto">
          <a:xfrm>
            <a:off x="4541838" y="53530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31129" name="Text Box 57"/>
          <p:cNvSpPr txBox="1">
            <a:spLocks noChangeArrowheads="1"/>
          </p:cNvSpPr>
          <p:nvPr/>
        </p:nvSpPr>
        <p:spPr bwMode="auto">
          <a:xfrm>
            <a:off x="4824413" y="53514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g</a:t>
            </a:r>
          </a:p>
        </p:txBody>
      </p: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6172200" y="5368925"/>
            <a:ext cx="685800" cy="577850"/>
            <a:chOff x="3000" y="1152"/>
            <a:chExt cx="672" cy="480"/>
          </a:xfrm>
        </p:grpSpPr>
        <p:sp>
          <p:nvSpPr>
            <p:cNvPr id="131132" name="AutoShape 60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33" name="Line 61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34" name="Line 62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35" name="Text Box 63"/>
          <p:cNvSpPr txBox="1">
            <a:spLocks noChangeArrowheads="1"/>
          </p:cNvSpPr>
          <p:nvPr/>
        </p:nvSpPr>
        <p:spPr bwMode="auto">
          <a:xfrm>
            <a:off x="6218238" y="53530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31136" name="Text Box 64"/>
          <p:cNvSpPr txBox="1">
            <a:spLocks noChangeArrowheads="1"/>
          </p:cNvSpPr>
          <p:nvPr/>
        </p:nvSpPr>
        <p:spPr bwMode="auto">
          <a:xfrm>
            <a:off x="6507163" y="5351463"/>
            <a:ext cx="296862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e</a:t>
            </a:r>
          </a:p>
        </p:txBody>
      </p: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7696200" y="5368925"/>
            <a:ext cx="685800" cy="577850"/>
            <a:chOff x="3000" y="1152"/>
            <a:chExt cx="672" cy="480"/>
          </a:xfrm>
        </p:grpSpPr>
        <p:sp>
          <p:nvSpPr>
            <p:cNvPr id="131139" name="AutoShape 67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40" name="Line 68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41" name="Line 69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42" name="Text Box 70"/>
          <p:cNvSpPr txBox="1">
            <a:spLocks noChangeArrowheads="1"/>
          </p:cNvSpPr>
          <p:nvPr/>
        </p:nvSpPr>
        <p:spPr bwMode="auto">
          <a:xfrm>
            <a:off x="7742238" y="53530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31143" name="Text Box 71"/>
          <p:cNvSpPr txBox="1">
            <a:spLocks noChangeArrowheads="1"/>
          </p:cNvSpPr>
          <p:nvPr/>
        </p:nvSpPr>
        <p:spPr bwMode="auto">
          <a:xfrm>
            <a:off x="8031163" y="5351463"/>
            <a:ext cx="296862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c</a:t>
            </a:r>
          </a:p>
        </p:txBody>
      </p:sp>
      <p:sp>
        <p:nvSpPr>
          <p:cNvPr id="131144" name="Freeform 72"/>
          <p:cNvSpPr>
            <a:spLocks/>
          </p:cNvSpPr>
          <p:nvPr/>
        </p:nvSpPr>
        <p:spPr bwMode="auto">
          <a:xfrm>
            <a:off x="6343650" y="2122488"/>
            <a:ext cx="590550" cy="1047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0" y="300"/>
              </a:cxn>
              <a:cxn ang="0">
                <a:pos x="72" y="660"/>
              </a:cxn>
            </a:cxnLst>
            <a:rect l="0" t="0" r="r" b="b"/>
            <a:pathLst>
              <a:path w="372" h="660">
                <a:moveTo>
                  <a:pt x="0" y="0"/>
                </a:moveTo>
                <a:cubicBezTo>
                  <a:pt x="60" y="50"/>
                  <a:pt x="348" y="190"/>
                  <a:pt x="360" y="300"/>
                </a:cubicBezTo>
                <a:cubicBezTo>
                  <a:pt x="372" y="410"/>
                  <a:pt x="132" y="585"/>
                  <a:pt x="72" y="66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5" name="Freeform 73"/>
          <p:cNvSpPr>
            <a:spLocks/>
          </p:cNvSpPr>
          <p:nvPr/>
        </p:nvSpPr>
        <p:spPr bwMode="auto">
          <a:xfrm>
            <a:off x="7867650" y="2722563"/>
            <a:ext cx="533400" cy="981075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324" y="372"/>
              </a:cxn>
              <a:cxn ang="0">
                <a:pos x="0" y="618"/>
              </a:cxn>
            </a:cxnLst>
            <a:rect l="0" t="0" r="r" b="b"/>
            <a:pathLst>
              <a:path w="336" h="618">
                <a:moveTo>
                  <a:pt x="72" y="0"/>
                </a:moveTo>
                <a:cubicBezTo>
                  <a:pt x="114" y="62"/>
                  <a:pt x="336" y="269"/>
                  <a:pt x="324" y="372"/>
                </a:cubicBezTo>
                <a:cubicBezTo>
                  <a:pt x="312" y="475"/>
                  <a:pt x="67" y="567"/>
                  <a:pt x="0" y="618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6" name="Freeform 74"/>
          <p:cNvSpPr>
            <a:spLocks/>
          </p:cNvSpPr>
          <p:nvPr/>
        </p:nvSpPr>
        <p:spPr bwMode="auto">
          <a:xfrm>
            <a:off x="4487863" y="2732088"/>
            <a:ext cx="693737" cy="1000125"/>
          </a:xfrm>
          <a:custGeom>
            <a:avLst/>
            <a:gdLst/>
            <a:ahLst/>
            <a:cxnLst>
              <a:cxn ang="0">
                <a:pos x="119" y="0"/>
              </a:cxn>
              <a:cxn ang="0">
                <a:pos x="53" y="360"/>
              </a:cxn>
              <a:cxn ang="0">
                <a:pos x="437" y="630"/>
              </a:cxn>
            </a:cxnLst>
            <a:rect l="0" t="0" r="r" b="b"/>
            <a:pathLst>
              <a:path w="437" h="630">
                <a:moveTo>
                  <a:pt x="119" y="0"/>
                </a:moveTo>
                <a:cubicBezTo>
                  <a:pt x="108" y="60"/>
                  <a:pt x="0" y="255"/>
                  <a:pt x="53" y="360"/>
                </a:cubicBezTo>
                <a:cubicBezTo>
                  <a:pt x="106" y="465"/>
                  <a:pt x="357" y="574"/>
                  <a:pt x="437" y="63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7" name="Freeform 75"/>
          <p:cNvSpPr>
            <a:spLocks/>
          </p:cNvSpPr>
          <p:nvPr/>
        </p:nvSpPr>
        <p:spPr bwMode="auto">
          <a:xfrm>
            <a:off x="4848225" y="4294188"/>
            <a:ext cx="668338" cy="1849437"/>
          </a:xfrm>
          <a:custGeom>
            <a:avLst/>
            <a:gdLst/>
            <a:ahLst/>
            <a:cxnLst>
              <a:cxn ang="0">
                <a:pos x="0" y="978"/>
              </a:cxn>
              <a:cxn ang="0">
                <a:pos x="372" y="1038"/>
              </a:cxn>
              <a:cxn ang="0">
                <a:pos x="294" y="216"/>
              </a:cxn>
              <a:cxn ang="0">
                <a:pos x="54" y="0"/>
              </a:cxn>
            </a:cxnLst>
            <a:rect l="0" t="0" r="r" b="b"/>
            <a:pathLst>
              <a:path w="421" h="1165">
                <a:moveTo>
                  <a:pt x="0" y="978"/>
                </a:moveTo>
                <a:cubicBezTo>
                  <a:pt x="62" y="988"/>
                  <a:pt x="323" y="1165"/>
                  <a:pt x="372" y="1038"/>
                </a:cubicBezTo>
                <a:cubicBezTo>
                  <a:pt x="421" y="911"/>
                  <a:pt x="347" y="389"/>
                  <a:pt x="294" y="216"/>
                </a:cubicBezTo>
                <a:cubicBezTo>
                  <a:pt x="241" y="43"/>
                  <a:pt x="104" y="45"/>
                  <a:pt x="54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9" name="Freeform 77"/>
          <p:cNvSpPr>
            <a:spLocks/>
          </p:cNvSpPr>
          <p:nvPr/>
        </p:nvSpPr>
        <p:spPr bwMode="auto">
          <a:xfrm>
            <a:off x="6115050" y="4303713"/>
            <a:ext cx="1028700" cy="1938337"/>
          </a:xfrm>
          <a:custGeom>
            <a:avLst/>
            <a:gdLst/>
            <a:ahLst/>
            <a:cxnLst>
              <a:cxn ang="0">
                <a:pos x="257" y="953"/>
              </a:cxn>
              <a:cxn ang="0">
                <a:pos x="642" y="1104"/>
              </a:cxn>
              <a:cxn ang="0">
                <a:pos x="294" y="252"/>
              </a:cxn>
              <a:cxn ang="0">
                <a:pos x="0" y="0"/>
              </a:cxn>
            </a:cxnLst>
            <a:rect l="0" t="0" r="r" b="b"/>
            <a:pathLst>
              <a:path w="648" h="1221">
                <a:moveTo>
                  <a:pt x="257" y="953"/>
                </a:moveTo>
                <a:cubicBezTo>
                  <a:pt x="321" y="978"/>
                  <a:pt x="636" y="1221"/>
                  <a:pt x="642" y="1104"/>
                </a:cubicBezTo>
                <a:cubicBezTo>
                  <a:pt x="648" y="987"/>
                  <a:pt x="401" y="436"/>
                  <a:pt x="294" y="252"/>
                </a:cubicBezTo>
                <a:cubicBezTo>
                  <a:pt x="187" y="68"/>
                  <a:pt x="61" y="52"/>
                  <a:pt x="0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0" name="Freeform 78"/>
          <p:cNvSpPr>
            <a:spLocks/>
          </p:cNvSpPr>
          <p:nvPr/>
        </p:nvSpPr>
        <p:spPr bwMode="auto">
          <a:xfrm>
            <a:off x="7391400" y="4284663"/>
            <a:ext cx="1290638" cy="1963737"/>
          </a:xfrm>
          <a:custGeom>
            <a:avLst/>
            <a:gdLst/>
            <a:ahLst/>
            <a:cxnLst>
              <a:cxn ang="0">
                <a:pos x="401" y="977"/>
              </a:cxn>
              <a:cxn ang="0">
                <a:pos x="786" y="1128"/>
              </a:cxn>
              <a:cxn ang="0">
                <a:pos x="564" y="324"/>
              </a:cxn>
              <a:cxn ang="0">
                <a:pos x="0" y="0"/>
              </a:cxn>
            </a:cxnLst>
            <a:rect l="0" t="0" r="r" b="b"/>
            <a:pathLst>
              <a:path w="813" h="1237">
                <a:moveTo>
                  <a:pt x="401" y="977"/>
                </a:moveTo>
                <a:cubicBezTo>
                  <a:pt x="465" y="1002"/>
                  <a:pt x="759" y="1237"/>
                  <a:pt x="786" y="1128"/>
                </a:cubicBezTo>
                <a:cubicBezTo>
                  <a:pt x="813" y="1019"/>
                  <a:pt x="695" y="512"/>
                  <a:pt x="564" y="324"/>
                </a:cubicBezTo>
                <a:cubicBezTo>
                  <a:pt x="433" y="136"/>
                  <a:pt x="118" y="68"/>
                  <a:pt x="0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1" name="Freeform 79"/>
          <p:cNvSpPr>
            <a:spLocks/>
          </p:cNvSpPr>
          <p:nvPr/>
        </p:nvSpPr>
        <p:spPr bwMode="auto">
          <a:xfrm>
            <a:off x="4848225" y="2847975"/>
            <a:ext cx="604838" cy="912813"/>
          </a:xfrm>
          <a:custGeom>
            <a:avLst/>
            <a:gdLst/>
            <a:ahLst/>
            <a:cxnLst>
              <a:cxn ang="0">
                <a:pos x="307" y="575"/>
              </a:cxn>
              <a:cxn ang="0">
                <a:pos x="330" y="300"/>
              </a:cxn>
              <a:cxn ang="0">
                <a:pos x="0" y="0"/>
              </a:cxn>
            </a:cxnLst>
            <a:rect l="0" t="0" r="r" b="b"/>
            <a:pathLst>
              <a:path w="381" h="575">
                <a:moveTo>
                  <a:pt x="307" y="575"/>
                </a:moveTo>
                <a:cubicBezTo>
                  <a:pt x="311" y="529"/>
                  <a:pt x="381" y="396"/>
                  <a:pt x="330" y="300"/>
                </a:cubicBezTo>
                <a:cubicBezTo>
                  <a:pt x="279" y="204"/>
                  <a:pt x="69" y="62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2" name="Freeform 80"/>
          <p:cNvSpPr>
            <a:spLocks/>
          </p:cNvSpPr>
          <p:nvPr/>
        </p:nvSpPr>
        <p:spPr bwMode="auto">
          <a:xfrm>
            <a:off x="7683500" y="2867025"/>
            <a:ext cx="269875" cy="903288"/>
          </a:xfrm>
          <a:custGeom>
            <a:avLst/>
            <a:gdLst/>
            <a:ahLst/>
            <a:cxnLst>
              <a:cxn ang="0">
                <a:pos x="14" y="569"/>
              </a:cxn>
              <a:cxn ang="0">
                <a:pos x="26" y="252"/>
              </a:cxn>
              <a:cxn ang="0">
                <a:pos x="170" y="0"/>
              </a:cxn>
            </a:cxnLst>
            <a:rect l="0" t="0" r="r" b="b"/>
            <a:pathLst>
              <a:path w="170" h="569">
                <a:moveTo>
                  <a:pt x="14" y="569"/>
                </a:moveTo>
                <a:cubicBezTo>
                  <a:pt x="16" y="516"/>
                  <a:pt x="0" y="347"/>
                  <a:pt x="26" y="252"/>
                </a:cubicBezTo>
                <a:cubicBezTo>
                  <a:pt x="52" y="157"/>
                  <a:pt x="140" y="52"/>
                  <a:pt x="17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3" name="Freeform 81"/>
          <p:cNvSpPr>
            <a:spLocks/>
          </p:cNvSpPr>
          <p:nvPr/>
        </p:nvSpPr>
        <p:spPr bwMode="auto">
          <a:xfrm>
            <a:off x="6015038" y="2257425"/>
            <a:ext cx="309562" cy="979488"/>
          </a:xfrm>
          <a:custGeom>
            <a:avLst/>
            <a:gdLst/>
            <a:ahLst/>
            <a:cxnLst>
              <a:cxn ang="0">
                <a:pos x="177" y="617"/>
              </a:cxn>
              <a:cxn ang="0">
                <a:pos x="3" y="312"/>
              </a:cxn>
              <a:cxn ang="0">
                <a:pos x="195" y="0"/>
              </a:cxn>
            </a:cxnLst>
            <a:rect l="0" t="0" r="r" b="b"/>
            <a:pathLst>
              <a:path w="195" h="617">
                <a:moveTo>
                  <a:pt x="177" y="617"/>
                </a:moveTo>
                <a:cubicBezTo>
                  <a:pt x="148" y="566"/>
                  <a:pt x="0" y="415"/>
                  <a:pt x="3" y="312"/>
                </a:cubicBezTo>
                <a:cubicBezTo>
                  <a:pt x="6" y="209"/>
                  <a:pt x="155" y="65"/>
                  <a:pt x="195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4" name="Freeform 82"/>
          <p:cNvSpPr>
            <a:spLocks/>
          </p:cNvSpPr>
          <p:nvPr/>
        </p:nvSpPr>
        <p:spPr bwMode="auto">
          <a:xfrm>
            <a:off x="7145338" y="4278313"/>
            <a:ext cx="522287" cy="1284287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47" y="461"/>
              </a:cxn>
              <a:cxn ang="0">
                <a:pos x="329" y="809"/>
              </a:cxn>
            </a:cxnLst>
            <a:rect l="0" t="0" r="r" b="b"/>
            <a:pathLst>
              <a:path w="329" h="809">
                <a:moveTo>
                  <a:pt x="44" y="0"/>
                </a:moveTo>
                <a:cubicBezTo>
                  <a:pt x="44" y="77"/>
                  <a:pt x="0" y="326"/>
                  <a:pt x="47" y="461"/>
                </a:cubicBezTo>
                <a:cubicBezTo>
                  <a:pt x="94" y="596"/>
                  <a:pt x="270" y="737"/>
                  <a:pt x="329" y="80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5" name="Freeform 83"/>
          <p:cNvSpPr>
            <a:spLocks/>
          </p:cNvSpPr>
          <p:nvPr/>
        </p:nvSpPr>
        <p:spPr bwMode="auto">
          <a:xfrm>
            <a:off x="5808663" y="4276725"/>
            <a:ext cx="363537" cy="1343025"/>
          </a:xfrm>
          <a:custGeom>
            <a:avLst/>
            <a:gdLst/>
            <a:ahLst/>
            <a:cxnLst>
              <a:cxn ang="0">
                <a:pos x="81" y="0"/>
              </a:cxn>
              <a:cxn ang="0">
                <a:pos x="25" y="558"/>
              </a:cxn>
              <a:cxn ang="0">
                <a:pos x="229" y="846"/>
              </a:cxn>
            </a:cxnLst>
            <a:rect l="0" t="0" r="r" b="b"/>
            <a:pathLst>
              <a:path w="229" h="846">
                <a:moveTo>
                  <a:pt x="81" y="0"/>
                </a:moveTo>
                <a:cubicBezTo>
                  <a:pt x="72" y="93"/>
                  <a:pt x="0" y="417"/>
                  <a:pt x="25" y="558"/>
                </a:cubicBezTo>
                <a:cubicBezTo>
                  <a:pt x="50" y="699"/>
                  <a:pt x="187" y="786"/>
                  <a:pt x="229" y="84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6" name="Freeform 84"/>
          <p:cNvSpPr>
            <a:spLocks/>
          </p:cNvSpPr>
          <p:nvPr/>
        </p:nvSpPr>
        <p:spPr bwMode="auto">
          <a:xfrm>
            <a:off x="4676775" y="4267200"/>
            <a:ext cx="142875" cy="1076325"/>
          </a:xfrm>
          <a:custGeom>
            <a:avLst/>
            <a:gdLst/>
            <a:ahLst/>
            <a:cxnLst>
              <a:cxn ang="0">
                <a:pos x="51" y="0"/>
              </a:cxn>
              <a:cxn ang="0">
                <a:pos x="6" y="378"/>
              </a:cxn>
              <a:cxn ang="0">
                <a:pos x="90" y="678"/>
              </a:cxn>
            </a:cxnLst>
            <a:rect l="0" t="0" r="r" b="b"/>
            <a:pathLst>
              <a:path w="90" h="678">
                <a:moveTo>
                  <a:pt x="51" y="0"/>
                </a:moveTo>
                <a:cubicBezTo>
                  <a:pt x="44" y="63"/>
                  <a:pt x="0" y="265"/>
                  <a:pt x="6" y="378"/>
                </a:cubicBezTo>
                <a:cubicBezTo>
                  <a:pt x="12" y="491"/>
                  <a:pt x="72" y="616"/>
                  <a:pt x="90" y="678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78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151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42253" y="1026842"/>
            <a:ext cx="8484263" cy="4724400"/>
          </a:xfrm>
        </p:spPr>
        <p:txBody>
          <a:bodyPr/>
          <a:lstStyle/>
          <a:p>
            <a:r>
              <a:rPr lang="en-US" dirty="0" smtClean="0"/>
              <a:t>Times </a:t>
            </a:r>
            <a:r>
              <a:rPr lang="en-US" dirty="0"/>
              <a:t>better than those achievable without location-aware entries are highlighted in </a:t>
            </a:r>
            <a:r>
              <a:rPr lang="en-US" dirty="0" smtClean="0">
                <a:solidFill>
                  <a:schemeClr val="tx2"/>
                </a:solidFill>
              </a:rPr>
              <a:t>red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itchFamily="39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Method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	Unsorted </a:t>
            </a:r>
            <a:r>
              <a:rPr lang="en-US" sz="2000" b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List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Sorted </a:t>
            </a:r>
            <a:r>
              <a:rPr lang="en-US" sz="2000" b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List	Heap	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size, </a:t>
            </a: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isEmpty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insert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min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</a:t>
            </a:r>
          </a:p>
          <a:p>
            <a:pPr>
              <a:buFont typeface="Wingdings" pitchFamily="39" charset="2"/>
              <a:buNone/>
            </a:pP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removeMin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remove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 smtClean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replaceKey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replaceValue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465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dirty="0" smtClean="0"/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276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Seven Important Functions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90008" y="1428748"/>
            <a:ext cx="4010110" cy="4876800"/>
          </a:xfrm>
        </p:spPr>
        <p:txBody>
          <a:bodyPr/>
          <a:lstStyle/>
          <a:p>
            <a:r>
              <a:rPr lang="en-US" sz="2000" dirty="0"/>
              <a:t>Seven functions that often appear in algorithm analysis:</a:t>
            </a:r>
          </a:p>
          <a:p>
            <a:pPr lvl="1"/>
            <a:r>
              <a:rPr lang="en-US" sz="1800" dirty="0"/>
              <a:t>Constant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-110" charset="2"/>
              </a:rPr>
              <a:t>≈ </a:t>
            </a:r>
            <a:r>
              <a:rPr lang="en-US" sz="1800" b="1" i="1" dirty="0">
                <a:latin typeface="Times New Roman" pitchFamily="-110" charset="0"/>
                <a:sym typeface="Symbol" pitchFamily="-110" charset="2"/>
              </a:rPr>
              <a:t>1</a:t>
            </a:r>
          </a:p>
          <a:p>
            <a:pPr lvl="1"/>
            <a:r>
              <a:rPr lang="en-US" sz="1800" dirty="0"/>
              <a:t>Logarithmic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-110" charset="2"/>
              </a:rPr>
              <a:t>≈ log </a:t>
            </a:r>
            <a:r>
              <a:rPr lang="en-US" sz="1800" b="1" i="1" dirty="0" err="1">
                <a:latin typeface="Times New Roman" pitchFamily="-110" charset="0"/>
                <a:sym typeface="Symbol" pitchFamily="-110" charset="2"/>
              </a:rPr>
              <a:t>n</a:t>
            </a:r>
            <a:endParaRPr lang="en-US" sz="1800" dirty="0"/>
          </a:p>
          <a:p>
            <a:pPr lvl="1"/>
            <a:r>
              <a:rPr lang="en-US" sz="1800" dirty="0"/>
              <a:t>Linear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-110" charset="2"/>
              </a:rPr>
              <a:t>≈ </a:t>
            </a:r>
            <a:r>
              <a:rPr lang="en-US" sz="1800" b="1" i="1" dirty="0" err="1" smtClean="0">
                <a:latin typeface="Times New Roman" pitchFamily="-110" charset="0"/>
                <a:sym typeface="Symbol" pitchFamily="-110" charset="2"/>
              </a:rPr>
              <a:t>n</a:t>
            </a:r>
            <a:endParaRPr lang="en-US" sz="1800" b="1" i="1" dirty="0">
              <a:latin typeface="Times New Roman" pitchFamily="-110" charset="0"/>
              <a:sym typeface="Symbol" pitchFamily="-110" charset="2"/>
            </a:endParaRPr>
          </a:p>
          <a:p>
            <a:pPr lvl="1"/>
            <a:r>
              <a:rPr lang="en-US" sz="1800" dirty="0"/>
              <a:t>N-Log-N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-110" charset="2"/>
              </a:rPr>
              <a:t>≈ </a:t>
            </a:r>
            <a:r>
              <a:rPr lang="en-US" sz="1800" b="1" i="1" dirty="0" err="1" smtClean="0">
                <a:latin typeface="Times New Roman" pitchFamily="-110" charset="0"/>
                <a:sym typeface="Symbol" pitchFamily="-110" charset="2"/>
              </a:rPr>
              <a:t>n</a:t>
            </a:r>
            <a:r>
              <a:rPr lang="en-US" sz="1800" b="1" i="1" dirty="0" smtClean="0">
                <a:latin typeface="Times New Roman" pitchFamily="-110" charset="0"/>
                <a:sym typeface="Symbol" pitchFamily="-110" charset="2"/>
              </a:rPr>
              <a:t> </a:t>
            </a:r>
            <a:r>
              <a:rPr lang="en-US" sz="1800" dirty="0">
                <a:sym typeface="Symbol" pitchFamily="-110" charset="2"/>
              </a:rPr>
              <a:t>log </a:t>
            </a:r>
            <a:r>
              <a:rPr lang="en-US" sz="1800" b="1" i="1" dirty="0" err="1">
                <a:latin typeface="Times New Roman" pitchFamily="-110" charset="0"/>
                <a:sym typeface="Symbol" pitchFamily="-110" charset="2"/>
              </a:rPr>
              <a:t>n</a:t>
            </a:r>
            <a:endParaRPr lang="en-US" sz="1800" b="1" i="1" dirty="0">
              <a:latin typeface="Times New Roman" pitchFamily="-110" charset="0"/>
              <a:sym typeface="Symbol" pitchFamily="-110" charset="2"/>
            </a:endParaRPr>
          </a:p>
          <a:p>
            <a:pPr lvl="1"/>
            <a:r>
              <a:rPr lang="en-US" sz="1800" dirty="0"/>
              <a:t>Quadratic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-110" charset="2"/>
              </a:rPr>
              <a:t>≈ </a:t>
            </a:r>
            <a:r>
              <a:rPr lang="en-US" sz="1800" b="1" i="1" dirty="0" smtClean="0">
                <a:latin typeface="Times New Roman" pitchFamily="-110" charset="0"/>
                <a:sym typeface="Symbol" pitchFamily="-110" charset="2"/>
              </a:rPr>
              <a:t>n</a:t>
            </a:r>
            <a:r>
              <a:rPr lang="en-US" sz="1800" baseline="30000" dirty="0" smtClean="0">
                <a:latin typeface="Times New Roman" pitchFamily="-110" charset="0"/>
                <a:sym typeface="Symbol" pitchFamily="-110" charset="2"/>
              </a:rPr>
              <a:t>2</a:t>
            </a:r>
            <a:endParaRPr lang="en-US" sz="1800" baseline="30000" dirty="0">
              <a:latin typeface="Times New Roman" pitchFamily="-110" charset="0"/>
              <a:sym typeface="Symbol" pitchFamily="-110" charset="2"/>
            </a:endParaRPr>
          </a:p>
          <a:p>
            <a:pPr lvl="1"/>
            <a:r>
              <a:rPr lang="en-US" sz="1800" dirty="0"/>
              <a:t>Cubic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-110" charset="2"/>
              </a:rPr>
              <a:t>≈ </a:t>
            </a:r>
            <a:r>
              <a:rPr lang="en-US" sz="1800" b="1" i="1" dirty="0" smtClean="0">
                <a:latin typeface="Times New Roman" pitchFamily="-110" charset="0"/>
                <a:sym typeface="Symbol" pitchFamily="-110" charset="2"/>
              </a:rPr>
              <a:t>n</a:t>
            </a:r>
            <a:r>
              <a:rPr lang="en-US" sz="1800" baseline="30000" dirty="0" smtClean="0">
                <a:latin typeface="Times New Roman" pitchFamily="-110" charset="0"/>
                <a:sym typeface="Symbol" pitchFamily="-110" charset="2"/>
              </a:rPr>
              <a:t>3</a:t>
            </a:r>
            <a:endParaRPr lang="en-US" sz="1800" baseline="30000" dirty="0">
              <a:latin typeface="Times New Roman" pitchFamily="-110" charset="0"/>
              <a:sym typeface="Symbol" pitchFamily="-110" charset="2"/>
            </a:endParaRPr>
          </a:p>
          <a:p>
            <a:pPr lvl="1"/>
            <a:r>
              <a:rPr lang="en-US" sz="1800" dirty="0"/>
              <a:t>Exponential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-110" charset="2"/>
              </a:rPr>
              <a:t>≈ </a:t>
            </a:r>
            <a:r>
              <a:rPr lang="en-US" sz="1800" b="1" dirty="0" smtClean="0">
                <a:latin typeface="Times New Roman" pitchFamily="-110" charset="0"/>
                <a:sym typeface="Symbol" pitchFamily="-110" charset="2"/>
              </a:rPr>
              <a:t>2</a:t>
            </a:r>
            <a:r>
              <a:rPr lang="en-US" sz="1800" i="1" baseline="30000" dirty="0" smtClean="0">
                <a:latin typeface="Times New Roman" pitchFamily="-110" charset="0"/>
                <a:sym typeface="Symbol" pitchFamily="-110" charset="2"/>
              </a:rPr>
              <a:t>n</a:t>
            </a:r>
            <a:endParaRPr lang="en-US" sz="1800" i="1" baseline="30000" dirty="0">
              <a:latin typeface="Times New Roman" pitchFamily="-110" charset="0"/>
              <a:sym typeface="Symbol" pitchFamily="-110" charset="2"/>
            </a:endParaRPr>
          </a:p>
          <a:p>
            <a:pPr lvl="1"/>
            <a:endParaRPr lang="en-US" sz="1800" b="1" baseline="30000" dirty="0">
              <a:latin typeface="Times New Roman" pitchFamily="-110" charset="0"/>
            </a:endParaRPr>
          </a:p>
          <a:p>
            <a:r>
              <a:rPr lang="en-US" sz="2000" dirty="0"/>
              <a:t>In a log-log chart, the slope of the line corresponds to the growth rate of the </a:t>
            </a:r>
            <a:r>
              <a:rPr lang="en-US" sz="2000" dirty="0" smtClean="0"/>
              <a:t>function.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271" y="1428748"/>
            <a:ext cx="5130800" cy="471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on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&amp; Object-Oriented Design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Run-Time Analysis</a:t>
            </a:r>
          </a:p>
          <a:p>
            <a:r>
              <a:rPr lang="en-US" dirty="0" smtClean="0"/>
              <a:t>Linear Data Structures</a:t>
            </a:r>
          </a:p>
          <a:p>
            <a:r>
              <a:rPr lang="en-US" dirty="0" smtClean="0"/>
              <a:t>The Java Collections Framework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Priority Queues &amp; </a:t>
            </a:r>
            <a:r>
              <a:rPr lang="en-US" dirty="0" smtClean="0"/>
              <a:t>Heaps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560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600200"/>
            <a:ext cx="41148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1414"/>
                </a:solidFill>
              </a:rPr>
              <a:t>properties of logarithms:</a:t>
            </a:r>
            <a:endParaRPr lang="en-US" sz="2000" dirty="0"/>
          </a:p>
          <a:p>
            <a:pPr lvl="1">
              <a:lnSpc>
                <a:spcPct val="90000"/>
              </a:lnSpc>
              <a:buFont typeface="Wingdings" pitchFamily="-110" charset="2"/>
              <a:buNone/>
            </a:pP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 err="1"/>
              <a:t>(xy</a:t>
            </a:r>
            <a:r>
              <a:rPr lang="en-US" sz="2000" dirty="0"/>
              <a:t>) = </a:t>
            </a: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 err="1"/>
              <a:t>x</a:t>
            </a:r>
            <a:r>
              <a:rPr lang="en-US" sz="2000" dirty="0"/>
              <a:t> + </a:t>
            </a: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 err="1"/>
              <a:t>y</a:t>
            </a:r>
            <a:endParaRPr lang="en-US" sz="2000" dirty="0"/>
          </a:p>
          <a:p>
            <a:pPr lvl="1">
              <a:lnSpc>
                <a:spcPct val="90000"/>
              </a:lnSpc>
              <a:buFont typeface="Wingdings" pitchFamily="-110" charset="2"/>
              <a:buNone/>
            </a:pP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/>
              <a:t> (</a:t>
            </a:r>
            <a:r>
              <a:rPr lang="en-US" sz="2000" dirty="0" err="1"/>
              <a:t>x/y</a:t>
            </a:r>
            <a:r>
              <a:rPr lang="en-US" sz="2000" dirty="0"/>
              <a:t>) = </a:t>
            </a: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 err="1"/>
              <a:t>x</a:t>
            </a:r>
            <a:r>
              <a:rPr lang="en-US" sz="2000" dirty="0"/>
              <a:t> - </a:t>
            </a: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 err="1"/>
              <a:t>y</a:t>
            </a:r>
            <a:endParaRPr lang="en-US" sz="2000" dirty="0"/>
          </a:p>
          <a:p>
            <a:pPr lvl="1">
              <a:lnSpc>
                <a:spcPct val="90000"/>
              </a:lnSpc>
              <a:buFont typeface="Wingdings" pitchFamily="-110" charset="2"/>
              <a:buNone/>
            </a:pP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 err="1"/>
              <a:t>x</a:t>
            </a:r>
            <a:r>
              <a:rPr lang="en-US" sz="2000" baseline="30000" dirty="0" err="1"/>
              <a:t>a</a:t>
            </a:r>
            <a:r>
              <a:rPr lang="en-US" sz="2000" dirty="0"/>
              <a:t> = </a:t>
            </a:r>
            <a:r>
              <a:rPr lang="en-US" sz="2000" dirty="0" err="1"/>
              <a:t>alog</a:t>
            </a:r>
            <a:r>
              <a:rPr lang="en-US" sz="2000" baseline="-25000" dirty="0" err="1"/>
              <a:t>b</a:t>
            </a:r>
            <a:r>
              <a:rPr lang="en-US" sz="2000" dirty="0" err="1"/>
              <a:t>x</a:t>
            </a:r>
            <a:endParaRPr lang="en-US" sz="2000" dirty="0"/>
          </a:p>
          <a:p>
            <a:pPr lvl="1">
              <a:lnSpc>
                <a:spcPct val="90000"/>
              </a:lnSpc>
              <a:buFont typeface="Wingdings" pitchFamily="-110" charset="2"/>
              <a:buNone/>
            </a:pPr>
            <a:r>
              <a:rPr lang="en-US" sz="2000" dirty="0" err="1"/>
              <a:t>log</a:t>
            </a:r>
            <a:r>
              <a:rPr lang="en-US" sz="2000" baseline="-25000" dirty="0" err="1"/>
              <a:t>b</a:t>
            </a:r>
            <a:r>
              <a:rPr lang="en-US" sz="2000" dirty="0" err="1"/>
              <a:t>a</a:t>
            </a:r>
            <a:r>
              <a:rPr lang="en-US" sz="2000" dirty="0"/>
              <a:t> = </a:t>
            </a:r>
            <a:r>
              <a:rPr lang="en-US" sz="2000" dirty="0" err="1"/>
              <a:t>log</a:t>
            </a:r>
            <a:r>
              <a:rPr lang="en-US" sz="2000" baseline="-25000" dirty="0" err="1"/>
              <a:t>x</a:t>
            </a:r>
            <a:r>
              <a:rPr lang="en-US" sz="2000" dirty="0" err="1"/>
              <a:t>a/log</a:t>
            </a:r>
            <a:r>
              <a:rPr lang="en-US" sz="2000" baseline="-25000" dirty="0" err="1"/>
              <a:t>x</a:t>
            </a:r>
            <a:r>
              <a:rPr lang="en-US" sz="2000" dirty="0" err="1"/>
              <a:t>b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3028FF"/>
                </a:solidFill>
              </a:rPr>
              <a:t>properties of exponentials</a:t>
            </a:r>
            <a:r>
              <a:rPr lang="en-US" sz="2000" dirty="0">
                <a:solidFill>
                  <a:srgbClr val="3028FF"/>
                </a:solidFill>
              </a:rPr>
              <a:t>:</a:t>
            </a:r>
            <a:endParaRPr lang="en-US" sz="2000" dirty="0"/>
          </a:p>
          <a:p>
            <a:pPr lvl="1">
              <a:lnSpc>
                <a:spcPct val="80000"/>
              </a:lnSpc>
              <a:buFont typeface="Wingdings" pitchFamily="-110" charset="2"/>
              <a:buNone/>
            </a:pPr>
            <a:r>
              <a:rPr lang="en-US" sz="2000" dirty="0" err="1"/>
              <a:t>a</a:t>
            </a:r>
            <a:r>
              <a:rPr lang="en-US" sz="2000" baseline="30000" dirty="0" err="1"/>
              <a:t>(b+c</a:t>
            </a:r>
            <a:r>
              <a:rPr lang="en-US" sz="2000" baseline="30000" dirty="0"/>
              <a:t>)</a:t>
            </a:r>
            <a:r>
              <a:rPr lang="en-US" sz="2000" dirty="0"/>
              <a:t> = </a:t>
            </a:r>
            <a:r>
              <a:rPr lang="en-US" sz="2000" dirty="0" err="1"/>
              <a:t>a</a:t>
            </a:r>
            <a:r>
              <a:rPr lang="en-US" sz="2000" baseline="30000" dirty="0" err="1"/>
              <a:t>b</a:t>
            </a:r>
            <a:r>
              <a:rPr lang="en-US" sz="2000" dirty="0" err="1"/>
              <a:t>a</a:t>
            </a:r>
            <a:r>
              <a:rPr lang="en-US" sz="2000" dirty="0"/>
              <a:t> </a:t>
            </a:r>
            <a:r>
              <a:rPr lang="en-US" sz="2000" baseline="30000" dirty="0" err="1"/>
              <a:t>c</a:t>
            </a:r>
            <a:endParaRPr lang="en-US" sz="2000" dirty="0"/>
          </a:p>
          <a:p>
            <a:pPr lvl="1">
              <a:lnSpc>
                <a:spcPct val="80000"/>
              </a:lnSpc>
              <a:buFont typeface="Wingdings" pitchFamily="-110" charset="2"/>
              <a:buNone/>
            </a:pPr>
            <a:r>
              <a:rPr lang="en-US" sz="2000" dirty="0" err="1"/>
              <a:t>a</a:t>
            </a:r>
            <a:r>
              <a:rPr lang="en-US" sz="2000" baseline="30000" dirty="0" err="1"/>
              <a:t>bc</a:t>
            </a:r>
            <a:r>
              <a:rPr lang="en-US" sz="2000" dirty="0"/>
              <a:t> = (</a:t>
            </a:r>
            <a:r>
              <a:rPr lang="en-US" sz="2000" dirty="0" err="1"/>
              <a:t>a</a:t>
            </a:r>
            <a:r>
              <a:rPr lang="en-US" sz="2000" baseline="30000" dirty="0" err="1"/>
              <a:t>b</a:t>
            </a:r>
            <a:r>
              <a:rPr lang="en-US" sz="2000" dirty="0" err="1"/>
              <a:t>)</a:t>
            </a:r>
            <a:r>
              <a:rPr lang="en-US" sz="2000" baseline="30000" dirty="0" err="1"/>
              <a:t>c</a:t>
            </a:r>
            <a:endParaRPr lang="en-US" sz="2000" dirty="0"/>
          </a:p>
          <a:p>
            <a:pPr lvl="1">
              <a:lnSpc>
                <a:spcPct val="80000"/>
              </a:lnSpc>
              <a:buFont typeface="Wingdings" pitchFamily="-110" charset="2"/>
              <a:buNone/>
            </a:pPr>
            <a:r>
              <a:rPr lang="en-US" sz="2000" dirty="0" err="1"/>
              <a:t>a</a:t>
            </a:r>
            <a:r>
              <a:rPr lang="en-US" sz="2000" baseline="30000" dirty="0" err="1"/>
              <a:t>b</a:t>
            </a:r>
            <a:r>
              <a:rPr lang="en-US" sz="2000" dirty="0"/>
              <a:t> /a</a:t>
            </a:r>
            <a:r>
              <a:rPr lang="en-US" sz="2000" baseline="30000" dirty="0"/>
              <a:t>c</a:t>
            </a:r>
            <a:r>
              <a:rPr lang="en-US" sz="2000" dirty="0"/>
              <a:t> = </a:t>
            </a:r>
            <a:r>
              <a:rPr lang="en-US" sz="2000" dirty="0" err="1"/>
              <a:t>a</a:t>
            </a:r>
            <a:r>
              <a:rPr lang="en-US" sz="2000" baseline="30000" dirty="0" err="1"/>
              <a:t>(b-c</a:t>
            </a:r>
            <a:r>
              <a:rPr lang="en-US" sz="2000" baseline="30000" dirty="0"/>
              <a:t>)</a:t>
            </a:r>
            <a:endParaRPr lang="en-US" sz="2000" dirty="0"/>
          </a:p>
          <a:p>
            <a:pPr lvl="1">
              <a:lnSpc>
                <a:spcPct val="80000"/>
              </a:lnSpc>
              <a:buFont typeface="Wingdings" pitchFamily="-110" charset="2"/>
              <a:buNone/>
            </a:pPr>
            <a:r>
              <a:rPr lang="en-US" sz="2000" dirty="0" err="1"/>
              <a:t>b</a:t>
            </a:r>
            <a:r>
              <a:rPr lang="en-US" sz="2000" dirty="0"/>
              <a:t> = a </a:t>
            </a:r>
            <a:r>
              <a:rPr lang="en-US" sz="2000" baseline="30000" dirty="0" err="1"/>
              <a:t>log</a:t>
            </a:r>
            <a:r>
              <a:rPr lang="en-US" sz="2000" baseline="-11000" dirty="0" err="1"/>
              <a:t>a</a:t>
            </a:r>
            <a:r>
              <a:rPr lang="en-US" sz="2000" baseline="30000" dirty="0" err="1"/>
              <a:t>b</a:t>
            </a:r>
            <a:endParaRPr lang="en-US" sz="2000" dirty="0"/>
          </a:p>
          <a:p>
            <a:pPr lvl="1">
              <a:lnSpc>
                <a:spcPct val="80000"/>
              </a:lnSpc>
              <a:buFont typeface="Wingdings" pitchFamily="-110" charset="2"/>
              <a:buNone/>
            </a:pPr>
            <a:r>
              <a:rPr lang="en-US" sz="2000" dirty="0" err="1"/>
              <a:t>b</a:t>
            </a:r>
            <a:r>
              <a:rPr lang="en-US" sz="2000" baseline="30000" dirty="0" err="1"/>
              <a:t>c</a:t>
            </a:r>
            <a:r>
              <a:rPr lang="en-US" sz="2000" dirty="0"/>
              <a:t> = a </a:t>
            </a:r>
            <a:r>
              <a:rPr lang="en-US" sz="2000" baseline="30000" dirty="0" err="1"/>
              <a:t>c</a:t>
            </a:r>
            <a:r>
              <a:rPr lang="en-US" sz="2000" baseline="30000" dirty="0"/>
              <a:t>*</a:t>
            </a:r>
            <a:r>
              <a:rPr lang="en-US" sz="2000" baseline="30000" dirty="0" err="1"/>
              <a:t>log</a:t>
            </a:r>
            <a:r>
              <a:rPr lang="en-US" sz="2000" baseline="-11000" dirty="0" err="1"/>
              <a:t>a</a:t>
            </a:r>
            <a:r>
              <a:rPr lang="en-US" sz="2000" baseline="30000" dirty="0" err="1"/>
              <a:t>b</a:t>
            </a:r>
            <a:endParaRPr lang="en-US" sz="2000" dirty="0"/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7945437" y="228600"/>
          <a:ext cx="87312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Clip" r:id="rId3" imgW="4671000" imgH="10590840" progId="">
                  <p:embed/>
                </p:oleObj>
              </mc:Choice>
              <mc:Fallback>
                <p:oleObj name="Clip" r:id="rId3" imgW="4671000" imgH="105908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5437" y="228600"/>
                        <a:ext cx="873125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Rectangle 8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533400" y="16002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Blip>
                <a:blip r:embed="rId5"/>
              </a:buBlip>
            </a:pPr>
            <a:r>
              <a:rPr lang="en-US" dirty="0"/>
              <a:t>Summations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Blip>
                <a:blip r:embed="rId5"/>
              </a:buBlip>
            </a:pPr>
            <a:r>
              <a:rPr lang="en-US" dirty="0"/>
              <a:t>Logarithms and </a:t>
            </a:r>
            <a:r>
              <a:rPr lang="en-US" dirty="0" smtClean="0"/>
              <a:t>Exponents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Blip>
                <a:blip r:embed="rId5"/>
              </a:buBlip>
            </a:pPr>
            <a:r>
              <a:rPr lang="en-US" dirty="0" smtClean="0"/>
              <a:t>Existential and universal operators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Blip>
                <a:blip r:embed="rId5"/>
              </a:buBlip>
            </a:pPr>
            <a:r>
              <a:rPr lang="en-US" dirty="0"/>
              <a:t>Proof techniques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-110" charset="2"/>
              <a:buBlip>
                <a:blip r:embed="rId5"/>
              </a:buBlip>
            </a:pPr>
            <a:r>
              <a:rPr lang="en-US" dirty="0"/>
              <a:t>Basic probability</a:t>
            </a:r>
            <a:br>
              <a:rPr lang="en-US" dirty="0"/>
            </a:br>
            <a:endParaRPr lang="en-US" sz="1600" dirty="0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Math to </a:t>
            </a:r>
            <a:r>
              <a:rPr lang="en-US" dirty="0"/>
              <a:t>Review</a:t>
            </a:r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892175" y="4458207"/>
          <a:ext cx="22225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Equation" r:id="rId6" imgW="1231900" imgH="533400" progId="Equation.DSMT4">
                  <p:embed/>
                </p:oleObj>
              </mc:Choice>
              <mc:Fallback>
                <p:oleObj name="Equation" r:id="rId6" imgW="1231900" imgH="533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4458207"/>
                        <a:ext cx="222250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436563" y="3718208"/>
            <a:ext cx="4114800" cy="717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1" kern="0" dirty="0">
                <a:solidFill>
                  <a:srgbClr val="357118"/>
                </a:solidFill>
                <a:ea typeface="ＭＳ Ｐゴシック" pitchFamily="-110" charset="-128"/>
              </a:rPr>
              <a:t>e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57118"/>
                </a:solidFill>
                <a:effectLst/>
                <a:uLnTx/>
                <a:uFillTx/>
                <a:latin typeface="+mn-lt"/>
                <a:ea typeface="ＭＳ Ｐゴシック" pitchFamily="-110" charset="-128"/>
              </a:rPr>
              <a:t>xistential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357118"/>
                </a:solidFill>
                <a:effectLst/>
                <a:uLnTx/>
                <a:uFillTx/>
                <a:latin typeface="+mn-lt"/>
                <a:ea typeface="ＭＳ Ｐゴシック" pitchFamily="-110" charset="-128"/>
              </a:rPr>
              <a:t> and universal operators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357118"/>
              </a:solidFill>
              <a:effectLst/>
              <a:uLnTx/>
              <a:uFillTx/>
              <a:latin typeface="+mn-lt"/>
              <a:ea typeface="ＭＳ Ｐゴシック" pitchFamily="-110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3101">
  <a:themeElements>
    <a:clrScheme name="Custom 3">
      <a:dk1>
        <a:srgbClr val="000000"/>
      </a:dk1>
      <a:lt1>
        <a:srgbClr val="FBEFD2"/>
      </a:lt1>
      <a:dk2>
        <a:srgbClr val="8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2011.potx</Template>
  <TotalTime>1593</TotalTime>
  <Words>3742</Words>
  <Application>Microsoft Macintosh PowerPoint</Application>
  <PresentationFormat>On-screen Show (4:3)</PresentationFormat>
  <Paragraphs>805</Paragraphs>
  <Slides>68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68</vt:i4>
      </vt:variant>
    </vt:vector>
  </HeadingPairs>
  <TitlesOfParts>
    <vt:vector size="72" baseType="lpstr">
      <vt:lpstr>3101</vt:lpstr>
      <vt:lpstr>Clip</vt:lpstr>
      <vt:lpstr>Equation</vt:lpstr>
      <vt:lpstr>Photo Editor Photo</vt:lpstr>
      <vt:lpstr>Midterm Review</vt:lpstr>
      <vt:lpstr>Topics on the Midterm</vt:lpstr>
      <vt:lpstr>Data Structures So Far</vt:lpstr>
      <vt:lpstr>Topics on the Midterm</vt:lpstr>
      <vt:lpstr>Data Structures &amp; Object-Oriented Design</vt:lpstr>
      <vt:lpstr>Software Engineering</vt:lpstr>
      <vt:lpstr>Seven Important Functions </vt:lpstr>
      <vt:lpstr>Topics on the Midterm</vt:lpstr>
      <vt:lpstr>Some Math to Review</vt:lpstr>
      <vt:lpstr>Definition of  “Big Oh”</vt:lpstr>
      <vt:lpstr>Arithmetic Progression</vt:lpstr>
      <vt:lpstr>PowerPoint Presentation</vt:lpstr>
      <vt:lpstr>Time Complexity of an Algorithm</vt:lpstr>
      <vt:lpstr>Time Complexity of a Problem</vt:lpstr>
      <vt:lpstr>Topics on the Midterm</vt:lpstr>
      <vt:lpstr>Arrays</vt:lpstr>
      <vt:lpstr>Arrays</vt:lpstr>
      <vt:lpstr>Arrays in Java</vt:lpstr>
      <vt:lpstr>Example</vt:lpstr>
      <vt:lpstr>Array Lists</vt:lpstr>
      <vt:lpstr>The Array List ADT (§6.1)</vt:lpstr>
      <vt:lpstr>The Array List ADT</vt:lpstr>
      <vt:lpstr>Performance</vt:lpstr>
      <vt:lpstr>Doubling Strategy Analysis</vt:lpstr>
      <vt:lpstr>Stacks</vt:lpstr>
      <vt:lpstr>The Stack ADT </vt:lpstr>
      <vt:lpstr>Array-based Stack</vt:lpstr>
      <vt:lpstr>Queues</vt:lpstr>
      <vt:lpstr>Array-Based Queue</vt:lpstr>
      <vt:lpstr>Queue Operations</vt:lpstr>
      <vt:lpstr>Linked Lists</vt:lpstr>
      <vt:lpstr>Singly Linked List (§ 3.2)</vt:lpstr>
      <vt:lpstr>Running Time</vt:lpstr>
      <vt:lpstr>Doubly Linked List</vt:lpstr>
      <vt:lpstr>Topics on the Midterm</vt:lpstr>
      <vt:lpstr>Iterators</vt:lpstr>
      <vt:lpstr>The Java Collections Framework (Ordered Data Types) </vt:lpstr>
      <vt:lpstr>Topics on the Midterm</vt:lpstr>
      <vt:lpstr>Linear Recursion Design Pattern</vt:lpstr>
      <vt:lpstr>Binary Recursion </vt:lpstr>
      <vt:lpstr>Topics on the Midterm</vt:lpstr>
      <vt:lpstr>Formal Definition of Rooted Tree</vt:lpstr>
      <vt:lpstr>Tree Terminology</vt:lpstr>
      <vt:lpstr>Position ADT </vt:lpstr>
      <vt:lpstr>Tree ADT</vt:lpstr>
      <vt:lpstr>Preorder Traversal</vt:lpstr>
      <vt:lpstr>Postorder Traversal</vt:lpstr>
      <vt:lpstr>Properties of Proper Binary Trees</vt:lpstr>
      <vt:lpstr>BinaryTree ADT </vt:lpstr>
      <vt:lpstr>Topics on the Midterm</vt:lpstr>
      <vt:lpstr>Priority Queue ADT </vt:lpstr>
      <vt:lpstr>Entry ADT</vt:lpstr>
      <vt:lpstr>Comparator ADT</vt:lpstr>
      <vt:lpstr>Sequence-based Priority Queue</vt:lpstr>
      <vt:lpstr>Heaps</vt:lpstr>
      <vt:lpstr>Min Heaps </vt:lpstr>
      <vt:lpstr>Upheap</vt:lpstr>
      <vt:lpstr>Downheap</vt:lpstr>
      <vt:lpstr>Downheap</vt:lpstr>
      <vt:lpstr>Array-based Heap Implementation </vt:lpstr>
      <vt:lpstr>Bottom-up Heap Construction </vt:lpstr>
      <vt:lpstr>Adaptable Priority Queues</vt:lpstr>
      <vt:lpstr>Additional Methods of the Adaptable Priority Queue ADT </vt:lpstr>
      <vt:lpstr>Location-Aware Entries</vt:lpstr>
      <vt:lpstr>List Implementation</vt:lpstr>
      <vt:lpstr>Heap Implementation</vt:lpstr>
      <vt:lpstr>Performance</vt:lpstr>
      <vt:lpstr>Topics on the Midterm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So Far</dc:title>
  <dc:creator>James Elder</dc:creator>
  <cp:lastModifiedBy>James Elder</cp:lastModifiedBy>
  <cp:revision>27</cp:revision>
  <dcterms:created xsi:type="dcterms:W3CDTF">2010-02-10T23:35:12Z</dcterms:created>
  <dcterms:modified xsi:type="dcterms:W3CDTF">2015-02-13T00:42:07Z</dcterms:modified>
</cp:coreProperties>
</file>