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543" r:id="rId2"/>
    <p:sldId id="2212" r:id="rId3"/>
    <p:sldId id="2204" r:id="rId4"/>
    <p:sldId id="2205" r:id="rId5"/>
    <p:sldId id="2206" r:id="rId6"/>
    <p:sldId id="2242" r:id="rId7"/>
    <p:sldId id="2243" r:id="rId8"/>
    <p:sldId id="2207" r:id="rId9"/>
    <p:sldId id="2217" r:id="rId10"/>
    <p:sldId id="2208" r:id="rId11"/>
    <p:sldId id="2210" r:id="rId12"/>
    <p:sldId id="2213" r:id="rId13"/>
    <p:sldId id="2209" r:id="rId14"/>
    <p:sldId id="2268" r:id="rId15"/>
    <p:sldId id="2234" r:id="rId16"/>
    <p:sldId id="2233" r:id="rId17"/>
    <p:sldId id="2246" r:id="rId18"/>
    <p:sldId id="2270" r:id="rId19"/>
    <p:sldId id="2271" r:id="rId20"/>
    <p:sldId id="2272" r:id="rId21"/>
    <p:sldId id="2230" r:id="rId22"/>
    <p:sldId id="2269" r:id="rId23"/>
    <p:sldId id="2249" r:id="rId24"/>
    <p:sldId id="2248" r:id="rId25"/>
    <p:sldId id="2273" r:id="rId26"/>
    <p:sldId id="2250" r:id="rId27"/>
    <p:sldId id="2251" r:id="rId28"/>
    <p:sldId id="2244" r:id="rId29"/>
    <p:sldId id="2235" r:id="rId30"/>
    <p:sldId id="2236" r:id="rId31"/>
    <p:sldId id="2171" r:id="rId32"/>
    <p:sldId id="2191" r:id="rId33"/>
    <p:sldId id="2169" r:id="rId34"/>
    <p:sldId id="2239" r:id="rId35"/>
    <p:sldId id="2185" r:id="rId36"/>
    <p:sldId id="2188" r:id="rId37"/>
    <p:sldId id="2219" r:id="rId38"/>
    <p:sldId id="2220" r:id="rId39"/>
    <p:sldId id="2221" r:id="rId40"/>
    <p:sldId id="2222" r:id="rId41"/>
    <p:sldId id="2223" r:id="rId42"/>
    <p:sldId id="2225" r:id="rId43"/>
    <p:sldId id="2172" r:id="rId44"/>
    <p:sldId id="2193" r:id="rId45"/>
    <p:sldId id="2176" r:id="rId46"/>
    <p:sldId id="2194" r:id="rId47"/>
    <p:sldId id="2211" r:id="rId48"/>
    <p:sldId id="2252" r:id="rId49"/>
    <p:sldId id="2253" r:id="rId50"/>
    <p:sldId id="2254" r:id="rId51"/>
    <p:sldId id="2255" r:id="rId52"/>
    <p:sldId id="2256" r:id="rId53"/>
    <p:sldId id="2258" r:id="rId54"/>
    <p:sldId id="2265" r:id="rId55"/>
    <p:sldId id="2259" r:id="rId56"/>
    <p:sldId id="2261" r:id="rId57"/>
    <p:sldId id="2262" r:id="rId58"/>
    <p:sldId id="2260" r:id="rId59"/>
    <p:sldId id="2263" r:id="rId60"/>
    <p:sldId id="2264" r:id="rId61"/>
    <p:sldId id="2216" r:id="rId62"/>
    <p:sldId id="437" r:id="rId63"/>
    <p:sldId id="2202" r:id="rId64"/>
  </p:sldIdLst>
  <p:sldSz cx="9144000" cy="6858000" type="screen4x3"/>
  <p:notesSz cx="6934200" cy="9120188"/>
  <p:custDataLst>
    <p:tags r:id="rId67"/>
  </p:custDataLst>
  <p:defaultTextStyle>
    <a:defPPr>
      <a:defRPr lang="en-CA"/>
    </a:defPPr>
    <a:lvl1pPr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AE1"/>
    <a:srgbClr val="CC00FF"/>
    <a:srgbClr val="008456"/>
    <a:srgbClr val="49685B"/>
    <a:srgbClr val="FFF100"/>
    <a:srgbClr val="D0827C"/>
    <a:srgbClr val="FF0000"/>
    <a:srgbClr val="92D050"/>
    <a:srgbClr val="FFFF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7" autoAdjust="0"/>
    <p:restoredTop sz="90368" autoAdjust="0"/>
  </p:normalViewPr>
  <p:slideViewPr>
    <p:cSldViewPr>
      <p:cViewPr>
        <p:scale>
          <a:sx n="66" d="100"/>
          <a:sy n="66" d="100"/>
        </p:scale>
        <p:origin x="552" y="18"/>
      </p:cViewPr>
      <p:guideLst>
        <p:guide orient="horz" pos="36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4575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62A4980E-5670-45B8-85CB-4C939B05FF0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433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84213"/>
            <a:ext cx="4559300" cy="3419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32288"/>
            <a:ext cx="50863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4575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0A75B947-B4BD-4400-B83E-E64B6321811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8940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80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9949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07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80107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195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425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1301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6389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1458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767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5769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6904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64867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4703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591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4132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823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030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0342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120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57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7550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9717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882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637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429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998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288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1521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8802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2047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54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6277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1784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1307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20216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119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327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9349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593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777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19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46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306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1169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7863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1716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2201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024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3234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7414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08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5835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1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93576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900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66C20537-C675-4F60-B5DF-AACBD446A65F}" type="slidenum">
              <a:rPr lang="en-CA" altLang="en-US" smtClean="0"/>
              <a:pPr eaLnBrk="1" hangingPunct="1">
                <a:spcBef>
                  <a:spcPct val="50000"/>
                </a:spcBef>
              </a:pPr>
              <a:t>62</a:t>
            </a:fld>
            <a:endParaRPr lang="en-CA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5125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80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778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818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42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055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8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11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255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708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1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21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73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24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62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22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D60A903-75D2-46D4-8F19-6DF7CE178ED2}" type="slidenum">
              <a:rPr lang="en-CA" altLang="en-US" sz="1400" i="0" smtClean="0"/>
              <a:pPr algn="r" eaLnBrk="1" hangingPunct="1">
                <a:spcBef>
                  <a:spcPct val="0"/>
                </a:spcBef>
                <a:defRPr/>
              </a:pPr>
              <a:t>‹#›</a:t>
            </a:fld>
            <a:endParaRPr lang="en-CA" altLang="en-US" sz="1400" i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youtube.com/watch?v=xdIjYBtnvZU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youtube.com/watch?v=xdIjYBtnvZ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eecs.yorku.ca/~jeff/courses/fu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ecs.yorku.ca/~jeff/courses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0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4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lframalpha.com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youtube.com/watch?v=xdIjYBtnvZU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lframalpha.co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en.wikipedia.org/wiki/Orbit#Newtonian_analysis_of_orbital_mo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1752600" y="591574"/>
            <a:ext cx="711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CA" altLang="en-US" sz="2400" i="0" dirty="0"/>
              <a:t>Lost lecture by Richard Feynman </a:t>
            </a:r>
            <a:br>
              <a:rPr lang="en-CA" altLang="en-US" sz="2400" i="0" dirty="0"/>
            </a:br>
            <a:r>
              <a:rPr lang="en-CA" altLang="en-US" sz="2400" i="0" dirty="0"/>
              <a:t>Geometric explanation of why earths orbit in ellipses.</a:t>
            </a:r>
            <a:br>
              <a:rPr lang="en-CA" altLang="en-US" sz="2400" i="0" dirty="0"/>
            </a:br>
            <a:r>
              <a:rPr lang="en-CA" altLang="en-US" sz="2400" i="0" dirty="0"/>
              <a:t>Images and learning from </a:t>
            </a:r>
            <a:r>
              <a:rPr lang="en-CA" altLang="en-US" sz="2400" i="0" dirty="0">
                <a:solidFill>
                  <a:srgbClr val="FF0000"/>
                </a:solidFill>
              </a:rPr>
              <a:t>youtube:3blue1brown </a:t>
            </a:r>
            <a:br>
              <a:rPr lang="en-CA" altLang="en-US" sz="2400" i="0" dirty="0">
                <a:solidFill>
                  <a:srgbClr val="FF0000"/>
                </a:solidFill>
              </a:rPr>
            </a:br>
            <a:r>
              <a:rPr lang="en-US" sz="2400" dirty="0">
                <a:hlinkClick r:id="rId3"/>
              </a:rPr>
              <a:t>https://www.youtube.com/watch?v=xdIjYBtnvZU</a:t>
            </a:r>
            <a:endParaRPr lang="en-US" altLang="en-US" sz="2400" i="0" dirty="0"/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83518-BB99-49A8-A4A3-C74C913A3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" t="3157" r="-825" b="3636"/>
          <a:stretch/>
        </p:blipFill>
        <p:spPr>
          <a:xfrm>
            <a:off x="141515" y="2367036"/>
            <a:ext cx="6538676" cy="3167539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BDF8FA37-08C5-4414-972C-B6C00F90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943600"/>
            <a:ext cx="28164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Jeff Edmonds </a:t>
            </a:r>
          </a:p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York University</a:t>
            </a: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FA8BD5-AFD7-4A66-8957-2900C33F55E9}"/>
              </a:ext>
            </a:extLst>
          </p:cNvPr>
          <p:cNvGrpSpPr/>
          <p:nvPr/>
        </p:nvGrpSpPr>
        <p:grpSpPr>
          <a:xfrm>
            <a:off x="5562600" y="2370770"/>
            <a:ext cx="4419600" cy="4109542"/>
            <a:chOff x="5486400" y="2291258"/>
            <a:chExt cx="4419600" cy="4109542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C39B08BD-57E7-495C-ADBC-9D64D3B79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488029"/>
              <a:ext cx="4419600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Grant Sanderson</a:t>
              </a:r>
            </a:p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of 3blue1brown</a:t>
              </a:r>
            </a:p>
          </p:txBody>
        </p:sp>
        <p:pic>
          <p:nvPicPr>
            <p:cNvPr id="8" name="Picture 4" descr="Image result for 3blue1brown">
              <a:extLst>
                <a:ext uri="{FF2B5EF4-FFF2-40B4-BE49-F238E27FC236}">
                  <a16:creationId xmlns:a16="http://schemas.microsoft.com/office/drawing/2014/main" id="{F6D41053-FBAD-43FA-9146-40E2A6C61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295" r="32183" b="18530"/>
            <a:stretch/>
          </p:blipFill>
          <p:spPr bwMode="auto">
            <a:xfrm>
              <a:off x="6640281" y="2291258"/>
              <a:ext cx="2304149" cy="2545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 result for 3blue1brown">
              <a:extLst>
                <a:ext uri="{FF2B5EF4-FFF2-40B4-BE49-F238E27FC236}">
                  <a16:creationId xmlns:a16="http://schemas.microsoft.com/office/drawing/2014/main" id="{457FA312-C97C-4A14-A056-5BD711C0CD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4" t="42664" r="21346" b="29556"/>
            <a:stretch/>
          </p:blipFill>
          <p:spPr bwMode="auto">
            <a:xfrm>
              <a:off x="6622136" y="4836885"/>
              <a:ext cx="2304149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09" descr="Image may contain: 1 person, indoor">
            <a:extLst>
              <a:ext uri="{FF2B5EF4-FFF2-40B4-BE49-F238E27FC236}">
                <a16:creationId xmlns:a16="http://schemas.microsoft.com/office/drawing/2014/main" id="{225C86E1-C2B6-4740-94E8-CCB066ABD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16" b="48432"/>
          <a:stretch/>
        </p:blipFill>
        <p:spPr bwMode="auto">
          <a:xfrm>
            <a:off x="1891808" y="5727633"/>
            <a:ext cx="2242069" cy="11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D236F6-3FDA-4F0D-8FF2-69A1B390F030}"/>
              </a:ext>
            </a:extLst>
          </p:cNvPr>
          <p:cNvGrpSpPr/>
          <p:nvPr/>
        </p:nvGrpSpPr>
        <p:grpSpPr>
          <a:xfrm>
            <a:off x="127001" y="638120"/>
            <a:ext cx="1473200" cy="1569660"/>
            <a:chOff x="243112" y="2436771"/>
            <a:chExt cx="4024087" cy="43450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9663D6-7350-4993-8B69-3CAAB7B27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2" t="-38" r="53330" b="1"/>
            <a:stretch/>
          </p:blipFill>
          <p:spPr>
            <a:xfrm>
              <a:off x="243112" y="2436771"/>
              <a:ext cx="4024087" cy="434502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F411CE-6BAA-4A13-A2E8-065B295541D8}"/>
                </a:ext>
              </a:extLst>
            </p:cNvPr>
            <p:cNvGrpSpPr/>
            <p:nvPr/>
          </p:nvGrpSpPr>
          <p:grpSpPr>
            <a:xfrm>
              <a:off x="2291219" y="3910448"/>
              <a:ext cx="1135468" cy="1101491"/>
              <a:chOff x="2291219" y="3529448"/>
              <a:chExt cx="1135468" cy="1101491"/>
            </a:xfrm>
          </p:grpSpPr>
          <p:pic>
            <p:nvPicPr>
              <p:cNvPr id="18" name="Picture 2" descr="Image result for sun">
                <a:extLst>
                  <a:ext uri="{FF2B5EF4-FFF2-40B4-BE49-F238E27FC236}">
                    <a16:creationId xmlns:a16="http://schemas.microsoft.com/office/drawing/2014/main" id="{6DC071A9-913B-4828-9B53-A7791A5F3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207" y="4220269"/>
                <a:ext cx="434480" cy="41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Image result for earth">
                <a:extLst>
                  <a:ext uri="{FF2B5EF4-FFF2-40B4-BE49-F238E27FC236}">
                    <a16:creationId xmlns:a16="http://schemas.microsoft.com/office/drawing/2014/main" id="{E7BDEF0C-335E-430F-8891-17E4FB9E8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81" t="1785" r="23392" b="-2514"/>
              <a:stretch/>
            </p:blipFill>
            <p:spPr bwMode="auto">
              <a:xfrm flipV="1">
                <a:off x="2291219" y="3529448"/>
                <a:ext cx="262799" cy="265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8A4D8E-44F4-4457-868A-9FB6C7D2856E}"/>
                </a:ext>
              </a:extLst>
            </p:cNvPr>
            <p:cNvGrpSpPr/>
            <p:nvPr/>
          </p:nvGrpSpPr>
          <p:grpSpPr>
            <a:xfrm>
              <a:off x="2272406" y="4031582"/>
              <a:ext cx="935801" cy="762732"/>
              <a:chOff x="2272406" y="3650582"/>
              <a:chExt cx="935801" cy="7627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9306234-E2F4-4686-8633-5925F0BD4F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72406" y="3650582"/>
                <a:ext cx="143933" cy="75551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AA0C28-DC7C-4767-9CF7-1B43A15BF8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60035" y="3650582"/>
                <a:ext cx="748172" cy="7627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068429"/>
            <a:ext cx="44196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Jeff read some of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Richard Feynman books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but it is not in there. 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richard feynman books physics">
            <a:extLst>
              <a:ext uri="{FF2B5EF4-FFF2-40B4-BE49-F238E27FC236}">
                <a16:creationId xmlns:a16="http://schemas.microsoft.com/office/drawing/2014/main" id="{96221BB4-7E22-4491-91E0-ECEE158B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86" y="2289694"/>
            <a:ext cx="2086533" cy="27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3D9F6B-8FC3-48E0-8D25-BB2B059FA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3" t="2414" r="51515" b="20632"/>
          <a:stretch/>
        </p:blipFill>
        <p:spPr>
          <a:xfrm>
            <a:off x="3671982" y="2304764"/>
            <a:ext cx="2843123" cy="2758789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FFBE4FAB-8883-4BEA-BFCE-93B5767F8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183229"/>
            <a:ext cx="48768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Jeff heard they were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in the “lost lectures”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2AAFCB-5C19-4BDF-A1F5-F6C0398A9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892" y="2667000"/>
            <a:ext cx="876021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3153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899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9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916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202E9E67-D723-4457-8600-31AFF3410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219200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And the proof is geometrical!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solidFill>
                  <a:srgbClr val="CC00FF"/>
                </a:solidFill>
                <a:latin typeface="Arial" panose="020B0604020202020204" pitchFamily="34" charset="0"/>
              </a:rPr>
              <a:t>And proves the sum to </a:t>
            </a:r>
            <a:br>
              <a:rPr lang="en-US" altLang="en-US" i="0" dirty="0">
                <a:solidFill>
                  <a:srgbClr val="CC00FF"/>
                </a:solidFill>
                <a:latin typeface="Arial" panose="020B0604020202020204" pitchFamily="34" charset="0"/>
              </a:rPr>
            </a:br>
            <a:r>
              <a:rPr lang="en-US" altLang="en-US" i="0" dirty="0">
                <a:solidFill>
                  <a:srgbClr val="CC00FF"/>
                </a:solidFill>
                <a:latin typeface="Arial" panose="020B0604020202020204" pitchFamily="34" charset="0"/>
              </a:rPr>
              <a:t>the two focal points is constant!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C649F-4D10-45A2-8E1A-481F6BBE5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6" y="2438400"/>
            <a:ext cx="9067800" cy="4343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8CC2D3-3BE4-42B6-8289-5D2D405287DD}"/>
              </a:ext>
            </a:extLst>
          </p:cNvPr>
          <p:cNvGrpSpPr/>
          <p:nvPr/>
        </p:nvGrpSpPr>
        <p:grpSpPr>
          <a:xfrm>
            <a:off x="2291219" y="3927709"/>
            <a:ext cx="1128310" cy="1101491"/>
            <a:chOff x="2291219" y="3529448"/>
            <a:chExt cx="1128310" cy="1101491"/>
          </a:xfrm>
        </p:grpSpPr>
        <p:pic>
          <p:nvPicPr>
            <p:cNvPr id="12" name="Picture 2" descr="Image result for sun">
              <a:extLst>
                <a:ext uri="{FF2B5EF4-FFF2-40B4-BE49-F238E27FC236}">
                  <a16:creationId xmlns:a16="http://schemas.microsoft.com/office/drawing/2014/main" id="{CD75B752-8B61-4F00-A96B-B0AAAD59E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052" y="4220269"/>
              <a:ext cx="434477" cy="41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earth">
              <a:extLst>
                <a:ext uri="{FF2B5EF4-FFF2-40B4-BE49-F238E27FC236}">
                  <a16:creationId xmlns:a16="http://schemas.microsoft.com/office/drawing/2014/main" id="{E2C1FAFF-384C-434C-A7B2-0E40B99D30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1785" r="23392" b="-2514"/>
            <a:stretch/>
          </p:blipFill>
          <p:spPr bwMode="auto">
            <a:xfrm flipV="1">
              <a:off x="2291219" y="3529448"/>
              <a:ext cx="262799" cy="265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3300420-7CF1-40D0-B19B-8ADABFA5B211}"/>
              </a:ext>
            </a:extLst>
          </p:cNvPr>
          <p:cNvSpPr/>
          <p:nvPr/>
        </p:nvSpPr>
        <p:spPr>
          <a:xfrm>
            <a:off x="4876800" y="4794314"/>
            <a:ext cx="4147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54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Fantastic!!!!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7992E8-B683-4196-8D53-476C0B2F00F0}"/>
              </a:ext>
            </a:extLst>
          </p:cNvPr>
          <p:cNvGrpSpPr/>
          <p:nvPr/>
        </p:nvGrpSpPr>
        <p:grpSpPr>
          <a:xfrm>
            <a:off x="2272406" y="4031582"/>
            <a:ext cx="935801" cy="762732"/>
            <a:chOff x="2272406" y="3650582"/>
            <a:chExt cx="935801" cy="76273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790242-B4E8-4CD6-9FA1-84F34C4A6F2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06" y="3650582"/>
              <a:ext cx="143933" cy="7555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38359E-1007-4CDE-8E36-8D753E25AD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60035" y="3650582"/>
              <a:ext cx="748172" cy="7627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76FE15-AB67-488C-8DA5-CA6EC11C8B4A}"/>
              </a:ext>
            </a:extLst>
          </p:cNvPr>
          <p:cNvGrpSpPr/>
          <p:nvPr/>
        </p:nvGrpSpPr>
        <p:grpSpPr>
          <a:xfrm>
            <a:off x="77553" y="1120175"/>
            <a:ext cx="5561247" cy="1255222"/>
            <a:chOff x="533400" y="1120175"/>
            <a:chExt cx="5561247" cy="1255222"/>
          </a:xfrm>
        </p:grpSpPr>
        <p:pic>
          <p:nvPicPr>
            <p:cNvPr id="1026" name="Picture 2" descr="Image result for newton">
              <a:extLst>
                <a:ext uri="{FF2B5EF4-FFF2-40B4-BE49-F238E27FC236}">
                  <a16:creationId xmlns:a16="http://schemas.microsoft.com/office/drawing/2014/main" id="{0058668C-F878-44E2-ACB7-38449B1E3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20175"/>
              <a:ext cx="914400" cy="1255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D238A89-39F2-4999-8CFC-3CD83CF4C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449429"/>
              <a:ext cx="5561247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This was Newton’s proof?</a:t>
              </a:r>
              <a:endParaRPr lang="en-US" altLang="en-US" i="0" dirty="0">
                <a:solidFill>
                  <a:srgbClr val="CC00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8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984036-1313-4584-9C4F-E2F545799C4C}"/>
              </a:ext>
            </a:extLst>
          </p:cNvPr>
          <p:cNvGrpSpPr/>
          <p:nvPr/>
        </p:nvGrpSpPr>
        <p:grpSpPr>
          <a:xfrm>
            <a:off x="4495800" y="1066800"/>
            <a:ext cx="4419600" cy="5315279"/>
            <a:chOff x="4495800" y="1391584"/>
            <a:chExt cx="4419600" cy="5315279"/>
          </a:xfrm>
        </p:grpSpPr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590557FC-A7E1-43AD-80D1-950969735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391584"/>
              <a:ext cx="4419600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Grant Sanderson</a:t>
              </a:r>
            </a:p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of 3blue1brown</a:t>
              </a:r>
              <a:br>
                <a:rPr lang="en-US" altLang="en-US" i="0" dirty="0">
                  <a:latin typeface="Arial" panose="020B0604020202020204" pitchFamily="34" charset="0"/>
                </a:rPr>
              </a:br>
              <a:r>
                <a:rPr lang="en-US" altLang="en-US" i="0" dirty="0">
                  <a:latin typeface="Arial" panose="020B0604020202020204" pitchFamily="34" charset="0"/>
                </a:rPr>
                <a:t>made a fantastic video on it!</a:t>
              </a:r>
            </a:p>
          </p:txBody>
        </p:sp>
        <p:pic>
          <p:nvPicPr>
            <p:cNvPr id="12292" name="Picture 4" descr="Image result for 3blue1brown">
              <a:extLst>
                <a:ext uri="{FF2B5EF4-FFF2-40B4-BE49-F238E27FC236}">
                  <a16:creationId xmlns:a16="http://schemas.microsoft.com/office/drawing/2014/main" id="{43369D18-56D0-4C2B-8FF1-6737D27EEF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295" r="32183" b="18530"/>
            <a:stretch/>
          </p:blipFill>
          <p:spPr bwMode="auto">
            <a:xfrm>
              <a:off x="5445135" y="2621341"/>
              <a:ext cx="2608035" cy="288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Image result for 3blue1brown">
              <a:extLst>
                <a:ext uri="{FF2B5EF4-FFF2-40B4-BE49-F238E27FC236}">
                  <a16:creationId xmlns:a16="http://schemas.microsoft.com/office/drawing/2014/main" id="{37793D46-856B-4109-B9F6-7A5AAE728E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6" t="28849" r="21346" b="29556"/>
            <a:stretch/>
          </p:blipFill>
          <p:spPr bwMode="auto">
            <a:xfrm>
              <a:off x="5408849" y="5658152"/>
              <a:ext cx="2608035" cy="104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9">
            <a:extLst>
              <a:ext uri="{FF2B5EF4-FFF2-40B4-BE49-F238E27FC236}">
                <a16:creationId xmlns:a16="http://schemas.microsoft.com/office/drawing/2014/main" id="{46E1E60D-3D7F-4049-85CA-E6F540523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6396335"/>
            <a:ext cx="711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https://www.youtube.com/watch?v=xdIjYBtnvZU</a:t>
            </a:r>
            <a:endParaRPr lang="en-US" altLang="en-US" sz="2400" i="0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202E9E67-D723-4457-8600-31AFF3410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" y="4976873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Which is where Jeff learned it.</a:t>
            </a:r>
          </a:p>
        </p:txBody>
      </p:sp>
    </p:spTree>
    <p:extLst>
      <p:ext uri="{BB962C8B-B14F-4D97-AF65-F5344CB8AC3E}">
        <p14:creationId xmlns:p14="http://schemas.microsoft.com/office/powerpoint/2010/main" val="15175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BF9DB843-9970-4315-ADE4-6FE59D3A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905000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Why make ppt slides??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Arial" panose="020B0604020202020204" pitchFamily="34" charset="0"/>
              </a:rPr>
              <a:t>when there is such a great video?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Arial" panose="020B0604020202020204" pitchFamily="34" charset="0"/>
              </a:rPr>
              <a:t>And Jeff has no audience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for this material?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Because Jeff has a ppt slide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making addiction.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I guess there are worse addictions.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He hopes someone enjoys them.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                   </a:t>
            </a:r>
            <a:r>
              <a:rPr lang="en-US" altLang="en-US" sz="2000" i="0" dirty="0">
                <a:latin typeface="Arial" panose="020B0604020202020204" pitchFamily="34" charset="0"/>
              </a:rPr>
              <a:t>(Please let him know)</a:t>
            </a: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4064C76B-D29B-4F4F-B6C4-643026AA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" y="4976873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Which is where Jeff learned it.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F7A833-FB95-4779-8BB8-77CE2C7F42C0}"/>
              </a:ext>
            </a:extLst>
          </p:cNvPr>
          <p:cNvGrpSpPr/>
          <p:nvPr/>
        </p:nvGrpSpPr>
        <p:grpSpPr>
          <a:xfrm>
            <a:off x="76200" y="5701129"/>
            <a:ext cx="4582241" cy="1101339"/>
            <a:chOff x="1891808" y="5727633"/>
            <a:chExt cx="4582241" cy="1101339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CA03AC07-2C53-4779-AC53-D5796D917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5943600"/>
              <a:ext cx="2816449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 i="0" dirty="0">
                  <a:solidFill>
                    <a:schemeClr val="tx2"/>
                  </a:solidFill>
                </a:rPr>
                <a:t>Jeff Edmonds 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2000" b="1" i="0" dirty="0">
                  <a:solidFill>
                    <a:schemeClr val="tx2"/>
                  </a:solidFill>
                </a:rPr>
                <a:t>York University</a:t>
              </a:r>
              <a:endParaRPr lang="en-US" altLang="en-US" sz="2000" b="1" i="0" dirty="0">
                <a:solidFill>
                  <a:schemeClr val="accent2"/>
                </a:solidFill>
              </a:endParaRPr>
            </a:p>
            <a:p>
              <a:pPr algn="ctr" eaLnBrk="1" hangingPunct="1">
                <a:buFontTx/>
                <a:buNone/>
              </a:pPr>
              <a:endParaRPr lang="en-US" altLang="en-US" sz="2000" b="1" i="0" dirty="0">
                <a:solidFill>
                  <a:schemeClr val="accent2"/>
                </a:solidFill>
              </a:endParaRPr>
            </a:p>
            <a:p>
              <a:pPr algn="ctr" eaLnBrk="1" hangingPunct="1">
                <a:buFontTx/>
                <a:buNone/>
              </a:pPr>
              <a:endParaRPr lang="en-US" altLang="en-US" sz="2000" b="1" i="0" dirty="0"/>
            </a:p>
          </p:txBody>
        </p:sp>
        <p:pic>
          <p:nvPicPr>
            <p:cNvPr id="19" name="Picture 809" descr="Image may contain: 1 person, indoor">
              <a:extLst>
                <a:ext uri="{FF2B5EF4-FFF2-40B4-BE49-F238E27FC236}">
                  <a16:creationId xmlns:a16="http://schemas.microsoft.com/office/drawing/2014/main" id="{CDB39C6F-D36D-4085-8F59-3E35C3E52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516" b="48432"/>
            <a:stretch/>
          </p:blipFill>
          <p:spPr bwMode="auto">
            <a:xfrm>
              <a:off x="1891808" y="5727633"/>
              <a:ext cx="2242069" cy="110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169BB78-42B6-466B-827D-E096DA0AF628}"/>
              </a:ext>
            </a:extLst>
          </p:cNvPr>
          <p:cNvSpPr/>
          <p:nvPr/>
        </p:nvSpPr>
        <p:spPr>
          <a:xfrm>
            <a:off x="4267200" y="5880888"/>
            <a:ext cx="53082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6"/>
              </a:rPr>
              <a:t>https://www.eecs.yorku.ca/~jeff/courses/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FB7B0-63ED-4470-80E5-D7BBA2AC0FBE}"/>
              </a:ext>
            </a:extLst>
          </p:cNvPr>
          <p:cNvSpPr/>
          <p:nvPr/>
        </p:nvSpPr>
        <p:spPr>
          <a:xfrm>
            <a:off x="4267200" y="6331994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7"/>
              </a:rPr>
              <a:t>https://www.eecs.yorku.ca/~jeff/courses/fun/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18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two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Newton’s Laws of motion: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An object keeps moving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  in the same direction and speed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unless a force acts upon it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adding to its velocity vector.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2.   Newton’s Gravity: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4CB6990-9DE1-42B8-B069-6645F7E1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73444"/>
            <a:ext cx="2667000" cy="82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1" name="Picture 2" descr="Image result for light spreading out">
            <a:extLst>
              <a:ext uri="{FF2B5EF4-FFF2-40B4-BE49-F238E27FC236}">
                <a16:creationId xmlns:a16="http://schemas.microsoft.com/office/drawing/2014/main" id="{FE890544-9231-4C2D-8D00-90B0DAA0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524310"/>
            <a:ext cx="2141544" cy="14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22F319-DE58-4C1C-A371-975AADD94662}"/>
              </a:ext>
            </a:extLst>
          </p:cNvPr>
          <p:cNvSpPr/>
          <p:nvPr/>
        </p:nvSpPr>
        <p:spPr>
          <a:xfrm>
            <a:off x="5715000" y="3124200"/>
            <a:ext cx="30925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0" dirty="0">
                <a:latin typeface="Arial" panose="020B0604020202020204" pitchFamily="34" charset="0"/>
                <a:sym typeface="Wingdings" panose="05000000000000000000" pitchFamily="2" charset="2"/>
              </a:rPr>
              <a:t>Geometrically reasonable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BC2235-5F59-401A-8147-46F1D884E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525" y="739533"/>
            <a:ext cx="16192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9CAC19-52BF-4A8D-BEC3-26416F8168DC}"/>
              </a:ext>
            </a:extLst>
          </p:cNvPr>
          <p:cNvGrpSpPr/>
          <p:nvPr/>
        </p:nvGrpSpPr>
        <p:grpSpPr>
          <a:xfrm>
            <a:off x="3668486" y="5298957"/>
            <a:ext cx="5307916" cy="1427696"/>
            <a:chOff x="3668486" y="5298957"/>
            <a:chExt cx="5307916" cy="14276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E64E18-9E92-4E79-8045-EDC86CE2A68F}"/>
                </a:ext>
              </a:extLst>
            </p:cNvPr>
            <p:cNvSpPr/>
            <p:nvPr/>
          </p:nvSpPr>
          <p:spPr>
            <a:xfrm>
              <a:off x="3668486" y="5803315"/>
              <a:ext cx="2499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0" dirty="0">
                  <a:latin typeface="Arial" panose="020B0604020202020204" pitchFamily="34" charset="0"/>
                  <a:sym typeface="Wingdings" panose="05000000000000000000" pitchFamily="2" charset="2"/>
                </a:rPr>
                <a:t> Path is ellipse</a:t>
              </a:r>
              <a:endParaRPr lang="en-US" altLang="en-US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2E94530-00AF-473F-8A7D-5528BA9D5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57002" y="5298957"/>
              <a:ext cx="2819400" cy="1427696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8DE816-E702-4703-BA5A-96BF59D4E756}"/>
              </a:ext>
            </a:extLst>
          </p:cNvPr>
          <p:cNvCxnSpPr>
            <a:cxnSpLocks/>
          </p:cNvCxnSpPr>
          <p:nvPr/>
        </p:nvCxnSpPr>
        <p:spPr>
          <a:xfrm>
            <a:off x="5418652" y="933717"/>
            <a:ext cx="601148" cy="1504683"/>
          </a:xfrm>
          <a:prstGeom prst="line">
            <a:avLst/>
          </a:prstGeom>
          <a:ln w="1905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8CE57E-EB0E-4DFA-9E1A-46FE2079FA8F}"/>
              </a:ext>
            </a:extLst>
          </p:cNvPr>
          <p:cNvCxnSpPr>
            <a:cxnSpLocks/>
          </p:cNvCxnSpPr>
          <p:nvPr/>
        </p:nvCxnSpPr>
        <p:spPr>
          <a:xfrm flipH="1">
            <a:off x="5105400" y="914400"/>
            <a:ext cx="310927" cy="499941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59480F5-2DD1-4D1E-BA4E-E1F7B70311E9}"/>
              </a:ext>
            </a:extLst>
          </p:cNvPr>
          <p:cNvCxnSpPr>
            <a:cxnSpLocks/>
          </p:cNvCxnSpPr>
          <p:nvPr/>
        </p:nvCxnSpPr>
        <p:spPr>
          <a:xfrm>
            <a:off x="5105400" y="1414341"/>
            <a:ext cx="914400" cy="1043376"/>
          </a:xfrm>
          <a:prstGeom prst="line">
            <a:avLst/>
          </a:prstGeom>
          <a:ln w="1905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8839200" cy="1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two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marL="914400" lvl="1" indent="-4572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Shoot a cannon: 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   Its vertical falling and horizontal travelling are independent.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orbits as fa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495800" cy="27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0" name="Group 1029"/>
          <p:cNvGrpSpPr/>
          <p:nvPr/>
        </p:nvGrpSpPr>
        <p:grpSpPr>
          <a:xfrm>
            <a:off x="0" y="2516649"/>
            <a:ext cx="4495800" cy="4285623"/>
            <a:chOff x="0" y="2516649"/>
            <a:chExt cx="4495800" cy="428562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2516649"/>
              <a:ext cx="4495800" cy="4285623"/>
              <a:chOff x="1649164" y="3835022"/>
              <a:chExt cx="2527051" cy="2499469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1828800" y="3835022"/>
                <a:ext cx="2347415" cy="2487528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1028" name="Picture 4" descr="Image result for orbits as falli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164" y="3858794"/>
                <a:ext cx="2475697" cy="2475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/>
            <p:cNvCxnSpPr/>
            <p:nvPr/>
          </p:nvCxnSpPr>
          <p:spPr bwMode="auto">
            <a:xfrm flipH="1" flipV="1">
              <a:off x="2398018" y="2895600"/>
              <a:ext cx="139937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3581400" y="2913949"/>
              <a:ext cx="0" cy="42520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</p:grpSp>
      <p:sp>
        <p:nvSpPr>
          <p:cNvPr id="5" name="Rectangle 4"/>
          <p:cNvSpPr/>
          <p:nvPr/>
        </p:nvSpPr>
        <p:spPr bwMode="auto">
          <a:xfrm>
            <a:off x="0" y="3325467"/>
            <a:ext cx="4572000" cy="3989733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-76200" y="5283356"/>
            <a:ext cx="4724400" cy="2184244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10200"/>
            <a:ext cx="8839200" cy="1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Near the earth, we assume that the rate of acceleration is a constant. 9.8 m/sec</a:t>
            </a:r>
            <a:r>
              <a:rPr lang="en-US" altLang="en-US" i="0" baseline="30000" dirty="0">
                <a:latin typeface="Calibri" panose="020F0502020204030204" pitchFamily="34" charset="0"/>
              </a:rPr>
              <a:t>2</a:t>
            </a:r>
            <a:r>
              <a:rPr lang="en-US" altLang="en-US" i="0" dirty="0">
                <a:latin typeface="Calibri" panose="020F0502020204030204" pitchFamily="34" charset="0"/>
              </a:rPr>
              <a:t>.</a:t>
            </a:r>
          </a:p>
          <a:p>
            <a:pPr marL="457200" indent="-4572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But further away, it decreases.</a:t>
            </a:r>
          </a:p>
        </p:txBody>
      </p:sp>
    </p:spTree>
    <p:extLst>
      <p:ext uri="{BB962C8B-B14F-4D97-AF65-F5344CB8AC3E}">
        <p14:creationId xmlns:p14="http://schemas.microsoft.com/office/powerpoint/2010/main" val="12412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10" name="Picture 2" descr="Image result for light spreading 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47800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spring const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53409"/>
            <a:ext cx="3894083" cy="26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48459"/>
            <a:ext cx="4648200" cy="13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Force of a spring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as the distance increases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increase proportionally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distances pulled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148459"/>
            <a:ext cx="4648200" cy="13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Intensity of light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as the distance increases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spreads out on area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area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radius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decreases proportionally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82021"/>
            <a:ext cx="3048000" cy="6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</a:rPr>
              <a:t>Force of gravity?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8839200" cy="1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two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</p:txBody>
      </p:sp>
    </p:spTree>
    <p:extLst>
      <p:ext uri="{BB962C8B-B14F-4D97-AF65-F5344CB8AC3E}">
        <p14:creationId xmlns:p14="http://schemas.microsoft.com/office/powerpoint/2010/main" val="11966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33943" y="3191813"/>
            <a:ext cx="310927" cy="499941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90800" y="6096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The sun is constantly pulling on the earth </a:t>
            </a:r>
            <a:br>
              <a:rPr lang="en-CA" i="0" dirty="0"/>
            </a:br>
            <a:r>
              <a:rPr lang="en-CA" i="0" dirty="0"/>
              <a:t>  and hence the earth follows a curved path.</a:t>
            </a:r>
          </a:p>
          <a:p>
            <a:pPr>
              <a:spcBef>
                <a:spcPts val="0"/>
              </a:spcBef>
            </a:pPr>
            <a:r>
              <a:rPr lang="en-CA" i="0" dirty="0"/>
              <a:t>But this is hard to analyze.</a:t>
            </a:r>
          </a:p>
          <a:p>
            <a:pPr>
              <a:spcBef>
                <a:spcPts val="0"/>
              </a:spcBef>
            </a:pPr>
            <a:r>
              <a:rPr lang="en-CA" i="0" dirty="0"/>
              <a:t>In the spirit of calculous (invented by Newton)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Lets break time into intervals of fixed length dt.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Within each interval: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  Force towards sun comes in single burst.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  Earth follows a line.</a:t>
            </a:r>
          </a:p>
          <a:p>
            <a:pPr>
              <a:spcBef>
                <a:spcPts val="0"/>
              </a:spcBef>
            </a:pPr>
            <a:r>
              <a:rPr lang="en-CA" i="0" dirty="0"/>
              <a:t>When dt is infinitesimal, this matches reality.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A85EC6-36A3-403A-A2FB-801F97B57BA1}"/>
              </a:ext>
            </a:extLst>
          </p:cNvPr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1D64734D-D91B-4FF6-AF16-ABE7648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earth">
            <a:extLst>
              <a:ext uri="{FF2B5EF4-FFF2-40B4-BE49-F238E27FC236}">
                <a16:creationId xmlns:a16="http://schemas.microsoft.com/office/drawing/2014/main" id="{8895BF88-0536-40E5-9075-3203931D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earth">
            <a:extLst>
              <a:ext uri="{FF2B5EF4-FFF2-40B4-BE49-F238E27FC236}">
                <a16:creationId xmlns:a16="http://schemas.microsoft.com/office/drawing/2014/main" id="{80A55682-502E-4B79-9C22-DAD3282BD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6750" y="3171825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219BFC1-346F-4805-AA94-71BF494E9CEA}"/>
              </a:ext>
            </a:extLst>
          </p:cNvPr>
          <p:cNvSpPr/>
          <p:nvPr/>
        </p:nvSpPr>
        <p:spPr bwMode="auto">
          <a:xfrm>
            <a:off x="1620225" y="1868982"/>
            <a:ext cx="424645" cy="3193143"/>
          </a:xfrm>
          <a:custGeom>
            <a:avLst/>
            <a:gdLst>
              <a:gd name="connsiteX0" fmla="*/ 406400 w 424645"/>
              <a:gd name="connsiteY0" fmla="*/ 3193143 h 3193143"/>
              <a:gd name="connsiteX1" fmla="*/ 377371 w 424645"/>
              <a:gd name="connsiteY1" fmla="*/ 1335314 h 3193143"/>
              <a:gd name="connsiteX2" fmla="*/ 0 w 424645"/>
              <a:gd name="connsiteY2" fmla="*/ 0 h 319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645" h="3193143">
                <a:moveTo>
                  <a:pt x="406400" y="3193143"/>
                </a:moveTo>
                <a:cubicBezTo>
                  <a:pt x="425752" y="2530324"/>
                  <a:pt x="445104" y="1867505"/>
                  <a:pt x="377371" y="1335314"/>
                </a:cubicBezTo>
                <a:cubicBezTo>
                  <a:pt x="309638" y="803123"/>
                  <a:pt x="154819" y="401561"/>
                  <a:pt x="0" y="0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56D85B-8846-4492-ADC8-6EC7775CA816}"/>
              </a:ext>
            </a:extLst>
          </p:cNvPr>
          <p:cNvCxnSpPr>
            <a:cxnSpLocks/>
          </p:cNvCxnSpPr>
          <p:nvPr/>
        </p:nvCxnSpPr>
        <p:spPr>
          <a:xfrm flipH="1">
            <a:off x="1585611" y="1927303"/>
            <a:ext cx="90789" cy="282497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9ABA68D-9A6D-4860-9CB2-4E5C61E68669}"/>
              </a:ext>
            </a:extLst>
          </p:cNvPr>
          <p:cNvSpPr txBox="1"/>
          <p:nvPr/>
        </p:nvSpPr>
        <p:spPr>
          <a:xfrm flipH="1">
            <a:off x="1600200" y="4038600"/>
            <a:ext cx="44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dt</a:t>
            </a:r>
            <a:endParaRPr lang="en-CA" b="1" i="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3080368-6EC4-43F1-851B-458C0982DD46}"/>
              </a:ext>
            </a:extLst>
          </p:cNvPr>
          <p:cNvSpPr txBox="1"/>
          <p:nvPr/>
        </p:nvSpPr>
        <p:spPr>
          <a:xfrm flipH="1">
            <a:off x="1452122" y="2376268"/>
            <a:ext cx="44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dt</a:t>
            </a:r>
            <a:endParaRPr lang="en-CA" b="1" i="0" dirty="0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F7F5B63-E26A-4577-BBF8-0502B1CBB6E2}"/>
              </a:ext>
            </a:extLst>
          </p:cNvPr>
          <p:cNvGrpSpPr/>
          <p:nvPr/>
        </p:nvGrpSpPr>
        <p:grpSpPr>
          <a:xfrm>
            <a:off x="476084" y="5157635"/>
            <a:ext cx="580250" cy="589147"/>
            <a:chOff x="476084" y="5157635"/>
            <a:chExt cx="580250" cy="589147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AAAE8AB-7815-4999-9802-BCDE672A2C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3887" y="5417718"/>
              <a:ext cx="405901" cy="284485"/>
            </a:xfrm>
            <a:prstGeom prst="line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F7934BE-2B54-4E85-8E27-1996DB623270}"/>
                </a:ext>
              </a:extLst>
            </p:cNvPr>
            <p:cNvGrpSpPr/>
            <p:nvPr/>
          </p:nvGrpSpPr>
          <p:grpSpPr>
            <a:xfrm>
              <a:off x="476084" y="5157635"/>
              <a:ext cx="580250" cy="589147"/>
              <a:chOff x="476084" y="5157635"/>
              <a:chExt cx="580250" cy="589147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16087A38-5C80-4D81-B3AD-EC78763F0E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4237" y="5523186"/>
                <a:ext cx="482097" cy="223596"/>
              </a:xfrm>
              <a:prstGeom prst="line">
                <a:avLst/>
              </a:prstGeom>
              <a:ln w="190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70136370-2FA4-46EA-A397-8034B5DB65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356" y="5263728"/>
                <a:ext cx="340279" cy="410670"/>
              </a:xfrm>
              <a:prstGeom prst="line">
                <a:avLst/>
              </a:prstGeom>
              <a:ln w="190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E5A1742-A769-4186-A6D8-F0FA157C5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6084" y="5157635"/>
                <a:ext cx="217238" cy="483195"/>
              </a:xfrm>
              <a:prstGeom prst="line">
                <a:avLst/>
              </a:prstGeom>
              <a:ln w="190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6" name="Picture 4" descr="Image result for earth">
            <a:extLst>
              <a:ext uri="{FF2B5EF4-FFF2-40B4-BE49-F238E27FC236}">
                <a16:creationId xmlns:a16="http://schemas.microsoft.com/office/drawing/2014/main" id="{2FA433F5-D41D-43A1-951B-A792D7930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460" y="497205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3FDFDD9-344A-43E7-8F34-9395E868207D}"/>
              </a:ext>
            </a:extLst>
          </p:cNvPr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3EC8727-9E1F-47DD-94DB-BF6E9EA0212F}"/>
              </a:ext>
            </a:extLst>
          </p:cNvPr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81CDF73-9427-4FAB-8DB3-C5C1EE0511DA}"/>
              </a:ext>
            </a:extLst>
          </p:cNvPr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cxnSp>
        <p:nvCxnSpPr>
          <p:cNvPr id="2" name="Straight Connector 1"/>
          <p:cNvCxnSpPr/>
          <p:nvPr/>
        </p:nvCxnSpPr>
        <p:spPr>
          <a:xfrm flipH="1">
            <a:off x="2019987" y="3275479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01413" y="1947177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8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00139 -0.12569 C 0.00225 -0.14838 -0.00018 -0.19236 -0.00382 -0.2331 C -0.00851 -0.27986 -0.01337 -0.31713 -0.01858 -0.34305 L -0.04236 -0.46435 " pathEditMode="relative" rAng="15780000" ptsTypes="AAAAA">
                                      <p:cBhvr>
                                        <p:cTn id="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9" grpId="0"/>
      <p:bldP spid="3" grpId="0" animBg="1"/>
      <p:bldP spid="3" grpId="1" animBg="1"/>
      <p:bldP spid="62" grpId="0"/>
      <p:bldP spid="64" grpId="0"/>
      <p:bldP spid="89" grpId="0"/>
      <p:bldP spid="90" grpId="0"/>
      <p:bldP spid="9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A85EC6-36A3-403A-A2FB-801F97B57BA1}"/>
              </a:ext>
            </a:extLst>
          </p:cNvPr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1D64734D-D91B-4FF6-AF16-ABE7648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earth">
            <a:extLst>
              <a:ext uri="{FF2B5EF4-FFF2-40B4-BE49-F238E27FC236}">
                <a16:creationId xmlns:a16="http://schemas.microsoft.com/office/drawing/2014/main" id="{8895BF88-0536-40E5-9075-3203931D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earth">
            <a:extLst>
              <a:ext uri="{FF2B5EF4-FFF2-40B4-BE49-F238E27FC236}">
                <a16:creationId xmlns:a16="http://schemas.microsoft.com/office/drawing/2014/main" id="{80A55682-502E-4B79-9C22-DAD3282BD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6750" y="3171825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9ABA68D-9A6D-4860-9CB2-4E5C61E68669}"/>
              </a:ext>
            </a:extLst>
          </p:cNvPr>
          <p:cNvSpPr txBox="1"/>
          <p:nvPr/>
        </p:nvSpPr>
        <p:spPr>
          <a:xfrm flipH="1">
            <a:off x="1600200" y="4038600"/>
            <a:ext cx="44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dt</a:t>
            </a:r>
            <a:endParaRPr lang="en-CA" b="1" i="0" dirty="0"/>
          </a:p>
        </p:txBody>
      </p:sp>
      <p:pic>
        <p:nvPicPr>
          <p:cNvPr id="86" name="Picture 4" descr="Image result for earth">
            <a:extLst>
              <a:ext uri="{FF2B5EF4-FFF2-40B4-BE49-F238E27FC236}">
                <a16:creationId xmlns:a16="http://schemas.microsoft.com/office/drawing/2014/main" id="{2FA433F5-D41D-43A1-951B-A792D7930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460" y="497205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3FDFDD9-344A-43E7-8F34-9395E868207D}"/>
              </a:ext>
            </a:extLst>
          </p:cNvPr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3EC8727-9E1F-47DD-94DB-BF6E9EA0212F}"/>
              </a:ext>
            </a:extLst>
          </p:cNvPr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4986D9-4CEB-4643-8C67-1DFFC762C389}"/>
              </a:ext>
            </a:extLst>
          </p:cNvPr>
          <p:cNvSpPr txBox="1"/>
          <p:nvPr/>
        </p:nvSpPr>
        <p:spPr>
          <a:xfrm flipH="1">
            <a:off x="2586354" y="609600"/>
            <a:ext cx="693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US" i="0" dirty="0"/>
              <a:t> is </a:t>
            </a:r>
            <a:r>
              <a:rPr lang="en-CA" i="0" dirty="0">
                <a:latin typeface="+mj-lt"/>
              </a:rPr>
              <a:t>path of planet in first time interval: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>
                <a:latin typeface="+mj-lt"/>
              </a:rPr>
              <a:t>D</a:t>
            </a:r>
            <a:r>
              <a:rPr lang="en-CA" i="0" dirty="0"/>
              <a:t>irection of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/>
              <a:t> arrow </a:t>
            </a:r>
            <a:br>
              <a:rPr lang="en-CA" i="0" dirty="0"/>
            </a:br>
            <a:r>
              <a:rPr lang="en-CA" i="0" dirty="0"/>
              <a:t>    is direction earth is traveling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Length of </a:t>
            </a:r>
            <a:r>
              <a:rPr lang="en-US" i="0" dirty="0">
                <a:solidFill>
                  <a:srgbClr val="008456"/>
                </a:solidFill>
              </a:rPr>
              <a:t>↑ </a:t>
            </a:r>
            <a:r>
              <a:rPr lang="en-CA" i="0" dirty="0"/>
              <a:t>arrow</a:t>
            </a:r>
            <a:br>
              <a:rPr lang="en-CA" i="0" dirty="0"/>
            </a:br>
            <a:r>
              <a:rPr lang="en-CA" i="0" dirty="0"/>
              <a:t>    is distance earth travels during interval.</a:t>
            </a:r>
          </a:p>
          <a:p>
            <a:pPr>
              <a:spcBef>
                <a:spcPts val="0"/>
              </a:spcBef>
            </a:pPr>
            <a:endParaRPr lang="en-CA" i="0" dirty="0"/>
          </a:p>
          <a:p>
            <a:pPr>
              <a:spcBef>
                <a:spcPts val="0"/>
              </a:spcBef>
            </a:pP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US" i="0" dirty="0"/>
              <a:t> </a:t>
            </a:r>
            <a:r>
              <a:rPr lang="en-CA" i="0" dirty="0"/>
              <a:t>could be viewed as a </a:t>
            </a:r>
            <a:r>
              <a:rPr lang="en-CA" i="0" dirty="0">
                <a:solidFill>
                  <a:schemeClr val="tx2"/>
                </a:solidFill>
              </a:rPr>
              <a:t>velocity vector</a:t>
            </a:r>
            <a:r>
              <a:rPr lang="en-CA" i="0" dirty="0"/>
              <a:t>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Speed earth is traveling</a:t>
            </a:r>
          </a:p>
          <a:p>
            <a:pPr>
              <a:spcBef>
                <a:spcPts val="0"/>
              </a:spcBef>
            </a:pPr>
            <a:r>
              <a:rPr lang="en-CA" i="0" dirty="0">
                <a:latin typeface="+mj-lt"/>
              </a:rPr>
              <a:t>        = </a:t>
            </a:r>
            <a:r>
              <a:rPr lang="en-CA" i="0" baseline="30000" dirty="0"/>
              <a:t>distance</a:t>
            </a:r>
            <a:r>
              <a:rPr lang="en-CA" i="0" dirty="0"/>
              <a:t>/</a:t>
            </a:r>
            <a:r>
              <a:rPr lang="en-CA" i="0" baseline="-25000" dirty="0"/>
              <a:t>dt</a:t>
            </a:r>
            <a:r>
              <a:rPr lang="en-CA" i="0" dirty="0"/>
              <a:t>    (</a:t>
            </a:r>
            <a:r>
              <a:rPr lang="en-CA" i="0" baseline="30000" dirty="0"/>
              <a:t>meters</a:t>
            </a:r>
            <a:r>
              <a:rPr lang="en-CA" i="0" dirty="0"/>
              <a:t>/</a:t>
            </a:r>
            <a:r>
              <a:rPr lang="en-CA" i="0" baseline="-25000" dirty="0"/>
              <a:t>sec</a:t>
            </a:r>
            <a:r>
              <a:rPr lang="en-CA" i="0" dirty="0"/>
              <a:t>)</a:t>
            </a:r>
            <a:endParaRPr lang="en-CA" i="0" dirty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CA" altLang="en-US" i="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l-GR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baseline="-25000" dirty="0"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i="0" baseline="-25000" dirty="0">
                <a:cs typeface="Calibri" panose="020F0502020204030204" pitchFamily="34" charset="0"/>
              </a:rPr>
              <a:t>proportional</a:t>
            </a:r>
            <a:r>
              <a:rPr lang="en-CA" altLang="en-US" i="0" baseline="-25000" dirty="0">
                <a:cs typeface="Calibri" panose="020F0502020204030204" pitchFamily="34" charset="0"/>
                <a:sym typeface="Symbol" panose="05050102010706020507" pitchFamily="18" charset="2"/>
              </a:rPr>
              <a:t> to)</a:t>
            </a:r>
            <a:r>
              <a:rPr lang="en-CA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dirty="0">
                <a:sym typeface="Symbol" panose="05050102010706020507" pitchFamily="18" charset="2"/>
              </a:rPr>
              <a:t>l</a:t>
            </a:r>
            <a:r>
              <a:rPr lang="en-CA" i="0" dirty="0"/>
              <a:t>ength of </a:t>
            </a:r>
            <a:r>
              <a:rPr lang="en-US" i="0" dirty="0">
                <a:solidFill>
                  <a:srgbClr val="008456"/>
                </a:solidFill>
              </a:rPr>
              <a:t>↑ </a:t>
            </a:r>
            <a:endParaRPr lang="en-CA" i="0" dirty="0"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F17838-B083-443B-BFB6-9B9D1F082D6D}"/>
              </a:ext>
            </a:extLst>
          </p:cNvPr>
          <p:cNvSpPr txBox="1"/>
          <p:nvPr/>
        </p:nvSpPr>
        <p:spPr>
          <a:xfrm>
            <a:off x="6338839" y="3590425"/>
            <a:ext cx="175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i="0" dirty="0"/>
              <a:t>dt is a constant</a:t>
            </a:r>
            <a:endParaRPr lang="en-US" sz="2000" dirty="0"/>
          </a:p>
        </p:txBody>
      </p:sp>
      <p:cxnSp>
        <p:nvCxnSpPr>
          <p:cNvPr id="2" name="Straight Connector 1"/>
          <p:cNvCxnSpPr/>
          <p:nvPr/>
        </p:nvCxnSpPr>
        <p:spPr>
          <a:xfrm flipH="1">
            <a:off x="2019987" y="3275479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6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A85EC6-36A3-403A-A2FB-801F97B57BA1}"/>
              </a:ext>
            </a:extLst>
          </p:cNvPr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1D64734D-D91B-4FF6-AF16-ABE7648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earth">
            <a:extLst>
              <a:ext uri="{FF2B5EF4-FFF2-40B4-BE49-F238E27FC236}">
                <a16:creationId xmlns:a16="http://schemas.microsoft.com/office/drawing/2014/main" id="{8895BF88-0536-40E5-9075-3203931D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earth">
            <a:extLst>
              <a:ext uri="{FF2B5EF4-FFF2-40B4-BE49-F238E27FC236}">
                <a16:creationId xmlns:a16="http://schemas.microsoft.com/office/drawing/2014/main" id="{80A55682-502E-4B79-9C22-DAD3282BD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6750" y="3171825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9ABA68D-9A6D-4860-9CB2-4E5C61E68669}"/>
              </a:ext>
            </a:extLst>
          </p:cNvPr>
          <p:cNvSpPr txBox="1"/>
          <p:nvPr/>
        </p:nvSpPr>
        <p:spPr>
          <a:xfrm flipH="1">
            <a:off x="1600200" y="4038600"/>
            <a:ext cx="44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dt</a:t>
            </a:r>
            <a:endParaRPr lang="en-CA" b="1" i="0" dirty="0"/>
          </a:p>
        </p:txBody>
      </p:sp>
      <p:pic>
        <p:nvPicPr>
          <p:cNvPr id="86" name="Picture 4" descr="Image result for earth">
            <a:extLst>
              <a:ext uri="{FF2B5EF4-FFF2-40B4-BE49-F238E27FC236}">
                <a16:creationId xmlns:a16="http://schemas.microsoft.com/office/drawing/2014/main" id="{2FA433F5-D41D-43A1-951B-A792D7930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460" y="497205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3FDFDD9-344A-43E7-8F34-9395E868207D}"/>
              </a:ext>
            </a:extLst>
          </p:cNvPr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3EC8727-9E1F-47DD-94DB-BF6E9EA0212F}"/>
              </a:ext>
            </a:extLst>
          </p:cNvPr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4986D9-4CEB-4643-8C67-1DFFC762C389}"/>
              </a:ext>
            </a:extLst>
          </p:cNvPr>
          <p:cNvSpPr txBox="1"/>
          <p:nvPr/>
        </p:nvSpPr>
        <p:spPr>
          <a:xfrm flipH="1">
            <a:off x="2586354" y="609600"/>
            <a:ext cx="6934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</a:rPr>
              <a:t>↑ </a:t>
            </a:r>
            <a:r>
              <a:rPr lang="en-CA" i="0" dirty="0"/>
              <a:t>is a change in velocity vector: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The direction of </a:t>
            </a:r>
            <a:r>
              <a:rPr lang="en-US" i="0" dirty="0">
                <a:solidFill>
                  <a:schemeClr val="tx2"/>
                </a:solidFill>
              </a:rPr>
              <a:t>↑</a:t>
            </a:r>
            <a:r>
              <a:rPr lang="en-CA" i="0" dirty="0"/>
              <a:t> arrow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     is the direction of the force, ie towards sun.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The length of </a:t>
            </a:r>
            <a:r>
              <a:rPr lang="en-US" i="0" dirty="0">
                <a:solidFill>
                  <a:schemeClr val="tx2"/>
                </a:solidFill>
              </a:rPr>
              <a:t>↑ </a:t>
            </a:r>
            <a:r>
              <a:rPr lang="en-CA" i="0" dirty="0"/>
              <a:t>arrow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     is change in </a:t>
            </a:r>
            <a:r>
              <a:rPr lang="en-US" i="0" dirty="0">
                <a:solidFill>
                  <a:srgbClr val="008456"/>
                </a:solidFill>
              </a:rPr>
              <a:t>↑ </a:t>
            </a:r>
            <a:r>
              <a:rPr lang="en-CA" i="0" dirty="0"/>
              <a:t>during interval.</a:t>
            </a:r>
          </a:p>
          <a:p>
            <a:pPr>
              <a:spcBef>
                <a:spcPts val="0"/>
              </a:spcBef>
            </a:pPr>
            <a:endParaRPr lang="en-CA" i="0" dirty="0"/>
          </a:p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</a:rPr>
              <a:t>↑ </a:t>
            </a:r>
            <a:r>
              <a:rPr lang="en-CA" i="0" dirty="0"/>
              <a:t>could be viewed as an </a:t>
            </a:r>
            <a:r>
              <a:rPr lang="en-CA" i="0" dirty="0">
                <a:solidFill>
                  <a:schemeClr val="tx2"/>
                </a:solidFill>
              </a:rPr>
              <a:t>acceleration vector</a:t>
            </a:r>
            <a:r>
              <a:rPr lang="en-CA" i="0" dirty="0"/>
              <a:t>: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i="0" dirty="0"/>
              <a:t>acceleration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   = </a:t>
            </a:r>
            <a:r>
              <a:rPr lang="en-CA" i="0" baseline="30000" dirty="0"/>
              <a:t>change in velocity</a:t>
            </a:r>
            <a:r>
              <a:rPr lang="en-CA" i="0" dirty="0"/>
              <a:t>/</a:t>
            </a:r>
            <a:r>
              <a:rPr lang="en-CA" i="0" baseline="-25000" dirty="0"/>
              <a:t>dt</a:t>
            </a:r>
            <a:r>
              <a:rPr lang="en-CA" i="0" dirty="0"/>
              <a:t>    (</a:t>
            </a:r>
            <a:r>
              <a:rPr lang="en-CA" i="0" baseline="30000" dirty="0"/>
              <a:t>meters</a:t>
            </a:r>
            <a:r>
              <a:rPr lang="en-CA" i="0" dirty="0"/>
              <a:t>/</a:t>
            </a:r>
            <a:r>
              <a:rPr lang="en-CA" i="0" baseline="-25000" dirty="0"/>
              <a:t>sec</a:t>
            </a:r>
            <a:r>
              <a:rPr lang="en-CA" i="0" dirty="0"/>
              <a:t> )</a:t>
            </a:r>
          </a:p>
          <a:p>
            <a:pPr>
              <a:spcBef>
                <a:spcPts val="0"/>
              </a:spcBef>
            </a:pPr>
            <a:r>
              <a:rPr lang="en-CA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l-GR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baseline="-25000" dirty="0"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i="0" baseline="-25000" dirty="0">
                <a:cs typeface="Calibri" panose="020F0502020204030204" pitchFamily="34" charset="0"/>
              </a:rPr>
              <a:t>proportional</a:t>
            </a:r>
            <a:r>
              <a:rPr lang="en-CA" altLang="en-US" i="0" baseline="-25000" dirty="0">
                <a:cs typeface="Calibri" panose="020F0502020204030204" pitchFamily="34" charset="0"/>
                <a:sym typeface="Symbol" panose="05050102010706020507" pitchFamily="18" charset="2"/>
              </a:rPr>
              <a:t> to)</a:t>
            </a:r>
            <a:r>
              <a:rPr lang="en-CA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sz="2000" i="0" dirty="0">
                <a:sym typeface="Symbol" panose="05050102010706020507" pitchFamily="18" charset="2"/>
              </a:rPr>
              <a:t>l</a:t>
            </a:r>
            <a:r>
              <a:rPr lang="en-CA" sz="2000" i="0" dirty="0"/>
              <a:t>ength of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endParaRPr lang="en-CA" i="0" dirty="0">
              <a:latin typeface="+mj-lt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</a:rPr>
              <a:t>↑ </a:t>
            </a:r>
            <a:r>
              <a:rPr lang="en-CA" i="0" dirty="0"/>
              <a:t>could be viewed as a </a:t>
            </a:r>
            <a:r>
              <a:rPr lang="en-CA" i="0" dirty="0">
                <a:solidFill>
                  <a:schemeClr val="tx2"/>
                </a:solidFill>
              </a:rPr>
              <a:t>force vector</a:t>
            </a:r>
            <a:r>
              <a:rPr lang="en-CA" i="0" dirty="0"/>
              <a:t>:</a:t>
            </a:r>
          </a:p>
          <a:p>
            <a:pPr>
              <a:spcBef>
                <a:spcPts val="0"/>
              </a:spcBef>
            </a:pPr>
            <a:r>
              <a:rPr lang="en-CA" i="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CA" sz="2000" i="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force = acceleration </a:t>
            </a:r>
            <a:r>
              <a:rPr lang="en-US" altLang="en-US" sz="2000" dirty="0">
                <a:solidFill>
                  <a:srgbClr val="FFC000"/>
                </a:solidFill>
                <a:sym typeface="Symbol" pitchFamily="18" charset="2"/>
              </a:rPr>
              <a:t> </a:t>
            </a:r>
            <a:r>
              <a:rPr lang="en-CA" sz="2000" i="0" dirty="0">
                <a:latin typeface="+mj-lt"/>
                <a:cs typeface="Calibri" panose="020F0502020204030204" pitchFamily="34" charset="0"/>
                <a:sym typeface="Symbol" panose="05050102010706020507" pitchFamily="18" charset="2"/>
              </a:rPr>
              <a:t>= mass</a:t>
            </a:r>
            <a:endParaRPr lang="en-CA" i="0" baseline="-25000" dirty="0">
              <a:latin typeface="+mj-lt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>
              <a:spcBef>
                <a:spcPts val="0"/>
              </a:spcBef>
            </a:pPr>
            <a:r>
              <a:rPr lang="en-US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l-GR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baseline="-25000" dirty="0"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i="0" baseline="-25000" dirty="0">
                <a:cs typeface="Calibri" panose="020F0502020204030204" pitchFamily="34" charset="0"/>
              </a:rPr>
              <a:t>proportional</a:t>
            </a:r>
            <a:r>
              <a:rPr lang="en-CA" altLang="en-US" i="0" baseline="-25000" dirty="0">
                <a:cs typeface="Calibri" panose="020F0502020204030204" pitchFamily="34" charset="0"/>
                <a:sym typeface="Symbol" panose="05050102010706020507" pitchFamily="18" charset="2"/>
              </a:rPr>
              <a:t> to)</a:t>
            </a:r>
            <a:r>
              <a:rPr lang="en-CA" altLang="en-US" i="0" dirty="0"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sz="2000" i="0" dirty="0">
                <a:sym typeface="Symbol" panose="05050102010706020507" pitchFamily="18" charset="2"/>
              </a:rPr>
              <a:t>l</a:t>
            </a:r>
            <a:r>
              <a:rPr lang="en-CA" sz="2000" i="0" dirty="0"/>
              <a:t>ength of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423CCC-4720-4741-9B4B-A413678E7554}"/>
              </a:ext>
            </a:extLst>
          </p:cNvPr>
          <p:cNvSpPr txBox="1"/>
          <p:nvPr/>
        </p:nvSpPr>
        <p:spPr>
          <a:xfrm>
            <a:off x="7280439" y="3576107"/>
            <a:ext cx="175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i="0" dirty="0"/>
              <a:t>dt is a constant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F53F29-F93D-466F-AE84-2C676AA9BF7A}"/>
              </a:ext>
            </a:extLst>
          </p:cNvPr>
          <p:cNvSpPr txBox="1"/>
          <p:nvPr/>
        </p:nvSpPr>
        <p:spPr>
          <a:xfrm>
            <a:off x="6470711" y="3645357"/>
            <a:ext cx="3667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i="0" dirty="0"/>
              <a:t>2</a:t>
            </a:r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43216B-DE55-453B-BA9C-F248230EE620}"/>
              </a:ext>
            </a:extLst>
          </p:cNvPr>
          <p:cNvSpPr txBox="1"/>
          <p:nvPr/>
        </p:nvSpPr>
        <p:spPr>
          <a:xfrm>
            <a:off x="6989872" y="5043268"/>
            <a:ext cx="22303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000" i="0" dirty="0"/>
              <a:t>mass is a constant</a:t>
            </a:r>
            <a:endParaRPr lang="en-US" sz="200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DA0077B-2BA9-4D0E-9E13-1FA2CB59458F}"/>
              </a:ext>
            </a:extLst>
          </p:cNvPr>
          <p:cNvCxnSpPr/>
          <p:nvPr/>
        </p:nvCxnSpPr>
        <p:spPr>
          <a:xfrm flipH="1">
            <a:off x="2019987" y="3275479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5008FC-D9BC-449E-89E3-6844B17971EE}"/>
              </a:ext>
            </a:extLst>
          </p:cNvPr>
          <p:cNvCxnSpPr>
            <a:cxnSpLocks/>
          </p:cNvCxnSpPr>
          <p:nvPr/>
        </p:nvCxnSpPr>
        <p:spPr>
          <a:xfrm flipH="1">
            <a:off x="1706303" y="3294763"/>
            <a:ext cx="310927" cy="499941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07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676B2E-8409-4026-8921-BA5F68F246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2819401"/>
            <a:ext cx="1219200" cy="761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772399" cy="168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 Like a tether ball. 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pic>
        <p:nvPicPr>
          <p:cNvPr id="6" name="Picture 35" descr="Image result for swingball tetherball">
            <a:extLst>
              <a:ext uri="{FF2B5EF4-FFF2-40B4-BE49-F238E27FC236}">
                <a16:creationId xmlns:a16="http://schemas.microsoft.com/office/drawing/2014/main" id="{5AF6793A-41F2-4444-827F-4C893C84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46" y="1891136"/>
            <a:ext cx="2836166" cy="31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1E52EC-1005-4C65-826A-16D427C91641}"/>
              </a:ext>
            </a:extLst>
          </p:cNvPr>
          <p:cNvGrpSpPr/>
          <p:nvPr/>
        </p:nvGrpSpPr>
        <p:grpSpPr>
          <a:xfrm>
            <a:off x="5076251" y="1807634"/>
            <a:ext cx="3340435" cy="4212165"/>
            <a:chOff x="0" y="4186110"/>
            <a:chExt cx="2772228" cy="252004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51E025-BE15-4143-8E01-ECCD22C42F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0" y="419100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B3A066-7F80-4213-8EF9-A1E00C58B4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028" y="418611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2AD215-DACA-4718-9F21-49133DC3642A}"/>
                  </a:ext>
                </a:extLst>
              </p:cNvPr>
              <p:cNvSpPr/>
              <p:nvPr/>
            </p:nvSpPr>
            <p:spPr>
              <a:xfrm>
                <a:off x="4469861" y="5475710"/>
                <a:ext cx="45468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2AD215-DACA-4718-9F21-49133DC36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861" y="5475710"/>
                <a:ext cx="4546817" cy="461665"/>
              </a:xfrm>
              <a:prstGeom prst="rect">
                <a:avLst/>
              </a:prstGeom>
              <a:blipFill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1829338-A170-4609-BAB2-D14CEF7A5BAC}"/>
              </a:ext>
            </a:extLst>
          </p:cNvPr>
          <p:cNvSpPr/>
          <p:nvPr/>
        </p:nvSpPr>
        <p:spPr>
          <a:xfrm>
            <a:off x="4068687" y="5072597"/>
            <a:ext cx="5227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two dimensions resonate separately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3142B-EDF9-404E-B666-14547E740352}"/>
              </a:ext>
            </a:extLst>
          </p:cNvPr>
          <p:cNvSpPr/>
          <p:nvPr/>
        </p:nvSpPr>
        <p:spPr>
          <a:xfrm>
            <a:off x="4891065" y="5943600"/>
            <a:ext cx="3939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Force of Gravity 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dimensions not separable. 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10510-40C2-4FA9-8A55-C833F9C821E8}"/>
              </a:ext>
            </a:extLst>
          </p:cNvPr>
          <p:cNvCxnSpPr>
            <a:cxnSpLocks/>
          </p:cNvCxnSpPr>
          <p:nvPr/>
        </p:nvCxnSpPr>
        <p:spPr bwMode="auto">
          <a:xfrm>
            <a:off x="811958" y="1280886"/>
            <a:ext cx="23672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" descr="Image result for sun">
            <a:extLst>
              <a:ext uri="{FF2B5EF4-FFF2-40B4-BE49-F238E27FC236}">
                <a16:creationId xmlns:a16="http://schemas.microsoft.com/office/drawing/2014/main" id="{C76ECE8D-F3C7-4960-AABC-4E56154C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C21208F-8A25-44A2-9A4C-80B7A3182975}"/>
              </a:ext>
            </a:extLst>
          </p:cNvPr>
          <p:cNvGrpSpPr/>
          <p:nvPr/>
        </p:nvGrpSpPr>
        <p:grpSpPr>
          <a:xfrm>
            <a:off x="272142" y="2518229"/>
            <a:ext cx="3995060" cy="2112710"/>
            <a:chOff x="272142" y="2518229"/>
            <a:chExt cx="3995060" cy="2112710"/>
          </a:xfrm>
        </p:grpSpPr>
        <p:pic>
          <p:nvPicPr>
            <p:cNvPr id="24" name="Picture 2" descr="Image result for sun">
              <a:extLst>
                <a:ext uri="{FF2B5EF4-FFF2-40B4-BE49-F238E27FC236}">
                  <a16:creationId xmlns:a16="http://schemas.microsoft.com/office/drawing/2014/main" id="{943F3A11-84DA-472B-99A2-4B92D2EC8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161" y="3219374"/>
              <a:ext cx="773887" cy="73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56398CD-62A5-402A-80FB-623779F0D17E}"/>
                </a:ext>
              </a:extLst>
            </p:cNvPr>
            <p:cNvSpPr/>
            <p:nvPr/>
          </p:nvSpPr>
          <p:spPr bwMode="auto">
            <a:xfrm>
              <a:off x="272142" y="2518229"/>
              <a:ext cx="3995060" cy="211271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7" name="Picture 4" descr="Image result for earth">
              <a:extLst>
                <a:ext uri="{FF2B5EF4-FFF2-40B4-BE49-F238E27FC236}">
                  <a16:creationId xmlns:a16="http://schemas.microsoft.com/office/drawing/2014/main" id="{C6C977CF-BBCB-41AC-9361-CF6A061A4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1785" r="23392" b="-2514"/>
            <a:stretch/>
          </p:blipFill>
          <p:spPr bwMode="auto">
            <a:xfrm flipV="1">
              <a:off x="3276600" y="2535929"/>
              <a:ext cx="468095" cy="47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97EB5-FAE3-4C3B-946C-02C192823E66}"/>
              </a:ext>
            </a:extLst>
          </p:cNvPr>
          <p:cNvGrpSpPr/>
          <p:nvPr/>
        </p:nvGrpSpPr>
        <p:grpSpPr>
          <a:xfrm>
            <a:off x="1962013" y="3182813"/>
            <a:ext cx="657815" cy="779587"/>
            <a:chOff x="0" y="4191000"/>
            <a:chExt cx="2772228" cy="258409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B30AD6-E859-4C61-B902-BC3A9494E6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0" y="419100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D7CC49-5B84-4201-BC87-6B0C6306C8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028" y="425994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524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F4ED4F-5003-45D5-B9A9-C97C0B55BB31}"/>
              </a:ext>
            </a:extLst>
          </p:cNvPr>
          <p:cNvCxnSpPr>
            <a:cxnSpLocks/>
          </p:cNvCxnSpPr>
          <p:nvPr/>
        </p:nvCxnSpPr>
        <p:spPr>
          <a:xfrm flipH="1">
            <a:off x="1706303" y="3294763"/>
            <a:ext cx="310927" cy="499941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A85EC6-36A3-403A-A2FB-801F97B57BA1}"/>
              </a:ext>
            </a:extLst>
          </p:cNvPr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1D64734D-D91B-4FF6-AF16-ABE7648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earth">
            <a:extLst>
              <a:ext uri="{FF2B5EF4-FFF2-40B4-BE49-F238E27FC236}">
                <a16:creationId xmlns:a16="http://schemas.microsoft.com/office/drawing/2014/main" id="{8895BF88-0536-40E5-9075-3203931D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earth">
            <a:extLst>
              <a:ext uri="{FF2B5EF4-FFF2-40B4-BE49-F238E27FC236}">
                <a16:creationId xmlns:a16="http://schemas.microsoft.com/office/drawing/2014/main" id="{80A55682-502E-4B79-9C22-DAD3282BD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6750" y="3171825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9ABA68D-9A6D-4860-9CB2-4E5C61E68669}"/>
              </a:ext>
            </a:extLst>
          </p:cNvPr>
          <p:cNvSpPr txBox="1"/>
          <p:nvPr/>
        </p:nvSpPr>
        <p:spPr>
          <a:xfrm flipH="1">
            <a:off x="1600200" y="4038600"/>
            <a:ext cx="44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dt</a:t>
            </a:r>
            <a:endParaRPr lang="en-CA" b="1" i="0" dirty="0"/>
          </a:p>
        </p:txBody>
      </p:sp>
      <p:pic>
        <p:nvPicPr>
          <p:cNvPr id="86" name="Picture 4" descr="Image result for earth">
            <a:extLst>
              <a:ext uri="{FF2B5EF4-FFF2-40B4-BE49-F238E27FC236}">
                <a16:creationId xmlns:a16="http://schemas.microsoft.com/office/drawing/2014/main" id="{2FA433F5-D41D-43A1-951B-A792D7930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460" y="497205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3FDFDD9-344A-43E7-8F34-9395E868207D}"/>
              </a:ext>
            </a:extLst>
          </p:cNvPr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3EC8727-9E1F-47DD-94DB-BF6E9EA0212F}"/>
              </a:ext>
            </a:extLst>
          </p:cNvPr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4986D9-4CEB-4643-8C67-1DFFC762C389}"/>
              </a:ext>
            </a:extLst>
          </p:cNvPr>
          <p:cNvSpPr txBox="1"/>
          <p:nvPr/>
        </p:nvSpPr>
        <p:spPr>
          <a:xfrm flipH="1">
            <a:off x="2586354" y="6096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rgbClr val="49685B"/>
                </a:solidFill>
              </a:rPr>
              <a:t>↑</a:t>
            </a:r>
            <a:r>
              <a:rPr lang="en-CA" i="0" dirty="0">
                <a:solidFill>
                  <a:srgbClr val="92D050"/>
                </a:solidFill>
              </a:rPr>
              <a:t> </a:t>
            </a:r>
            <a:r>
              <a:rPr lang="en-CA" i="0" dirty="0"/>
              <a:t>path of planet in second time interval.</a:t>
            </a:r>
          </a:p>
          <a:p>
            <a:pPr>
              <a:spcBef>
                <a:spcPts val="0"/>
              </a:spcBef>
            </a:pPr>
            <a:r>
              <a:rPr lang="en-CA" i="0" dirty="0"/>
              <a:t>It is computed as </a:t>
            </a:r>
          </a:p>
          <a:p>
            <a:pPr>
              <a:spcBef>
                <a:spcPts val="0"/>
              </a:spcBef>
            </a:pPr>
            <a:r>
              <a:rPr lang="en-US" i="0" dirty="0">
                <a:solidFill>
                  <a:srgbClr val="49685B"/>
                </a:solidFill>
              </a:rPr>
              <a:t>     ↑ </a:t>
            </a:r>
            <a:r>
              <a:rPr lang="en-US" i="0" dirty="0"/>
              <a:t>=</a:t>
            </a:r>
            <a:r>
              <a:rPr lang="en-US" i="0" dirty="0">
                <a:solidFill>
                  <a:srgbClr val="008456"/>
                </a:solidFill>
              </a:rPr>
              <a:t> ↑</a:t>
            </a:r>
            <a:r>
              <a:rPr lang="en-US" i="0" dirty="0"/>
              <a:t> </a:t>
            </a:r>
            <a:r>
              <a:rPr lang="en-CA" i="0" dirty="0"/>
              <a:t>+</a:t>
            </a:r>
            <a:r>
              <a:rPr lang="en-CA" i="0" dirty="0">
                <a:solidFill>
                  <a:srgbClr val="92D050"/>
                </a:solidFill>
              </a:rPr>
              <a:t> </a:t>
            </a:r>
            <a:r>
              <a:rPr lang="en-US" i="0" dirty="0">
                <a:solidFill>
                  <a:schemeClr val="tx2"/>
                </a:solidFill>
              </a:rPr>
              <a:t>↑</a:t>
            </a:r>
            <a:r>
              <a:rPr lang="en-CA" i="0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 ie </a:t>
            </a:r>
            <a:r>
              <a:rPr lang="en-CA" i="0" dirty="0">
                <a:solidFill>
                  <a:srgbClr val="49685B"/>
                </a:solidFill>
              </a:rPr>
              <a:t>new velocity </a:t>
            </a:r>
            <a:r>
              <a:rPr lang="en-CA" i="0" dirty="0">
                <a:solidFill>
                  <a:srgbClr val="008456"/>
                </a:solidFill>
              </a:rPr>
              <a:t>= old velocity </a:t>
            </a:r>
            <a:r>
              <a:rPr lang="en-CA" i="0" dirty="0"/>
              <a:t>+</a:t>
            </a:r>
            <a:r>
              <a:rPr lang="en-CA" i="0" dirty="0">
                <a:solidFill>
                  <a:schemeClr val="tx2"/>
                </a:solidFill>
              </a:rPr>
              <a:t> change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 when defining </a:t>
            </a:r>
            <a:r>
              <a:rPr lang="en-US" i="0" dirty="0">
                <a:solidFill>
                  <a:srgbClr val="49685B"/>
                </a:solidFill>
              </a:rPr>
              <a:t>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US" i="0" dirty="0"/>
              <a:t>,</a:t>
            </a:r>
            <a:r>
              <a:rPr lang="en-CA" i="0" dirty="0">
                <a:solidFill>
                  <a:srgbClr val="92D050"/>
                </a:solidFill>
              </a:rPr>
              <a:t> </a:t>
            </a:r>
            <a:r>
              <a:rPr lang="en-US" i="0" dirty="0">
                <a:solidFill>
                  <a:schemeClr val="tx2"/>
                </a:solidFill>
              </a:rPr>
              <a:t>↑,</a:t>
            </a:r>
            <a:r>
              <a:rPr lang="en-CA" i="0" dirty="0">
                <a:solidFill>
                  <a:schemeClr val="tx2"/>
                </a:solidFill>
              </a:rPr>
              <a:t> and </a:t>
            </a:r>
            <a:r>
              <a:rPr lang="en-US" i="0" dirty="0">
                <a:solidFill>
                  <a:srgbClr val="49685B"/>
                </a:solidFill>
              </a:rPr>
              <a:t>↑</a:t>
            </a:r>
            <a:r>
              <a:rPr lang="en-US" i="0" dirty="0"/>
              <a:t>, </a:t>
            </a:r>
            <a:br>
              <a:rPr lang="en-US" i="0" dirty="0"/>
            </a:br>
            <a:r>
              <a:rPr lang="en-US" i="0" dirty="0"/>
              <a:t>    direction and length matter</a:t>
            </a:r>
            <a:br>
              <a:rPr lang="en-US" i="0" dirty="0"/>
            </a:br>
            <a:r>
              <a:rPr lang="en-US" i="0" dirty="0"/>
              <a:t>    and location does not.</a:t>
            </a:r>
            <a:endParaRPr lang="en-CA" i="0" dirty="0"/>
          </a:p>
          <a:p>
            <a:pPr>
              <a:spcBef>
                <a:spcPts val="0"/>
              </a:spcBef>
            </a:pPr>
            <a:endParaRPr lang="en-CA" i="0" dirty="0"/>
          </a:p>
          <a:p>
            <a:pPr>
              <a:spcBef>
                <a:spcPts val="0"/>
              </a:spcBef>
            </a:pPr>
            <a:endParaRPr lang="en-CA" i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4ACDC9-16EC-443B-AEAA-7826A85CDAE5}"/>
              </a:ext>
            </a:extLst>
          </p:cNvPr>
          <p:cNvGrpSpPr/>
          <p:nvPr/>
        </p:nvGrpSpPr>
        <p:grpSpPr>
          <a:xfrm>
            <a:off x="1295400" y="1519535"/>
            <a:ext cx="719481" cy="1738048"/>
            <a:chOff x="1295400" y="1519535"/>
            <a:chExt cx="719481" cy="1738048"/>
          </a:xfrm>
        </p:grpSpPr>
        <p:pic>
          <p:nvPicPr>
            <p:cNvPr id="18" name="Picture 4" descr="Image result for earth">
              <a:extLst>
                <a:ext uri="{FF2B5EF4-FFF2-40B4-BE49-F238E27FC236}">
                  <a16:creationId xmlns:a16="http://schemas.microsoft.com/office/drawing/2014/main" id="{B176991B-7D6D-4CCB-B529-A2EC59EF51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1785" r="23392" b="-2514"/>
            <a:stretch/>
          </p:blipFill>
          <p:spPr bwMode="auto">
            <a:xfrm flipV="1">
              <a:off x="1574290" y="1814087"/>
              <a:ext cx="178140" cy="17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3778C7C-EEF1-4F45-8521-BBF7E8BB45DE}"/>
                </a:ext>
              </a:extLst>
            </p:cNvPr>
            <p:cNvCxnSpPr>
              <a:cxnSpLocks/>
            </p:cNvCxnSpPr>
            <p:nvPr/>
          </p:nvCxnSpPr>
          <p:spPr>
            <a:xfrm>
              <a:off x="1701413" y="1947177"/>
              <a:ext cx="313468" cy="1310406"/>
            </a:xfrm>
            <a:prstGeom prst="line">
              <a:avLst/>
            </a:prstGeom>
            <a:ln w="19050">
              <a:solidFill>
                <a:srgbClr val="92D05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DAAE98-879D-4F05-B789-8DEEE831D00C}"/>
                </a:ext>
              </a:extLst>
            </p:cNvPr>
            <p:cNvSpPr txBox="1"/>
            <p:nvPr/>
          </p:nvSpPr>
          <p:spPr>
            <a:xfrm flipH="1">
              <a:off x="1295400" y="151953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i="0" dirty="0"/>
                <a:t>C</a:t>
              </a:r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E0FC0-60CC-4EB6-96E7-FC5458D6B183}"/>
              </a:ext>
            </a:extLst>
          </p:cNvPr>
          <p:cNvCxnSpPr>
            <a:cxnSpLocks/>
          </p:cNvCxnSpPr>
          <p:nvPr/>
        </p:nvCxnSpPr>
        <p:spPr>
          <a:xfrm>
            <a:off x="1707695" y="3766689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BFCB33D-DD60-4CA5-99AE-C1B50B42257E}"/>
              </a:ext>
            </a:extLst>
          </p:cNvPr>
          <p:cNvCxnSpPr>
            <a:cxnSpLocks/>
          </p:cNvCxnSpPr>
          <p:nvPr/>
        </p:nvCxnSpPr>
        <p:spPr>
          <a:xfrm>
            <a:off x="1710430" y="3766689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9AEB46-8AF6-4D0D-B5E6-1B2C28864550}"/>
              </a:ext>
            </a:extLst>
          </p:cNvPr>
          <p:cNvCxnSpPr/>
          <p:nvPr/>
        </p:nvCxnSpPr>
        <p:spPr>
          <a:xfrm flipH="1">
            <a:off x="2019987" y="3275479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02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0672 L -0.00538 -0.00672 C -0.0059 -0.02246 -0.00608 -0.0382 -0.00694 -0.05394 C -0.00712 -0.05811 -0.00747 -0.06227 -0.00851 -0.06621 C -0.00903 -0.06875 -0.01059 -0.07037 -0.01163 -0.07246 C -0.01267 -0.07917 -0.01458 -0.09074 -0.01476 -0.09699 C -0.01563 -0.12639 -0.0158 -0.15579 -0.01615 -0.18519 C -0.0158 -0.19352 -0.01545 -0.20186 -0.01476 -0.20996 C -0.01441 -0.21204 -0.01406 -0.21412 -0.01319 -0.21598 C -0.01233 -0.21783 -0.01111 -0.21875 -0.01007 -0.22014 C -0.00955 -0.22223 -0.00885 -0.22431 -0.00851 -0.22639 C -0.00816 -0.22917 -0.00747 -0.24213 -0.00538 -0.24676 C 0.00312 -0.26598 -0.00851 -0.23241 0.00069 -0.25718 C 0.00139 -0.25903 0.00156 -0.26135 0.00226 -0.2632 C 0.00434 -0.26899 0.00868 -0.27824 0.01007 -0.28588 C 0.01076 -0.28982 0.01111 -0.29399 0.01163 -0.29815 C 0.01111 -0.30024 0.01163 -0.30417 0.01007 -0.30417 C 0.00816 -0.30417 0.00816 -0.3 0.00694 -0.29815 C 0.00608 -0.29653 0.00469 -0.29561 0.00382 -0.29399 C -0.01076 -0.26806 0.00208 -0.29167 -0.00382 -0.27547 C -0.0099 -0.25973 -0.00469 -0.27871 -0.00851 -0.2632 C -0.00017 -0.2301 -0.00833 -0.26436 -0.00538 -0.17292 C -0.00521 -0.16412 -0.00382 -0.15857 -0.00226 -0.15047 C -0.00191 -0.14352 -0.00156 -0.13681 -0.00087 -0.12987 C -0.00052 -0.12639 0.00052 -0.12315 0.00069 -0.11968 C 0.00156 -0.10949 0.00174 -0.09908 0.00226 -0.08889 C 0.00174 -0.07107 0.00156 -0.05324 0.00069 -0.03565 C -0.00104 0.00439 -0.00087 -0.02963 -0.00087 -0.01088 L -0.00087 -0.01088 " pathEditMode="relative" ptsTypes="AAAAAAAAAAAAAAAAAAAAAAAAAAAAA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4362"/>
            <a:ext cx="5791200" cy="118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Why does your spinning speed up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  when you pull your arms in?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     </a:t>
            </a:r>
            <a:r>
              <a:rPr lang="en-US" altLang="en-US" i="0" dirty="0">
                <a:solidFill>
                  <a:schemeClr val="tx2"/>
                </a:solidFill>
                <a:latin typeface="+mj-lt"/>
              </a:rPr>
              <a:t>Conservation of Angular Momentum</a:t>
            </a:r>
          </a:p>
          <a:p>
            <a:pPr eaLnBrk="0" hangingPunct="0">
              <a:spcBef>
                <a:spcPct val="0"/>
              </a:spcBef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78" y="236634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bring your arms in and spin fa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14" y="94418"/>
            <a:ext cx="2924117" cy="219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755D1A2E-21F0-47AE-904C-1CBC26BB8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3EDF9E91-0927-4FC3-BDA6-CEC721562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80800"/>
            <a:ext cx="5257800" cy="219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+mj-lt"/>
              </a:rPr>
              <a:t>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+mj-lt"/>
              </a:rPr>
              <a:t>Kepler’s second Observation</a:t>
            </a:r>
            <a:r>
              <a:rPr lang="en-US" altLang="en-US" i="0" dirty="0">
                <a:latin typeface="+mj-lt"/>
              </a:rPr>
              <a:t>: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+mj-lt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+mj-lt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+mj-lt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  In fixed time, same area traced out.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      If close to sun must move fast.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      If far must move slow.</a:t>
            </a:r>
          </a:p>
        </p:txBody>
      </p:sp>
      <p:pic>
        <p:nvPicPr>
          <p:cNvPr id="2050" name="Picture 2" descr="Today in science: Johannes Kepler | Human World | EarthSky">
            <a:extLst>
              <a:ext uri="{FF2B5EF4-FFF2-40B4-BE49-F238E27FC236}">
                <a16:creationId xmlns:a16="http://schemas.microsoft.com/office/drawing/2014/main" id="{37DA3DCD-486C-40B5-9C3A-F1910056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69808"/>
            <a:ext cx="2808160" cy="140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310BAA12-2EF6-48B3-8FB5-052662364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87" y="5079426"/>
            <a:ext cx="4960884" cy="154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True as long as </a:t>
            </a:r>
            <a:br>
              <a:rPr lang="en-US" altLang="en-US" i="0" dirty="0">
                <a:latin typeface="+mj-lt"/>
              </a:rPr>
            </a:br>
            <a:r>
              <a:rPr lang="en-US" altLang="en-US" i="0" dirty="0">
                <a:latin typeface="+mj-lt"/>
              </a:rPr>
              <a:t>     the only acting force </a:t>
            </a:r>
            <a:br>
              <a:rPr lang="en-US" altLang="en-US" i="0" dirty="0">
                <a:latin typeface="+mj-lt"/>
              </a:rPr>
            </a:br>
            <a:r>
              <a:rPr lang="en-US" altLang="en-US" i="0" dirty="0">
                <a:latin typeface="+mj-lt"/>
              </a:rPr>
              <a:t>     is directed towards sun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+mj-lt"/>
              </a:rPr>
              <a:t>     even if this force is strange.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F11166B-2164-49C7-88AB-68853BD1F9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 b="11835"/>
          <a:stretch/>
        </p:blipFill>
        <p:spPr bwMode="auto">
          <a:xfrm>
            <a:off x="4850527" y="4522407"/>
            <a:ext cx="4210408" cy="210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86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340374" y="5090868"/>
            <a:ext cx="1677873" cy="7754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327661" y="1924079"/>
            <a:ext cx="1366659" cy="3935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We will now prove: </a:t>
            </a:r>
          </a:p>
          <a:p>
            <a:pPr>
              <a:spcBef>
                <a:spcPts val="0"/>
              </a:spcBef>
            </a:pPr>
            <a:r>
              <a:rPr lang="en-CA" i="0" dirty="0"/>
              <a:t>  Area triangle S</a:t>
            </a:r>
            <a:r>
              <a:rPr lang="en-CA" i="0" dirty="0">
                <a:solidFill>
                  <a:srgbClr val="92D050"/>
                </a:solidFill>
              </a:rPr>
              <a:t>| 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A85EC6-36A3-403A-A2FB-801F97B57BA1}"/>
              </a:ext>
            </a:extLst>
          </p:cNvPr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1D64734D-D91B-4FF6-AF16-ABE7648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earth">
            <a:extLst>
              <a:ext uri="{FF2B5EF4-FFF2-40B4-BE49-F238E27FC236}">
                <a16:creationId xmlns:a16="http://schemas.microsoft.com/office/drawing/2014/main" id="{BC1D751D-F83B-4D3E-930D-79ED0384E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1B0EFC1-A6BD-4C30-939A-7AF7147766DC}"/>
              </a:ext>
            </a:extLst>
          </p:cNvPr>
          <p:cNvCxnSpPr>
            <a:cxnSpLocks/>
          </p:cNvCxnSpPr>
          <p:nvPr/>
        </p:nvCxnSpPr>
        <p:spPr>
          <a:xfrm>
            <a:off x="6081079" y="2611222"/>
            <a:ext cx="172" cy="117742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9D183F-0BB0-4CC1-96E3-105272D7360B}"/>
              </a:ext>
            </a:extLst>
          </p:cNvPr>
          <p:cNvCxnSpPr>
            <a:cxnSpLocks/>
          </p:cNvCxnSpPr>
          <p:nvPr/>
        </p:nvCxnSpPr>
        <p:spPr>
          <a:xfrm flipH="1" flipV="1">
            <a:off x="4503392" y="3385079"/>
            <a:ext cx="1592608" cy="4204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818031-78A3-47F1-B04C-201A8B436CCB}"/>
              </a:ext>
            </a:extLst>
          </p:cNvPr>
          <p:cNvCxnSpPr>
            <a:cxnSpLocks/>
          </p:cNvCxnSpPr>
          <p:nvPr/>
        </p:nvCxnSpPr>
        <p:spPr>
          <a:xfrm>
            <a:off x="3872776" y="2506769"/>
            <a:ext cx="617904" cy="872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20B80FC-9E8F-4B25-B084-F8658C13F1FC}"/>
              </a:ext>
            </a:extLst>
          </p:cNvPr>
          <p:cNvCxnSpPr>
            <a:cxnSpLocks/>
          </p:cNvCxnSpPr>
          <p:nvPr/>
        </p:nvCxnSpPr>
        <p:spPr>
          <a:xfrm>
            <a:off x="3872776" y="2506769"/>
            <a:ext cx="2193382" cy="8973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3E126C8-CB96-4833-8F11-F9732B8EFAC4}"/>
              </a:ext>
            </a:extLst>
          </p:cNvPr>
          <p:cNvCxnSpPr>
            <a:cxnSpLocks/>
          </p:cNvCxnSpPr>
          <p:nvPr/>
        </p:nvCxnSpPr>
        <p:spPr>
          <a:xfrm flipH="1">
            <a:off x="4490680" y="2617426"/>
            <a:ext cx="1605320" cy="7614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74FCDFA-5269-4813-9A22-E54E4BB15F05}"/>
              </a:ext>
            </a:extLst>
          </p:cNvPr>
          <p:cNvSpPr txBox="1"/>
          <p:nvPr/>
        </p:nvSpPr>
        <p:spPr>
          <a:xfrm flipH="1">
            <a:off x="4015702" y="307321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335130D-1AF9-456D-86DE-28BB642520EF}"/>
              </a:ext>
            </a:extLst>
          </p:cNvPr>
          <p:cNvCxnSpPr>
            <a:cxnSpLocks/>
          </p:cNvCxnSpPr>
          <p:nvPr/>
        </p:nvCxnSpPr>
        <p:spPr>
          <a:xfrm flipH="1">
            <a:off x="3858235" y="2632698"/>
            <a:ext cx="2222844" cy="1051493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A8BFA01-AED8-4DBC-94C4-9203A8D15E1C}"/>
              </a:ext>
            </a:extLst>
          </p:cNvPr>
          <p:cNvSpPr txBox="1"/>
          <p:nvPr/>
        </p:nvSpPr>
        <p:spPr>
          <a:xfrm flipH="1">
            <a:off x="6172200" y="35769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pic>
        <p:nvPicPr>
          <p:cNvPr id="76" name="Picture 4" descr="Image result for earth">
            <a:extLst>
              <a:ext uri="{FF2B5EF4-FFF2-40B4-BE49-F238E27FC236}">
                <a16:creationId xmlns:a16="http://schemas.microsoft.com/office/drawing/2014/main" id="{A7D471D7-CD8E-4AB2-953B-DC64EAB04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032806" y="37110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BFB5DB2-60C0-46A5-A303-936B1B92711A}"/>
              </a:ext>
            </a:extLst>
          </p:cNvPr>
          <p:cNvSpPr txBox="1"/>
          <p:nvPr/>
        </p:nvSpPr>
        <p:spPr>
          <a:xfrm flipH="1">
            <a:off x="6108700" y="23577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pic>
        <p:nvPicPr>
          <p:cNvPr id="78" name="Picture 4" descr="Image result for earth">
            <a:extLst>
              <a:ext uri="{FF2B5EF4-FFF2-40B4-BE49-F238E27FC236}">
                <a16:creationId xmlns:a16="http://schemas.microsoft.com/office/drawing/2014/main" id="{E030662D-218A-4D12-AC80-9D9DBEC3B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019800" y="25146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37FC6EB-2CD7-45E8-AB36-C819268296BD}"/>
              </a:ext>
            </a:extLst>
          </p:cNvPr>
          <p:cNvSpPr txBox="1"/>
          <p:nvPr/>
        </p:nvSpPr>
        <p:spPr>
          <a:xfrm flipH="1">
            <a:off x="3494486" y="206475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80" name="Picture 4" descr="Image result for earth">
            <a:extLst>
              <a:ext uri="{FF2B5EF4-FFF2-40B4-BE49-F238E27FC236}">
                <a16:creationId xmlns:a16="http://schemas.microsoft.com/office/drawing/2014/main" id="{45BFFCD0-5051-4410-9FAC-246FAE57D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775701" y="2404178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Image result for sun">
            <a:extLst>
              <a:ext uri="{FF2B5EF4-FFF2-40B4-BE49-F238E27FC236}">
                <a16:creationId xmlns:a16="http://schemas.microsoft.com/office/drawing/2014/main" id="{57E1F828-3FF1-4E77-B23C-B7DF1159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46" y="317766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4">
            <a:extLst>
              <a:ext uri="{FF2B5EF4-FFF2-40B4-BE49-F238E27FC236}">
                <a16:creationId xmlns:a16="http://schemas.microsoft.com/office/drawing/2014/main" id="{D9D27AAB-793E-42B3-AF91-77935BCC0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7EB917E3-8619-4232-AE0D-E52F27BA5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508" y="-144192"/>
            <a:ext cx="4660292" cy="9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, same area traced out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3105F8E-937A-4B34-824A-0550E9115E1E}"/>
              </a:ext>
            </a:extLst>
          </p:cNvPr>
          <p:cNvCxnSpPr/>
          <p:nvPr/>
        </p:nvCxnSpPr>
        <p:spPr>
          <a:xfrm flipH="1">
            <a:off x="2019987" y="3275479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55F7CA9-31F5-43D0-8F16-53AF9B046473}"/>
              </a:ext>
            </a:extLst>
          </p:cNvPr>
          <p:cNvCxnSpPr>
            <a:cxnSpLocks/>
          </p:cNvCxnSpPr>
          <p:nvPr/>
        </p:nvCxnSpPr>
        <p:spPr>
          <a:xfrm>
            <a:off x="1701413" y="1947177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303AC6-6831-41E2-A57F-31F70DF94D3D}"/>
              </a:ext>
            </a:extLst>
          </p:cNvPr>
          <p:cNvCxnSpPr>
            <a:cxnSpLocks/>
          </p:cNvCxnSpPr>
          <p:nvPr/>
        </p:nvCxnSpPr>
        <p:spPr>
          <a:xfrm flipH="1">
            <a:off x="1733943" y="3191813"/>
            <a:ext cx="310927" cy="499941"/>
          </a:xfrm>
          <a:prstGeom prst="line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4" descr="Image result for earth">
            <a:extLst>
              <a:ext uri="{FF2B5EF4-FFF2-40B4-BE49-F238E27FC236}">
                <a16:creationId xmlns:a16="http://schemas.microsoft.com/office/drawing/2014/main" id="{2578B3F4-610A-4BDC-BDC6-009121DD15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Image result for earth">
            <a:extLst>
              <a:ext uri="{FF2B5EF4-FFF2-40B4-BE49-F238E27FC236}">
                <a16:creationId xmlns:a16="http://schemas.microsoft.com/office/drawing/2014/main" id="{81C8F794-34A1-48F8-8384-59CF47D18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6750" y="3171825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Image result for earth">
            <a:extLst>
              <a:ext uri="{FF2B5EF4-FFF2-40B4-BE49-F238E27FC236}">
                <a16:creationId xmlns:a16="http://schemas.microsoft.com/office/drawing/2014/main" id="{ED9202FE-9881-4CCC-BFA5-2258E2FCE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460" y="497205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E7DD1AB-9CD7-4BC0-A518-F64765CCF065}"/>
              </a:ext>
            </a:extLst>
          </p:cNvPr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639B5DE-B32F-4056-B0BC-4B5A8BC51BF4}"/>
              </a:ext>
            </a:extLst>
          </p:cNvPr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790B755-82CF-44B5-B3BA-82B4481C4437}"/>
              </a:ext>
            </a:extLst>
          </p:cNvPr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56" name="Picture 5">
            <a:extLst>
              <a:ext uri="{FF2B5EF4-FFF2-40B4-BE49-F238E27FC236}">
                <a16:creationId xmlns:a16="http://schemas.microsoft.com/office/drawing/2014/main" id="{9969E35B-12B8-4CA3-AFC5-ACD0EC1B1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 b="11835"/>
          <a:stretch/>
        </p:blipFill>
        <p:spPr bwMode="auto">
          <a:xfrm>
            <a:off x="4850527" y="4522407"/>
            <a:ext cx="4210408" cy="2106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37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75" grpId="0"/>
      <p:bldP spid="77" grpId="0"/>
      <p:bldP spid="79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>
            <a:off x="340374" y="5090868"/>
            <a:ext cx="1677873" cy="7754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34127" y="1411184"/>
            <a:ext cx="1693643" cy="4448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3207603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>
                <a:solidFill>
                  <a:srgbClr val="008456"/>
                </a:solidFill>
              </a:rPr>
              <a:t> </a:t>
            </a:r>
            <a:r>
              <a:rPr lang="en-CA" i="0" dirty="0"/>
              <a:t>=  Area triangle S</a:t>
            </a:r>
            <a:r>
              <a:rPr lang="en-US" i="0" dirty="0">
                <a:solidFill>
                  <a:srgbClr val="CC00FF"/>
                </a:solidFill>
              </a:rPr>
              <a:t>↑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because bases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/>
              <a:t> &amp;</a:t>
            </a:r>
            <a:r>
              <a:rPr lang="en-CA" i="0" dirty="0">
                <a:solidFill>
                  <a:srgbClr val="CC00FF"/>
                </a:solidFill>
              </a:rPr>
              <a:t> </a:t>
            </a:r>
            <a:r>
              <a:rPr lang="en-US" i="0" dirty="0">
                <a:solidFill>
                  <a:srgbClr val="CC00FF"/>
                </a:solidFill>
              </a:rPr>
              <a:t>↑</a:t>
            </a:r>
            <a:r>
              <a:rPr lang="en-CA" i="0" dirty="0"/>
              <a:t> are the same.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4">
            <a:extLst>
              <a:ext uri="{FF2B5EF4-FFF2-40B4-BE49-F238E27FC236}">
                <a16:creationId xmlns:a16="http://schemas.microsoft.com/office/drawing/2014/main" id="{2E7DF368-9FD0-4D65-9A42-1A547A17B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7F0A239F-E75F-48A4-A62C-D3B586CD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508" y="-144192"/>
            <a:ext cx="4660292" cy="9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, same area traced out</a:t>
            </a:r>
          </a:p>
        </p:txBody>
      </p:sp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39CE594-8FCD-4193-9891-B5A5E9304064}"/>
              </a:ext>
            </a:extLst>
          </p:cNvPr>
          <p:cNvGrpSpPr/>
          <p:nvPr/>
        </p:nvGrpSpPr>
        <p:grpSpPr>
          <a:xfrm>
            <a:off x="1934028" y="1184445"/>
            <a:ext cx="397882" cy="2060025"/>
            <a:chOff x="1934028" y="1184445"/>
            <a:chExt cx="397882" cy="206002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B70BFE-4B3B-4368-8B11-05AC0C6BAE8F}"/>
                </a:ext>
              </a:extLst>
            </p:cNvPr>
            <p:cNvSpPr txBox="1"/>
            <p:nvPr/>
          </p:nvSpPr>
          <p:spPr>
            <a:xfrm flipH="1">
              <a:off x="2027110" y="1184445"/>
              <a:ext cx="304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i="0" dirty="0"/>
                <a:t>c</a:t>
              </a:r>
            </a:p>
          </p:txBody>
        </p:sp>
        <p:pic>
          <p:nvPicPr>
            <p:cNvPr id="24" name="Picture 4" descr="Image result for earth">
              <a:extLst>
                <a:ext uri="{FF2B5EF4-FFF2-40B4-BE49-F238E27FC236}">
                  <a16:creationId xmlns:a16="http://schemas.microsoft.com/office/drawing/2014/main" id="{56640085-2349-40A0-93BF-B23FFC61F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1785" r="23392" b="-2514"/>
            <a:stretch/>
          </p:blipFill>
          <p:spPr bwMode="auto">
            <a:xfrm flipV="1">
              <a:off x="1934028" y="1357086"/>
              <a:ext cx="178140" cy="17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2023116" y="1411184"/>
              <a:ext cx="4653" cy="1833286"/>
            </a:xfrm>
            <a:prstGeom prst="line">
              <a:avLst/>
            </a:prstGeom>
            <a:ln w="19050">
              <a:solidFill>
                <a:srgbClr val="CC00FF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B7473E-F196-4B7F-ADFE-AB8F07E3C1FF}"/>
              </a:ext>
            </a:extLst>
          </p:cNvPr>
          <p:cNvSpPr txBox="1"/>
          <p:nvPr/>
        </p:nvSpPr>
        <p:spPr>
          <a:xfrm flipH="1">
            <a:off x="2586354" y="20574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>
                <a:solidFill>
                  <a:srgbClr val="008456"/>
                </a:solidFill>
              </a:rPr>
              <a:t> </a:t>
            </a:r>
            <a:r>
              <a:rPr lang="en-CA" i="0" dirty="0"/>
              <a:t>path of planet in first time interval.</a:t>
            </a:r>
          </a:p>
          <a:p>
            <a:pPr>
              <a:spcBef>
                <a:spcPts val="0"/>
              </a:spcBef>
            </a:pPr>
            <a:r>
              <a:rPr lang="en-US" i="0" dirty="0">
                <a:solidFill>
                  <a:srgbClr val="CC00FF"/>
                </a:solidFill>
              </a:rPr>
              <a:t>↑</a:t>
            </a:r>
            <a:r>
              <a:rPr lang="en-US" i="0" dirty="0">
                <a:solidFill>
                  <a:srgbClr val="008456"/>
                </a:solidFill>
              </a:rPr>
              <a:t> </a:t>
            </a:r>
            <a:r>
              <a:rPr lang="en-CA" i="0" dirty="0"/>
              <a:t>path in second interval had there been no force. 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</a:t>
            </a:r>
            <a:r>
              <a:rPr lang="en-US" i="0" dirty="0">
                <a:solidFill>
                  <a:srgbClr val="CC00FF"/>
                </a:solidFill>
              </a:rPr>
              <a:t> ↑ </a:t>
            </a:r>
            <a:r>
              <a:rPr lang="en-CA" i="0" dirty="0"/>
              <a:t>=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/>
              <a:t>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28D42C-E9A4-40AA-9FEA-D3D31315417C}"/>
              </a:ext>
            </a:extLst>
          </p:cNvPr>
          <p:cNvCxnSpPr>
            <a:cxnSpLocks/>
          </p:cNvCxnSpPr>
          <p:nvPr/>
        </p:nvCxnSpPr>
        <p:spPr>
          <a:xfrm flipH="1">
            <a:off x="335986" y="5860066"/>
            <a:ext cx="1746168" cy="7334"/>
          </a:xfrm>
          <a:prstGeom prst="line">
            <a:avLst/>
          </a:prstGeom>
          <a:ln w="19050">
            <a:solidFill>
              <a:srgbClr val="50BA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3CEFF5F-D315-40E0-AB3A-65CC2D4EE10F}"/>
              </a:ext>
            </a:extLst>
          </p:cNvPr>
          <p:cNvSpPr txBox="1"/>
          <p:nvPr/>
        </p:nvSpPr>
        <p:spPr>
          <a:xfrm flipH="1">
            <a:off x="838200" y="5852886"/>
            <a:ext cx="118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Height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B6970B-EEF4-4BEF-A4FC-427885DC951F}"/>
              </a:ext>
            </a:extLst>
          </p:cNvPr>
          <p:cNvSpPr txBox="1"/>
          <p:nvPr/>
        </p:nvSpPr>
        <p:spPr>
          <a:xfrm rot="16200000" flipH="1">
            <a:off x="1584920" y="3810767"/>
            <a:ext cx="118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Base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210886-9C68-406F-8037-C6B98BE17AE8}"/>
              </a:ext>
            </a:extLst>
          </p:cNvPr>
          <p:cNvSpPr txBox="1"/>
          <p:nvPr/>
        </p:nvSpPr>
        <p:spPr>
          <a:xfrm flipH="1">
            <a:off x="2590800" y="609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>
                <a:solidFill>
                  <a:srgbClr val="008456"/>
                </a:solidFill>
              </a:rPr>
              <a:t> </a:t>
            </a:r>
            <a:r>
              <a:rPr lang="en-CA" i="0" dirty="0"/>
              <a:t>=  ½ height</a:t>
            </a:r>
            <a:r>
              <a:rPr lang="en-US" altLang="en-US" i="0" dirty="0">
                <a:solidFill>
                  <a:srgbClr val="FFC000"/>
                </a:solidFill>
                <a:sym typeface="Symbol" pitchFamily="18" charset="2"/>
              </a:rPr>
              <a:t></a:t>
            </a:r>
            <a:r>
              <a:rPr lang="en-CA" i="0" dirty="0"/>
              <a:t>bases </a:t>
            </a:r>
          </a:p>
          <a:p>
            <a:pPr>
              <a:spcBef>
                <a:spcPts val="0"/>
              </a:spcBef>
            </a:pPr>
            <a:endParaRPr lang="en-CA" i="0" dirty="0"/>
          </a:p>
          <a:p>
            <a:pPr>
              <a:spcBef>
                <a:spcPts val="0"/>
              </a:spcBef>
            </a:pPr>
            <a:r>
              <a:rPr lang="en-CA" i="0" dirty="0"/>
              <a:t>   because bases </a:t>
            </a:r>
            <a:r>
              <a:rPr lang="en-US" i="0" dirty="0">
                <a:solidFill>
                  <a:srgbClr val="008456"/>
                </a:solidFill>
              </a:rPr>
              <a:t>↑</a:t>
            </a:r>
            <a:r>
              <a:rPr lang="en-CA" i="0" dirty="0"/>
              <a:t> &amp;</a:t>
            </a:r>
            <a:r>
              <a:rPr lang="en-CA" i="0" dirty="0">
                <a:solidFill>
                  <a:srgbClr val="CC00FF"/>
                </a:solidFill>
              </a:rPr>
              <a:t> </a:t>
            </a:r>
            <a:r>
              <a:rPr lang="en-US" i="0" dirty="0">
                <a:solidFill>
                  <a:srgbClr val="CC00FF"/>
                </a:solidFill>
              </a:rPr>
              <a:t>↑</a:t>
            </a:r>
            <a:r>
              <a:rPr lang="en-CA" i="0" dirty="0"/>
              <a:t> are the same.</a:t>
            </a:r>
          </a:p>
        </p:txBody>
      </p:sp>
    </p:spTree>
    <p:extLst>
      <p:ext uri="{BB962C8B-B14F-4D97-AF65-F5344CB8AC3E}">
        <p14:creationId xmlns:p14="http://schemas.microsoft.com/office/powerpoint/2010/main" val="42745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path of planet in first time interval.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path in second interval had there been no force. 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 </a:t>
            </a:r>
            <a:r>
              <a:rPr lang="en-CA" i="0" dirty="0">
                <a:solidFill>
                  <a:srgbClr val="CC00FF"/>
                </a:solidFill>
              </a:rPr>
              <a:t>| </a:t>
            </a:r>
            <a:r>
              <a:rPr lang="en-CA" i="0" dirty="0"/>
              <a:t>= 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E68D5BA7-D396-4FEE-9C0A-294C5DC00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49BB152C-A8BC-410C-8C0F-BB4102D0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7853C84B-B354-4125-AF65-286946ADC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508" y="-144192"/>
            <a:ext cx="4660292" cy="9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, same area traced out</a:t>
            </a:r>
          </a:p>
        </p:txBody>
      </p:sp>
    </p:spTree>
    <p:extLst>
      <p:ext uri="{BB962C8B-B14F-4D97-AF65-F5344CB8AC3E}">
        <p14:creationId xmlns:p14="http://schemas.microsoft.com/office/powerpoint/2010/main" val="31554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709648" y="1924079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09649" y="3238266"/>
            <a:ext cx="310927" cy="49994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path of planet in first time interval.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path in second interval had there been no force. 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 </a:t>
            </a:r>
            <a:r>
              <a:rPr lang="en-CA" i="0" dirty="0">
                <a:solidFill>
                  <a:srgbClr val="CC00FF"/>
                </a:solidFill>
              </a:rPr>
              <a:t>| </a:t>
            </a:r>
            <a:r>
              <a:rPr lang="en-CA" i="0" dirty="0"/>
              <a:t>= 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chemeClr val="tx2"/>
                </a:solidFill>
              </a:rPr>
              <a:t>|</a:t>
            </a:r>
            <a:r>
              <a:rPr lang="en-CA" i="0" dirty="0">
                <a:solidFill>
                  <a:srgbClr val="FF0000"/>
                </a:solidFill>
              </a:rPr>
              <a:t> </a:t>
            </a:r>
            <a:r>
              <a:rPr lang="en-CA" i="0" dirty="0"/>
              <a:t>pulse of force at B towards S.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92D050"/>
                </a:solidFill>
              </a:rPr>
              <a:t>| </a:t>
            </a:r>
            <a:r>
              <a:rPr lang="en-CA" i="0" dirty="0"/>
              <a:t>path of planet in second time interval.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 </a:t>
            </a:r>
            <a:r>
              <a:rPr lang="en-CA" i="0" dirty="0">
                <a:solidFill>
                  <a:srgbClr val="92D050"/>
                </a:solidFill>
              </a:rPr>
              <a:t>|</a:t>
            </a:r>
            <a:r>
              <a:rPr lang="en-CA" i="0" dirty="0"/>
              <a:t> = 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+ </a:t>
            </a:r>
            <a:r>
              <a:rPr lang="en-CA" i="0" dirty="0">
                <a:solidFill>
                  <a:schemeClr val="tx2"/>
                </a:solidFill>
              </a:rPr>
              <a:t>|</a:t>
            </a:r>
            <a:r>
              <a:rPr lang="en-CA" i="0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4BC05D-DEA2-4BF8-9869-4F94749C6EBC}"/>
              </a:ext>
            </a:extLst>
          </p:cNvPr>
          <p:cNvCxnSpPr>
            <a:cxnSpLocks/>
          </p:cNvCxnSpPr>
          <p:nvPr/>
        </p:nvCxnSpPr>
        <p:spPr>
          <a:xfrm flipH="1">
            <a:off x="1706880" y="1427919"/>
            <a:ext cx="310927" cy="49994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0A57A03C-DF81-49A7-BE51-04CE9044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E68D5BA7-D396-4FEE-9C0A-294C5DC00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49BB152C-A8BC-410C-8C0F-BB4102D0E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7853C84B-B354-4125-AF65-286946ADC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508" y="-144192"/>
            <a:ext cx="4660292" cy="9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, same area traced out</a:t>
            </a:r>
          </a:p>
        </p:txBody>
      </p:sp>
    </p:spTree>
    <p:extLst>
      <p:ext uri="{BB962C8B-B14F-4D97-AF65-F5344CB8AC3E}">
        <p14:creationId xmlns:p14="http://schemas.microsoft.com/office/powerpoint/2010/main" val="283079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34127" y="1411184"/>
            <a:ext cx="1693643" cy="4448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327661" y="1924079"/>
            <a:ext cx="1366659" cy="3935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09649" y="3238266"/>
            <a:ext cx="310927" cy="49994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92D050"/>
                </a:solidFill>
              </a:rPr>
              <a:t>|</a:t>
            </a:r>
            <a:r>
              <a:rPr lang="en-CA" i="0" dirty="0"/>
              <a:t>  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because base SB is the same.</a:t>
            </a:r>
          </a:p>
          <a:p>
            <a:pPr>
              <a:spcBef>
                <a:spcPts val="0"/>
              </a:spcBef>
            </a:pPr>
            <a:r>
              <a:rPr lang="en-CA" i="0" dirty="0"/>
              <a:t>   and line Cc is parallel to this base SB.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4BC05D-DEA2-4BF8-9869-4F94749C6EBC}"/>
              </a:ext>
            </a:extLst>
          </p:cNvPr>
          <p:cNvCxnSpPr>
            <a:cxnSpLocks/>
          </p:cNvCxnSpPr>
          <p:nvPr/>
        </p:nvCxnSpPr>
        <p:spPr>
          <a:xfrm flipH="1">
            <a:off x="1706880" y="1427919"/>
            <a:ext cx="310927" cy="49994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0A57A03C-DF81-49A7-BE51-04CE9044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B70BFE-4B3B-4368-8B11-05AC0C6BAE8F}"/>
              </a:ext>
            </a:extLst>
          </p:cNvPr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24" name="Picture 4" descr="Image result for earth">
            <a:extLst>
              <a:ext uri="{FF2B5EF4-FFF2-40B4-BE49-F238E27FC236}">
                <a16:creationId xmlns:a16="http://schemas.microsoft.com/office/drawing/2014/main" id="{56640085-2349-40A0-93BF-B23FFC61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DF78D95B-07EE-4500-8AC9-4BAD88B1A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6BEEE2CC-6B88-4E66-A486-FC85F14AF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508" y="-144192"/>
            <a:ext cx="4660292" cy="9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, same area traced out</a:t>
            </a:r>
          </a:p>
        </p:txBody>
      </p:sp>
    </p:spTree>
    <p:extLst>
      <p:ext uri="{BB962C8B-B14F-4D97-AF65-F5344CB8AC3E}">
        <p14:creationId xmlns:p14="http://schemas.microsoft.com/office/powerpoint/2010/main" val="26492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40374" y="5090868"/>
            <a:ext cx="1677873" cy="7754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34127" y="1411184"/>
            <a:ext cx="1693643" cy="4448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327661" y="1924079"/>
            <a:ext cx="1366659" cy="3935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92D050"/>
                </a:solidFill>
              </a:rPr>
              <a:t>|</a:t>
            </a:r>
            <a:r>
              <a:rPr lang="en-CA" i="0" dirty="0"/>
              <a:t>  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Hence</a:t>
            </a:r>
          </a:p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92D050"/>
                </a:solidFill>
              </a:rPr>
              <a:t>| 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Completing the proof.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CA" i="0" dirty="0"/>
          </a:p>
          <a:p>
            <a:pPr>
              <a:spcBef>
                <a:spcPts val="0"/>
              </a:spcBef>
            </a:pPr>
            <a:endParaRPr lang="en-CA" i="0" dirty="0"/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0A57A03C-DF81-49A7-BE51-04CE9044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B70BFE-4B3B-4368-8B11-05AC0C6BAE8F}"/>
              </a:ext>
            </a:extLst>
          </p:cNvPr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24" name="Picture 4" descr="Image result for earth">
            <a:extLst>
              <a:ext uri="{FF2B5EF4-FFF2-40B4-BE49-F238E27FC236}">
                <a16:creationId xmlns:a16="http://schemas.microsoft.com/office/drawing/2014/main" id="{56640085-2349-40A0-93BF-B23FFC61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E59A6DA0-AC71-48B6-853F-9F33728E4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039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Fixed intervals of time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id="{6AA35192-DC30-40FE-A21B-5F48E6E2F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508" y="-144192"/>
            <a:ext cx="4660292" cy="98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, same area traced out</a:t>
            </a:r>
          </a:p>
        </p:txBody>
      </p:sp>
    </p:spTree>
    <p:extLst>
      <p:ext uri="{BB962C8B-B14F-4D97-AF65-F5344CB8AC3E}">
        <p14:creationId xmlns:p14="http://schemas.microsoft.com/office/powerpoint/2010/main" val="12061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       </a:t>
            </a:r>
            <a:r>
              <a:rPr lang="en-US" altLang="en-US" sz="1800" i="0" dirty="0">
                <a:latin typeface="Calibri" panose="020F0502020204030204" pitchFamily="34" charset="0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change in area)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proportional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to) 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time        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(change in time)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angle)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r                 </a:t>
            </a:r>
            <a:r>
              <a:rPr lang="en-US" altLang="en-US" sz="1800" i="0" dirty="0">
                <a:latin typeface="Calibri" panose="020F0502020204030204" pitchFamily="34" charset="0"/>
              </a:rPr>
              <a:t>(radius)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location)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=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CA" altLang="en-US" sz="1800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= ½    height 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   </a:t>
            </a:r>
            <a:r>
              <a:rPr lang="en-US" altLang="en-US" i="0" dirty="0">
                <a:latin typeface="Calibri" panose="020F0502020204030204" pitchFamily="34" charset="0"/>
              </a:rPr>
              <a:t>base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</a:t>
            </a:r>
            <a:r>
              <a:rPr lang="en-CA" altLang="en-US" sz="20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angular velocity</a:t>
            </a:r>
            <a:endParaRPr lang="en-CA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3887345" y="6929735"/>
            <a:ext cx="3100221" cy="461665"/>
            <a:chOff x="3887345" y="4948535"/>
            <a:chExt cx="3100221" cy="4616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87345" y="5004565"/>
              <a:ext cx="3100221" cy="4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141663" y="4948535"/>
              <a:ext cx="514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=</a:t>
              </a:r>
              <a:r>
                <a:rPr lang="en-US" altLang="en-US" i="0" dirty="0">
                  <a:latin typeface="Calibri" panose="020F0502020204030204" pitchFamily="34" charset="0"/>
                </a:rPr>
                <a:t>r 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5257800" y="1828800"/>
            <a:ext cx="2362200" cy="461665"/>
            <a:chOff x="4625366" y="4648200"/>
            <a:chExt cx="2362200" cy="46166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5366" y="5029200"/>
              <a:ext cx="2362200" cy="2101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539766" y="4648200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solidFill>
                    <a:srgbClr val="CC00FF"/>
                  </a:solidFill>
                  <a:latin typeface="Calibri" panose="020F0502020204030204" pitchFamily="34" charset="0"/>
                </a:rPr>
                <a:t>r </a:t>
              </a:r>
              <a:endParaRPr lang="en-US" dirty="0">
                <a:solidFill>
                  <a:srgbClr val="CC00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2082" y="2083904"/>
            <a:ext cx="604653" cy="610073"/>
            <a:chOff x="7412082" y="1905000"/>
            <a:chExt cx="1415488" cy="1234615"/>
          </a:xfrm>
        </p:grpSpPr>
        <p:sp>
          <p:nvSpPr>
            <p:cNvPr id="4" name="Rectangle 3"/>
            <p:cNvSpPr/>
            <p:nvPr/>
          </p:nvSpPr>
          <p:spPr>
            <a:xfrm>
              <a:off x="7412082" y="2205336"/>
              <a:ext cx="1415488" cy="9342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θ </a:t>
              </a:r>
              <a:endParaRPr lang="en-CA" dirty="0">
                <a:solidFill>
                  <a:srgbClr val="CC00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3737278">
              <a:off x="7435314" y="1905000"/>
              <a:ext cx="609600" cy="609600"/>
            </a:xfrm>
            <a:prstGeom prst="arc">
              <a:avLst/>
            </a:prstGeom>
            <a:noFill/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0A7283-14F1-4565-B44E-2663D3DC03FF}"/>
              </a:ext>
            </a:extLst>
          </p:cNvPr>
          <p:cNvCxnSpPr>
            <a:cxnSpLocks/>
          </p:cNvCxnSpPr>
          <p:nvPr/>
        </p:nvCxnSpPr>
        <p:spPr bwMode="auto">
          <a:xfrm>
            <a:off x="5257800" y="1970880"/>
            <a:ext cx="0" cy="324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603901" y="2362200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solidFill>
                  <a:srgbClr val="CC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5711" y="5285387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34762" y="5269752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025507" y="2373420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 = 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5996608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area</a:t>
            </a:r>
            <a:endParaRPr lang="el-GR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6400" y="600931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6651008" y="5957248"/>
            <a:ext cx="4993944" cy="484000"/>
            <a:chOff x="2930856" y="1198088"/>
            <a:chExt cx="499394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70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4" grpId="0"/>
      <p:bldP spid="21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       </a:t>
            </a:r>
            <a:r>
              <a:rPr lang="en-US" altLang="en-US" sz="1800" i="0" dirty="0">
                <a:latin typeface="Calibri" panose="020F0502020204030204" pitchFamily="34" charset="0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change in area)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proportional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to) 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time        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(change in time)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angle)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r                 </a:t>
            </a:r>
            <a:r>
              <a:rPr lang="en-US" altLang="en-US" sz="1800" i="0" dirty="0">
                <a:latin typeface="Calibri" panose="020F0502020204030204" pitchFamily="34" charset="0"/>
              </a:rPr>
              <a:t>(radius)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location)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=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CA" altLang="en-US" sz="1800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= ½    height 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   </a:t>
            </a:r>
            <a:r>
              <a:rPr lang="en-US" altLang="en-US" i="0" dirty="0">
                <a:latin typeface="Calibri" panose="020F0502020204030204" pitchFamily="34" charset="0"/>
              </a:rPr>
              <a:t>base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</a:t>
            </a:r>
            <a:r>
              <a:rPr lang="en-CA" altLang="en-US" sz="20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angular velocity</a:t>
            </a:r>
            <a:endParaRPr lang="en-CA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3887345" y="6929735"/>
            <a:ext cx="3100221" cy="461665"/>
            <a:chOff x="3887345" y="4948535"/>
            <a:chExt cx="3100221" cy="4616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87345" y="5004565"/>
              <a:ext cx="3100221" cy="4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141663" y="4948535"/>
              <a:ext cx="514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=</a:t>
              </a:r>
              <a:r>
                <a:rPr lang="en-US" altLang="en-US" i="0" dirty="0">
                  <a:latin typeface="Calibri" panose="020F0502020204030204" pitchFamily="34" charset="0"/>
                </a:rPr>
                <a:t>r 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5257800" y="1828800"/>
            <a:ext cx="2362200" cy="461665"/>
            <a:chOff x="4625366" y="4648200"/>
            <a:chExt cx="2362200" cy="46166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5366" y="5029200"/>
              <a:ext cx="2362200" cy="2101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539766" y="4648200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solidFill>
                    <a:srgbClr val="CC00FF"/>
                  </a:solidFill>
                  <a:latin typeface="Calibri" panose="020F0502020204030204" pitchFamily="34" charset="0"/>
                </a:rPr>
                <a:t>r </a:t>
              </a:r>
              <a:endParaRPr lang="en-US" dirty="0">
                <a:solidFill>
                  <a:srgbClr val="CC00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2082" y="2083904"/>
            <a:ext cx="604653" cy="610073"/>
            <a:chOff x="7412082" y="1905000"/>
            <a:chExt cx="1415488" cy="1234615"/>
          </a:xfrm>
        </p:grpSpPr>
        <p:sp>
          <p:nvSpPr>
            <p:cNvPr id="4" name="Rectangle 3"/>
            <p:cNvSpPr/>
            <p:nvPr/>
          </p:nvSpPr>
          <p:spPr>
            <a:xfrm>
              <a:off x="7412082" y="2205336"/>
              <a:ext cx="1415488" cy="9342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θ </a:t>
              </a:r>
              <a:endParaRPr lang="en-CA" dirty="0">
                <a:solidFill>
                  <a:srgbClr val="CC00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3737278">
              <a:off x="7435314" y="1905000"/>
              <a:ext cx="609600" cy="609600"/>
            </a:xfrm>
            <a:prstGeom prst="arc">
              <a:avLst/>
            </a:prstGeom>
            <a:noFill/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0A7283-14F1-4565-B44E-2663D3DC03FF}"/>
              </a:ext>
            </a:extLst>
          </p:cNvPr>
          <p:cNvCxnSpPr>
            <a:cxnSpLocks/>
          </p:cNvCxnSpPr>
          <p:nvPr/>
        </p:nvCxnSpPr>
        <p:spPr bwMode="auto">
          <a:xfrm>
            <a:off x="5257800" y="1970880"/>
            <a:ext cx="0" cy="324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603901" y="2362200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solidFill>
                  <a:srgbClr val="CC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5711" y="5285387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34762" y="5269752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025507" y="2373420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 = 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5996608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area</a:t>
            </a:r>
            <a:endParaRPr lang="el-GR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6400" y="600931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6651008" y="5957248"/>
            <a:ext cx="4993944" cy="484000"/>
            <a:chOff x="2930856" y="1198088"/>
            <a:chExt cx="499394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96421E-BB66-4D50-B57F-CDBD6281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0" y="2949168"/>
            <a:ext cx="4495800" cy="301942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74B76FF-E3C6-455D-820C-4315C2A93C38}"/>
              </a:ext>
            </a:extLst>
          </p:cNvPr>
          <p:cNvSpPr/>
          <p:nvPr/>
        </p:nvSpPr>
        <p:spPr>
          <a:xfrm>
            <a:off x="5029200" y="3657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Calculating kind area(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is ugly.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This is why we ignore time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and determine shape.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8CDA1C-7640-44A8-9439-14924174211E}"/>
                  </a:ext>
                </a:extLst>
              </p:cNvPr>
              <p:cNvSpPr/>
              <p:nvPr/>
            </p:nvSpPr>
            <p:spPr>
              <a:xfrm>
                <a:off x="947058" y="3791021"/>
                <a:ext cx="533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8CDA1C-7640-44A8-9439-1492417421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58" y="3791021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E1963B3-B473-481B-8138-2C0F22BCEE51}"/>
              </a:ext>
            </a:extLst>
          </p:cNvPr>
          <p:cNvGrpSpPr/>
          <p:nvPr/>
        </p:nvGrpSpPr>
        <p:grpSpPr>
          <a:xfrm>
            <a:off x="1219200" y="2296072"/>
            <a:ext cx="7953554" cy="1775186"/>
            <a:chOff x="1219200" y="2296072"/>
            <a:chExt cx="7953554" cy="1775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8CA3C5-D51B-4AB4-8C9E-235280C26E40}"/>
                    </a:ext>
                  </a:extLst>
                </p:cNvPr>
                <p:cNvSpPr/>
                <p:nvPr/>
              </p:nvSpPr>
              <p:spPr>
                <a:xfrm>
                  <a:off x="5436982" y="3119735"/>
                  <a:ext cx="373577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  <a:latin typeface="+mj-lt"/>
                    </a:rPr>
                    <a:t>P|+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P|</a:t>
                  </a:r>
                  <a:r>
                    <a:rPr lang="en-US" dirty="0">
                      <a:solidFill>
                        <a:schemeClr val="accent2"/>
                      </a:solidFill>
                      <a:latin typeface="+mj-lt"/>
                    </a:rPr>
                    <a:t> = 2a</a:t>
                  </a:r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8CA3C5-D51B-4AB4-8C9E-235280C26E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6982" y="3119735"/>
                  <a:ext cx="3735772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468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590557FC-A7E1-43AD-80D1-950969735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2296072"/>
              <a:ext cx="3886755" cy="50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Two pins and a string</a:t>
              </a:r>
              <a:br>
                <a:rPr lang="en-US" altLang="en-US" i="0" dirty="0">
                  <a:latin typeface="Arial" panose="020B0604020202020204" pitchFamily="34" charset="0"/>
                </a:rPr>
              </a:br>
              <a:r>
                <a:rPr lang="en-US" altLang="en-US" i="0" dirty="0">
                  <a:latin typeface="Arial" panose="020B0604020202020204" pitchFamily="34" charset="0"/>
                </a:rPr>
                <a:t>feels simple and natural.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E021EE-A77C-442C-AE53-F0E0E049CE70}"/>
                </a:ext>
              </a:extLst>
            </p:cNvPr>
            <p:cNvGrpSpPr/>
            <p:nvPr/>
          </p:nvGrpSpPr>
          <p:grpSpPr>
            <a:xfrm>
              <a:off x="1219200" y="2772228"/>
              <a:ext cx="2394858" cy="1299030"/>
              <a:chOff x="1219200" y="2772228"/>
              <a:chExt cx="2394858" cy="129903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4E72AD4-8AAD-4BE4-A705-6B22741E33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25621" y="2772228"/>
                <a:ext cx="150551" cy="8428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A74D342-371D-406F-8C3D-B481E59D9709}"/>
                  </a:ext>
                </a:extLst>
              </p:cNvPr>
              <p:cNvCxnSpPr/>
              <p:nvPr/>
            </p:nvCxnSpPr>
            <p:spPr bwMode="auto">
              <a:xfrm flipV="1">
                <a:off x="1219200" y="2798291"/>
                <a:ext cx="2286000" cy="7380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BE27AE8-E0D6-461B-B24A-D6B61D06B8F2}"/>
                  </a:ext>
                </a:extLst>
              </p:cNvPr>
              <p:cNvSpPr/>
              <p:nvPr/>
            </p:nvSpPr>
            <p:spPr bwMode="auto">
              <a:xfrm>
                <a:off x="3291114" y="3536385"/>
                <a:ext cx="91440" cy="92187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8757EDD-77D9-4A44-8CCA-69324ACE8BB9}"/>
                      </a:ext>
                    </a:extLst>
                  </p:cNvPr>
                  <p:cNvSpPr/>
                  <p:nvPr/>
                </p:nvSpPr>
                <p:spPr>
                  <a:xfrm>
                    <a:off x="3080658" y="3609593"/>
                    <a:ext cx="533400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8757EDD-77D9-4A44-8CCA-69324ACE8B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0658" y="3609593"/>
                    <a:ext cx="533400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9" name="Text Box 7">
            <a:extLst>
              <a:ext uri="{FF2B5EF4-FFF2-40B4-BE49-F238E27FC236}">
                <a16:creationId xmlns:a16="http://schemas.microsoft.com/office/drawing/2014/main" id="{69E38362-7831-4BB4-A0B4-2B7BE7E55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0"/>
            <a:ext cx="4191000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But what is at the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other focal point?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And why is the sum a constant?</a:t>
            </a:r>
          </a:p>
        </p:txBody>
      </p:sp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sun">
            <a:extLst>
              <a:ext uri="{FF2B5EF4-FFF2-40B4-BE49-F238E27FC236}">
                <a16:creationId xmlns:a16="http://schemas.microsoft.com/office/drawing/2014/main" id="{B5CE0F05-493F-48E9-B30A-CCF6B39F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91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endParaRPr lang="en-US" altLang="en-US" i="0" baseline="300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Tx/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eaLnBrk="0" hangingPunct="0">
              <a:spcBef>
                <a:spcPct val="0"/>
              </a:spcBef>
            </a:pP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 constant =    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   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  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Newton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Kepler 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=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=          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=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constant” will translate into lengths, angles, and shapes.</a:t>
            </a:r>
          </a:p>
          <a:p>
            <a:pPr marL="457200" lvl="2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Getting rid of time is good because it is</a:t>
            </a:r>
          </a:p>
          <a:p>
            <a:pPr marL="457200" lvl="2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l-GR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CA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3235656" y="1359648"/>
            <a:ext cx="2174544" cy="484000"/>
            <a:chOff x="2930856" y="1198088"/>
            <a:chExt cx="217454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3226110" y="2355913"/>
            <a:ext cx="2174544" cy="484000"/>
            <a:chOff x="2930856" y="1198088"/>
            <a:chExt cx="2174544" cy="484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334000" y="1410519"/>
            <a:ext cx="4648200" cy="1429394"/>
            <a:chOff x="5334000" y="1396761"/>
            <a:chExt cx="4648200" cy="142939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5791200" y="1683603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The r come from </a:t>
              </a:r>
              <a:b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</a:b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different places.</a:t>
              </a:r>
              <a:endParaRPr lang="en-US" dirty="0"/>
            </a:p>
          </p:txBody>
        </p:sp>
        <p:sp>
          <p:nvSpPr>
            <p:cNvPr id="108" name="Right Brace 107">
              <a:extLst>
                <a:ext uri="{FF2B5EF4-FFF2-40B4-BE49-F238E27FC236}">
                  <a16:creationId xmlns:a16="http://schemas.microsoft.com/office/drawing/2014/main" id="{3ECDC746-B773-4AFA-822B-F879D1E7C67A}"/>
                </a:ext>
              </a:extLst>
            </p:cNvPr>
            <p:cNvSpPr/>
            <p:nvPr/>
          </p:nvSpPr>
          <p:spPr bwMode="auto">
            <a:xfrm>
              <a:off x="5334000" y="1396761"/>
              <a:ext cx="322548" cy="1429394"/>
            </a:xfrm>
            <a:prstGeom prst="rightBrace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F7FDC49-5D2B-4106-A981-4C74E9E017FD}"/>
              </a:ext>
            </a:extLst>
          </p:cNvPr>
          <p:cNvSpPr/>
          <p:nvPr/>
        </p:nvSpPr>
        <p:spPr>
          <a:xfrm>
            <a:off x="2362200" y="3048000"/>
            <a:ext cx="4333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But we can make them cancel.</a:t>
            </a:r>
            <a:endParaRPr lang="en-US" dirty="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5521656" y="6207952"/>
            <a:ext cx="2174544" cy="484000"/>
            <a:chOff x="2930856" y="1198088"/>
            <a:chExt cx="2174544" cy="48400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112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113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69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6E33B-4005-4589-B4C3-F8ECE62A0346}"/>
              </a:ext>
            </a:extLst>
          </p:cNvPr>
          <p:cNvSpPr/>
          <p:nvPr/>
        </p:nvSpPr>
        <p:spPr bwMode="auto">
          <a:xfrm>
            <a:off x="390938" y="656231"/>
            <a:ext cx="8981662" cy="551233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FDB639DC-3D17-49FF-B167-8C429A90A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3"/>
          <a:stretch/>
        </p:blipFill>
        <p:spPr bwMode="auto">
          <a:xfrm>
            <a:off x="847725" y="2447925"/>
            <a:ext cx="7610475" cy="372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5F1E93-7329-4EF0-B6A7-51E6CED832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800" y="1066800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E13C066-DD80-4DB7-A563-C10D2A62E382}"/>
              </a:ext>
            </a:extLst>
          </p:cNvPr>
          <p:cNvSpPr/>
          <p:nvPr/>
        </p:nvSpPr>
        <p:spPr bwMode="auto">
          <a:xfrm>
            <a:off x="499382" y="249550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6193B16-C28A-4B55-8B11-370F765C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    = v = velocity vector of earth giving direction and speed.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Take all such vectors occurring during orbit.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start of vectors together.</a:t>
            </a:r>
          </a:p>
          <a:p>
            <a:pPr eaLnBrk="0" hangingPunct="0">
              <a:spcBef>
                <a:spcPct val="0"/>
              </a:spcBef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34A2AC-C1AA-42EB-8FB9-B8E954FB4A42}"/>
              </a:ext>
            </a:extLst>
          </p:cNvPr>
          <p:cNvSpPr/>
          <p:nvPr/>
        </p:nvSpPr>
        <p:spPr bwMode="auto">
          <a:xfrm>
            <a:off x="4298242" y="301897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C66749-C8BF-40D7-914F-3CC5B969B7BD}"/>
              </a:ext>
            </a:extLst>
          </p:cNvPr>
          <p:cNvSpPr/>
          <p:nvPr/>
        </p:nvSpPr>
        <p:spPr bwMode="auto">
          <a:xfrm>
            <a:off x="3995058" y="339271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C29EC6-FD6E-4ABB-A204-0F16ED15B5CC}"/>
              </a:ext>
            </a:extLst>
          </p:cNvPr>
          <p:cNvSpPr/>
          <p:nvPr/>
        </p:nvSpPr>
        <p:spPr bwMode="auto">
          <a:xfrm>
            <a:off x="3778958" y="381363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821377-0911-4036-AAE6-B6E09C11C02E}"/>
              </a:ext>
            </a:extLst>
          </p:cNvPr>
          <p:cNvSpPr/>
          <p:nvPr/>
        </p:nvSpPr>
        <p:spPr bwMode="auto">
          <a:xfrm>
            <a:off x="3657600" y="428171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960012-B09C-42E1-AE9D-126A70581B81}"/>
              </a:ext>
            </a:extLst>
          </p:cNvPr>
          <p:cNvSpPr/>
          <p:nvPr/>
        </p:nvSpPr>
        <p:spPr bwMode="auto">
          <a:xfrm>
            <a:off x="3696074" y="474979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524E86-B952-4B29-9751-70550F719AC5}"/>
              </a:ext>
            </a:extLst>
          </p:cNvPr>
          <p:cNvSpPr/>
          <p:nvPr/>
        </p:nvSpPr>
        <p:spPr bwMode="auto">
          <a:xfrm>
            <a:off x="3836146" y="518885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84DD0D-DAF8-4434-96A2-D770AE9A394A}"/>
              </a:ext>
            </a:extLst>
          </p:cNvPr>
          <p:cNvSpPr/>
          <p:nvPr/>
        </p:nvSpPr>
        <p:spPr bwMode="auto">
          <a:xfrm>
            <a:off x="4167788" y="562791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214993-5377-446D-B7B1-25DC105910DF}"/>
              </a:ext>
            </a:extLst>
          </p:cNvPr>
          <p:cNvSpPr/>
          <p:nvPr/>
        </p:nvSpPr>
        <p:spPr bwMode="auto">
          <a:xfrm>
            <a:off x="4563302" y="595085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6FAE7-D3BC-4FDB-806D-15EF0A5105F5}"/>
              </a:ext>
            </a:extLst>
          </p:cNvPr>
          <p:cNvSpPr/>
          <p:nvPr/>
        </p:nvSpPr>
        <p:spPr bwMode="auto">
          <a:xfrm>
            <a:off x="7215788" y="5776686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05D604-952B-44D6-B9FB-465C671D6173}"/>
              </a:ext>
            </a:extLst>
          </p:cNvPr>
          <p:cNvSpPr/>
          <p:nvPr/>
        </p:nvSpPr>
        <p:spPr bwMode="auto">
          <a:xfrm>
            <a:off x="7658474" y="545737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5A004C4-780D-4329-A774-71479E6E8853}"/>
              </a:ext>
            </a:extLst>
          </p:cNvPr>
          <p:cNvSpPr/>
          <p:nvPr/>
        </p:nvSpPr>
        <p:spPr bwMode="auto">
          <a:xfrm>
            <a:off x="7848600" y="495300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3D800A-2709-49E1-B13D-B81528F62DC7}"/>
              </a:ext>
            </a:extLst>
          </p:cNvPr>
          <p:cNvSpPr/>
          <p:nvPr/>
        </p:nvSpPr>
        <p:spPr bwMode="auto">
          <a:xfrm>
            <a:off x="8001000" y="444862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8C4FE9-09E9-45E8-9BC5-1F09CFB3FC5D}"/>
              </a:ext>
            </a:extLst>
          </p:cNvPr>
          <p:cNvSpPr/>
          <p:nvPr/>
        </p:nvSpPr>
        <p:spPr bwMode="auto">
          <a:xfrm>
            <a:off x="8001000" y="3944256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625C6B-19DB-4751-8DB8-F27AE169F87B}"/>
              </a:ext>
            </a:extLst>
          </p:cNvPr>
          <p:cNvSpPr/>
          <p:nvPr/>
        </p:nvSpPr>
        <p:spPr bwMode="auto">
          <a:xfrm>
            <a:off x="7834086" y="358140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809589-5F9C-4A18-A92D-B725CF17FDFC}"/>
              </a:ext>
            </a:extLst>
          </p:cNvPr>
          <p:cNvSpPr/>
          <p:nvPr/>
        </p:nvSpPr>
        <p:spPr bwMode="auto">
          <a:xfrm>
            <a:off x="7532916" y="320403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442486-4A47-4BC1-BFDA-22457393F34F}"/>
              </a:ext>
            </a:extLst>
          </p:cNvPr>
          <p:cNvSpPr/>
          <p:nvPr/>
        </p:nvSpPr>
        <p:spPr bwMode="auto">
          <a:xfrm>
            <a:off x="7144662" y="287020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F6CC1F0-46E3-489B-9786-168092A3C21D}"/>
              </a:ext>
            </a:extLst>
          </p:cNvPr>
          <p:cNvSpPr/>
          <p:nvPr/>
        </p:nvSpPr>
        <p:spPr bwMode="auto">
          <a:xfrm>
            <a:off x="6756408" y="271417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BD4C23E-6BB4-4652-BC75-00407C6DDF7C}"/>
              </a:ext>
            </a:extLst>
          </p:cNvPr>
          <p:cNvSpPr/>
          <p:nvPr/>
        </p:nvSpPr>
        <p:spPr bwMode="auto">
          <a:xfrm>
            <a:off x="6339126" y="260168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2832D6E-E43A-420B-B1EA-536E3BFB61F0}"/>
              </a:ext>
            </a:extLst>
          </p:cNvPr>
          <p:cNvSpPr/>
          <p:nvPr/>
        </p:nvSpPr>
        <p:spPr bwMode="auto">
          <a:xfrm>
            <a:off x="5907330" y="253273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B726251-3BDE-4E80-A41E-4D86F25878F9}"/>
              </a:ext>
            </a:extLst>
          </p:cNvPr>
          <p:cNvSpPr/>
          <p:nvPr/>
        </p:nvSpPr>
        <p:spPr bwMode="auto">
          <a:xfrm>
            <a:off x="5388450" y="252184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5356591-1730-46EB-BCC7-4B30B004FFCB}"/>
              </a:ext>
            </a:extLst>
          </p:cNvPr>
          <p:cNvSpPr/>
          <p:nvPr/>
        </p:nvSpPr>
        <p:spPr bwMode="auto">
          <a:xfrm>
            <a:off x="4782486" y="273957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7" name="Picture 2" descr="Image result for sun">
            <a:extLst>
              <a:ext uri="{FF2B5EF4-FFF2-40B4-BE49-F238E27FC236}">
                <a16:creationId xmlns:a16="http://schemas.microsoft.com/office/drawing/2014/main" id="{0CDFE3C1-4406-4BB8-9DC5-B22DFA80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36659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 result for earth">
            <a:extLst>
              <a:ext uri="{FF2B5EF4-FFF2-40B4-BE49-F238E27FC236}">
                <a16:creationId xmlns:a16="http://schemas.microsoft.com/office/drawing/2014/main" id="{83897D2C-34AD-4DCF-A739-87D728B78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4463848" y="299660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6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6E33B-4005-4589-B4C3-F8ECE62A0346}"/>
              </a:ext>
            </a:extLst>
          </p:cNvPr>
          <p:cNvSpPr/>
          <p:nvPr/>
        </p:nvSpPr>
        <p:spPr bwMode="auto">
          <a:xfrm>
            <a:off x="390938" y="656231"/>
            <a:ext cx="8981662" cy="551233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FDB639DC-3D17-49FF-B167-8C429A90A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3"/>
          <a:stretch/>
        </p:blipFill>
        <p:spPr bwMode="auto">
          <a:xfrm>
            <a:off x="847725" y="2447925"/>
            <a:ext cx="7610475" cy="372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5F1E93-7329-4EF0-B6A7-51E6CED832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800" y="1066800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 Box 7">
            <a:extLst>
              <a:ext uri="{FF2B5EF4-FFF2-40B4-BE49-F238E27FC236}">
                <a16:creationId xmlns:a16="http://schemas.microsoft.com/office/drawing/2014/main" id="{F6193B16-C28A-4B55-8B11-370F765C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    = v = velocity vector of earth giving direction and speed.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Take all such vectors occurring during orbit.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start of vectors together.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endpoints form a circle.</a:t>
            </a:r>
          </a:p>
          <a:p>
            <a:pPr eaLnBrk="0" hangingPunct="0">
              <a:spcBef>
                <a:spcPct val="0"/>
              </a:spcBef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Image result for sun">
            <a:extLst>
              <a:ext uri="{FF2B5EF4-FFF2-40B4-BE49-F238E27FC236}">
                <a16:creationId xmlns:a16="http://schemas.microsoft.com/office/drawing/2014/main" id="{83DE7287-CF0C-4D1C-8342-063F8F36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36659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D5647ED-2339-4B6B-B7D3-FB8C0F7F95CF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2C5B6-2892-4E8E-8033-CC859B1FCA3B}"/>
              </a:ext>
            </a:extLst>
          </p:cNvPr>
          <p:cNvSpPr/>
          <p:nvPr/>
        </p:nvSpPr>
        <p:spPr bwMode="auto">
          <a:xfrm>
            <a:off x="413658" y="371073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BE71A6-5DFB-455E-A9E1-00848303FBA9}"/>
              </a:ext>
            </a:extLst>
          </p:cNvPr>
          <p:cNvSpPr/>
          <p:nvPr/>
        </p:nvSpPr>
        <p:spPr bwMode="auto">
          <a:xfrm>
            <a:off x="653661" y="5994741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6800"/>
            <a:ext cx="7848599" cy="3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=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Newton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Kepler 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=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sz="16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   a constant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   a constant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 = change in velocity vector.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US" altLang="en-US" i="0" dirty="0">
                <a:latin typeface="Calibri" panose="020F0502020204030204" pitchFamily="34" charset="0"/>
              </a:rPr>
              <a:t>= a = acceleration vector.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= is of constant length.</a:t>
            </a:r>
          </a:p>
          <a:p>
            <a:pPr marL="1257300" lvl="2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2590800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634C8F0C-6D6D-403F-A367-459DC2FC4D82}"/>
              </a:ext>
            </a:extLst>
          </p:cNvPr>
          <p:cNvSpPr/>
          <p:nvPr/>
        </p:nvSpPr>
        <p:spPr bwMode="auto">
          <a:xfrm>
            <a:off x="4038600" y="3495600"/>
            <a:ext cx="685783" cy="66682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3076527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33CCCF-9059-46D3-9D30-7A5E180FF0E0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DBE50818-42E4-41C5-A68D-578AC6755FC9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72A36C-9E2C-41EC-86AA-7B2CC77F3B6B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6" name="Text Box 7">
            <a:extLst>
              <a:ext uri="{FF2B5EF4-FFF2-40B4-BE49-F238E27FC236}">
                <a16:creationId xmlns:a16="http://schemas.microsoft.com/office/drawing/2014/main" id="{8A8CFAB6-14A9-4F2E-940F-D8C60E004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34C8F0C-6D6D-403F-A367-459DC2FC4D82}"/>
              </a:ext>
            </a:extLst>
          </p:cNvPr>
          <p:cNvSpPr/>
          <p:nvPr/>
        </p:nvSpPr>
        <p:spPr bwMode="auto">
          <a:xfrm>
            <a:off x="3548169" y="4957156"/>
            <a:ext cx="685783" cy="66682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5" name="Picture 2" descr="Image result for sun">
            <a:extLst>
              <a:ext uri="{FF2B5EF4-FFF2-40B4-BE49-F238E27FC236}">
                <a16:creationId xmlns:a16="http://schemas.microsoft.com/office/drawing/2014/main" id="{CADCEADF-8252-44C3-9996-66AF81BE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earth">
            <a:extLst>
              <a:ext uri="{FF2B5EF4-FFF2-40B4-BE49-F238E27FC236}">
                <a16:creationId xmlns:a16="http://schemas.microsoft.com/office/drawing/2014/main" id="{833559D3-7EEC-4B91-AE24-3958B2683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4" grpId="0" animBg="1"/>
      <p:bldP spid="39" grpId="0" animBg="1"/>
      <p:bldP spid="39" grpId="1" animBg="1"/>
      <p:bldP spid="47" grpId="0" animBg="1"/>
      <p:bldP spid="4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95473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1981200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A8A51DA8-C914-4F13-AFC7-A5511DD72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4D34F2-AA9A-4EBB-A25C-35E81B1C735E}"/>
              </a:ext>
            </a:extLst>
          </p:cNvPr>
          <p:cNvSpPr/>
          <p:nvPr/>
        </p:nvSpPr>
        <p:spPr bwMode="auto">
          <a:xfrm>
            <a:off x="2104572" y="4829628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0D755C2-B495-4415-83A2-553D566B388B}"/>
              </a:ext>
            </a:extLst>
          </p:cNvPr>
          <p:cNvSpPr/>
          <p:nvPr/>
        </p:nvSpPr>
        <p:spPr bwMode="auto">
          <a:xfrm>
            <a:off x="2105001" y="5358990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Picture 2" descr="Image result for sun">
            <a:extLst>
              <a:ext uri="{FF2B5EF4-FFF2-40B4-BE49-F238E27FC236}">
                <a16:creationId xmlns:a16="http://schemas.microsoft.com/office/drawing/2014/main" id="{A2F79F39-9771-4394-A273-6AFFDB84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earth">
            <a:extLst>
              <a:ext uri="{FF2B5EF4-FFF2-40B4-BE49-F238E27FC236}">
                <a16:creationId xmlns:a16="http://schemas.microsoft.com/office/drawing/2014/main" id="{851E8853-D0CA-46BF-8CDA-0A2CABD7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6B2C5B6-2892-4E8E-8033-CC859B1FCA3B}"/>
              </a:ext>
            </a:extLst>
          </p:cNvPr>
          <p:cNvSpPr/>
          <p:nvPr/>
        </p:nvSpPr>
        <p:spPr bwMode="auto">
          <a:xfrm>
            <a:off x="413658" y="371073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4BE71A6-5DFB-455E-A9E1-00848303FBA9}"/>
              </a:ext>
            </a:extLst>
          </p:cNvPr>
          <p:cNvSpPr/>
          <p:nvPr/>
        </p:nvSpPr>
        <p:spPr bwMode="auto">
          <a:xfrm>
            <a:off x="653661" y="5994741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= |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v| = change in velocity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always a fixed length.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= constant angle between consecutive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is always pointing at sun</a:t>
            </a:r>
          </a:p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= angle around sun </a:t>
            </a:r>
          </a:p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= change in angle to sun.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= constant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00546D6-EB4C-47DD-BA70-8216D63C5ADC}"/>
              </a:ext>
            </a:extLst>
          </p:cNvPr>
          <p:cNvCxnSpPr>
            <a:cxnSpLocks/>
          </p:cNvCxnSpPr>
          <p:nvPr/>
        </p:nvCxnSpPr>
        <p:spPr bwMode="auto">
          <a:xfrm>
            <a:off x="811696" y="3476701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04A2257-DD78-4089-9631-0FC5A8653D9D}"/>
              </a:ext>
            </a:extLst>
          </p:cNvPr>
          <p:cNvCxnSpPr/>
          <p:nvPr/>
        </p:nvCxnSpPr>
        <p:spPr bwMode="auto">
          <a:xfrm>
            <a:off x="685800" y="3429000"/>
            <a:ext cx="0" cy="12494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C9C16BE7-F56D-40E5-B6EB-DE7105B5D609}"/>
              </a:ext>
            </a:extLst>
          </p:cNvPr>
          <p:cNvSpPr/>
          <p:nvPr/>
        </p:nvSpPr>
        <p:spPr bwMode="auto">
          <a:xfrm>
            <a:off x="304800" y="2453985"/>
            <a:ext cx="6858000" cy="505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57B63B-F7EB-4883-8EE6-D8025C67C39F}"/>
              </a:ext>
            </a:extLst>
          </p:cNvPr>
          <p:cNvGrpSpPr/>
          <p:nvPr/>
        </p:nvGrpSpPr>
        <p:grpSpPr>
          <a:xfrm>
            <a:off x="570036" y="2638501"/>
            <a:ext cx="6804702" cy="283464"/>
            <a:chOff x="570036" y="2638501"/>
            <a:chExt cx="6804702" cy="2834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F5B3B0A-9C2A-447E-A907-0573FE61749F}"/>
                </a:ext>
              </a:extLst>
            </p:cNvPr>
            <p:cNvGrpSpPr/>
            <p:nvPr/>
          </p:nvGrpSpPr>
          <p:grpSpPr>
            <a:xfrm>
              <a:off x="570036" y="2638501"/>
              <a:ext cx="6804702" cy="180899"/>
              <a:chOff x="781974" y="2553900"/>
              <a:chExt cx="6804702" cy="180899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FEB22F4-2E02-492C-B1C1-6FEE854E6B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1974" y="25539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F710BFD-7B39-4266-9D79-27F3CF9081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05948" y="2635081"/>
                <a:ext cx="511817" cy="3191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93864DD-4925-4981-BB6A-C04E7CAB73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46138" y="26301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A503465-AF6C-40C3-A097-24CD03331E6A}"/>
                </a:ext>
              </a:extLst>
            </p:cNvPr>
            <p:cNvCxnSpPr/>
            <p:nvPr/>
          </p:nvCxnSpPr>
          <p:spPr bwMode="auto">
            <a:xfrm>
              <a:off x="994010" y="2751601"/>
              <a:ext cx="377590" cy="677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47A8BDE-EEAB-4477-835E-DE40535CFFB5}"/>
                </a:ext>
              </a:extLst>
            </p:cNvPr>
            <p:cNvSpPr/>
            <p:nvPr/>
          </p:nvSpPr>
          <p:spPr>
            <a:xfrm>
              <a:off x="1312983" y="2691133"/>
              <a:ext cx="34176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r>
                <a:rPr lang="en-US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91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544886" y="2048868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95473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1981200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020FE2-F0C9-43D3-82BA-CB2F40BFEAEB}"/>
              </a:ext>
            </a:extLst>
          </p:cNvPr>
          <p:cNvGrpSpPr/>
          <p:nvPr/>
        </p:nvGrpSpPr>
        <p:grpSpPr>
          <a:xfrm>
            <a:off x="533400" y="3200400"/>
            <a:ext cx="1333261" cy="211113"/>
            <a:chOff x="781974" y="2455887"/>
            <a:chExt cx="1333261" cy="21111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7AB5658-2046-43F9-8BB4-2CC9DB645C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4" y="25539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6E3A0EF-C1DC-47B1-A74B-2703C8F551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19200" y="2635081"/>
              <a:ext cx="511817" cy="3191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4379445-DD22-4F2A-8A0D-374363B0D9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29409" y="2455887"/>
              <a:ext cx="385826" cy="17886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= |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v| = change in velocity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always a fixed length.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= constant angle between consecutive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forms a regular polygon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</a:t>
            </a:r>
            <a:r>
              <a:rPr lang="en-US" altLang="en-US" i="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ie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 circle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1187E0-B178-4522-9864-F5C952FE0BC7}"/>
              </a:ext>
            </a:extLst>
          </p:cNvPr>
          <p:cNvSpPr/>
          <p:nvPr/>
        </p:nvSpPr>
        <p:spPr bwMode="auto">
          <a:xfrm>
            <a:off x="381000" y="371073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5106218-BB59-4F1D-A34E-0991EE23669E}"/>
              </a:ext>
            </a:extLst>
          </p:cNvPr>
          <p:cNvSpPr/>
          <p:nvPr/>
        </p:nvSpPr>
        <p:spPr bwMode="auto">
          <a:xfrm>
            <a:off x="653661" y="5994741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57037186-13FF-4EDE-9DA8-B4CAAC284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894577-4BEB-46C4-AF62-CCDF93985C8D}"/>
              </a:ext>
            </a:extLst>
          </p:cNvPr>
          <p:cNvSpPr/>
          <p:nvPr/>
        </p:nvSpPr>
        <p:spPr bwMode="auto">
          <a:xfrm>
            <a:off x="228600" y="685800"/>
            <a:ext cx="4876800" cy="505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Picture 2" descr="Image result for sun">
            <a:extLst>
              <a:ext uri="{FF2B5EF4-FFF2-40B4-BE49-F238E27FC236}">
                <a16:creationId xmlns:a16="http://schemas.microsoft.com/office/drawing/2014/main" id="{8FEB5D40-881C-40E8-9FE1-AD00CB6B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851E8853-D0CA-46BF-8CDA-0A2CABD7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50803C-9267-49A6-9A88-EF4C0A7F2EF5}"/>
              </a:ext>
            </a:extLst>
          </p:cNvPr>
          <p:cNvGrpSpPr/>
          <p:nvPr/>
        </p:nvGrpSpPr>
        <p:grpSpPr>
          <a:xfrm>
            <a:off x="570036" y="2638501"/>
            <a:ext cx="6804702" cy="283464"/>
            <a:chOff x="570036" y="2638501"/>
            <a:chExt cx="6804702" cy="28346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F4932CE-3A5F-421D-A587-89EC67FEE232}"/>
                </a:ext>
              </a:extLst>
            </p:cNvPr>
            <p:cNvGrpSpPr/>
            <p:nvPr/>
          </p:nvGrpSpPr>
          <p:grpSpPr>
            <a:xfrm>
              <a:off x="570036" y="2638501"/>
              <a:ext cx="6804702" cy="180899"/>
              <a:chOff x="781974" y="2553900"/>
              <a:chExt cx="6804702" cy="180899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82CB2DF-C30A-425B-8756-6210980216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1974" y="25539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C1ABD40-323D-45D0-8145-7707E891F5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05948" y="2635081"/>
                <a:ext cx="511817" cy="3191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8D7AB0A-230C-4ED6-B806-58EF067D95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46138" y="26301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F69880-0493-453F-BF37-FAE746109E83}"/>
                </a:ext>
              </a:extLst>
            </p:cNvPr>
            <p:cNvCxnSpPr/>
            <p:nvPr/>
          </p:nvCxnSpPr>
          <p:spPr bwMode="auto">
            <a:xfrm>
              <a:off x="994010" y="2751601"/>
              <a:ext cx="377590" cy="677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467262-5656-41EF-9A0C-4A79058FE49D}"/>
                </a:ext>
              </a:extLst>
            </p:cNvPr>
            <p:cNvSpPr/>
            <p:nvPr/>
          </p:nvSpPr>
          <p:spPr>
            <a:xfrm>
              <a:off x="1312983" y="2691133"/>
              <a:ext cx="34176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r>
                <a:rPr lang="en-US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7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95473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1981200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932CE-3A5F-421D-A587-89EC67FEE232}"/>
              </a:ext>
            </a:extLst>
          </p:cNvPr>
          <p:cNvGrpSpPr/>
          <p:nvPr/>
        </p:nvGrpSpPr>
        <p:grpSpPr>
          <a:xfrm>
            <a:off x="570036" y="2638501"/>
            <a:ext cx="5602164" cy="180899"/>
            <a:chOff x="781974" y="2553900"/>
            <a:chExt cx="5602164" cy="18089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82CB2DF-C30A-425B-8756-6210980216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4" y="25539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C1ABD40-323D-45D0-8145-7707E891F5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5948" y="2635081"/>
              <a:ext cx="511817" cy="3191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8D7AB0A-230C-4ED6-B806-58EF067D95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3600" y="26301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= |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v| = change in velocity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always a fixed length.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= constant angle between consecutive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forms a regular polygon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</a:t>
            </a:r>
            <a:r>
              <a:rPr lang="en-US" alt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vectors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is not at the </a:t>
            </a:r>
            <a:r>
              <a:rPr lang="en-US" altLang="en-US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center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of this circle.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A8A51DA8-C914-4F13-AFC7-A5511DD72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4D34F2-AA9A-4EBB-A25C-35E81B1C735E}"/>
              </a:ext>
            </a:extLst>
          </p:cNvPr>
          <p:cNvSpPr/>
          <p:nvPr/>
        </p:nvSpPr>
        <p:spPr bwMode="auto">
          <a:xfrm>
            <a:off x="2104572" y="4829628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0D755C2-B495-4415-83A2-553D566B388B}"/>
              </a:ext>
            </a:extLst>
          </p:cNvPr>
          <p:cNvSpPr/>
          <p:nvPr/>
        </p:nvSpPr>
        <p:spPr bwMode="auto">
          <a:xfrm>
            <a:off x="2105001" y="5358990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03DBB7F-0608-407F-A222-1A0F2522F174}"/>
              </a:ext>
            </a:extLst>
          </p:cNvPr>
          <p:cNvSpPr/>
          <p:nvPr/>
        </p:nvSpPr>
        <p:spPr bwMode="auto">
          <a:xfrm>
            <a:off x="228600" y="685800"/>
            <a:ext cx="4876800" cy="505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Picture 2" descr="Image result for sun">
            <a:extLst>
              <a:ext uri="{FF2B5EF4-FFF2-40B4-BE49-F238E27FC236}">
                <a16:creationId xmlns:a16="http://schemas.microsoft.com/office/drawing/2014/main" id="{A2F79F39-9771-4394-A273-6AFFDB84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earth">
            <a:extLst>
              <a:ext uri="{FF2B5EF4-FFF2-40B4-BE49-F238E27FC236}">
                <a16:creationId xmlns:a16="http://schemas.microsoft.com/office/drawing/2014/main" id="{851E8853-D0CA-46BF-8CDA-0A2CABD7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E020FE2-F0C9-43D3-82BA-CB2F40BFEAEB}"/>
              </a:ext>
            </a:extLst>
          </p:cNvPr>
          <p:cNvGrpSpPr/>
          <p:nvPr/>
        </p:nvGrpSpPr>
        <p:grpSpPr>
          <a:xfrm>
            <a:off x="533400" y="3200400"/>
            <a:ext cx="1333261" cy="211113"/>
            <a:chOff x="781974" y="2455887"/>
            <a:chExt cx="1333261" cy="21111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AB5658-2046-43F9-8BB4-2CC9DB645C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4" y="25539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6E3A0EF-C1DC-47B1-A74B-2703C8F551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19200" y="2635081"/>
              <a:ext cx="511817" cy="3191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4379445-DD22-4F2A-8A0D-374363B0D9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29409" y="2455887"/>
              <a:ext cx="385826" cy="17886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112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define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 and what is happening there?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If the </a:t>
            </a:r>
            <a:r>
              <a:rPr lang="en-US" alt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vectors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is not at the </a:t>
            </a:r>
            <a:r>
              <a:rPr lang="en-US" altLang="en-US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center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of this circle,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then where is it?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Where is the sun and earth in this new velocity diagram?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use this diagram to learn direction earth is traveling?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And to learn the path of orbit?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0" name="Text Box 7">
            <a:extLst>
              <a:ext uri="{FF2B5EF4-FFF2-40B4-BE49-F238E27FC236}">
                <a16:creationId xmlns:a16="http://schemas.microsoft.com/office/drawing/2014/main" id="{79589C4A-31F1-4902-A614-57DB62C7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questions: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4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define </a:t>
            </a:r>
            <a:r>
              <a:rPr lang="el-GR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 and what is happening there?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128849-AD5D-498B-A2D4-5156D9FD8D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3810000"/>
            <a:ext cx="0" cy="17029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8192180" y="5230134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Let us define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 to be the angle where 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The earth is closest to sun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And rotate the orbit diagram so that its on the right.</a:t>
            </a:r>
          </a:p>
          <a:p>
            <a:pPr marL="342900" indent="-342900" eaLnBrk="0" hangingPunct="0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Here, the direction the earth is traveling must be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     perpendicular to direction of sun.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     Otherwise, a different point would be closest to sun.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586778D-0FC6-4DF6-B001-29C63F2EB0A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20000" y="3935896"/>
            <a:ext cx="457200" cy="157700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014F165-7852-48DA-898A-4CFA210AA5A0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84A662-9D63-44B8-B06B-EE7B5DF94CD3}"/>
              </a:ext>
            </a:extLst>
          </p:cNvPr>
          <p:cNvGrpSpPr/>
          <p:nvPr/>
        </p:nvGrpSpPr>
        <p:grpSpPr>
          <a:xfrm>
            <a:off x="1957224" y="3573771"/>
            <a:ext cx="657552" cy="922029"/>
            <a:chOff x="1957224" y="3573771"/>
            <a:chExt cx="657552" cy="922029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5EA815D-440F-4B47-B5E5-98060CCFA04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86000" y="4038601"/>
              <a:ext cx="0" cy="4571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5D31D42-E206-42BA-838C-C30442072550}"/>
                </a:ext>
              </a:extLst>
            </p:cNvPr>
            <p:cNvSpPr/>
            <p:nvPr/>
          </p:nvSpPr>
          <p:spPr>
            <a:xfrm>
              <a:off x="1957224" y="3573771"/>
              <a:ext cx="6575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=0</a:t>
              </a:r>
              <a:endParaRPr lang="en-US" dirty="0"/>
            </a:p>
          </p:txBody>
        </p:sp>
      </p:grpSp>
      <p:pic>
        <p:nvPicPr>
          <p:cNvPr id="53" name="Picture 4" descr="Image result for earth">
            <a:extLst>
              <a:ext uri="{FF2B5EF4-FFF2-40B4-BE49-F238E27FC236}">
                <a16:creationId xmlns:a16="http://schemas.microsoft.com/office/drawing/2014/main" id="{523A2E7F-361B-4BFA-A72F-AD61BE020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define </a:t>
            </a:r>
            <a:r>
              <a:rPr lang="el-GR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 and what is happening there?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128849-AD5D-498B-A2D4-5156D9FD8D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3810000"/>
            <a:ext cx="0" cy="17029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8192180" y="5230134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Let us define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 to be the angle where 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The earth is closest to sun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And rotate the orbit diagram so that its on the right.</a:t>
            </a:r>
          </a:p>
          <a:p>
            <a:pPr marL="342900" indent="-342900" eaLnBrk="0" hangingPunct="0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The direction the earth is traveling must be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     perpendicular to direction of sun.</a:t>
            </a:r>
            <a:endParaRPr lang="en-US" altLang="en-US" i="0" dirty="0">
              <a:latin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i="0" dirty="0">
                <a:latin typeface="Calibri" panose="020F0502020204030204" pitchFamily="34" charset="0"/>
              </a:rPr>
              <a:t>Corresponds to fastest speed.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by Kepler’s rule.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B422C3D-83AD-472C-9E13-AAC8819486AF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0" name="Picture 4" descr="Image result for earth">
            <a:extLst>
              <a:ext uri="{FF2B5EF4-FFF2-40B4-BE49-F238E27FC236}">
                <a16:creationId xmlns:a16="http://schemas.microsoft.com/office/drawing/2014/main" id="{E76B1FBA-DA3F-420B-8E8A-C92196D85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96072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 stretched circle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feels simple and natural.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556B50A-4D5F-4C5D-ACDE-2B0677273932}"/>
                  </a:ext>
                </a:extLst>
              </p:cNvPr>
              <p:cNvSpPr/>
              <p:nvPr/>
            </p:nvSpPr>
            <p:spPr>
              <a:xfrm>
                <a:off x="5696626" y="3093052"/>
                <a:ext cx="2228174" cy="7314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1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556B50A-4D5F-4C5D-ACDE-2B0677273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26" y="3093052"/>
                <a:ext cx="2228174" cy="731482"/>
              </a:xfrm>
              <a:prstGeom prst="rect">
                <a:avLst/>
              </a:prstGeom>
              <a:blipFill>
                <a:blip r:embed="rId5"/>
                <a:stretch>
                  <a:fillRect r="-546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7">
            <a:extLst>
              <a:ext uri="{FF2B5EF4-FFF2-40B4-BE49-F238E27FC236}">
                <a16:creationId xmlns:a16="http://schemas.microsoft.com/office/drawing/2014/main" id="{25E469DD-57D7-4AAA-A2F2-60D1200F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344" y="4679381"/>
            <a:ext cx="4495800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What would stretch things uniformly in this one direction?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5D8FB6-2DE6-4FE8-8926-942A4C1360D0}"/>
              </a:ext>
            </a:extLst>
          </p:cNvPr>
          <p:cNvGrpSpPr/>
          <p:nvPr/>
        </p:nvGrpSpPr>
        <p:grpSpPr>
          <a:xfrm>
            <a:off x="0" y="1905001"/>
            <a:ext cx="4876800" cy="3565591"/>
            <a:chOff x="0" y="1905001"/>
            <a:chExt cx="4876800" cy="356559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4E28FD-416C-44D6-848F-41DCB856DB3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04144" y="1905001"/>
              <a:ext cx="76200" cy="35655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8E14EA-7AC8-4CF6-8946-3BC53C72876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0" y="3530598"/>
              <a:ext cx="487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B2DBF3-DCEA-4524-B459-BAF215165802}"/>
              </a:ext>
            </a:extLst>
          </p:cNvPr>
          <p:cNvGrpSpPr/>
          <p:nvPr/>
        </p:nvGrpSpPr>
        <p:grpSpPr>
          <a:xfrm>
            <a:off x="2364411" y="2742468"/>
            <a:ext cx="1499261" cy="1140419"/>
            <a:chOff x="2364411" y="2742468"/>
            <a:chExt cx="1499261" cy="11404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962D0D-EEAA-4FA3-ADEA-C292AE36248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364411" y="3508512"/>
              <a:ext cx="11887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933BB4-BCAB-40D8-9D20-189A6C6344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05200" y="2742468"/>
              <a:ext cx="0" cy="7627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5906A23-AE8E-425C-9785-22D9BEF857A3}"/>
                    </a:ext>
                  </a:extLst>
                </p:cNvPr>
                <p:cNvSpPr/>
                <p:nvPr/>
              </p:nvSpPr>
              <p:spPr>
                <a:xfrm>
                  <a:off x="2660642" y="3421222"/>
                  <a:ext cx="4344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5906A23-AE8E-425C-9785-22D9BEF857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0642" y="3421222"/>
                  <a:ext cx="434414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6F75527-180C-4002-8CCC-9E29D24B2BF9}"/>
                    </a:ext>
                  </a:extLst>
                </p:cNvPr>
                <p:cNvSpPr/>
                <p:nvPr/>
              </p:nvSpPr>
              <p:spPr>
                <a:xfrm>
                  <a:off x="3425282" y="2940831"/>
                  <a:ext cx="4383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6F75527-180C-4002-8CCC-9E29D24B2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5282" y="2940831"/>
                  <a:ext cx="438390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1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ight Arrow 1"/>
          <p:cNvSpPr/>
          <p:nvPr/>
        </p:nvSpPr>
        <p:spPr bwMode="auto">
          <a:xfrm>
            <a:off x="1905000" y="3352591"/>
            <a:ext cx="16002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25E469DD-57D7-4AAA-A2F2-60D1200F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86200"/>
            <a:ext cx="4495800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 meaningless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coordinate system.</a:t>
            </a:r>
          </a:p>
        </p:txBody>
      </p:sp>
    </p:spTree>
    <p:extLst>
      <p:ext uri="{BB962C8B-B14F-4D97-AF65-F5344CB8AC3E}">
        <p14:creationId xmlns:p14="http://schemas.microsoft.com/office/powerpoint/2010/main" val="10731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Where is the </a:t>
            </a:r>
            <a:r>
              <a:rPr lang="en-US" alt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vectors?</a:t>
            </a:r>
            <a:endParaRPr lang="en-US" altLang="en-US" i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128849-AD5D-498B-A2D4-5156D9FD8D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3810000"/>
            <a:ext cx="0" cy="17029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8192180" y="5230134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D5936815-6E14-4F0D-91F3-A5362CC5C385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A41206D-5183-462E-AC72-B52E1C3A7878}"/>
              </a:ext>
            </a:extLst>
          </p:cNvPr>
          <p:cNvSpPr/>
          <p:nvPr/>
        </p:nvSpPr>
        <p:spPr bwMode="auto">
          <a:xfrm>
            <a:off x="2105001" y="5358990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6" name="Picture 4" descr="Image result for earth">
            <a:extLst>
              <a:ext uri="{FF2B5EF4-FFF2-40B4-BE49-F238E27FC236}">
                <a16:creationId xmlns:a16="http://schemas.microsoft.com/office/drawing/2014/main" id="{6930D5E4-D086-45DA-B4F7-E30DF2C32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What is at the </a:t>
            </a:r>
            <a:r>
              <a:rPr lang="en-US" altLang="en-US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circle?</a:t>
            </a:r>
            <a:endParaRPr lang="en-US" altLang="en-US" i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7299124" y="5070144"/>
            <a:ext cx="348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0BC61081-8C5B-4B26-B919-4C6B47FD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92" y="1061263"/>
            <a:ext cx="8467744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Recall that the orbit was divided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segments.</a:t>
            </a:r>
            <a:endParaRPr lang="en-US" altLang="en-US" i="0" dirty="0">
              <a:latin typeface="Arial" panose="020B0604020202020204" pitchFamily="34" charset="0"/>
            </a:endParaRP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The earth travelling an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around the sun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= corresponds to some number of those segment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= corresponds to the same number of      in the velocity diagram.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= the angle around center of the velocity circle.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sun must “be” at center of where this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 measured.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4290CB-B42D-4BED-83A9-358F1FE8FE8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26795" y="4053550"/>
            <a:ext cx="261531" cy="4099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7997E40-5179-4979-9E10-4373EA6C0E00}"/>
              </a:ext>
            </a:extLst>
          </p:cNvPr>
          <p:cNvCxnSpPr>
            <a:cxnSpLocks/>
          </p:cNvCxnSpPr>
          <p:nvPr/>
        </p:nvCxnSpPr>
        <p:spPr bwMode="auto">
          <a:xfrm flipH="1">
            <a:off x="5835691" y="2327317"/>
            <a:ext cx="420991" cy="13914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1" name="Picture 4" descr="Image result for earth">
            <a:extLst>
              <a:ext uri="{FF2B5EF4-FFF2-40B4-BE49-F238E27FC236}">
                <a16:creationId xmlns:a16="http://schemas.microsoft.com/office/drawing/2014/main" id="{3F2DD62A-C655-4586-93A6-46EA2CCFC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Image result for earth">
            <a:extLst>
              <a:ext uri="{FF2B5EF4-FFF2-40B4-BE49-F238E27FC236}">
                <a16:creationId xmlns:a16="http://schemas.microsoft.com/office/drawing/2014/main" id="{9014141D-B4FE-4AB2-B6BA-314BFED27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85801" y="442262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670B741C-AA10-4450-B1EE-E9641BB0DF12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3C9C657-B1E9-4DB5-A858-9B5123CEEA55}"/>
              </a:ext>
            </a:extLst>
          </p:cNvPr>
          <p:cNvSpPr/>
          <p:nvPr/>
        </p:nvSpPr>
        <p:spPr bwMode="auto">
          <a:xfrm>
            <a:off x="2104572" y="4829628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CE0B65-58CB-4B41-B38F-A7147F2A8F9A}"/>
              </a:ext>
            </a:extLst>
          </p:cNvPr>
          <p:cNvGrpSpPr/>
          <p:nvPr/>
        </p:nvGrpSpPr>
        <p:grpSpPr>
          <a:xfrm>
            <a:off x="823798" y="4344046"/>
            <a:ext cx="1465818" cy="645398"/>
            <a:chOff x="823798" y="4344046"/>
            <a:chExt cx="1465818" cy="6453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22DD41-ECEA-44D2-AE4A-CF7349080962}"/>
                </a:ext>
              </a:extLst>
            </p:cNvPr>
            <p:cNvSpPr/>
            <p:nvPr/>
          </p:nvSpPr>
          <p:spPr>
            <a:xfrm>
              <a:off x="1941444" y="4517839"/>
              <a:ext cx="3481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lang="en-US" dirty="0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C9DC43C-BA71-48FB-96DA-AF8890483E9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23798" y="4344046"/>
              <a:ext cx="1462202" cy="64539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55" name="Picture 2" descr="Image result for sun">
            <a:extLst>
              <a:ext uri="{FF2B5EF4-FFF2-40B4-BE49-F238E27FC236}">
                <a16:creationId xmlns:a16="http://schemas.microsoft.com/office/drawing/2014/main" id="{6923192F-3E47-4937-BFE2-8CE0F7CB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3" y="481993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Image result for earth">
            <a:extLst>
              <a:ext uri="{FF2B5EF4-FFF2-40B4-BE49-F238E27FC236}">
                <a16:creationId xmlns:a16="http://schemas.microsoft.com/office/drawing/2014/main" id="{F64344C8-0174-4C50-B8E8-5DD33CD47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2144806" y="388186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Image result for earth">
            <a:extLst>
              <a:ext uri="{FF2B5EF4-FFF2-40B4-BE49-F238E27FC236}">
                <a16:creationId xmlns:a16="http://schemas.microsoft.com/office/drawing/2014/main" id="{34097232-5858-4F7B-8224-3C3431846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231867" y="447357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9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-0.00295 -0.03703 C -0.0033 -0.04444 -0.00521 -0.05555 -0.00816 -0.06643 C -0.01163 -0.07893 -0.0151 -0.08935 -0.01857 -0.09514 L -0.03437 -0.12569 " pathEditMode="relative" rAng="15000000" ptsTypes="AAAAA">
                                      <p:cBhvr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-0.00093 L -0.04063 0.01157 C -0.04601 0.01273 -0.05399 0.01828 -0.06111 0.02523 C -0.06875 0.0324 -0.07518 0.04097 -0.07917 0.04537 L -0.0974 0.07291 " pathEditMode="relative" rAng="8760000" ptsTypes="AAAAA">
                                      <p:cBhvr>
                                        <p:cTn id="6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43" grpId="0" animBg="1"/>
      <p:bldP spid="4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Determine the direction the earth is traveling, given its location: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7299124" y="5070144"/>
            <a:ext cx="348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0BC61081-8C5B-4B26-B919-4C6B47FD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92" y="1061263"/>
            <a:ext cx="8467744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Touching the circle here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is the corresponding velocity vector.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which gives the direction the earth is traveling.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4290CB-B42D-4BED-83A9-358F1FE8FE8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26795" y="4053550"/>
            <a:ext cx="261531" cy="4099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2" name="Picture 4" descr="Image result for earth">
            <a:extLst>
              <a:ext uri="{FF2B5EF4-FFF2-40B4-BE49-F238E27FC236}">
                <a16:creationId xmlns:a16="http://schemas.microsoft.com/office/drawing/2014/main" id="{9014141D-B4FE-4AB2-B6BA-314BFED27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85801" y="442262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670B741C-AA10-4450-B1EE-E9641BB0DF12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0CE0B65-58CB-4B41-B38F-A7147F2A8F9A}"/>
              </a:ext>
            </a:extLst>
          </p:cNvPr>
          <p:cNvGrpSpPr/>
          <p:nvPr/>
        </p:nvGrpSpPr>
        <p:grpSpPr>
          <a:xfrm>
            <a:off x="823798" y="4344046"/>
            <a:ext cx="1465818" cy="645398"/>
            <a:chOff x="823798" y="4344046"/>
            <a:chExt cx="1465818" cy="6453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22DD41-ECEA-44D2-AE4A-CF7349080962}"/>
                </a:ext>
              </a:extLst>
            </p:cNvPr>
            <p:cNvSpPr/>
            <p:nvPr/>
          </p:nvSpPr>
          <p:spPr>
            <a:xfrm>
              <a:off x="1941444" y="4517839"/>
              <a:ext cx="3481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lang="en-US" dirty="0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C9DC43C-BA71-48FB-96DA-AF8890483E9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23798" y="4344046"/>
              <a:ext cx="1462202" cy="64539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55" name="Picture 2" descr="Image result for sun">
            <a:extLst>
              <a:ext uri="{FF2B5EF4-FFF2-40B4-BE49-F238E27FC236}">
                <a16:creationId xmlns:a16="http://schemas.microsoft.com/office/drawing/2014/main" id="{6923192F-3E47-4937-BFE2-8CE0F7CB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3" y="481993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Image result for earth">
            <a:extLst>
              <a:ext uri="{FF2B5EF4-FFF2-40B4-BE49-F238E27FC236}">
                <a16:creationId xmlns:a16="http://schemas.microsoft.com/office/drawing/2014/main" id="{34097232-5858-4F7B-8224-3C3431846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231867" y="447357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E63347-9219-4828-9E0F-EE4A080F17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5752" y="336274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038A6FD-F9B8-4BCD-A5B0-C0EB93CD4A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308255" y="4572000"/>
            <a:ext cx="977745" cy="102664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EAB3EDD6-0CA3-4F5D-9FB2-6AA49C092449}"/>
              </a:ext>
            </a:extLst>
          </p:cNvPr>
          <p:cNvSpPr/>
          <p:nvPr/>
        </p:nvSpPr>
        <p:spPr bwMode="auto">
          <a:xfrm>
            <a:off x="1169504" y="4407610"/>
            <a:ext cx="367319" cy="40387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AB71606-CB6E-46CE-A959-6EDEE1A0989E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3CB9D8B7-C6D6-4EC5-9043-EEE7B3ECA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12299"/>
          <a:stretch/>
        </p:blipFill>
        <p:spPr bwMode="auto">
          <a:xfrm>
            <a:off x="1122363" y="3149048"/>
            <a:ext cx="7564438" cy="3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D58C55-2460-46AC-A257-E33C2BC22F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-4724400" y="5811078"/>
            <a:ext cx="1066800" cy="11330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6EC8B61-CBAA-47E1-9E2D-367821E6BA8E}"/>
              </a:ext>
            </a:extLst>
          </p:cNvPr>
          <p:cNvSpPr/>
          <p:nvPr/>
        </p:nvSpPr>
        <p:spPr bwMode="auto">
          <a:xfrm rot="19123681">
            <a:off x="7274256" y="3955945"/>
            <a:ext cx="184772" cy="31474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32418-FD6D-4DCB-839C-E9F1595D6F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5752" y="3384348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 Box 3">
            <a:extLst>
              <a:ext uri="{FF2B5EF4-FFF2-40B4-BE49-F238E27FC236}">
                <a16:creationId xmlns:a16="http://schemas.microsoft.com/office/drawing/2014/main" id="{BF3C3BF8-57D5-49F2-9583-92185F65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" y="609600"/>
            <a:ext cx="92535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path is an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By way of induction, assume that the earth 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followed the ellipse to its present location.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We know how to determine the earth’s direction.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</a:t>
            </a:r>
            <a:r>
              <a:rPr lang="en-US" altLang="en-US" i="0" dirty="0">
                <a:latin typeface="Calibri" panose="020F0502020204030204" pitchFamily="34" charset="0"/>
              </a:rPr>
              <a:t> that this direction     is in the direction of the ellipse here.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Ignoring the speed (length) is fine.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D1FF9-8F05-47FB-88E8-99B7C455A2E8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88ED55-0FAF-4AE3-B6DF-64D07D7022F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56316" y="2129026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4" descr="Image result for earth">
            <a:extLst>
              <a:ext uri="{FF2B5EF4-FFF2-40B4-BE49-F238E27FC236}">
                <a16:creationId xmlns:a16="http://schemas.microsoft.com/office/drawing/2014/main" id="{7A9A666C-174C-41F1-BD10-F8E3628DE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earth">
            <a:extLst>
              <a:ext uri="{FF2B5EF4-FFF2-40B4-BE49-F238E27FC236}">
                <a16:creationId xmlns:a16="http://schemas.microsoft.com/office/drawing/2014/main" id="{5AA5C4D1-2E5E-4191-8BC1-F20607596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85801" y="442262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earth">
            <a:extLst>
              <a:ext uri="{FF2B5EF4-FFF2-40B4-BE49-F238E27FC236}">
                <a16:creationId xmlns:a16="http://schemas.microsoft.com/office/drawing/2014/main" id="{EB6CF308-0587-4C86-B478-67B39C792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24000" y="4701321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41144" y="481054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53960" y="479499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51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-0.00295 -0.03703 C -0.0033 -0.04444 -0.00521 -0.05555 -0.00816 -0.06643 C -0.01163 -0.07893 -0.0151 -0.08935 -0.01857 -0.09514 L -0.03437 -0.12569 " pathEditMode="relative" rAng="15000000" ptsTypes="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AB71606-CB6E-46CE-A959-6EDEE1A0989E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3CB9D8B7-C6D6-4EC5-9043-EEE7B3ECA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12299"/>
          <a:stretch/>
        </p:blipFill>
        <p:spPr bwMode="auto">
          <a:xfrm>
            <a:off x="1122363" y="3149048"/>
            <a:ext cx="7564438" cy="3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EC8B61-CBAA-47E1-9E2D-367821E6BA8E}"/>
              </a:ext>
            </a:extLst>
          </p:cNvPr>
          <p:cNvSpPr/>
          <p:nvPr/>
        </p:nvSpPr>
        <p:spPr bwMode="auto">
          <a:xfrm rot="19123681">
            <a:off x="7274256" y="3955945"/>
            <a:ext cx="184772" cy="31474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D1FF9-8F05-47FB-88E8-99B7C455A2E8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B29304-B747-49FB-9166-B6DCC3A0F6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75513" y="714828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D6F82-2D6E-4C0E-B5A8-7883A5526EB2}"/>
              </a:ext>
            </a:extLst>
          </p:cNvPr>
          <p:cNvGrpSpPr/>
          <p:nvPr/>
        </p:nvGrpSpPr>
        <p:grpSpPr>
          <a:xfrm>
            <a:off x="6324599" y="700087"/>
            <a:ext cx="2971801" cy="3158900"/>
            <a:chOff x="6324599" y="700087"/>
            <a:chExt cx="2971801" cy="315890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66AE253-3E61-4E7E-BB93-9EB6A14C4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b="6507"/>
            <a:stretch/>
          </p:blipFill>
          <p:spPr bwMode="auto">
            <a:xfrm>
              <a:off x="6324599" y="700087"/>
              <a:ext cx="2889849" cy="261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909D1C-36B2-4FFF-BDFF-70E0D2815A14}"/>
                </a:ext>
              </a:extLst>
            </p:cNvPr>
            <p:cNvSpPr/>
            <p:nvPr/>
          </p:nvSpPr>
          <p:spPr bwMode="auto">
            <a:xfrm>
              <a:off x="8229600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BF3C3BF8-57D5-49F2-9583-92185F65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" y="609600"/>
            <a:ext cx="81867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that this direction     is tangent to the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Ignoring the speed (length) is fine.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In order to line up,   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rotate the velocity circle 90</a:t>
            </a:r>
            <a:r>
              <a:rPr lang="en-US" altLang="en-US" i="0" baseline="30000" dirty="0">
                <a:latin typeface="Calibri" panose="020F0502020204030204" pitchFamily="34" charset="0"/>
              </a:rPr>
              <a:t>o</a:t>
            </a:r>
            <a:r>
              <a:rPr lang="en-US" altLang="en-US" i="0" dirty="0">
                <a:latin typeface="Calibri" panose="020F0502020204030204" pitchFamily="34" charset="0"/>
              </a:rPr>
              <a:t> clockwise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Rotate the velocity line 90</a:t>
            </a:r>
            <a:r>
              <a:rPr lang="en-US" altLang="en-US" i="0" baseline="30000" dirty="0">
                <a:latin typeface="Calibri" panose="020F0502020204030204" pitchFamily="34" charset="0"/>
              </a:rPr>
              <a:t>o</a:t>
            </a:r>
            <a:r>
              <a:rPr lang="en-US" altLang="en-US" i="0" dirty="0">
                <a:latin typeface="Calibri" panose="020F0502020204030204" pitchFamily="34" charset="0"/>
              </a:rPr>
              <a:t> back.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   so that it is again facing in the correct direction.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</a:t>
            </a:r>
            <a:r>
              <a:rPr lang="en-US" altLang="en-US" i="0" dirty="0">
                <a:latin typeface="Calibri" panose="020F0502020204030204" pitchFamily="34" charset="0"/>
              </a:rPr>
              <a:t> that this construction gives an ellipse.</a:t>
            </a:r>
            <a:br>
              <a:rPr lang="en-US" altLang="en-US" i="0" dirty="0">
                <a:latin typeface="Calibri" panose="020F0502020204030204" pitchFamily="34" charset="0"/>
              </a:rPr>
            </a:br>
            <a:endParaRPr lang="en-US" altLang="en-US" i="0" dirty="0">
              <a:latin typeface="Arial" panose="020B0604020202020204" pitchFamily="34" charset="0"/>
            </a:endParaRP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32418-FD6D-4DCB-839C-E9F1595D6F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5752" y="3384348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B6E879-4330-46AC-AA11-71DCE52A9E9F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1072758"/>
            <a:ext cx="1107776" cy="105614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66488F-EFE4-4DAB-B9FA-F227E881B6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010400" y="1015054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D67EA3-C19E-41E5-9CA6-B6C05A990852}"/>
              </a:ext>
            </a:extLst>
          </p:cNvPr>
          <p:cNvGrpSpPr/>
          <p:nvPr/>
        </p:nvGrpSpPr>
        <p:grpSpPr>
          <a:xfrm>
            <a:off x="8138886" y="615122"/>
            <a:ext cx="1128486" cy="1427764"/>
            <a:chOff x="8138886" y="615122"/>
            <a:chExt cx="1128486" cy="142776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1765C7-9AD6-42C9-B37C-5DA72D79A3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99107" y="2042886"/>
              <a:ext cx="46826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12ACE24-46FD-40D7-B43B-07C6FDC6E5B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38886" y="615122"/>
              <a:ext cx="261531" cy="40998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AA5F9C-B2F4-4F7C-A698-AAB8C2419342}"/>
              </a:ext>
            </a:extLst>
          </p:cNvPr>
          <p:cNvGrpSpPr/>
          <p:nvPr/>
        </p:nvGrpSpPr>
        <p:grpSpPr>
          <a:xfrm>
            <a:off x="1081314" y="3657600"/>
            <a:ext cx="7486423" cy="1823714"/>
            <a:chOff x="1081314" y="3657600"/>
            <a:chExt cx="7486423" cy="182371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74191A9-1513-481D-9E68-ACA22B3D11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99472" y="5481314"/>
              <a:ext cx="46826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F476DDE-A95D-4D5C-A790-4BC0CCBE3AD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26795" y="4053550"/>
              <a:ext cx="261531" cy="40998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979E76-15EB-4798-9310-38FF0260AF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51087" y="3657600"/>
              <a:ext cx="0" cy="46327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CBE7E93-4BF5-4BB7-A34C-042A8D5D699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81314" y="4543617"/>
              <a:ext cx="484854" cy="22795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1CD3DF-6B13-4D43-8E0A-9AD81793BEF3}"/>
              </a:ext>
            </a:extLst>
          </p:cNvPr>
          <p:cNvGrpSpPr/>
          <p:nvPr/>
        </p:nvGrpSpPr>
        <p:grpSpPr>
          <a:xfrm>
            <a:off x="3581400" y="1335312"/>
            <a:ext cx="482779" cy="410028"/>
            <a:chOff x="8138886" y="615122"/>
            <a:chExt cx="482779" cy="41002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07C1210-8A3B-46CA-8142-95B646C02E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53400" y="1025150"/>
              <a:ext cx="46826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BF0B8C-7117-4F00-B64E-9BACF731C43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38886" y="615122"/>
              <a:ext cx="261531" cy="40998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7C1A35-ECA7-4C40-A374-9D12A83E44C8}"/>
              </a:ext>
            </a:extLst>
          </p:cNvPr>
          <p:cNvGrpSpPr/>
          <p:nvPr/>
        </p:nvGrpSpPr>
        <p:grpSpPr>
          <a:xfrm>
            <a:off x="1447800" y="3657600"/>
            <a:ext cx="3581400" cy="3352155"/>
            <a:chOff x="685800" y="3657600"/>
            <a:chExt cx="3581400" cy="3352155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E948731-E23E-442F-BF9A-72122B058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7" t="19006" r="62589" b="17705"/>
            <a:stretch/>
          </p:blipFill>
          <p:spPr bwMode="auto">
            <a:xfrm>
              <a:off x="685800" y="3957636"/>
              <a:ext cx="2506197" cy="2676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78D88A2-1444-48AF-9677-A1F26E4E5E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51087" y="3657600"/>
              <a:ext cx="0" cy="46327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DFF5E67-5C63-4C89-82B9-2BCADE29964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5972628"/>
              <a:ext cx="0" cy="46327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196EED7-CA26-4ECC-B5FE-78AC0E7F83F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59227" y="6781800"/>
              <a:ext cx="484854" cy="22795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44032" y="4822004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0B6E879-4330-46AC-AA11-71DCE52A9E9F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7516" y="1101732"/>
            <a:ext cx="1107776" cy="105614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758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53402 -0.479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1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5807593-224E-4469-B06A-3F482A29F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186737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 this construction gives an ellipse: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sun’s location 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is: 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sun’s “imaginary” location 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earth’s location 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because we assumed it was 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on the ellipse so far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ECC0F5-9B1F-41A8-806B-F6B44838E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12299"/>
          <a:stretch/>
        </p:blipFill>
        <p:spPr bwMode="auto">
          <a:xfrm>
            <a:off x="1122363" y="3149048"/>
            <a:ext cx="7564438" cy="3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40B87B6-0B1D-4F34-8597-0EDEA87BF137}"/>
              </a:ext>
            </a:extLst>
          </p:cNvPr>
          <p:cNvSpPr/>
          <p:nvPr/>
        </p:nvSpPr>
        <p:spPr bwMode="auto">
          <a:xfrm>
            <a:off x="3229433" y="6310086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E07586-B84D-4BBE-9B14-414212620A4E}"/>
              </a:ext>
            </a:extLst>
          </p:cNvPr>
          <p:cNvGrpSpPr/>
          <p:nvPr/>
        </p:nvGrpSpPr>
        <p:grpSpPr>
          <a:xfrm>
            <a:off x="6324599" y="700087"/>
            <a:ext cx="2971801" cy="3158900"/>
            <a:chOff x="6324599" y="700087"/>
            <a:chExt cx="2971801" cy="3158900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1C6ABCAA-BC2E-45C6-A82E-3C8CC600EC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b="6507"/>
            <a:stretch/>
          </p:blipFill>
          <p:spPr bwMode="auto">
            <a:xfrm>
              <a:off x="6324599" y="700087"/>
              <a:ext cx="2889849" cy="261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96D46E7-5BCD-4905-B17D-D837E52E04CA}"/>
                </a:ext>
              </a:extLst>
            </p:cNvPr>
            <p:cNvSpPr/>
            <p:nvPr/>
          </p:nvSpPr>
          <p:spPr bwMode="auto">
            <a:xfrm>
              <a:off x="8229600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43E7222-C36E-4CDC-A063-A7AFDEA6A994}"/>
              </a:ext>
            </a:extLst>
          </p:cNvPr>
          <p:cNvSpPr/>
          <p:nvPr/>
        </p:nvSpPr>
        <p:spPr>
          <a:xfrm>
            <a:off x="7796434" y="148700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Picture 2" descr="Image result for sun">
            <a:extLst>
              <a:ext uri="{FF2B5EF4-FFF2-40B4-BE49-F238E27FC236}">
                <a16:creationId xmlns:a16="http://schemas.microsoft.com/office/drawing/2014/main" id="{6E18DE55-E41E-4451-B8DE-54F9C23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80" y="5300001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sun">
            <a:extLst>
              <a:ext uri="{FF2B5EF4-FFF2-40B4-BE49-F238E27FC236}">
                <a16:creationId xmlns:a16="http://schemas.microsoft.com/office/drawing/2014/main" id="{DF748FC6-7497-49C7-A923-90233158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96" y="515193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earth">
            <a:extLst>
              <a:ext uri="{FF2B5EF4-FFF2-40B4-BE49-F238E27FC236}">
                <a16:creationId xmlns:a16="http://schemas.microsoft.com/office/drawing/2014/main" id="{99D423B9-0BAF-4CCF-948C-47B0CFF28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62777" y="438819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earth">
            <a:extLst>
              <a:ext uri="{FF2B5EF4-FFF2-40B4-BE49-F238E27FC236}">
                <a16:creationId xmlns:a16="http://schemas.microsoft.com/office/drawing/2014/main" id="{EA196F94-99E6-4ACE-A5F5-4721BBA61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620000" y="1654792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un">
            <a:extLst>
              <a:ext uri="{FF2B5EF4-FFF2-40B4-BE49-F238E27FC236}">
                <a16:creationId xmlns:a16="http://schemas.microsoft.com/office/drawing/2014/main" id="{8AC14789-2C08-4505-9597-8E036C00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99" y="1903025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green sun">
            <a:extLst>
              <a:ext uri="{FF2B5EF4-FFF2-40B4-BE49-F238E27FC236}">
                <a16:creationId xmlns:a16="http://schemas.microsoft.com/office/drawing/2014/main" id="{76A077F1-8E99-4DD4-BA94-5A713D32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24" y="1993965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green sun">
            <a:extLst>
              <a:ext uri="{FF2B5EF4-FFF2-40B4-BE49-F238E27FC236}">
                <a16:creationId xmlns:a16="http://schemas.microsoft.com/office/drawing/2014/main" id="{F3A37D28-49BB-4453-A540-C75E968E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49" y="5361296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84492" y="480060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4" descr="Image result for earth">
            <a:extLst>
              <a:ext uri="{FF2B5EF4-FFF2-40B4-BE49-F238E27FC236}">
                <a16:creationId xmlns:a16="http://schemas.microsoft.com/office/drawing/2014/main" id="{3ED6CF5E-33ED-4C42-BBF1-ADD3EF867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37648" y="4694927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green sun">
            <a:extLst>
              <a:ext uri="{FF2B5EF4-FFF2-40B4-BE49-F238E27FC236}">
                <a16:creationId xmlns:a16="http://schemas.microsoft.com/office/drawing/2014/main" id="{9B12DE06-B75F-482A-A374-A28E4A5C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82" y="5816101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5807593-224E-4469-B06A-3F482A29F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186737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 this construction gives an ellipse: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Start with a circle and with center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and some eccentric point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Choose some point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on the circle.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Connect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to both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Draw the perpendicular bisector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Place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at the intersection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of bisector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Put the earth there.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is an equilateral triangle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because it is perpendicularly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bisected.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|=|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Prove P is on an Ellipse: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radius of circle = constant.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C2C0C3A-2A8A-47BB-A8D0-189ACA995024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B20B1-EA4C-49A2-8F9F-B199FACC890E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4043859"/>
            <a:ext cx="1193035" cy="5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DC98C1-240C-4716-A55F-54F6BF54222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551" y="2779179"/>
            <a:ext cx="644215" cy="12382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DCC1AF-BD87-49C0-ABC9-A6E698191D2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7" y="4117121"/>
            <a:ext cx="294165" cy="4853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4" descr="Image result for earth">
            <a:extLst>
              <a:ext uri="{FF2B5EF4-FFF2-40B4-BE49-F238E27FC236}">
                <a16:creationId xmlns:a16="http://schemas.microsoft.com/office/drawing/2014/main" id="{93DE8697-788D-4992-BD74-5D79D73B8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sun">
            <a:extLst>
              <a:ext uri="{FF2B5EF4-FFF2-40B4-BE49-F238E27FC236}">
                <a16:creationId xmlns:a16="http://schemas.microsoft.com/office/drawing/2014/main" id="{1EBF52B6-C9DE-480C-8E0A-C14A221C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30" grpId="1"/>
      <p:bldP spid="30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C2C0C3A-2A8A-47BB-A8D0-189ACA995024}"/>
              </a:ext>
            </a:extLst>
          </p:cNvPr>
          <p:cNvSpPr/>
          <p:nvPr/>
        </p:nvSpPr>
        <p:spPr>
          <a:xfrm>
            <a:off x="5649186" y="3134380"/>
            <a:ext cx="468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P’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B20B1-EA4C-49A2-8F9F-B199FACC890E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1" y="3506215"/>
            <a:ext cx="711221" cy="11245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DCC1AF-BD87-49C0-ABC9-A6E698191D24}"/>
              </a:ext>
            </a:extLst>
          </p:cNvPr>
          <p:cNvCxnSpPr>
            <a:cxnSpLocks/>
          </p:cNvCxnSpPr>
          <p:nvPr/>
        </p:nvCxnSpPr>
        <p:spPr bwMode="auto">
          <a:xfrm>
            <a:off x="6028497" y="3506215"/>
            <a:ext cx="201511" cy="10962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BF5323-BBD4-455A-92B7-88432AFAEB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17457" y="714828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 Box 4">
            <a:extLst>
              <a:ext uri="{FF2B5EF4-FFF2-40B4-BE49-F238E27FC236}">
                <a16:creationId xmlns:a16="http://schemas.microsoft.com/office/drawing/2014/main" id="{BF330BBF-595D-4707-B36E-7E8019C4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0" y="5363028"/>
            <a:ext cx="7620000" cy="14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radius of circle = constant.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A50C64AA-069D-4168-8AD9-39C5F0B9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70" y="609600"/>
            <a:ext cx="81867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that this direction     is tangent to the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Because all points on this line 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have a bigger sum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EP’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P’Q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And hence a bigger sum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EP’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CP’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And hence are outside the ellipse.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48D2EB-55D9-45FD-8580-852B81B2577F}"/>
              </a:ext>
            </a:extLst>
          </p:cNvPr>
          <p:cNvCxnSpPr>
            <a:cxnSpLocks/>
          </p:cNvCxnSpPr>
          <p:nvPr/>
        </p:nvCxnSpPr>
        <p:spPr bwMode="auto">
          <a:xfrm flipV="1">
            <a:off x="5979886" y="2779179"/>
            <a:ext cx="1205880" cy="7623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B5852A86-899D-4AEB-955F-ED493766E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BF5323-BBD4-455A-92B7-88432AFAEB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17457" y="714828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 Box 3">
            <a:extLst>
              <a:ext uri="{FF2B5EF4-FFF2-40B4-BE49-F238E27FC236}">
                <a16:creationId xmlns:a16="http://schemas.microsoft.com/office/drawing/2014/main" id="{A50C64AA-069D-4168-8AD9-39C5F0B9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70" y="609600"/>
            <a:ext cx="81867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that this direction     is tangent to the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Hence, the direction given by the velocity vector</a:t>
            </a:r>
          </a:p>
          <a:p>
            <a:pPr lvl="1" eaLnBrk="0" hangingPunct="0">
              <a:spcBef>
                <a:spcPct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ie tells the direction the earth is traveling </a:t>
            </a:r>
          </a:p>
          <a:p>
            <a:pPr lvl="1" eaLnBrk="0" hangingPunct="0">
              <a:spcBef>
                <a:spcPct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is in the same direction that the ellipse is going.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" descr="Image result for sun">
            <a:extLst>
              <a:ext uri="{FF2B5EF4-FFF2-40B4-BE49-F238E27FC236}">
                <a16:creationId xmlns:a16="http://schemas.microsoft.com/office/drawing/2014/main" id="{94CF0A31-1BC9-43B2-A514-7B52ACC6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400" i="0" dirty="0">
                <a:solidFill>
                  <a:srgbClr val="FFFFFF"/>
                </a:solidFill>
              </a:rPr>
              <a:t>I know that we put the rotated velocity vector put halfway between E and Q because it made the math work,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but if we put it somewhere else, then maybe we would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    get a different shaped orbit.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Why is this one correct?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5EF61B67-9A86-4E32-B8EF-9D1735B9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7 -0.01806 L -0.01197 -0.01806 C -0.00781 -0.02084 -0.00347 -0.02338 0.0007 -0.02662 C 0.004 -0.02917 0.01025 -0.03496 0.01025 -0.03496 L 0.01667 -0.04769 C 0.01771 -0.04977 0.01823 -0.05255 0.0198 -0.05417 C 0.02136 -0.05556 0.02309 -0.05672 0.02448 -0.05834 C 0.02622 -0.06019 0.02761 -0.06274 0.02934 -0.06459 C 0.03073 -0.06621 0.03542 -0.06713 0.03403 -0.06899 C 0.03247 -0.07084 0.02969 -0.06783 0.02778 -0.06667 C 0.02309 -0.06436 0.02049 -0.06181 0.01667 -0.05834 C 0.01546 -0.05625 0.01476 -0.05371 0.01337 -0.05186 C 0.01198 -0.05024 0.01007 -0.04931 0.00869 -0.04769 C 0.00695 -0.04584 0.00556 -0.04329 0.00382 -0.04144 C 0.00244 -0.03982 0.00053 -0.03866 -0.00086 -0.03704 C -0.01302 -0.02362 0.00139 -0.03704 -0.01041 -0.02662 C -0.01145 -0.02454 -0.01267 -0.02246 -0.01354 -0.02014 C -0.01475 -0.01737 -0.01545 -0.01436 -0.01684 -0.01181 C -0.01805 -0.00926 -0.02013 -0.00787 -0.02152 -0.00533 C -0.02378 -0.00139 -0.02465 0.00439 -0.02795 0.0074 L -0.03732 0.01574 C -0.03906 0.01713 -0.04027 0.01921 -0.04218 0.0199 L -0.04687 0.02222 C -0.04791 0.0243 -0.04861 0.02685 -0.05017 0.02847 C -0.05138 0.02986 -0.05364 0.02893 -0.05486 0.03055 C -0.05607 0.03217 -0.05763 0.03541 -0.05642 0.03703 C -0.0552 0.03842 -0.05329 0.03541 -0.05173 0.03472 C -0.05017 0.03263 -0.04861 0.03032 -0.04687 0.02847 C -0.04496 0.02615 -0.04236 0.02476 -0.04062 0.02222 C -0.03802 0.01828 -0.03628 0.01365 -0.0342 0.00949 C -0.03316 0.0074 -0.03263 0.00439 -0.03107 0.003 L -0.02621 -0.00116 C -0.02517 -0.00579 -0.02447 -0.01042 -0.02152 -0.01389 C -0.01736 -0.01875 -0.00972 -0.02315 -0.00555 -0.02871 C -0.00434 -0.03056 -0.00381 -0.03334 -0.00243 -0.03496 C -0.00017 -0.03797 0.00608 -0.0419 0.00869 -0.04352 C 0.01945 -0.05787 0.01441 -0.05278 0.02292 -0.06042 C 0.0158 -0.0463 0.02414 -0.06019 0.01494 -0.05186 C 0.0132 -0.05024 0.01198 -0.04746 0.01025 -0.04561 C 0.00209 -0.03704 0.00313 -0.0382 -0.00399 -0.03496 C -0.01111 -0.02871 -0.01336 -0.02894 -0.01684 -0.02014 C -0.01701 -0.01968 -0.01284 -0.01852 -0.01197 -0.01806 Z " pathEditMode="relative" ptsTypes="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96072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Radial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feels simple and natural.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7B8365-C75B-4CB0-BEE8-BDAC9A564F6F}"/>
              </a:ext>
            </a:extLst>
          </p:cNvPr>
          <p:cNvGrpSpPr/>
          <p:nvPr/>
        </p:nvGrpSpPr>
        <p:grpSpPr>
          <a:xfrm>
            <a:off x="1271185" y="2738735"/>
            <a:ext cx="1352831" cy="906765"/>
            <a:chOff x="1271185" y="2738735"/>
            <a:chExt cx="1352831" cy="90676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EB8430-9F6E-42A5-BF8A-DD258687A1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271185" y="3562908"/>
              <a:ext cx="1145723" cy="343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5910D3-5E60-44A9-AB41-A947872F5D80}"/>
                    </a:ext>
                  </a:extLst>
                </p:cNvPr>
                <p:cNvSpPr/>
                <p:nvPr/>
              </p:nvSpPr>
              <p:spPr>
                <a:xfrm>
                  <a:off x="2209800" y="2738735"/>
                  <a:ext cx="41421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5910D3-5E60-44A9-AB41-A947872F5D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0" y="2738735"/>
                  <a:ext cx="414216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06075B3-6B74-471B-8357-FFF249C24531}"/>
                    </a:ext>
                  </a:extLst>
                </p:cNvPr>
                <p:cNvSpPr/>
                <p:nvPr/>
              </p:nvSpPr>
              <p:spPr>
                <a:xfrm>
                  <a:off x="1994871" y="3183835"/>
                  <a:ext cx="4437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06075B3-6B74-471B-8357-FFF249C245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4871" y="3183835"/>
                  <a:ext cx="44377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60F30-D339-4AC6-AD45-38730523AEDB}"/>
              </a:ext>
            </a:extLst>
          </p:cNvPr>
          <p:cNvSpPr/>
          <p:nvPr/>
        </p:nvSpPr>
        <p:spPr>
          <a:xfrm>
            <a:off x="762000" y="5265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This is why we ignore time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and determine shape.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85829-43C6-4479-87BB-A20FEBB94FD4}"/>
              </a:ext>
            </a:extLst>
          </p:cNvPr>
          <p:cNvGrpSpPr/>
          <p:nvPr/>
        </p:nvGrpSpPr>
        <p:grpSpPr>
          <a:xfrm>
            <a:off x="4495800" y="3276599"/>
            <a:ext cx="4572000" cy="3200397"/>
            <a:chOff x="4637314" y="3984794"/>
            <a:chExt cx="4278086" cy="28732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C67E34-B41F-4CEE-8CB5-6845AB5D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7314" y="3984794"/>
              <a:ext cx="4278086" cy="2873206"/>
            </a:xfrm>
            <a:prstGeom prst="rect">
              <a:avLst/>
            </a:prstGeom>
          </p:spPr>
        </p:pic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A9996B3E-B4C5-43D6-B4A4-0EA00D013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1288" y="4217504"/>
              <a:ext cx="591312" cy="278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Time:</a:t>
              </a:r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22ADBDBE-CC02-45D0-9315-F17EC0267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132" y="5508763"/>
              <a:ext cx="1859259" cy="3468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(Distance Traveled)</a:t>
              </a:r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2C6BC09B-B086-46C4-981B-6E427D6B4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8220" y="4493884"/>
              <a:ext cx="1472580" cy="280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7">
                  <a:extLst>
                    <a:ext uri="{FF2B5EF4-FFF2-40B4-BE49-F238E27FC236}">
                      <a16:creationId xmlns:a16="http://schemas.microsoft.com/office/drawing/2014/main" id="{5FC3B386-4FDF-4956-B04E-AAD1B81BF3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52020" y="4522304"/>
                  <a:ext cx="939180" cy="27829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spcBef>
                      <a:spcPct val="0"/>
                    </a:spcBef>
                  </a:pPr>
                  <a:r>
                    <a:rPr lang="en-US" altLang="en-US" sz="1600" dirty="0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Time(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US" altLang="en-US" sz="1600" dirty="0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)=</a:t>
                  </a:r>
                </a:p>
              </p:txBody>
            </p:sp>
          </mc:Choice>
          <mc:Fallback xmlns="">
            <p:sp>
              <p:nvSpPr>
                <p:cNvPr id="21" name="Text Box 7">
                  <a:extLst>
                    <a:ext uri="{FF2B5EF4-FFF2-40B4-BE49-F238E27FC236}">
                      <a16:creationId xmlns:a16="http://schemas.microsoft.com/office/drawing/2014/main" id="{5FC3B386-4FDF-4956-B04E-AAD1B81B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52020" y="4522304"/>
                  <a:ext cx="939180" cy="278296"/>
                </a:xfrm>
                <a:prstGeom prst="rect">
                  <a:avLst/>
                </a:prstGeom>
                <a:blipFill>
                  <a:blip r:embed="rId9"/>
                  <a:stretch>
                    <a:fillRect l="-2424" t="-9804" r="-2424" b="-29412"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460F87C8-1206-47B9-9880-B4DE22990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6984" y="4827104"/>
              <a:ext cx="609600" cy="278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    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9AB457-3142-4682-8195-ECED086AED91}"/>
              </a:ext>
            </a:extLst>
          </p:cNvPr>
          <p:cNvCxnSpPr>
            <a:cxnSpLocks/>
          </p:cNvCxnSpPr>
          <p:nvPr/>
        </p:nvCxnSpPr>
        <p:spPr bwMode="auto">
          <a:xfrm>
            <a:off x="4876800" y="2914404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3EFE5C-5272-4EA4-A181-888665DBB012}"/>
              </a:ext>
            </a:extLst>
          </p:cNvPr>
          <p:cNvGrpSpPr/>
          <p:nvPr/>
        </p:nvGrpSpPr>
        <p:grpSpPr>
          <a:xfrm>
            <a:off x="1178256" y="4773800"/>
            <a:ext cx="2247614" cy="484000"/>
            <a:chOff x="2930856" y="1198088"/>
            <a:chExt cx="224761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132377-1A82-4796-B3DC-2255880FD7B2}"/>
                </a:ext>
              </a:extLst>
            </p:cNvPr>
            <p:cNvSpPr/>
            <p:nvPr/>
          </p:nvSpPr>
          <p:spPr>
            <a:xfrm>
              <a:off x="3352800" y="1198088"/>
              <a:ext cx="1825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6A407CE6-10A2-4A1E-89A5-B81E7D5FE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B6467D7D-4438-4D5E-9891-B451947B7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F9368706-8293-4764-A837-F613992A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FF6E30C7-2A79-45A9-90A1-0F54C1AC2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FD510501-2BE8-49DE-A5E9-575E4D715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838F57C4-5668-42AC-B192-6424CA836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F22D87DB-B1E7-4776-AE42-B4D50833B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331E87A2-6206-4941-B604-0471A74D2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E9193B7B-1592-49D2-A2E8-051906CC0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7947CF90-E6D3-4805-8634-C2B354BC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AE8A7384-E7B0-4F54-867F-4AD073D67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DA5F174-E9CC-45B4-9565-21763BD31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ED5C6D4B-D3B2-4E43-80E9-8173A491F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5C8CBF6A-7EBA-4EFC-ABF5-0B40AAE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EF3C10BD-A93D-4C9E-8612-5DA890C7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A0DE962E-7A9C-4A98-B97F-8AF50B17A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1047CC49-0716-41BA-B443-DE007D597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5C999C09-2651-46CF-94E6-570CF93C4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2.   How do we determine the location of E relative to C?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C1D03DE6-C01A-49C0-8405-325AF6C5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0833 L 0.00399 0.00833 L 0.01823 0.00625 C 0.03142 0.00394 0.03142 0.00301 0.04687 0.00185 C 0.06319 0.00093 0.07968 0.00046 0.096 -0.00023 C 0.09861 -0.00092 0.10139 -0.00139 0.10399 -0.00231 C 0.10816 -0.0037 0.11232 -0.00555 0.11666 -0.00648 C 0.12882 -0.00926 0.12309 -0.00787 0.1342 -0.01065 C 0.12534 -0.00301 0.13142 -0.00694 0.1151 -0.0044 C 0.11076 -0.0037 0.10659 -0.00324 0.10243 -0.00231 C 0.09965 -0.00185 0.09705 -0.00046 0.09444 -0.00023 C 0.07864 0.00093 0.06267 0.00116 0.04687 0.00185 C 0.01267 0.00509 0.03628 0.00232 0.01198 0.00625 L -0.01667 0.01042 C -0.01875 0.01111 -0.02084 0.0125 -0.02309 0.0125 L -0.08959 0.0169 L -0.00087 0.01458 C 0.05104 0.01227 -0.01233 0.0125 0.00399 0.00833 Z " pathEditMode="relative" ptsTypes="AAAAAAAAAAAAAA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654993" y="4471711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AutoNum type="arabicPeriod" startAt="3"/>
            </a:pPr>
            <a:r>
              <a:rPr lang="en-US" altLang="en-US" sz="2400" i="0" dirty="0">
                <a:solidFill>
                  <a:srgbClr val="FFFFFF"/>
                </a:solidFill>
              </a:rPr>
              <a:t>This claims the Earth starts halfway from E to the circle.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 How do we know it starts there?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Image result for earth">
            <a:extLst>
              <a:ext uri="{FF2B5EF4-FFF2-40B4-BE49-F238E27FC236}">
                <a16:creationId xmlns:a16="http://schemas.microsoft.com/office/drawing/2014/main" id="{926D691E-3C3C-4146-BE40-1D243900F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4680858" y="4549787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435923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415314" y="3937206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AutoNum type="arabicPeriod" startAt="3"/>
            </a:pPr>
            <a:r>
              <a:rPr lang="en-US" altLang="en-US" sz="2400" i="0" dirty="0">
                <a:solidFill>
                  <a:srgbClr val="FFFFFF"/>
                </a:solidFill>
              </a:rPr>
              <a:t>This claim’s the velocity does not matter.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time does not matter.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how far the Earth travels in this direction does not matter.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But how do we know the Earth 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      does not overshoot the ellipse?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EB3AA85A-62B2-49BD-960D-A2654A18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 -0.14885 " pathEditMode="relative" rAng="0" ptsTypes="AA">
                                      <p:cBhvr>
                                        <p:cTn id="30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B9A8C3-27B8-4927-A781-29515035A869}"/>
              </a:ext>
            </a:extLst>
          </p:cNvPr>
          <p:cNvSpPr/>
          <p:nvPr/>
        </p:nvSpPr>
        <p:spPr bwMode="auto">
          <a:xfrm>
            <a:off x="435923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input we start with is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the initial location of the Earth and its velocity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and the strength of the gravitational pull.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8316B44-36BA-4043-8A39-DEDCCB745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A44590-AD62-4BCA-AB6B-44DC1D73D657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3B0160-328C-4226-94EC-39BDDDD0D42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EAC3904C-ED2B-48DE-998D-395229A9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5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B9A8C3-27B8-4927-A781-29515035A869}"/>
              </a:ext>
            </a:extLst>
          </p:cNvPr>
          <p:cNvSpPr/>
          <p:nvPr/>
        </p:nvSpPr>
        <p:spPr bwMode="auto">
          <a:xfrm>
            <a:off x="435923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9C653D-8566-4FA6-AFA9-D122FAA5D8D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5116" y="4054773"/>
            <a:ext cx="0" cy="143162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46AF85-0658-446E-A005-FB382AEC93CD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4054773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863CFF-41B0-48C8-B454-94147EB25567}"/>
              </a:ext>
            </a:extLst>
          </p:cNvPr>
          <p:cNvSpPr/>
          <p:nvPr/>
        </p:nvSpPr>
        <p:spPr bwMode="auto">
          <a:xfrm>
            <a:off x="7242627" y="4426857"/>
            <a:ext cx="972457" cy="624114"/>
          </a:xfrm>
          <a:custGeom>
            <a:avLst/>
            <a:gdLst>
              <a:gd name="connsiteX0" fmla="*/ 508 w 1241210"/>
              <a:gd name="connsiteY0" fmla="*/ 624114 h 702128"/>
              <a:gd name="connsiteX1" fmla="*/ 1016508 w 1241210"/>
              <a:gd name="connsiteY1" fmla="*/ 0 h 702128"/>
              <a:gd name="connsiteX2" fmla="*/ 1161651 w 1241210"/>
              <a:gd name="connsiteY2" fmla="*/ 624114 h 702128"/>
              <a:gd name="connsiteX3" fmla="*/ 508 w 1241210"/>
              <a:gd name="connsiteY3" fmla="*/ 624114 h 702128"/>
              <a:gd name="connsiteX0" fmla="*/ 508 w 1241210"/>
              <a:gd name="connsiteY0" fmla="*/ 624114 h 702128"/>
              <a:gd name="connsiteX1" fmla="*/ 1016508 w 1241210"/>
              <a:gd name="connsiteY1" fmla="*/ 0 h 702128"/>
              <a:gd name="connsiteX2" fmla="*/ 1161651 w 1241210"/>
              <a:gd name="connsiteY2" fmla="*/ 624114 h 702128"/>
              <a:gd name="connsiteX3" fmla="*/ 508 w 1241210"/>
              <a:gd name="connsiteY3" fmla="*/ 624114 h 702128"/>
              <a:gd name="connsiteX0" fmla="*/ 508 w 1241210"/>
              <a:gd name="connsiteY0" fmla="*/ 624114 h 660196"/>
              <a:gd name="connsiteX1" fmla="*/ 1016508 w 1241210"/>
              <a:gd name="connsiteY1" fmla="*/ 0 h 660196"/>
              <a:gd name="connsiteX2" fmla="*/ 1161651 w 1241210"/>
              <a:gd name="connsiteY2" fmla="*/ 624114 h 660196"/>
              <a:gd name="connsiteX3" fmla="*/ 508 w 1241210"/>
              <a:gd name="connsiteY3" fmla="*/ 624114 h 660196"/>
              <a:gd name="connsiteX0" fmla="*/ 508 w 1241210"/>
              <a:gd name="connsiteY0" fmla="*/ 624114 h 660196"/>
              <a:gd name="connsiteX1" fmla="*/ 1016508 w 1241210"/>
              <a:gd name="connsiteY1" fmla="*/ 0 h 660196"/>
              <a:gd name="connsiteX2" fmla="*/ 1161651 w 1241210"/>
              <a:gd name="connsiteY2" fmla="*/ 624114 h 660196"/>
              <a:gd name="connsiteX3" fmla="*/ 508 w 1241210"/>
              <a:gd name="connsiteY3" fmla="*/ 624114 h 660196"/>
              <a:gd name="connsiteX0" fmla="*/ 508 w 1241210"/>
              <a:gd name="connsiteY0" fmla="*/ 624114 h 624114"/>
              <a:gd name="connsiteX1" fmla="*/ 1016508 w 1241210"/>
              <a:gd name="connsiteY1" fmla="*/ 0 h 624114"/>
              <a:gd name="connsiteX2" fmla="*/ 1161651 w 1241210"/>
              <a:gd name="connsiteY2" fmla="*/ 624114 h 624114"/>
              <a:gd name="connsiteX3" fmla="*/ 508 w 1241210"/>
              <a:gd name="connsiteY3" fmla="*/ 624114 h 624114"/>
              <a:gd name="connsiteX0" fmla="*/ 650 w 1052666"/>
              <a:gd name="connsiteY0" fmla="*/ 580572 h 624114"/>
              <a:gd name="connsiteX1" fmla="*/ 827964 w 1052666"/>
              <a:gd name="connsiteY1" fmla="*/ 0 h 624114"/>
              <a:gd name="connsiteX2" fmla="*/ 973107 w 1052666"/>
              <a:gd name="connsiteY2" fmla="*/ 624114 h 624114"/>
              <a:gd name="connsiteX3" fmla="*/ 650 w 1052666"/>
              <a:gd name="connsiteY3" fmla="*/ 580572 h 624114"/>
              <a:gd name="connsiteX0" fmla="*/ 650 w 1052666"/>
              <a:gd name="connsiteY0" fmla="*/ 580572 h 624114"/>
              <a:gd name="connsiteX1" fmla="*/ 827964 w 1052666"/>
              <a:gd name="connsiteY1" fmla="*/ 0 h 624114"/>
              <a:gd name="connsiteX2" fmla="*/ 973107 w 1052666"/>
              <a:gd name="connsiteY2" fmla="*/ 624114 h 624114"/>
              <a:gd name="connsiteX3" fmla="*/ 650 w 1052666"/>
              <a:gd name="connsiteY3" fmla="*/ 580572 h 624114"/>
              <a:gd name="connsiteX0" fmla="*/ 872 w 1052888"/>
              <a:gd name="connsiteY0" fmla="*/ 580572 h 624114"/>
              <a:gd name="connsiteX1" fmla="*/ 828186 w 1052888"/>
              <a:gd name="connsiteY1" fmla="*/ 0 h 624114"/>
              <a:gd name="connsiteX2" fmla="*/ 973329 w 1052888"/>
              <a:gd name="connsiteY2" fmla="*/ 624114 h 624114"/>
              <a:gd name="connsiteX3" fmla="*/ 872 w 1052888"/>
              <a:gd name="connsiteY3" fmla="*/ 580572 h 624114"/>
              <a:gd name="connsiteX0" fmla="*/ 872 w 1036341"/>
              <a:gd name="connsiteY0" fmla="*/ 580572 h 624114"/>
              <a:gd name="connsiteX1" fmla="*/ 828186 w 1036341"/>
              <a:gd name="connsiteY1" fmla="*/ 0 h 624114"/>
              <a:gd name="connsiteX2" fmla="*/ 973329 w 1036341"/>
              <a:gd name="connsiteY2" fmla="*/ 624114 h 624114"/>
              <a:gd name="connsiteX3" fmla="*/ 872 w 1036341"/>
              <a:gd name="connsiteY3" fmla="*/ 580572 h 624114"/>
              <a:gd name="connsiteX0" fmla="*/ 872 w 1031956"/>
              <a:gd name="connsiteY0" fmla="*/ 580572 h 624114"/>
              <a:gd name="connsiteX1" fmla="*/ 828186 w 1031956"/>
              <a:gd name="connsiteY1" fmla="*/ 0 h 624114"/>
              <a:gd name="connsiteX2" fmla="*/ 973329 w 1031956"/>
              <a:gd name="connsiteY2" fmla="*/ 624114 h 624114"/>
              <a:gd name="connsiteX3" fmla="*/ 872 w 1031956"/>
              <a:gd name="connsiteY3" fmla="*/ 580572 h 624114"/>
              <a:gd name="connsiteX0" fmla="*/ 0 w 1031084"/>
              <a:gd name="connsiteY0" fmla="*/ 580572 h 624114"/>
              <a:gd name="connsiteX1" fmla="*/ 827314 w 1031084"/>
              <a:gd name="connsiteY1" fmla="*/ 0 h 624114"/>
              <a:gd name="connsiteX2" fmla="*/ 972457 w 1031084"/>
              <a:gd name="connsiteY2" fmla="*/ 624114 h 624114"/>
              <a:gd name="connsiteX3" fmla="*/ 0 w 1031084"/>
              <a:gd name="connsiteY3" fmla="*/ 580572 h 624114"/>
              <a:gd name="connsiteX0" fmla="*/ 0 w 1036946"/>
              <a:gd name="connsiteY0" fmla="*/ 580572 h 624114"/>
              <a:gd name="connsiteX1" fmla="*/ 827314 w 1036946"/>
              <a:gd name="connsiteY1" fmla="*/ 0 h 624114"/>
              <a:gd name="connsiteX2" fmla="*/ 972457 w 1036946"/>
              <a:gd name="connsiteY2" fmla="*/ 624114 h 624114"/>
              <a:gd name="connsiteX3" fmla="*/ 0 w 1036946"/>
              <a:gd name="connsiteY3" fmla="*/ 580572 h 624114"/>
              <a:gd name="connsiteX0" fmla="*/ 0 w 972457"/>
              <a:gd name="connsiteY0" fmla="*/ 580572 h 624114"/>
              <a:gd name="connsiteX1" fmla="*/ 827314 w 972457"/>
              <a:gd name="connsiteY1" fmla="*/ 0 h 624114"/>
              <a:gd name="connsiteX2" fmla="*/ 972457 w 972457"/>
              <a:gd name="connsiteY2" fmla="*/ 624114 h 624114"/>
              <a:gd name="connsiteX3" fmla="*/ 0 w 972457"/>
              <a:gd name="connsiteY3" fmla="*/ 580572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457" h="624114">
                <a:moveTo>
                  <a:pt x="0" y="580572"/>
                </a:moveTo>
                <a:cubicBezTo>
                  <a:pt x="290135" y="333678"/>
                  <a:pt x="459618" y="246742"/>
                  <a:pt x="827314" y="0"/>
                </a:cubicBezTo>
                <a:cubicBezTo>
                  <a:pt x="942823" y="410936"/>
                  <a:pt x="863146" y="224820"/>
                  <a:pt x="972457" y="624114"/>
                </a:cubicBezTo>
                <a:cubicBezTo>
                  <a:pt x="718457" y="568476"/>
                  <a:pt x="299961" y="568477"/>
                  <a:pt x="0" y="580572"/>
                </a:cubicBezTo>
                <a:close/>
              </a:path>
            </a:pathLst>
          </a:custGeom>
          <a:solidFill>
            <a:srgbClr val="50BAE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A44590-AD62-4BCA-AB6B-44DC1D73D657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3B0160-328C-4226-94EC-39BDDDD0D42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EAC3904C-ED2B-48DE-998D-395229A9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5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A6C282-6F3C-419C-8ABD-6119A56AFCCF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49634DC-2C8E-4C0E-B467-42D05D79EB0B}"/>
              </a:ext>
            </a:extLst>
          </p:cNvPr>
          <p:cNvSpPr/>
          <p:nvPr/>
        </p:nvSpPr>
        <p:spPr>
          <a:xfrm>
            <a:off x="7362288" y="4666649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pic>
        <p:nvPicPr>
          <p:cNvPr id="17" name="Picture 2" descr="Image result for sun">
            <a:extLst>
              <a:ext uri="{FF2B5EF4-FFF2-40B4-BE49-F238E27FC236}">
                <a16:creationId xmlns:a16="http://schemas.microsoft.com/office/drawing/2014/main" id="{589B4953-9B57-4F70-9485-76A0C4DE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earth">
            <a:extLst>
              <a:ext uri="{FF2B5EF4-FFF2-40B4-BE49-F238E27FC236}">
                <a16:creationId xmlns:a16="http://schemas.microsoft.com/office/drawing/2014/main" id="{B75F2015-7E8E-45C3-891B-1B38156D8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0C3638-3404-4B38-B33D-4D4E312DACB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 Box 2">
            <a:extLst>
              <a:ext uri="{FF2B5EF4-FFF2-40B4-BE49-F238E27FC236}">
                <a16:creationId xmlns:a16="http://schemas.microsoft.com/office/drawing/2014/main" id="{11854325-9449-46D6-8387-9A5F403E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We don’t care about change in time,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but what happens as the Earth moves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changing its angle by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eaLnBrk="0" hangingPunct="0">
              <a:spcBef>
                <a:spcPct val="0"/>
              </a:spcBef>
              <a:buAutoNum type="arabicPeriod" startAt="3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length of the velocity vector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is how far the earth moves during this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The length of the acceleration vector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how much this velocity changes during this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eaLnBrk="0" hangingPunct="0">
              <a:spcBef>
                <a:spcPct val="0"/>
              </a:spcBef>
              <a:buAutoNum type="arabicPeriod" startAt="3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89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00173 -0.087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4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Together these define the entire circle of velocity vectors.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Along with the location of E and C. 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2" name="Picture 4" descr="Image result for earth">
            <a:extLst>
              <a:ext uri="{FF2B5EF4-FFF2-40B4-BE49-F238E27FC236}">
                <a16:creationId xmlns:a16="http://schemas.microsoft.com/office/drawing/2014/main" id="{AF002F1F-0A4B-432C-8C47-639D3566E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0F064-7845-4E0E-A0E4-F677A842F025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8551F7-8D86-4B5E-840A-DE7123E23A17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1BEC93-A842-4786-9202-4F357AB6A8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5116" y="4054773"/>
            <a:ext cx="0" cy="143162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6E8C6A-6156-4F8A-BE62-ECE952A52C37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4054773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B53C49-BE48-4E85-95F0-85716030D7EA}"/>
              </a:ext>
            </a:extLst>
          </p:cNvPr>
          <p:cNvSpPr/>
          <p:nvPr/>
        </p:nvSpPr>
        <p:spPr bwMode="auto">
          <a:xfrm>
            <a:off x="997697" y="3787150"/>
            <a:ext cx="2637986" cy="24146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BE5A3B-4197-4748-A02B-A2547945F65A}"/>
              </a:ext>
            </a:extLst>
          </p:cNvPr>
          <p:cNvSpPr/>
          <p:nvPr/>
        </p:nvSpPr>
        <p:spPr>
          <a:xfrm>
            <a:off x="2344056" y="5263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010D55-9F04-4F0E-AE96-CA8AB6D7CE27}"/>
              </a:ext>
            </a:extLst>
          </p:cNvPr>
          <p:cNvSpPr/>
          <p:nvPr/>
        </p:nvSpPr>
        <p:spPr>
          <a:xfrm>
            <a:off x="2329542" y="47345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pic>
        <p:nvPicPr>
          <p:cNvPr id="41" name="Picture 2" descr="Image result for sun">
            <a:extLst>
              <a:ext uri="{FF2B5EF4-FFF2-40B4-BE49-F238E27FC236}">
                <a16:creationId xmlns:a16="http://schemas.microsoft.com/office/drawing/2014/main" id="{7016B8B8-76D9-46F3-8CD1-FF8F64D9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7" y="479906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green sun">
            <a:extLst>
              <a:ext uri="{FF2B5EF4-FFF2-40B4-BE49-F238E27FC236}">
                <a16:creationId xmlns:a16="http://schemas.microsoft.com/office/drawing/2014/main" id="{AB009842-899A-4B15-A732-4CC3756A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99" y="5417057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/>
      <p:bldP spid="3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5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Because we only get angles from this picture,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it can be expanded.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6.    Rotate and expand it so that the sun and the earth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are in the right places.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2" name="Picture 4" descr="Image result for earth">
            <a:extLst>
              <a:ext uri="{FF2B5EF4-FFF2-40B4-BE49-F238E27FC236}">
                <a16:creationId xmlns:a16="http://schemas.microsoft.com/office/drawing/2014/main" id="{AF002F1F-0A4B-432C-8C47-639D3566E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0F064-7845-4E0E-A0E4-F677A842F025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8551F7-8D86-4B5E-840A-DE7123E23A17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1BEC93-A842-4786-9202-4F357AB6A8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5116" y="4054773"/>
            <a:ext cx="0" cy="143162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6E8C6A-6156-4F8A-BE62-ECE952A52C37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4054773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B53C49-BE48-4E85-95F0-85716030D7EA}"/>
              </a:ext>
            </a:extLst>
          </p:cNvPr>
          <p:cNvSpPr/>
          <p:nvPr/>
        </p:nvSpPr>
        <p:spPr bwMode="auto">
          <a:xfrm>
            <a:off x="997697" y="3787150"/>
            <a:ext cx="2637986" cy="24146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BE5A3B-4197-4748-A02B-A2547945F65A}"/>
              </a:ext>
            </a:extLst>
          </p:cNvPr>
          <p:cNvSpPr/>
          <p:nvPr/>
        </p:nvSpPr>
        <p:spPr>
          <a:xfrm>
            <a:off x="2344056" y="5263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010D55-9F04-4F0E-AE96-CA8AB6D7CE27}"/>
              </a:ext>
            </a:extLst>
          </p:cNvPr>
          <p:cNvSpPr/>
          <p:nvPr/>
        </p:nvSpPr>
        <p:spPr>
          <a:xfrm>
            <a:off x="2329542" y="47345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pic>
        <p:nvPicPr>
          <p:cNvPr id="41" name="Picture 2" descr="Image result for sun">
            <a:extLst>
              <a:ext uri="{FF2B5EF4-FFF2-40B4-BE49-F238E27FC236}">
                <a16:creationId xmlns:a16="http://schemas.microsoft.com/office/drawing/2014/main" id="{7016B8B8-76D9-46F3-8CD1-FF8F64D9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7" y="479906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green sun">
            <a:extLst>
              <a:ext uri="{FF2B5EF4-FFF2-40B4-BE49-F238E27FC236}">
                <a16:creationId xmlns:a16="http://schemas.microsoft.com/office/drawing/2014/main" id="{AB009842-899A-4B15-A732-4CC3756A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99" y="5417057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138C678-7E4F-44C0-888A-A9518D3B0DD3}"/>
              </a:ext>
            </a:extLst>
          </p:cNvPr>
          <p:cNvSpPr/>
          <p:nvPr/>
        </p:nvSpPr>
        <p:spPr>
          <a:xfrm>
            <a:off x="7362288" y="4666649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41878-2404-47BA-A1E1-ED9BB71A7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7095" y="2644127"/>
            <a:ext cx="5338692" cy="49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47361 -0.0094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272594" y="621324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654993" y="4471711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961830C9-D445-4D0A-BAE8-8B0994DC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5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Because we only get angles from this picture,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it can be expanded.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6.    Rotate and expand it so that the sun and the earth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are in the right places.</a:t>
            </a: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41B97B5B-D57B-4B98-8B98-DC02A9BC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30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961830C9-D445-4D0A-BAE8-8B0994DC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5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Then from here the earth travels in the direction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tangent of the ellipse.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But not overshooting.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Because this lasts only for the duration of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41B97B5B-D57B-4B98-8B98-DC02A9BC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4" descr="Image result for earth">
            <a:extLst>
              <a:ext uri="{FF2B5EF4-FFF2-40B4-BE49-F238E27FC236}">
                <a16:creationId xmlns:a16="http://schemas.microsoft.com/office/drawing/2014/main" id="{C26D78CA-B924-4879-A341-FC7C1AFD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415314" y="3937206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F247CE9-77A4-4C63-AA68-C335FD71A379}"/>
              </a:ext>
            </a:extLst>
          </p:cNvPr>
          <p:cNvSpPr/>
          <p:nvPr/>
        </p:nvSpPr>
        <p:spPr>
          <a:xfrm>
            <a:off x="6379810" y="3505200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8068E2-6BC8-4E7C-9407-BC4B3C38403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86269" y="2743200"/>
            <a:ext cx="587493" cy="19376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96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 -0.14885 " pathEditMode="relative" rAng="0" ptsTypes="AA">
                                      <p:cBhvr>
                                        <p:cTn id="22" dur="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961830C9-D445-4D0A-BAE8-8B0994DC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6.  From there it switches to the new direction for the ellipse.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7.  In this way it follows the ellipse!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DONE!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41B97B5B-D57B-4B98-8B98-DC02A9BC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4" descr="Image result for earth">
            <a:extLst>
              <a:ext uri="{FF2B5EF4-FFF2-40B4-BE49-F238E27FC236}">
                <a16:creationId xmlns:a16="http://schemas.microsoft.com/office/drawing/2014/main" id="{C26D78CA-B924-4879-A341-FC7C1AFD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273800" y="379266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F247CE9-77A4-4C63-AA68-C335FD71A379}"/>
              </a:ext>
            </a:extLst>
          </p:cNvPr>
          <p:cNvSpPr/>
          <p:nvPr/>
        </p:nvSpPr>
        <p:spPr>
          <a:xfrm>
            <a:off x="6379810" y="3505200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8068E2-6BC8-4E7C-9407-BC4B3C38403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86269" y="2743200"/>
            <a:ext cx="587493" cy="19376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4884D4-F110-476C-B60F-FFE516316DCA}"/>
              </a:ext>
            </a:extLst>
          </p:cNvPr>
          <p:cNvCxnSpPr>
            <a:cxnSpLocks/>
          </p:cNvCxnSpPr>
          <p:nvPr/>
        </p:nvCxnSpPr>
        <p:spPr bwMode="auto">
          <a:xfrm>
            <a:off x="5286830" y="3276600"/>
            <a:ext cx="2100539" cy="13055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5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383981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Where </a:t>
            </a:r>
            <a:r>
              <a:rPr lang="en-US" i="0" dirty="0"/>
              <a:t>r(t)</a:t>
            </a:r>
            <a:r>
              <a:rPr lang="en-US" altLang="en-US" i="0" dirty="0">
                <a:latin typeface="Arial" panose="020B0604020202020204" pitchFamily="34" charset="0"/>
              </a:rPr>
              <a:t> is location of</a:t>
            </a:r>
          </a:p>
          <a:p>
            <a:pPr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the earth at time t?</a:t>
            </a:r>
            <a:endParaRPr lang="en-US" i="0" dirty="0"/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5910D3-5E60-44A9-AB41-A947872F5D80}"/>
                  </a:ext>
                </a:extLst>
              </p:cNvPr>
              <p:cNvSpPr/>
              <p:nvPr/>
            </p:nvSpPr>
            <p:spPr>
              <a:xfrm>
                <a:off x="2209800" y="2738735"/>
                <a:ext cx="4142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5910D3-5E60-44A9-AB41-A947872F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38735"/>
                <a:ext cx="41421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((r(t) sqrt(c_1 + 2/r(t)))/c_1 - log(r(t) (sqrt(c_1) sqrt(c_1 + 2/r(t)) + c_1) + 1)/c_1^(3/2))^2 = (c_2 + t)^2">
            <a:extLst>
              <a:ext uri="{FF2B5EF4-FFF2-40B4-BE49-F238E27FC236}">
                <a16:creationId xmlns:a16="http://schemas.microsoft.com/office/drawing/2014/main" id="{D92EBC13-1559-44F7-A49D-4A2FD0AB3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08" y="5052178"/>
            <a:ext cx="6544944" cy="14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''(t) = -1/r(t)^2">
            <a:extLst>
              <a:ext uri="{FF2B5EF4-FFF2-40B4-BE49-F238E27FC236}">
                <a16:creationId xmlns:a16="http://schemas.microsoft.com/office/drawing/2014/main" id="{A65799C6-3542-4775-B710-9643EC8C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52178"/>
            <a:ext cx="1447800" cy="6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2948E384-9B9A-4C67-AC5D-A5A514284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508181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r(t) = </a:t>
            </a:r>
            <a:r>
              <a:rPr lang="en-US" altLang="en-US" sz="2000" i="0" dirty="0">
                <a:latin typeface="Arial" panose="020B0604020202020204" pitchFamily="34" charset="0"/>
              </a:rPr>
              <a:t>1.65</a:t>
            </a:r>
            <a:r>
              <a:rPr lang="en-US" altLang="en-US" i="0" dirty="0">
                <a:latin typeface="Arial" panose="020B0604020202020204" pitchFamily="34" charset="0"/>
              </a:rPr>
              <a:t> t</a:t>
            </a:r>
            <a:r>
              <a:rPr lang="en-US" altLang="en-US" i="0" baseline="30000" dirty="0">
                <a:latin typeface="Arial" panose="020B0604020202020204" pitchFamily="34" charset="0"/>
              </a:rPr>
              <a:t>2/3</a:t>
            </a:r>
            <a:r>
              <a:rPr lang="en-US" altLang="en-US" i="0" dirty="0">
                <a:latin typeface="Arial" panose="020B0604020202020204" pitchFamily="34" charset="0"/>
              </a:rPr>
              <a:t> works</a:t>
            </a:r>
            <a:endParaRPr lang="en-US" altLang="en-US" i="0" baseline="3000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954788-3EA9-436B-ADEA-0F091138CFCF}"/>
              </a:ext>
            </a:extLst>
          </p:cNvPr>
          <p:cNvSpPr/>
          <p:nvPr/>
        </p:nvSpPr>
        <p:spPr>
          <a:xfrm>
            <a:off x="762000" y="4567535"/>
            <a:ext cx="4041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https://www.wolframalpha.com</a:t>
            </a:r>
            <a:endParaRPr lang="en-US" dirty="0"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E8BFF6C2-5F4F-427B-8D8D-84A142E54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96072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feels simple and natural.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E3D706-D5D0-49EC-AE72-F390D5F504D0}"/>
              </a:ext>
            </a:extLst>
          </p:cNvPr>
          <p:cNvCxnSpPr>
            <a:cxnSpLocks/>
          </p:cNvCxnSpPr>
          <p:nvPr/>
        </p:nvCxnSpPr>
        <p:spPr bwMode="auto">
          <a:xfrm>
            <a:off x="4876800" y="2914404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 Box 7">
            <a:extLst>
              <a:ext uri="{FF2B5EF4-FFF2-40B4-BE49-F238E27FC236}">
                <a16:creationId xmlns:a16="http://schemas.microsoft.com/office/drawing/2014/main" id="{F3527CB7-988F-448A-89A1-425D4CE08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844" y="1936181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A straight fall</a:t>
            </a:r>
          </a:p>
          <a:p>
            <a:pPr lvl="0" algn="ctr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8192C8-CE13-4C6E-83B6-309E4EFA58F3}"/>
              </a:ext>
            </a:extLst>
          </p:cNvPr>
          <p:cNvGrpSpPr/>
          <p:nvPr/>
        </p:nvGrpSpPr>
        <p:grpSpPr>
          <a:xfrm>
            <a:off x="228600" y="5993000"/>
            <a:ext cx="2247614" cy="484000"/>
            <a:chOff x="2930856" y="1198088"/>
            <a:chExt cx="2247614" cy="484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18E516-2AD4-4081-A6C7-FA4BF660C267}"/>
                </a:ext>
              </a:extLst>
            </p:cNvPr>
            <p:cNvSpPr/>
            <p:nvPr/>
          </p:nvSpPr>
          <p:spPr>
            <a:xfrm>
              <a:off x="3352800" y="1198088"/>
              <a:ext cx="1825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D448C2B2-948E-44CE-96A5-C2230A9DDD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7C807239-09E7-4DC2-9D67-A4FF23B1B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58D89FC1-537B-49C3-82B8-2AEF84686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1D404338-82BC-4466-9276-BC8E30BE9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BA976F28-59AE-474B-B40D-684F9AD14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AD3B6FFC-0868-4168-8430-56101EC5D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A42ADF95-A543-40C8-ACEF-1AC353C8D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7913F452-75E5-4398-BC93-3356C1F7C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0A889E04-B6EE-4915-A2E5-F01B9402B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3733866E-7002-4C06-AE4E-33C23CF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9CB2AC5B-0B74-4A94-9E53-6EF9ED394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9D5A67E6-95A0-4052-B7C2-C34E7227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4EAEEE45-37BC-421C-86A9-43EBE87C5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F68414BC-4DBE-453D-992A-04829BDEF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F6E4A7AC-F217-4849-BF9F-AAEC0A67E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4ABCFF8F-90F8-4518-904A-16C8BE3D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E901D24-20FD-4A22-AF81-66ADCD108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A793C886-6FF1-48A7-8617-83B417F2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8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25052 0.117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400" i="0" dirty="0">
                <a:solidFill>
                  <a:srgbClr val="FFFFFF"/>
                </a:solidFill>
              </a:rPr>
              <a:t>I know that we put the rotated velocity vector put halfway between E and Q because it made the math work,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but if we put it somewhere else, then maybe we would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    get a different shaped orbit.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Why is this one correct?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5EF61B67-9A86-4E32-B8EF-9D1735B9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7 -0.01806 L -0.01197 -0.01806 C -0.00781 -0.02084 -0.00347 -0.02338 0.0007 -0.02662 C 0.004 -0.02917 0.01025 -0.03496 0.01025 -0.03496 L 0.01667 -0.04769 C 0.01771 -0.04977 0.01823 -0.05255 0.0198 -0.05417 C 0.02136 -0.05556 0.02309 -0.05672 0.02448 -0.05834 C 0.02622 -0.06019 0.02761 -0.06274 0.02934 -0.06459 C 0.03073 -0.06621 0.03542 -0.06713 0.03403 -0.06899 C 0.03247 -0.07084 0.02969 -0.06783 0.02778 -0.06667 C 0.02309 -0.06436 0.02049 -0.06181 0.01667 -0.05834 C 0.01546 -0.05625 0.01476 -0.05371 0.01337 -0.05186 C 0.01198 -0.05024 0.01007 -0.04931 0.00869 -0.04769 C 0.00695 -0.04584 0.00556 -0.04329 0.00382 -0.04144 C 0.00244 -0.03982 0.00053 -0.03866 -0.00086 -0.03704 C -0.01302 -0.02362 0.00139 -0.03704 -0.01041 -0.02662 C -0.01145 -0.02454 -0.01267 -0.02246 -0.01354 -0.02014 C -0.01475 -0.01737 -0.01545 -0.01436 -0.01684 -0.01181 C -0.01805 -0.00926 -0.02013 -0.00787 -0.02152 -0.00533 C -0.02378 -0.00139 -0.02465 0.00439 -0.02795 0.0074 L -0.03732 0.01574 C -0.03906 0.01713 -0.04027 0.01921 -0.04218 0.0199 L -0.04687 0.02222 C -0.04791 0.0243 -0.04861 0.02685 -0.05017 0.02847 C -0.05138 0.02986 -0.05364 0.02893 -0.05486 0.03055 C -0.05607 0.03217 -0.05763 0.03541 -0.05642 0.03703 C -0.0552 0.03842 -0.05329 0.03541 -0.05173 0.03472 C -0.05017 0.03263 -0.04861 0.03032 -0.04687 0.02847 C -0.04496 0.02615 -0.04236 0.02476 -0.04062 0.02222 C -0.03802 0.01828 -0.03628 0.01365 -0.0342 0.00949 C -0.03316 0.0074 -0.03263 0.00439 -0.03107 0.003 L -0.02621 -0.00116 C -0.02517 -0.00579 -0.02447 -0.01042 -0.02152 -0.01389 C -0.01736 -0.01875 -0.00972 -0.02315 -0.00555 -0.02871 C -0.00434 -0.03056 -0.00381 -0.03334 -0.00243 -0.03496 C -0.00017 -0.03797 0.00608 -0.0419 0.00869 -0.04352 C 0.01945 -0.05787 0.01441 -0.05278 0.02292 -0.06042 C 0.0158 -0.0463 0.02414 -0.06019 0.01494 -0.05186 C 0.0132 -0.05024 0.01198 -0.04746 0.01025 -0.04561 C 0.00209 -0.03704 0.00313 -0.0382 -0.00399 -0.03496 C -0.01111 -0.02871 -0.01336 -0.02894 -0.01684 -0.02014 C -0.01701 -0.01968 -0.01284 -0.01852 -0.01197 -0.01806 Z " pathEditMode="relative" ptsTypes="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1752600" y="591574"/>
            <a:ext cx="711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CA" altLang="en-US" sz="2400" i="0" dirty="0"/>
              <a:t>Lost lecture by Richard Feynman </a:t>
            </a:r>
            <a:br>
              <a:rPr lang="en-CA" altLang="en-US" sz="2400" i="0" dirty="0"/>
            </a:br>
            <a:r>
              <a:rPr lang="en-CA" altLang="en-US" sz="2400" i="0" dirty="0"/>
              <a:t>Geometric explanation of why earths orbit in ellipses.</a:t>
            </a:r>
            <a:br>
              <a:rPr lang="en-CA" altLang="en-US" sz="2400" i="0" dirty="0"/>
            </a:br>
            <a:r>
              <a:rPr lang="en-CA" altLang="en-US" sz="2400" i="0" dirty="0"/>
              <a:t>Images and learning from </a:t>
            </a:r>
            <a:r>
              <a:rPr lang="en-CA" altLang="en-US" sz="2400" i="0" dirty="0">
                <a:solidFill>
                  <a:srgbClr val="FF0000"/>
                </a:solidFill>
              </a:rPr>
              <a:t>youtube:3blue1brown </a:t>
            </a:r>
            <a:br>
              <a:rPr lang="en-CA" altLang="en-US" sz="2400" i="0" dirty="0">
                <a:solidFill>
                  <a:srgbClr val="FF0000"/>
                </a:solidFill>
              </a:rPr>
            </a:br>
            <a:r>
              <a:rPr lang="en-US" sz="2400" dirty="0">
                <a:hlinkClick r:id="rId3"/>
              </a:rPr>
              <a:t>https://www.youtube.com/watch?v=xdIjYBtnvZU</a:t>
            </a:r>
            <a:endParaRPr lang="en-US" altLang="en-US" sz="2400" i="0" dirty="0"/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83518-BB99-49A8-A4A3-C74C913A3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" t="3157" r="-825" b="3636"/>
          <a:stretch/>
        </p:blipFill>
        <p:spPr>
          <a:xfrm>
            <a:off x="141515" y="2367036"/>
            <a:ext cx="6538676" cy="3167539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BDF8FA37-08C5-4414-972C-B6C00F90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943600"/>
            <a:ext cx="28164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Jeff Edmonds </a:t>
            </a:r>
          </a:p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York University</a:t>
            </a: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FA8BD5-AFD7-4A66-8957-2900C33F55E9}"/>
              </a:ext>
            </a:extLst>
          </p:cNvPr>
          <p:cNvGrpSpPr/>
          <p:nvPr/>
        </p:nvGrpSpPr>
        <p:grpSpPr>
          <a:xfrm>
            <a:off x="5562600" y="2370770"/>
            <a:ext cx="4419600" cy="4109542"/>
            <a:chOff x="5486400" y="2291258"/>
            <a:chExt cx="4419600" cy="4109542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C39B08BD-57E7-495C-ADBC-9D64D3B79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488029"/>
              <a:ext cx="4419600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Grant Sanderson</a:t>
              </a:r>
            </a:p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of 3blue1brown</a:t>
              </a:r>
            </a:p>
          </p:txBody>
        </p:sp>
        <p:pic>
          <p:nvPicPr>
            <p:cNvPr id="8" name="Picture 4" descr="Image result for 3blue1brown">
              <a:extLst>
                <a:ext uri="{FF2B5EF4-FFF2-40B4-BE49-F238E27FC236}">
                  <a16:creationId xmlns:a16="http://schemas.microsoft.com/office/drawing/2014/main" id="{F6D41053-FBAD-43FA-9146-40E2A6C61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295" r="32183" b="18530"/>
            <a:stretch/>
          </p:blipFill>
          <p:spPr bwMode="auto">
            <a:xfrm>
              <a:off x="6640281" y="2291258"/>
              <a:ext cx="2304149" cy="2545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 result for 3blue1brown">
              <a:extLst>
                <a:ext uri="{FF2B5EF4-FFF2-40B4-BE49-F238E27FC236}">
                  <a16:creationId xmlns:a16="http://schemas.microsoft.com/office/drawing/2014/main" id="{457FA312-C97C-4A14-A056-5BD711C0CD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4" t="42664" r="21346" b="29556"/>
            <a:stretch/>
          </p:blipFill>
          <p:spPr bwMode="auto">
            <a:xfrm>
              <a:off x="6622136" y="4836885"/>
              <a:ext cx="2304149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09" descr="Image may contain: 1 person, indoor">
            <a:extLst>
              <a:ext uri="{FF2B5EF4-FFF2-40B4-BE49-F238E27FC236}">
                <a16:creationId xmlns:a16="http://schemas.microsoft.com/office/drawing/2014/main" id="{225C86E1-C2B6-4740-94E8-CCB066ABD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16" b="48432"/>
          <a:stretch/>
        </p:blipFill>
        <p:spPr bwMode="auto">
          <a:xfrm>
            <a:off x="1891808" y="5727633"/>
            <a:ext cx="2242069" cy="11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D236F6-3FDA-4F0D-8FF2-69A1B390F030}"/>
              </a:ext>
            </a:extLst>
          </p:cNvPr>
          <p:cNvGrpSpPr/>
          <p:nvPr/>
        </p:nvGrpSpPr>
        <p:grpSpPr>
          <a:xfrm>
            <a:off x="127001" y="638120"/>
            <a:ext cx="1473200" cy="1569660"/>
            <a:chOff x="243112" y="2436771"/>
            <a:chExt cx="4024087" cy="43450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9663D6-7350-4993-8B69-3CAAB7B27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2" t="-38" r="53330" b="1"/>
            <a:stretch/>
          </p:blipFill>
          <p:spPr>
            <a:xfrm>
              <a:off x="243112" y="2436771"/>
              <a:ext cx="4024087" cy="434502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F411CE-6BAA-4A13-A2E8-065B295541D8}"/>
                </a:ext>
              </a:extLst>
            </p:cNvPr>
            <p:cNvGrpSpPr/>
            <p:nvPr/>
          </p:nvGrpSpPr>
          <p:grpSpPr>
            <a:xfrm>
              <a:off x="2291219" y="3910448"/>
              <a:ext cx="1135468" cy="1101491"/>
              <a:chOff x="2291219" y="3529448"/>
              <a:chExt cx="1135468" cy="1101491"/>
            </a:xfrm>
          </p:grpSpPr>
          <p:pic>
            <p:nvPicPr>
              <p:cNvPr id="18" name="Picture 2" descr="Image result for sun">
                <a:extLst>
                  <a:ext uri="{FF2B5EF4-FFF2-40B4-BE49-F238E27FC236}">
                    <a16:creationId xmlns:a16="http://schemas.microsoft.com/office/drawing/2014/main" id="{6DC071A9-913B-4828-9B53-A7791A5F3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207" y="4220269"/>
                <a:ext cx="434480" cy="41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Image result for earth">
                <a:extLst>
                  <a:ext uri="{FF2B5EF4-FFF2-40B4-BE49-F238E27FC236}">
                    <a16:creationId xmlns:a16="http://schemas.microsoft.com/office/drawing/2014/main" id="{E7BDEF0C-335E-430F-8891-17E4FB9E8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81" t="1785" r="23392" b="-2514"/>
              <a:stretch/>
            </p:blipFill>
            <p:spPr bwMode="auto">
              <a:xfrm flipV="1">
                <a:off x="2291219" y="3529448"/>
                <a:ext cx="262799" cy="265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8A4D8E-44F4-4457-868A-9FB6C7D2856E}"/>
                </a:ext>
              </a:extLst>
            </p:cNvPr>
            <p:cNvGrpSpPr/>
            <p:nvPr/>
          </p:nvGrpSpPr>
          <p:grpSpPr>
            <a:xfrm>
              <a:off x="2272406" y="4031582"/>
              <a:ext cx="935801" cy="762732"/>
              <a:chOff x="2272406" y="3650582"/>
              <a:chExt cx="935801" cy="7627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9306234-E2F4-4686-8633-5925F0BD4F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72406" y="3650582"/>
                <a:ext cx="143933" cy="75551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AA0C28-DC7C-4767-9CF7-1B43A15BF8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60035" y="3650582"/>
                <a:ext cx="748172" cy="7627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325119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End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398009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772399" cy="168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Abstract: Orbit of earth is an Ellipse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Of course the follows an ellipse around the sun. But unlike a tether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ball, the dimensions not separable and the sun is not at the center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&lt;</a:t>
            </a:r>
            <a:r>
              <a:rPr lang="en-US" altLang="en-US" sz="2000" i="0" dirty="0" err="1">
                <a:latin typeface="Arial" panose="020B0604020202020204" pitchFamily="34" charset="0"/>
              </a:rPr>
              <a:t>x,y</a:t>
            </a:r>
            <a:r>
              <a:rPr lang="en-US" altLang="en-US" sz="2000" i="0" dirty="0">
                <a:latin typeface="Arial" panose="020B0604020202020204" pitchFamily="34" charset="0"/>
              </a:rPr>
              <a:t>&gt; = &lt;a cos(θ), b sin(θ)&gt;. The two pins and a string definition of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an ellipse feels simple and natural: |𝐹1 P| + |𝐹2 P| = 2a. But why is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the sum constant and what is at the other focal point. An ellipse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being a stretched circle feels simple and natural (x/a)^2 + (y/b)^2 =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1, but it is the wrong coordinate system. The correct one is radial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r(θ)=(a(1−e^2))/(1+e cos(θ)), but it is not simple. Vector calculous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is complicated. Presented is the beautiful geometric “lost” proof of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Richard Feynman as presented by Grant Sanderson of 3blue1brown.</a:t>
            </a:r>
            <a:endParaRPr lang="en-US" altLang="en-US" sz="200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9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3C79EA19-8070-44ED-AC60-C84DDD404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D81271-80D7-479E-AAF1-298545863D44}"/>
              </a:ext>
            </a:extLst>
          </p:cNvPr>
          <p:cNvSpPr/>
          <p:nvPr/>
        </p:nvSpPr>
        <p:spPr>
          <a:xfrm>
            <a:off x="381000" y="83820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i="0" dirty="0"/>
              <a:t>Thanks I love your program.</a:t>
            </a:r>
          </a:p>
          <a:p>
            <a:pPr>
              <a:spcBef>
                <a:spcPts val="0"/>
              </a:spcBef>
            </a:pPr>
            <a:r>
              <a:rPr lang="en-US" i="0" dirty="0"/>
              <a:t>r''(t)= -1/r^2  is the falling of a body into the sun. </a:t>
            </a:r>
            <a:r>
              <a:rPr lang="en-US" i="0" dirty="0" err="1"/>
              <a:t>ei</a:t>
            </a:r>
            <a:r>
              <a:rPr lang="en-US" i="0" dirty="0"/>
              <a:t> gravity is 1/r^2.</a:t>
            </a:r>
          </a:p>
          <a:p>
            <a:pPr>
              <a:spcBef>
                <a:spcPts val="0"/>
              </a:spcBef>
            </a:pPr>
            <a:r>
              <a:rPr lang="en-US" i="0" dirty="0"/>
              <a:t>Your solution is very complicated. I don't understand it. </a:t>
            </a:r>
          </a:p>
          <a:p>
            <a:pPr>
              <a:spcBef>
                <a:spcPts val="0"/>
              </a:spcBef>
            </a:pPr>
            <a:r>
              <a:rPr lang="en-US" i="0" dirty="0"/>
              <a:t>And it does not seem to contain my solution.</a:t>
            </a:r>
          </a:p>
          <a:p>
            <a:pPr>
              <a:spcBef>
                <a:spcPts val="0"/>
              </a:spcBef>
            </a:pPr>
            <a:r>
              <a:rPr lang="en-US" i="0" dirty="0"/>
              <a:t>I found the solution r(t) = (9/2)^(1/3) t^(2/3).</a:t>
            </a:r>
          </a:p>
          <a:p>
            <a:pPr>
              <a:spcBef>
                <a:spcPts val="0"/>
              </a:spcBef>
            </a:pPr>
            <a:r>
              <a:rPr lang="en-US" i="0" dirty="0"/>
              <a:t>See [(9/2)^(1/3) t^(2/3)]'', -[(9/2)^(1/3) t^(2/3)]^(-2).</a:t>
            </a:r>
          </a:p>
          <a:p>
            <a:pPr>
              <a:spcBef>
                <a:spcPts val="0"/>
              </a:spcBef>
            </a:pPr>
            <a:r>
              <a:rPr lang="en-US" i="0" dirty="0"/>
              <a:t>In this solution, t is the time until collision.</a:t>
            </a:r>
          </a:p>
          <a:p>
            <a:pPr>
              <a:spcBef>
                <a:spcPts val="0"/>
              </a:spcBef>
            </a:pPr>
            <a:r>
              <a:rPr lang="en-US" i="0" dirty="0"/>
              <a:t>At t=infinity time from collision, the body is infinity distance away </a:t>
            </a:r>
            <a:br>
              <a:rPr lang="en-US" i="0" dirty="0"/>
            </a:br>
            <a:r>
              <a:rPr lang="en-US" i="0" dirty="0"/>
              <a:t>and has speed zero.</a:t>
            </a:r>
          </a:p>
          <a:p>
            <a:pPr>
              <a:spcBef>
                <a:spcPts val="0"/>
              </a:spcBef>
            </a:pPr>
            <a:r>
              <a:rPr lang="en-US" i="0" dirty="0"/>
              <a:t>It takes infinite time to slowly accelerate.</a:t>
            </a:r>
          </a:p>
          <a:p>
            <a:pPr>
              <a:spcBef>
                <a:spcPts val="0"/>
              </a:spcBef>
            </a:pPr>
            <a:r>
              <a:rPr lang="en-US" i="0" dirty="0"/>
              <a:t>As r gets close to zero, the acceleration goes to infinity, </a:t>
            </a:r>
            <a:br>
              <a:rPr lang="en-US" i="0" dirty="0"/>
            </a:br>
            <a:r>
              <a:rPr lang="en-US" i="0" dirty="0"/>
              <a:t>so the speed goes to infinity. </a:t>
            </a:r>
          </a:p>
          <a:p>
            <a:pPr>
              <a:spcBef>
                <a:spcPts val="0"/>
              </a:spcBef>
            </a:pPr>
            <a:r>
              <a:rPr lang="en-US" i="0" dirty="0"/>
              <a:t>At t=zero time from collision, the body is zero away </a:t>
            </a:r>
            <a:br>
              <a:rPr lang="en-US" i="0" dirty="0"/>
            </a:br>
            <a:r>
              <a:rPr lang="en-US" i="0" dirty="0"/>
              <a:t>and has speed infinity.</a:t>
            </a:r>
          </a:p>
          <a:p>
            <a:pPr>
              <a:spcBef>
                <a:spcPts val="0"/>
              </a:spcBef>
            </a:pPr>
            <a:r>
              <a:rPr lang="en-US" i="0" dirty="0"/>
              <a:t>Thanks so much Jeff</a:t>
            </a:r>
          </a:p>
          <a:p>
            <a:pPr>
              <a:spcBef>
                <a:spcPts val="0"/>
              </a:spcBef>
            </a:pPr>
            <a:r>
              <a:rPr lang="en-US" i="0" dirty="0"/>
              <a:t>   What do you think?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D7BA41-1EEA-45F0-8AD8-277B5947F395}"/>
              </a:ext>
            </a:extLst>
          </p:cNvPr>
          <p:cNvSpPr/>
          <p:nvPr/>
        </p:nvSpPr>
        <p:spPr>
          <a:xfrm>
            <a:off x="378494" y="533400"/>
            <a:ext cx="4041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https://www.wolframalpha.com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58" y="1068429"/>
            <a:ext cx="44196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Vector calculous is complicated.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49504-9694-493E-BC39-88F53D993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969" y="1524815"/>
            <a:ext cx="3064431" cy="455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E4DC9-8AD9-4167-9D48-A3CA77788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86" r="4145"/>
          <a:stretch/>
        </p:blipFill>
        <p:spPr>
          <a:xfrm>
            <a:off x="6312335" y="1526343"/>
            <a:ext cx="2679266" cy="4769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FCCD08-55B3-4829-B117-6DB92C265AF0}"/>
              </a:ext>
            </a:extLst>
          </p:cNvPr>
          <p:cNvSpPr/>
          <p:nvPr/>
        </p:nvSpPr>
        <p:spPr>
          <a:xfrm>
            <a:off x="500742" y="6434425"/>
            <a:ext cx="1013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7"/>
              </a:rPr>
              <a:t>https://en.wikipedia.org/wiki/Orbit#Newtonian_analysis_of_orbital_motion</a:t>
            </a:r>
            <a:endParaRPr lang="en-US" sz="2000" dirty="0"/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27DC6332-88E2-4A6F-97FD-1193C440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3" y="6084317"/>
            <a:ext cx="44196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Jeff rewrote the wiki page: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53958C-6A43-44BA-9B2D-750A6AB1BD79}"/>
              </a:ext>
            </a:extLst>
          </p:cNvPr>
          <p:cNvGrpSpPr/>
          <p:nvPr/>
        </p:nvGrpSpPr>
        <p:grpSpPr>
          <a:xfrm>
            <a:off x="228600" y="5638800"/>
            <a:ext cx="2247614" cy="484000"/>
            <a:chOff x="2930856" y="1198088"/>
            <a:chExt cx="2247614" cy="484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F3A160-C7D3-47AF-8D37-3D0ED61B21BF}"/>
                </a:ext>
              </a:extLst>
            </p:cNvPr>
            <p:cNvSpPr/>
            <p:nvPr/>
          </p:nvSpPr>
          <p:spPr>
            <a:xfrm>
              <a:off x="3352800" y="1198088"/>
              <a:ext cx="1825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2A86A69A-E56C-4296-83DC-49D8B12A3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3AAD426-96F5-463A-A7E1-CC75914E9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E39BA71B-743C-42EC-98DB-93FE2A895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EACDF57E-7BDC-4102-976B-FD39B8DEB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9E1B7DD-487E-4EF0-AD3E-C0A1CA84A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1C834BAA-2C3B-4272-9559-8D0F8BB73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B3B2C2B6-0895-4CE3-BC9C-56BEDF99F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58DDD08-47A5-418D-BDD5-8E2D84436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3968E953-9353-415E-8F68-B0110A910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01494E9-E536-4E68-B1F6-40C556612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F451F48-7386-49F5-BBED-07D143AB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F01E7A17-D051-44F9-9F65-FD8ED9BAF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470D1A5-534D-4FA0-8F69-B7526EEFD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43F27140-906F-4C46-856B-25AE9E0E4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97F37D9A-B7C0-4AD8-9C03-627A759E3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57F52CCB-9E8F-42F0-B3AA-6E35C8F3E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B538DD39-5D8C-4E4F-97AF-6A429C17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D198B7FB-AA63-4089-8FAF-6BB41D239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2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58" y="1068429"/>
            <a:ext cx="5072742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There are many little changes in physics whose effect would be that life as we know it could not happen.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         (How did we get so privileged!)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The orbit could so easily be chaotic.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312981-9837-4D5C-A1E1-A548132D80CE}"/>
              </a:ext>
            </a:extLst>
          </p:cNvPr>
          <p:cNvGrpSpPr/>
          <p:nvPr/>
        </p:nvGrpSpPr>
        <p:grpSpPr>
          <a:xfrm>
            <a:off x="272142" y="2518229"/>
            <a:ext cx="3995060" cy="2112710"/>
            <a:chOff x="272142" y="2518229"/>
            <a:chExt cx="3995060" cy="21127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4E28FD-416C-44D6-848F-41DCB856DB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19200" y="2772228"/>
              <a:ext cx="2291447" cy="8082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8BFB02-6B68-4000-9D6C-A48E4D6B9C44}"/>
                </a:ext>
              </a:extLst>
            </p:cNvPr>
            <p:cNvSpPr/>
            <p:nvPr/>
          </p:nvSpPr>
          <p:spPr bwMode="auto">
            <a:xfrm>
              <a:off x="272142" y="2518229"/>
              <a:ext cx="3995060" cy="211271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2616 L -0.00625 -0.02616 C -0.01128 -0.03287 -0.01892 -0.03727 -0.02118 -0.04607 C -0.02378 -0.05648 -0.02118 -0.04908 -0.02864 -0.05996 C -0.03177 -0.06459 -0.03437 -0.06968 -0.03767 -0.07408 C -0.03888 -0.0757 -0.04079 -0.07639 -0.04218 -0.07801 C -0.04375 -0.07986 -0.04496 -0.08218 -0.04652 -0.08403 C -0.04791 -0.08542 -0.04965 -0.08635 -0.05104 -0.08797 C -0.0651 -0.10348 -0.04184 -0.08172 -0.06441 -0.10186 C -0.06597 -0.10324 -0.06718 -0.10533 -0.06892 -0.10579 C -0.07291 -0.10718 -0.07708 -0.10811 -0.0809 -0.10973 C -0.08246 -0.11042 -0.08385 -0.11135 -0.08541 -0.11181 C -0.08888 -0.11273 -0.09236 -0.1132 -0.09583 -0.11389 L -0.16597 -0.11181 C -0.17968 -0.11111 -0.17031 -0.11019 -0.17934 -0.10787 C -0.18836 -0.10556 -0.19861 -0.10371 -0.20781 -0.10186 C -0.2092 -0.10116 -0.21076 -0.10093 -0.21215 -0.1 C -0.21684 -0.09676 -0.21788 -0.09352 -0.22274 -0.09005 C -0.22413 -0.08889 -0.22569 -0.08889 -0.22708 -0.08797 C -0.22882 -0.08681 -0.2302 -0.08542 -0.23159 -0.08403 C -0.23645 -0.0794 -0.2434 -0.07246 -0.24652 -0.06598 C -0.25347 -0.05209 -0.24947 -0.05672 -0.25694 -0.05023 C -0.25954 -0.03959 -0.25677 -0.04815 -0.26302 -0.0382 C -0.26406 -0.03635 -0.26475 -0.03403 -0.26597 -0.03218 C -0.26788 -0.0294 -0.27013 -0.02709 -0.27187 -0.02431 C -0.27309 -0.02246 -0.27378 -0.02014 -0.275 -0.01829 C -0.27552 -0.01736 -0.28454 -0.00186 -0.2868 0.0037 C -0.29201 0.01597 -0.28697 0.00787 -0.29427 0.01759 C -0.29548 0.02199 -0.29722 0.02986 -0.29878 0.03356 C -0.3 0.03634 -0.30173 0.03889 -0.30329 0.04143 C -0.30382 0.04352 -0.30434 0.04537 -0.30468 0.04745 C -0.30989 0.07222 -0.30572 0.05555 -0.3092 0.06944 C -0.30868 0.0912 -0.30902 0.11319 -0.30781 0.13495 C -0.30763 0.1375 -0.30572 0.13912 -0.30468 0.14097 C -0.30329 0.14375 -0.30208 0.14652 -0.30034 0.14907 C -0.29913 0.15046 -0.29114 0.15902 -0.28836 0.16088 C -0.28593 0.1625 -0.2802 0.16412 -0.27795 0.16481 C -0.27638 0.16551 -0.275 0.16643 -0.27343 0.16689 C -0.26475 0.16944 -0.25711 0.16967 -0.24809 0.17083 C -0.24357 0.17152 -0.23906 0.17222 -0.23454 0.17291 C -0.22326 0.17222 -0.2118 0.17199 -0.20034 0.17083 C -0.19826 0.1706 -0.19618 0.17014 -0.19427 0.16898 C -0.18385 0.1618 -0.18784 0.16273 -0.1809 0.15486 C -0.17899 0.15277 -0.17673 0.15115 -0.175 0.14907 C -0.1677 0.14051 -0.16857 0.1412 -0.16441 0.1331 C -0.16354 0.12916 -0.16197 0.12523 -0.16145 0.12106 C -0.15972 0.10509 -0.16111 0.11157 -0.1585 0.10115 C -0.15902 0.06805 -0.15868 0.03472 -0.16007 0.00162 C -0.16024 -0.00255 -0.16215 -0.00625 -0.16302 -0.01019 C -0.16354 -0.01297 -0.16406 -0.01551 -0.16441 -0.01829 C -0.16562 -0.02477 -0.16562 -0.03195 -0.16753 -0.0382 C -0.16961 -0.04537 -0.17066 -0.04954 -0.17343 -0.05602 C -0.1743 -0.05811 -0.17569 -0.05996 -0.17638 -0.06204 C -0.17708 -0.06389 -0.17708 -0.06621 -0.17795 -0.06806 C -0.17916 -0.07084 -0.18107 -0.07315 -0.18246 -0.07593 C -0.1835 -0.07848 -0.1842 -0.08148 -0.18541 -0.08403 C -0.18715 -0.08797 -0.18941 -0.0919 -0.19132 -0.09584 C -0.19288 -0.09908 -0.19392 -0.10278 -0.19583 -0.10579 C -0.20173 -0.11528 -0.20434 -0.11829 -0.21076 -0.12385 C -0.21319 -0.12593 -0.21562 -0.12824 -0.21822 -0.12963 C -0.221 -0.13148 -0.22413 -0.13241 -0.22708 -0.1338 C -0.23402 -0.14283 -0.22899 -0.1382 -0.23906 -0.14167 C -0.24062 -0.14213 -0.24201 -0.14329 -0.24357 -0.14375 C -0.246 -0.14445 -0.24861 -0.14514 -0.25104 -0.14561 C -0.26197 -0.14815 -0.26579 -0.14815 -0.27795 -0.14977 C -0.27934 -0.15023 -0.28072 -0.15162 -0.28246 -0.15162 C -0.29097 -0.15162 -0.29461 -0.15 -0.30173 -0.14769 C -0.30451 -0.14398 -0.30763 -0.14074 -0.3092 -0.13565 C -0.31197 -0.12755 -0.3125 -0.12223 -0.31371 -0.11389 C -0.31423 -0.10047 -0.31527 -0.08727 -0.31527 -0.07408 C -0.31527 -0.06273 -0.3184 0.00231 -0.31215 0.03541 C -0.3118 0.0375 -0.31111 0.03935 -0.31076 0.04143 C -0.3092 0.0493 -0.30781 0.0574 -0.30625 0.06527 C -0.30572 0.06782 -0.30434 0.07639 -0.30329 0.07939 C -0.30243 0.08148 -0.30121 0.08333 -0.30034 0.08518 C -0.29895 0.09051 -0.29757 0.09652 -0.29583 0.10115 C -0.29496 0.10324 -0.29375 0.10509 -0.29288 0.10717 C -0.29166 0.10972 -0.29114 0.11273 -0.28975 0.11504 C -0.28854 0.11736 -0.2868 0.11921 -0.28541 0.12106 C -0.28333 0.12777 -0.28159 0.13518 -0.27795 0.14097 C -0.27378 0.14745 -0.2677 0.15162 -0.26441 0.15879 C -0.26267 0.16273 -0.2559 0.17824 -0.25399 0.18078 C -0.24375 0.19467 -0.25625 0.17731 -0.24357 0.19676 C -0.24218 0.19884 -0.24045 0.20046 -0.23906 0.20277 C -0.23802 0.20463 -0.23732 0.20694 -0.23611 0.20856 C -0.23333 0.21227 -0.2302 0.21551 -0.22708 0.21875 C -0.21857 0.22754 -0.22691 0.21713 -0.21666 0.2287 C -0.2151 0.23032 -0.21406 0.2331 -0.21215 0.23449 C -0.20763 0.23842 -0.19861 0.24375 -0.19288 0.24652 C -0.18993 0.24791 -0.1868 0.24907 -0.18385 0.25046 C -0.1802 0.25231 -0.171 0.25787 -0.16753 0.25833 C -0.16406 0.25902 -0.16059 0.25995 -0.15694 0.26041 C -0.1427 0.26203 -0.11284 0.26365 -0.10034 0.26435 C -0.07152 0.26921 -0.08437 0.26736 -0.06145 0.27037 L 0.07431 0.26852 C 0.07639 0.26828 0.0783 0.26689 0.08021 0.26643 C 0.08473 0.26551 0.08924 0.26504 0.09375 0.26435 C 0.09844 0.26134 0.10504 0.25717 0.10868 0.25254 L 0.11754 0.24051 C 0.11806 0.23865 0.11823 0.23634 0.1191 0.23449 C 0.12084 0.23032 0.12309 0.22662 0.125 0.22268 C 0.12778 0.21713 0.13004 0.21273 0.13247 0.20671 C 0.13507 0.20023 0.13681 0.19305 0.13993 0.1868 C 0.14202 0.18287 0.14428 0.17893 0.14601 0.17477 C 0.14723 0.17176 0.14775 0.16805 0.14896 0.16481 C 0.15261 0.1537 0.15243 0.15509 0.15643 0.14699 C 0.15695 0.14305 0.1573 0.13889 0.15782 0.13495 C 0.15834 0.1324 0.15921 0.12986 0.15938 0.12708 C 0.16025 0.10926 0.16042 0.0912 0.16094 0.07338 C 0.1599 0.03449 0.16198 0.02546 0.15643 -0.0044 C 0.15296 -0.02269 0.15573 -0.01574 0.15035 -0.02616 C 0.14653 -0.04723 0.15174 -0.02246 0.14601 -0.04028 C 0.14011 -0.05764 0.14671 -0.04723 0.13855 -0.05811 C 0.13803 -0.06019 0.13768 -0.06227 0.13698 -0.06412 C 0.13455 -0.06945 0.12414 -0.08496 0.12205 -0.08588 L 0.11303 -0.09005 C 0.11164 -0.09051 0.11025 -0.0919 0.10868 -0.0919 L 0.06094 -0.09584 L -0.08836 -0.0919 C -0.09045 -0.0919 -0.09236 -0.09051 -0.09427 -0.09005 C -0.09774 -0.08912 -0.10138 -0.08866 -0.10486 -0.08797 C -0.11718 -0.08241 -0.09739 -0.09074 -0.11979 -0.08403 C -0.12274 -0.08311 -0.12569 -0.08102 -0.12864 -0.07986 C -0.13107 -0.07917 -0.13368 -0.07871 -0.13611 -0.07801 C -0.13767 -0.07755 -0.13906 -0.07662 -0.14062 -0.07593 C -0.14218 -0.07547 -0.14913 -0.07338 -0.15104 -0.07199 C -0.15416 -0.06968 -0.15694 -0.06667 -0.16007 -0.06412 C -0.16354 -0.06088 -0.16718 -0.05787 -0.17048 -0.05417 C -0.17204 -0.05232 -0.17326 -0.04977 -0.175 -0.04815 C -0.17725 -0.04584 -0.1802 -0.04468 -0.18246 -0.04213 C -0.18559 -0.03866 -0.18784 -0.03334 -0.19132 -0.0301 C -0.19392 -0.02801 -0.2 -0.02269 -0.20173 -0.02014 C -0.20347 -0.01783 -0.20451 -0.01459 -0.20625 -0.01227 C -0.20798 -0.00996 -0.21041 -0.00857 -0.21215 -0.00625 C -0.21545 -0.00255 -0.21822 0.00162 -0.22118 0.00555 L -0.22569 0.01157 C -0.22708 0.01365 -0.22882 0.01527 -0.2302 0.01759 C -0.23211 0.02083 -0.2342 0.02407 -0.23611 0.02754 C -0.23715 0.02939 -0.23784 0.03171 -0.23906 0.03356 C -0.2434 0.03981 -0.24861 0.04467 -0.2526 0.05139 C -0.25607 0.0574 -0.25989 0.06296 -0.26302 0.06944 C -0.26996 0.08333 -0.26111 0.06597 -0.27048 0.08333 C -0.27152 0.08518 -0.27257 0.08727 -0.27343 0.08935 C -0.27604 0.09537 -0.27604 0.09791 -0.27934 0.10324 C -0.28072 0.10532 -0.28263 0.10694 -0.28385 0.10902 C -0.28819 0.11666 -0.28784 0.12037 -0.29288 0.12708 C -0.29409 0.1287 -0.29583 0.12963 -0.29722 0.13102 C -0.29826 0.13426 -0.29913 0.13773 -0.30034 0.14097 C -0.30104 0.14305 -0.30243 0.1449 -0.30329 0.14699 C -0.30451 0.15023 -0.30503 0.1537 -0.30625 0.15694 C -0.30711 0.15902 -0.3085 0.16064 -0.3092 0.16296 C -0.30989 0.16481 -0.31007 0.16689 -0.31076 0.16898 C -0.31163 0.17152 -0.31302 0.17407 -0.31371 0.17685 C -0.31979 0.19861 -0.30989 0.1706 -0.31822 0.19282 C -0.32204 0.21319 -0.31684 0.18796 -0.32274 0.20856 C -0.32343 0.21134 -0.32343 0.21412 -0.32413 0.21666 C -0.32899 0.23402 -0.32743 0.21458 -0.33316 0.24444 C -0.33368 0.24722 -0.3342 0.24977 -0.33454 0.25254 C -0.33524 0.25717 -0.33524 0.2618 -0.33611 0.26643 C -0.3368 0.2706 -0.33906 0.27847 -0.33906 0.27847 C -0.33854 0.30092 -0.33941 0.32361 -0.33767 0.34606 C -0.33732 0.3493 -0.33489 0.35185 -0.33316 0.35393 C -0.32986 0.35787 -0.32274 0.36342 -0.31822 0.36597 C -0.31666 0.36666 -0.31527 0.36736 -0.31371 0.36805 L -0.23611 0.36597 C -0.23402 0.36574 -0.23194 0.36527 -0.2302 0.36389 C -0.21215 0.35185 -0.23333 0.36203 -0.21961 0.35602 C -0.21145 0.34861 -0.2184 0.35602 -0.21215 0.34606 C -0.21093 0.34398 -0.20902 0.34236 -0.20781 0.34004 C -0.20555 0.33634 -0.20382 0.33217 -0.20173 0.32824 C -0.20086 0.32615 -0.19965 0.3243 -0.19878 0.32222 C -0.19774 0.31944 -0.19687 0.31666 -0.19583 0.31412 C -0.19496 0.31203 -0.19357 0.31041 -0.19288 0.30833 C -0.19218 0.30625 -0.19201 0.30416 -0.19132 0.30231 C -0.1901 0.29884 -0.18836 0.2956 -0.1868 0.29236 C -0.18645 0.28842 -0.18611 0.28426 -0.18541 0.28032 C -0.18507 0.27824 -0.18402 0.27639 -0.18385 0.2743 C -0.18298 0.25648 -0.18281 0.23865 -0.18246 0.2206 C -0.18281 0.17824 -0.18159 0.13564 -0.18385 0.09328 C -0.1842 0.08842 -0.18871 0.08588 -0.18993 0.08125 C -0.19253 0.07037 -0.18958 0.07939 -0.19739 0.06736 C -0.19843 0.06551 -0.19878 0.06273 -0.20034 0.06134 C -0.20329 0.05879 -0.21128 0.05694 -0.21527 0.05532 C -0.21666 0.05486 -0.21822 0.05393 -0.21961 0.05347 C -0.22222 0.05254 -0.22465 0.05231 -0.22708 0.05139 C -0.22864 0.05092 -0.2302 0.05 -0.23159 0.04953 C -0.23368 0.04861 -0.23559 0.04814 -0.23767 0.04745 C -0.23906 0.04676 -0.24062 0.04583 -0.24201 0.04537 C -0.24461 0.04467 -0.24704 0.04421 -0.24947 0.04352 L -0.32413 0.04537 C -0.33038 0.04583 -0.33611 0.04722 -0.34201 0.04953 C -0.34357 0.05 -0.34513 0.05069 -0.34652 0.05139 C -0.34947 0.05416 -0.35434 0.05486 -0.35555 0.05926 L -0.3585 0.07129 L -0.35989 0.07731 C -0.35954 0.08981 -0.35937 0.10254 -0.3585 0.11504 C -0.35833 0.11713 -0.35798 0.11944 -0.35694 0.12106 C -0.35034 0.13264 -0.35 0.13078 -0.34357 0.13703 C -0.33923 0.1412 -0.33316 0.14791 -0.32864 0.15092 C -0.32673 0.15231 -0.32465 0.15347 -0.32274 0.15486 C -0.32013 0.15671 -0.31788 0.15972 -0.31527 0.16088 C -0.30729 0.16435 -0.29809 0.16481 -0.28975 0.16689 C -0.28784 0.16736 -0.28593 0.16828 -0.28385 0.16898 C -0.25295 0.16828 -0.22222 0.16875 -0.19132 0.16689 C -0.18767 0.16666 -0.18437 0.16435 -0.1809 0.16296 C -0.17517 0.16064 -0.17552 0.16018 -0.16892 0.15694 C -0.16753 0.15625 -0.16579 0.15602 -0.16441 0.15486 C -0.15052 0.14398 -0.15399 0.14537 -0.14357 0.13495 C -0.13628 0.12777 -0.12795 0.12176 -0.12274 0.11111 L -0.11666 0.0993 C -0.11579 0.09722 -0.11493 0.09514 -0.11371 0.09328 C -0.11059 0.08819 -0.10486 0.07939 -0.10173 0.07338 C -0.09531 0.06018 -0.09913 0.06527 -0.09132 0.05139 C -0.08993 0.04884 -0.08819 0.04629 -0.0868 0.04352 C -0.0842 0.03703 -0.08246 0.02963 -0.07934 0.02361 C -0.07847 0.02152 -0.07725 0.01967 -0.07638 0.01759 C -0.07569 0.01574 -0.07534 0.01365 -0.075 0.01157 C -0.07378 0.00625 -0.07326 0.00092 -0.07187 -0.0044 C -0.071 -0.00834 -0.06979 -0.01227 -0.06892 -0.01621 C -0.0684 -0.01898 -0.06822 -0.02176 -0.06753 -0.02431 C -0.06666 -0.02709 -0.06545 -0.02963 -0.06441 -0.03218 C -0.06371 -0.03889 -0.0625 -0.05116 -0.06145 -0.05811 C -0.06111 -0.06065 -0.06059 -0.06343 -0.06007 -0.06598 C -0.06059 -0.0919 -0.06059 -0.11783 -0.06145 -0.14375 C -0.06163 -0.14769 -0.06197 -0.15186 -0.06302 -0.15556 C -0.06441 -0.16135 -0.06857 -0.16436 -0.07187 -0.1676 C -0.07343 -0.16898 -0.075 -0.17014 -0.07638 -0.17153 C -0.07847 -0.17338 -0.08038 -0.1757 -0.08246 -0.17755 C -0.08385 -0.17894 -0.08524 -0.18079 -0.0868 -0.18148 C -0.09027 -0.18287 -0.09392 -0.18287 -0.09739 -0.18357 C -0.09878 -0.18426 -0.10034 -0.18496 -0.10173 -0.18542 C -0.10868 -0.18773 -0.11388 -0.1882 -0.12118 -0.18936 L -0.22569 -0.18542 C -0.22864 -0.18542 -0.23159 -0.18426 -0.23454 -0.18357 C -0.23611 -0.18311 -0.23767 -0.18218 -0.23906 -0.18148 C -0.24114 -0.18079 -0.24305 -0.1801 -0.24513 -0.1794 C -0.25954 -0.16505 -0.24184 -0.18172 -0.2585 -0.16945 C -0.26163 -0.16736 -0.26441 -0.16436 -0.26753 -0.16158 L -0.27187 -0.15764 C -0.27291 -0.15556 -0.27361 -0.15324 -0.275 -0.15162 C -0.2875 -0.13727 -0.27847 -0.15324 -0.28541 -0.13982 C -0.29079 -0.11783 -0.28211 -0.15093 -0.28975 -0.12778 C -0.29114 -0.12385 -0.29166 -0.11968 -0.29288 -0.11574 C -0.29461 -0.11042 -0.29878 -0.1 -0.29878 -0.1 C -0.2993 -0.09653 -0.29965 -0.09329 -0.30034 -0.09005 C -0.30069 -0.08727 -0.30138 -0.08473 -0.30173 -0.08195 C -0.30434 -0.06436 -0.30191 -0.0757 -0.30468 -0.06412 C -0.3052 -0.05602 -0.30572 -0.04815 -0.30625 -0.04028 C -0.30677 -0.03426 -0.30729 -0.02824 -0.30781 -0.02223 C -0.30833 -0.01505 -0.30868 -0.00764 -0.3092 -0.00023 C -0.30868 0.03287 -0.30868 0.06597 -0.30781 0.0993 C -0.30763 0.10393 -0.30711 0.10856 -0.30625 0.11319 C -0.30555 0.11666 -0.30416 0.11967 -0.30329 0.12314 C -0.29947 0.13657 -0.30503 0.12129 -0.29583 0.14305 C -0.29531 0.1456 -0.29531 0.14861 -0.29427 0.15092 C -0.29322 0.1537 -0.28611 0.16736 -0.28385 0.17083 C -0.28246 0.17291 -0.28072 0.17453 -0.27934 0.17685 C -0.27725 0.18055 -0.27638 0.18611 -0.27343 0.18889 C -0.26666 0.19467 -0.26527 0.1956 -0.2585 0.20671 C -0.25243 0.21666 -0.25312 0.21713 -0.24513 0.22453 C -0.24114 0.22824 -0.23697 0.23102 -0.23316 0.23449 C -0.22951 0.23773 -0.22621 0.24143 -0.22274 0.24444 C -0.21736 0.2493 -0.21163 0.25347 -0.20625 0.25833 C -0.20156 0.26273 -0.19791 0.26898 -0.19288 0.27245 C -0.19079 0.27361 -0.18871 0.275 -0.1868 0.27639 C -0.18524 0.27754 -0.18402 0.27916 -0.18246 0.28032 C -0.17951 0.2824 -0.17638 0.28402 -0.17343 0.28634 C -0.16944 0.28935 -0.16545 0.29282 -0.16145 0.29629 C -0.16007 0.29768 -0.1585 0.29907 -0.15694 0.30023 C -0.14166 0.31203 -0.16093 0.29537 -0.14513 0.31018 C -0.13836 0.31643 -0.13628 0.31666 -0.13159 0.32407 C -0.13055 0.32592 -0.12864 0.33009 -0.12864 0.33009 L -0.06441 0.35995 L -0.06892 0.3659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25521</TotalTime>
  <Words>4267</Words>
  <Application>Microsoft Office PowerPoint</Application>
  <PresentationFormat>On-screen Show (4:3)</PresentationFormat>
  <Paragraphs>727</Paragraphs>
  <Slides>63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Cambria Math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  <vt:lpstr>PowerPoint Presentation</vt:lpstr>
    </vt:vector>
  </TitlesOfParts>
  <Company>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Edmonds</dc:creator>
  <cp:lastModifiedBy>Jeff Edmonds</cp:lastModifiedBy>
  <cp:revision>415</cp:revision>
  <dcterms:created xsi:type="dcterms:W3CDTF">2000-08-14T20:34:24Z</dcterms:created>
  <dcterms:modified xsi:type="dcterms:W3CDTF">2021-08-10T02:34:03Z</dcterms:modified>
</cp:coreProperties>
</file>