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</p:sldMasterIdLst>
  <p:notesMasterIdLst>
    <p:notesMasterId r:id="rId30"/>
  </p:notesMasterIdLst>
  <p:handoutMasterIdLst>
    <p:handoutMasterId r:id="rId31"/>
  </p:handoutMasterIdLst>
  <p:sldIdLst>
    <p:sldId id="2805" r:id="rId3"/>
    <p:sldId id="3277" r:id="rId4"/>
    <p:sldId id="2244" r:id="rId5"/>
    <p:sldId id="3279" r:id="rId6"/>
    <p:sldId id="3282" r:id="rId7"/>
    <p:sldId id="3283" r:id="rId8"/>
    <p:sldId id="3171" r:id="rId9"/>
    <p:sldId id="3172" r:id="rId10"/>
    <p:sldId id="3301" r:id="rId11"/>
    <p:sldId id="2582" r:id="rId12"/>
    <p:sldId id="3302" r:id="rId13"/>
    <p:sldId id="3154" r:id="rId14"/>
    <p:sldId id="3155" r:id="rId15"/>
    <p:sldId id="3157" r:id="rId16"/>
    <p:sldId id="3304" r:id="rId17"/>
    <p:sldId id="3303" r:id="rId18"/>
    <p:sldId id="2193" r:id="rId19"/>
    <p:sldId id="3158" r:id="rId20"/>
    <p:sldId id="3159" r:id="rId21"/>
    <p:sldId id="3160" r:id="rId22"/>
    <p:sldId id="3161" r:id="rId23"/>
    <p:sldId id="3168" r:id="rId24"/>
    <p:sldId id="3170" r:id="rId25"/>
    <p:sldId id="3163" r:id="rId26"/>
    <p:sldId id="3164" r:id="rId27"/>
    <p:sldId id="3165" r:id="rId28"/>
    <p:sldId id="3166" r:id="rId29"/>
  </p:sldIdLst>
  <p:sldSz cx="9144000" cy="6858000" type="screen4x3"/>
  <p:notesSz cx="6934200" cy="9120188"/>
  <p:defaultTextStyle>
    <a:defPPr>
      <a:defRPr lang="en-CA"/>
    </a:defPPr>
    <a:lvl1pPr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 Edmonds" initials="JE" lastIdx="2" clrIdx="0">
    <p:extLst>
      <p:ext uri="{19B8F6BF-5375-455C-9EA6-DF929625EA0E}">
        <p15:presenceInfo xmlns:p15="http://schemas.microsoft.com/office/powerpoint/2012/main" userId="a8785b683ef20e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FF66"/>
    <a:srgbClr val="FFFFFF"/>
    <a:srgbClr val="FFEFE7"/>
    <a:srgbClr val="000066"/>
    <a:srgbClr val="996600"/>
    <a:srgbClr val="D9D9D9"/>
    <a:srgbClr val="4D0201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56" autoAdjust="0"/>
    <p:restoredTop sz="93636" autoAdjust="0"/>
  </p:normalViewPr>
  <p:slideViewPr>
    <p:cSldViewPr>
      <p:cViewPr varScale="1">
        <p:scale>
          <a:sx n="73" d="100"/>
          <a:sy n="73" d="100"/>
        </p:scale>
        <p:origin x="858" y="54"/>
      </p:cViewPr>
      <p:guideLst>
        <p:guide orient="horz" pos="33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124D8B43-BAEB-4C0F-BC20-7823DDE8759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0817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32288"/>
            <a:ext cx="554672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80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A1D717B2-2470-4192-B072-B1976093DE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6321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53B2B25-4FAA-4FE1-8B2F-ED8A60EDB91F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</a:t>
            </a:fld>
            <a:endParaRPr lang="en-CA" altLang="en-US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4675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12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2405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13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525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14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115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15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3496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16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5466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18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6680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19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8864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20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1208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22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6815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23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878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C93BD4-AE6B-4CB1-886D-B1AE8AE6400B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393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24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6360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25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8557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26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627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953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196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629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522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D92580-C89E-49B3-9C81-7EE9131EC93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9</a:t>
            </a:fld>
            <a:endParaRPr lang="en-CA" altLang="en-US" dirty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6224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10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677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6351FE-F04F-4EFD-A0B4-A08055C1BFC2}" type="slidenum">
              <a:rPr lang="en-CA" altLang="en-US" smtClean="0"/>
              <a:pPr algn="r" eaLnBrk="1" hangingPunct="1">
                <a:spcBef>
                  <a:spcPct val="0"/>
                </a:spcBef>
              </a:pPr>
              <a:t>11</a:t>
            </a:fld>
            <a:endParaRPr lang="en-CA" alt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67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71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E9E52A-E609-4DBB-A8B1-F9B62A1B57C4}" type="slidenum">
              <a:rPr kumimoji="0" lang="en-CA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CA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6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34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07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93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C2D9A53-7E2E-438D-ADA4-E08B83F29ECF}" type="slidenum">
              <a:rPr kumimoji="0" lang="en-CA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CA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16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033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65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701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18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text styles</a:t>
            </a:r>
          </a:p>
          <a:p>
            <a:pPr lvl="1"/>
            <a:r>
              <a:rPr lang="en-CA" altLang="en-US" dirty="0"/>
              <a:t>Second level</a:t>
            </a:r>
          </a:p>
          <a:p>
            <a:pPr lvl="2"/>
            <a:r>
              <a:rPr lang="en-CA" altLang="en-US" dirty="0"/>
              <a:t>Third level</a:t>
            </a:r>
          </a:p>
          <a:p>
            <a:pPr lvl="3"/>
            <a:r>
              <a:rPr lang="en-CA" altLang="en-US" dirty="0"/>
              <a:t>Fourth level</a:t>
            </a:r>
          </a:p>
          <a:p>
            <a:pPr lvl="4"/>
            <a:r>
              <a:rPr lang="en-CA" alt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D0BEDCD-A305-4E47-B6D0-E608F18D276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6" r:id="rId4"/>
    <p:sldLayoutId id="2147483677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text styles</a:t>
            </a:r>
          </a:p>
          <a:p>
            <a:pPr lvl="1"/>
            <a:r>
              <a:rPr lang="en-CA" altLang="en-US" dirty="0"/>
              <a:t>Second level</a:t>
            </a:r>
          </a:p>
          <a:p>
            <a:pPr lvl="2"/>
            <a:r>
              <a:rPr lang="en-CA" altLang="en-US" dirty="0"/>
              <a:t>Third level</a:t>
            </a:r>
          </a:p>
          <a:p>
            <a:pPr lvl="3"/>
            <a:r>
              <a:rPr lang="en-CA" altLang="en-US" dirty="0"/>
              <a:t>Fourth level</a:t>
            </a:r>
          </a:p>
          <a:p>
            <a:pPr lvl="4"/>
            <a:r>
              <a:rPr lang="en-CA" alt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D0BEDCD-A305-4E47-B6D0-E608F18D276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33299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8618" y="5855208"/>
            <a:ext cx="2492048" cy="99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b="1" dirty="0">
                <a:solidFill>
                  <a:schemeClr val="tx2"/>
                </a:solidFill>
              </a:rPr>
              <a:t>Jeff Edmonds</a:t>
            </a:r>
          </a:p>
          <a:p>
            <a:pPr marL="0" indent="0" eaLnBrk="1" hangingPunct="1">
              <a:buNone/>
            </a:pPr>
            <a:r>
              <a:rPr lang="en-US" altLang="en-US" sz="2400" b="1" dirty="0">
                <a:solidFill>
                  <a:schemeClr val="tx2"/>
                </a:solidFill>
              </a:rPr>
              <a:t>York University</a:t>
            </a:r>
            <a:endParaRPr lang="en-US" altLang="en-US" sz="2400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endParaRPr lang="en-US" altLang="en-US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5" name="Picture 8" descr="poo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10" y="2042874"/>
            <a:ext cx="159702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71089A1E-11E3-486D-B540-E694DA249290}"/>
              </a:ext>
            </a:extLst>
          </p:cNvPr>
          <p:cNvSpPr txBox="1">
            <a:spLocks noChangeArrowheads="1"/>
          </p:cNvSpPr>
          <p:nvPr/>
        </p:nvSpPr>
        <p:spPr>
          <a:xfrm>
            <a:off x="976406" y="1508918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Assignment 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3E888B3-746D-4A69-9D92-51219ED37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>
                <a:latin typeface="Comic Sans MS" pitchFamily="66" charset="0"/>
              </a:rPr>
              <a:t>MATH1090</a:t>
            </a:r>
            <a:br>
              <a:rPr lang="en-US" altLang="en-US" kern="0">
                <a:latin typeface="Comic Sans MS" pitchFamily="66" charset="0"/>
              </a:rPr>
            </a:br>
            <a:r>
              <a:rPr lang="en-US" altLang="en-US" kern="0">
                <a:latin typeface="Comic Sans MS" pitchFamily="66" charset="0"/>
              </a:rPr>
              <a:t>Propositional Logic</a:t>
            </a:r>
            <a:endParaRPr lang="en-US" altLang="en-US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5906D4-FB72-46B7-BCBD-D18A45EC2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881553"/>
              </p:ext>
            </p:extLst>
          </p:nvPr>
        </p:nvGraphicFramePr>
        <p:xfrm>
          <a:off x="2743200" y="3048000"/>
          <a:ext cx="3657600" cy="1501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7062338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088439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6554649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191774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683388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885267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76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solidFill>
                            <a:schemeClr val="accent2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solidFill>
                            <a:schemeClr val="accent2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solidFill>
                            <a:schemeClr val="accent2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solidFill>
                            <a:schemeClr val="accent2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84067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b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solidFill>
                            <a:schemeClr val="accent2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solidFill>
                            <a:schemeClr val="accent2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04389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solidFill>
                            <a:schemeClr val="accent2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6219436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4619556-EAC9-46AD-B238-04FE23F594EC}"/>
              </a:ext>
            </a:extLst>
          </p:cNvPr>
          <p:cNvCxnSpPr/>
          <p:nvPr/>
        </p:nvCxnSpPr>
        <p:spPr bwMode="auto">
          <a:xfrm flipH="1">
            <a:off x="3429000" y="2651918"/>
            <a:ext cx="457200" cy="2301082"/>
          </a:xfrm>
          <a:prstGeom prst="line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2421082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93330FD-2508-4BFE-B54E-1499D3BB6257}"/>
              </a:ext>
            </a:extLst>
          </p:cNvPr>
          <p:cNvSpPr/>
          <p:nvPr/>
        </p:nvSpPr>
        <p:spPr>
          <a:xfrm>
            <a:off x="675654" y="542957"/>
            <a:ext cx="724914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000" dirty="0">
                <a:latin typeface="+mj-lt"/>
              </a:rPr>
              <a:t>For each of the following, either 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Valid:</a:t>
            </a:r>
          </a:p>
          <a:p>
            <a:pPr marL="914400" lvl="1" indent="-457200" algn="l">
              <a:spcBef>
                <a:spcPts val="0"/>
              </a:spcBef>
              <a:buFont typeface="+mj-lt"/>
              <a:buAutoNum type="alphaLcParenR"/>
              <a:defRPr/>
            </a:pPr>
            <a:r>
              <a:rPr lang="en-US" sz="2000" dirty="0">
                <a:latin typeface="+mj-lt"/>
              </a:rPr>
              <a:t>Argue it in your own words using the pictures below.</a:t>
            </a:r>
          </a:p>
          <a:p>
            <a:pPr marL="914400" lvl="1" indent="-457200" algn="l">
              <a:spcBef>
                <a:spcPts val="0"/>
              </a:spcBef>
              <a:buFont typeface="+mj-lt"/>
              <a:buAutoNum type="alphaLcParenR"/>
              <a:defRPr/>
            </a:pPr>
            <a:r>
              <a:rPr lang="en-US" sz="2000" dirty="0">
                <a:latin typeface="+mj-lt"/>
              </a:rPr>
              <a:t>Give the parse tree and prove it valid by following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the oracle, prover, adversary game.</a:t>
            </a:r>
          </a:p>
          <a:p>
            <a:pPr marL="914400" lvl="1" indent="-457200" algn="l">
              <a:spcBef>
                <a:spcPts val="0"/>
              </a:spcBef>
              <a:buFont typeface="+mj-lt"/>
              <a:buAutoNum type="alphaLcParenR"/>
              <a:defRPr/>
            </a:pPr>
            <a:r>
              <a:rPr lang="en-US" sz="2000" dirty="0">
                <a:latin typeface="+mj-lt"/>
              </a:rPr>
              <a:t>Give a formal proof.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Invalid: </a:t>
            </a:r>
          </a:p>
          <a:p>
            <a:pPr marL="914400" lvl="1" indent="-457200" algn="l">
              <a:spcBef>
                <a:spcPts val="0"/>
              </a:spcBef>
              <a:buFont typeface="+mj-lt"/>
              <a:buAutoNum type="alphaLcPeriod"/>
              <a:defRPr/>
            </a:pPr>
            <a:r>
              <a:rPr lang="en-US" sz="2000" dirty="0">
                <a:latin typeface="+mj-lt"/>
              </a:rPr>
              <a:t>Argue in your own words why it is not valid</a:t>
            </a:r>
          </a:p>
          <a:p>
            <a:pPr marL="914400" lvl="1" indent="-457200" algn="l">
              <a:spcBef>
                <a:spcPts val="0"/>
              </a:spcBef>
              <a:buFont typeface="+mj-lt"/>
              <a:buAutoNum type="alphaLcPeriod"/>
              <a:defRPr/>
            </a:pPr>
            <a:r>
              <a:rPr lang="en-US" sz="2000" dirty="0">
                <a:latin typeface="+mj-lt"/>
              </a:rPr>
              <a:t>Give a model in which it is not true.</a:t>
            </a:r>
          </a:p>
          <a:p>
            <a:pPr marL="914400" lvl="1" indent="-457200" algn="l">
              <a:spcBef>
                <a:spcPts val="0"/>
              </a:spcBef>
              <a:buFont typeface="+mj-lt"/>
              <a:buAutoNum type="alphaLcPeriod"/>
              <a:defRPr/>
            </a:pPr>
            <a:r>
              <a:rPr lang="en-US" sz="2000" dirty="0">
                <a:latin typeface="+mj-lt"/>
              </a:rPr>
              <a:t>Leave blank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04A29B5-FA9A-4479-B26F-3F51C5566FD8}"/>
              </a:ext>
            </a:extLst>
          </p:cNvPr>
          <p:cNvSpPr/>
          <p:nvPr/>
        </p:nvSpPr>
        <p:spPr>
          <a:xfrm>
            <a:off x="1066800" y="3810000"/>
            <a:ext cx="75546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CA" altLang="en-US" sz="2400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US" sz="2400" dirty="0"/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878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CB93D9E9-01A4-44C3-9CEE-4E6B894C4F93}"/>
              </a:ext>
            </a:extLst>
          </p:cNvPr>
          <p:cNvGraphicFramePr>
            <a:graphicFrameLocks noGrp="1"/>
          </p:cNvGraphicFramePr>
          <p:nvPr/>
        </p:nvGraphicFramePr>
        <p:xfrm>
          <a:off x="4370330" y="4536396"/>
          <a:ext cx="225907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14">
                  <a:extLst>
                    <a:ext uri="{9D8B030D-6E8A-4147-A177-3AD203B41FA5}">
                      <a16:colId xmlns:a16="http://schemas.microsoft.com/office/drawing/2014/main" val="2695560276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76685689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0569233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319969698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47232456"/>
                    </a:ext>
                  </a:extLst>
                </a:gridCol>
              </a:tblGrid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l-GR" altLang="en-US" sz="2400" b="0" dirty="0">
                          <a:solidFill>
                            <a:schemeClr val="bg2"/>
                          </a:solidFill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β</a:t>
                      </a: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501840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95492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634197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349429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430140"/>
                  </a:ext>
                </a:extLst>
              </a:tr>
            </a:tbl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id="{ADD0394B-6249-45C8-A4A3-602668A22096}"/>
              </a:ext>
            </a:extLst>
          </p:cNvPr>
          <p:cNvGrpSpPr/>
          <p:nvPr/>
        </p:nvGrpSpPr>
        <p:grpSpPr>
          <a:xfrm>
            <a:off x="4081404" y="4114800"/>
            <a:ext cx="2481884" cy="2692192"/>
            <a:chOff x="6519804" y="198926"/>
            <a:chExt cx="2481884" cy="269219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C6942B5-17DF-451E-A1C2-EC0ECC56C32C}"/>
                </a:ext>
              </a:extLst>
            </p:cNvPr>
            <p:cNvSpPr/>
            <p:nvPr/>
          </p:nvSpPr>
          <p:spPr>
            <a:xfrm>
              <a:off x="7318966" y="1066707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D36DEF9-748A-4C82-BF28-E686B85A0C27}"/>
                </a:ext>
              </a:extLst>
            </p:cNvPr>
            <p:cNvSpPr/>
            <p:nvPr/>
          </p:nvSpPr>
          <p:spPr>
            <a:xfrm>
              <a:off x="7749419" y="1066707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4787162-0347-4F32-8DEC-4F04C31F3E94}"/>
                </a:ext>
              </a:extLst>
            </p:cNvPr>
            <p:cNvSpPr/>
            <p:nvPr/>
          </p:nvSpPr>
          <p:spPr>
            <a:xfrm>
              <a:off x="8188153" y="1066707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651BAE0-60A5-48E8-BE09-72B47ECC972E}"/>
                </a:ext>
              </a:extLst>
            </p:cNvPr>
            <p:cNvSpPr/>
            <p:nvPr/>
          </p:nvSpPr>
          <p:spPr>
            <a:xfrm>
              <a:off x="8645500" y="1066707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B9B604F-A38E-473B-97B5-53B51835F5B8}"/>
                </a:ext>
              </a:extLst>
            </p:cNvPr>
            <p:cNvSpPr/>
            <p:nvPr/>
          </p:nvSpPr>
          <p:spPr>
            <a:xfrm>
              <a:off x="7332743" y="1497123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680C40A-BEB6-46DC-BEB2-4B0C66526859}"/>
                </a:ext>
              </a:extLst>
            </p:cNvPr>
            <p:cNvSpPr/>
            <p:nvPr/>
          </p:nvSpPr>
          <p:spPr>
            <a:xfrm>
              <a:off x="7731136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386D666-06BA-495A-B8DF-CBF9B3F43009}"/>
                </a:ext>
              </a:extLst>
            </p:cNvPr>
            <p:cNvSpPr/>
            <p:nvPr/>
          </p:nvSpPr>
          <p:spPr>
            <a:xfrm>
              <a:off x="8185900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2FB3836-8892-4430-AB55-77497A586B72}"/>
                </a:ext>
              </a:extLst>
            </p:cNvPr>
            <p:cNvSpPr/>
            <p:nvPr/>
          </p:nvSpPr>
          <p:spPr>
            <a:xfrm>
              <a:off x="8627217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D99FC78-94CF-4749-B009-0CD3CB1C0712}"/>
                </a:ext>
              </a:extLst>
            </p:cNvPr>
            <p:cNvSpPr/>
            <p:nvPr/>
          </p:nvSpPr>
          <p:spPr>
            <a:xfrm>
              <a:off x="7314460" y="1963288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35FB5DD-45D2-47CF-956A-01AE064D0695}"/>
                </a:ext>
              </a:extLst>
            </p:cNvPr>
            <p:cNvSpPr/>
            <p:nvPr/>
          </p:nvSpPr>
          <p:spPr>
            <a:xfrm>
              <a:off x="7744913" y="1963288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F2D2602-5B18-4811-BD08-90ACF2A3D517}"/>
                </a:ext>
              </a:extLst>
            </p:cNvPr>
            <p:cNvSpPr/>
            <p:nvPr/>
          </p:nvSpPr>
          <p:spPr>
            <a:xfrm>
              <a:off x="8199677" y="1963288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0B96FB9-3898-4A6C-BFD4-90BC18EEB532}"/>
                </a:ext>
              </a:extLst>
            </p:cNvPr>
            <p:cNvSpPr/>
            <p:nvPr/>
          </p:nvSpPr>
          <p:spPr>
            <a:xfrm>
              <a:off x="8624964" y="1963288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0E056DD-02FB-42EA-AD6D-25FF1E37A126}"/>
                </a:ext>
              </a:extLst>
            </p:cNvPr>
            <p:cNvSpPr/>
            <p:nvPr/>
          </p:nvSpPr>
          <p:spPr>
            <a:xfrm>
              <a:off x="7312207" y="242945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0E5F4F3-ADE7-435C-848A-D84C379C0FFE}"/>
                </a:ext>
              </a:extLst>
            </p:cNvPr>
            <p:cNvSpPr/>
            <p:nvPr/>
          </p:nvSpPr>
          <p:spPr>
            <a:xfrm>
              <a:off x="7726630" y="242945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65F4568-0EB5-45FF-891D-055D1A1D4622}"/>
                </a:ext>
              </a:extLst>
            </p:cNvPr>
            <p:cNvSpPr/>
            <p:nvPr/>
          </p:nvSpPr>
          <p:spPr>
            <a:xfrm>
              <a:off x="8197424" y="2429453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2420F1C-D8B2-4A13-916F-15304976BE50}"/>
                </a:ext>
              </a:extLst>
            </p:cNvPr>
            <p:cNvSpPr/>
            <p:nvPr/>
          </p:nvSpPr>
          <p:spPr>
            <a:xfrm>
              <a:off x="8638741" y="2429453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008E7D6-2B80-4DFA-9099-32C3B0996C71}"/>
                </a:ext>
              </a:extLst>
            </p:cNvPr>
            <p:cNvSpPr/>
            <p:nvPr/>
          </p:nvSpPr>
          <p:spPr>
            <a:xfrm>
              <a:off x="7696945" y="228600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C000"/>
                  </a:solidFill>
                </a:rPr>
                <a:t>x</a:t>
              </a:r>
              <a:endParaRPr lang="en-CA" sz="2400" dirty="0">
                <a:solidFill>
                  <a:srgbClr val="FFC000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DBDACFE-6C8F-4BE6-8191-78CA4107045D}"/>
                </a:ext>
              </a:extLst>
            </p:cNvPr>
            <p:cNvSpPr/>
            <p:nvPr/>
          </p:nvSpPr>
          <p:spPr>
            <a:xfrm>
              <a:off x="6519804" y="1563484"/>
              <a:ext cx="3209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chemeClr val="tx2"/>
                  </a:solidFill>
                </a:rPr>
                <a:t>z</a:t>
              </a:r>
              <a:endParaRPr lang="en-CA" sz="2400" dirty="0">
                <a:solidFill>
                  <a:schemeClr val="tx2"/>
                </a:solidFill>
              </a:endParaRPr>
            </a:p>
          </p:txBody>
        </p:sp>
        <p:sp>
          <p:nvSpPr>
            <p:cNvPr id="56" name="Text Box 74">
              <a:extLst>
                <a:ext uri="{FF2B5EF4-FFF2-40B4-BE49-F238E27FC236}">
                  <a16:creationId xmlns:a16="http://schemas.microsoft.com/office/drawing/2014/main" id="{6611106B-A11B-430E-8F77-A36962832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9047" y="198926"/>
              <a:ext cx="9364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None/>
              </a:pPr>
              <a:r>
                <a:rPr lang="el-GR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lang="en-CA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(</a:t>
              </a:r>
              <a:r>
                <a:rPr lang="en-CA" altLang="en-US" sz="2400" dirty="0" err="1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x,</a:t>
              </a:r>
              <a:r>
                <a:rPr lang="en-CA" altLang="en-US" sz="2400" dirty="0" err="1">
                  <a:solidFill>
                    <a:srgbClr val="FFFF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z</a:t>
              </a:r>
              <a:r>
                <a:rPr lang="en-CA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)</a:t>
              </a:r>
              <a:endParaRPr lang="en-US" altLang="en-US" sz="2400" i="0" dirty="0">
                <a:solidFill>
                  <a:srgbClr val="FFC000"/>
                </a:solidFill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7A1C943C-8A7D-43CA-82BD-77319D97659D}"/>
              </a:ext>
            </a:extLst>
          </p:cNvPr>
          <p:cNvSpPr/>
          <p:nvPr/>
        </p:nvSpPr>
        <p:spPr>
          <a:xfrm>
            <a:off x="2420306" y="4970852"/>
            <a:ext cx="99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(0)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(1)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(2)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(3)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04A29B5-FA9A-4479-B26F-3F51C5566FD8}"/>
              </a:ext>
            </a:extLst>
          </p:cNvPr>
          <p:cNvSpPr/>
          <p:nvPr/>
        </p:nvSpPr>
        <p:spPr>
          <a:xfrm>
            <a:off x="1117000" y="2375612"/>
            <a:ext cx="75546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CA" altLang="en-US" sz="2400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US" sz="2400" dirty="0"/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227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59" grpId="0"/>
      <p:bldP spid="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93330FD-2508-4BFE-B54E-1499D3BB6257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CA" altLang="en-US" sz="2400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39D8F70E-61FC-4D85-B634-3D373B93A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75465"/>
              </p:ext>
            </p:extLst>
          </p:nvPr>
        </p:nvGraphicFramePr>
        <p:xfrm>
          <a:off x="4370330" y="4460196"/>
          <a:ext cx="225907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14">
                  <a:extLst>
                    <a:ext uri="{9D8B030D-6E8A-4147-A177-3AD203B41FA5}">
                      <a16:colId xmlns:a16="http://schemas.microsoft.com/office/drawing/2014/main" val="2695560276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76685689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0569233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319969698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47232456"/>
                    </a:ext>
                  </a:extLst>
                </a:gridCol>
              </a:tblGrid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l-GR" altLang="en-US" sz="2400" b="0" dirty="0">
                          <a:solidFill>
                            <a:schemeClr val="bg2"/>
                          </a:solidFill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β</a:t>
                      </a: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501840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95492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634197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349429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430140"/>
                  </a:ext>
                </a:extLst>
              </a:tr>
            </a:tbl>
          </a:graphicData>
        </a:graphic>
      </p:graphicFrame>
      <p:sp>
        <p:nvSpPr>
          <p:cNvPr id="59" name="Rectangle 58">
            <a:extLst>
              <a:ext uri="{FF2B5EF4-FFF2-40B4-BE49-F238E27FC236}">
                <a16:creationId xmlns:a16="http://schemas.microsoft.com/office/drawing/2014/main" id="{0B826C35-A247-47C9-812A-A973360D7D15}"/>
              </a:ext>
            </a:extLst>
          </p:cNvPr>
          <p:cNvSpPr/>
          <p:nvPr/>
        </p:nvSpPr>
        <p:spPr>
          <a:xfrm>
            <a:off x="2420306" y="4894652"/>
            <a:ext cx="99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(0)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(1)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(2)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(3)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BCE46EE-7772-4ABF-A6C0-190BDBE605BB}"/>
              </a:ext>
            </a:extLst>
          </p:cNvPr>
          <p:cNvSpPr/>
          <p:nvPr/>
        </p:nvSpPr>
        <p:spPr>
          <a:xfrm>
            <a:off x="3465458" y="5330744"/>
            <a:ext cx="53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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152FB86-60FC-4BA5-AF58-469EAF5DF479}"/>
              </a:ext>
            </a:extLst>
          </p:cNvPr>
          <p:cNvSpPr txBox="1"/>
          <p:nvPr/>
        </p:nvSpPr>
        <p:spPr>
          <a:xfrm>
            <a:off x="241300" y="1313440"/>
            <a:ext cx="86614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66FF66"/>
                </a:solidFill>
              </a:rPr>
              <a:t>Answer 2.1.a: </a:t>
            </a:r>
            <a:r>
              <a:rPr lang="en-US" sz="2400" dirty="0">
                <a:solidFill>
                  <a:srgbClr val="FFFFFF"/>
                </a:solidFill>
              </a:rPr>
              <a:t>Valid</a:t>
            </a:r>
          </a:p>
          <a:p>
            <a:pPr algn="l"/>
            <a:r>
              <a:rPr lang="en-US" altLang="en-US" sz="2400" dirty="0">
                <a:solidFill>
                  <a:srgbClr val="FFFFFF"/>
                </a:solidFill>
                <a:sym typeface="Symbol" panose="05050102010706020507" pitchFamily="18" charset="2"/>
              </a:rPr>
              <a:t>   Both sides say something is true for each “row” </a:t>
            </a:r>
            <a:r>
              <a:rPr lang="en-US" altLang="en-US" sz="2400" dirty="0">
                <a:solidFill>
                  <a:schemeClr val="tx2"/>
                </a:solidFill>
                <a:sym typeface="Symbol" panose="05050102010706020507" pitchFamily="18" charset="2"/>
              </a:rPr>
              <a:t>z</a:t>
            </a:r>
            <a:r>
              <a:rPr lang="en-US" altLang="en-US" sz="2400" dirty="0">
                <a:solidFill>
                  <a:srgbClr val="FFFFFF"/>
                </a:solidFill>
                <a:sym typeface="Symbol" panose="05050102010706020507" pitchFamily="18" charset="2"/>
              </a:rPr>
              <a:t>.</a:t>
            </a:r>
          </a:p>
          <a:p>
            <a:pPr algn="l"/>
            <a:r>
              <a:rPr lang="en-US" altLang="en-US" sz="2400" dirty="0">
                <a:solidFill>
                  <a:srgbClr val="FFFFFF"/>
                </a:solidFill>
                <a:sym typeface="Symbol" panose="05050102010706020507" pitchFamily="18" charset="2"/>
              </a:rPr>
              <a:t>       If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gives the entire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row, </a:t>
            </a:r>
          </a:p>
          <a:p>
            <a:pPr algn="l"/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then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gives your favorite entry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x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in this row. </a:t>
            </a:r>
            <a:endParaRPr lang="en-US" altLang="en-US" sz="2400" dirty="0">
              <a:sym typeface="Symbol" panose="05050102010706020507" pitchFamily="18" charset="2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56903F3-225F-4E2C-AC31-9E1FF9055A45}"/>
              </a:ext>
            </a:extLst>
          </p:cNvPr>
          <p:cNvSpPr/>
          <p:nvPr/>
        </p:nvSpPr>
        <p:spPr>
          <a:xfrm>
            <a:off x="924733" y="4500265"/>
            <a:ext cx="1600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Row z: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B07834-681D-4FC3-87CC-C2CE3DDB5C73}"/>
              </a:ext>
            </a:extLst>
          </p:cNvPr>
          <p:cNvSpPr/>
          <p:nvPr/>
        </p:nvSpPr>
        <p:spPr>
          <a:xfrm>
            <a:off x="902321" y="5296340"/>
            <a:ext cx="6412879" cy="616705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C6273D4-D161-4288-972D-806078E10E6E}"/>
              </a:ext>
            </a:extLst>
          </p:cNvPr>
          <p:cNvGrpSpPr/>
          <p:nvPr/>
        </p:nvGrpSpPr>
        <p:grpSpPr>
          <a:xfrm>
            <a:off x="4773232" y="5327357"/>
            <a:ext cx="1945852" cy="471105"/>
            <a:chOff x="4773232" y="5327357"/>
            <a:chExt cx="1945852" cy="47110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2CF3650-8000-44B4-9014-E5CD12892536}"/>
                </a:ext>
              </a:extLst>
            </p:cNvPr>
            <p:cNvGrpSpPr/>
            <p:nvPr/>
          </p:nvGrpSpPr>
          <p:grpSpPr>
            <a:xfrm>
              <a:off x="4872731" y="5327357"/>
              <a:ext cx="1680469" cy="471105"/>
              <a:chOff x="7461278" y="5327357"/>
              <a:chExt cx="1680469" cy="471105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ED2D678-E0F1-427C-B42B-B9D2D68FAA43}"/>
                  </a:ext>
                </a:extLst>
              </p:cNvPr>
              <p:cNvSpPr/>
              <p:nvPr/>
            </p:nvSpPr>
            <p:spPr>
              <a:xfrm>
                <a:off x="7461278" y="5327357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66FF66"/>
                    </a:solidFill>
                  </a:rPr>
                  <a:t>T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A807DEF8-BCE8-4D41-AC38-05A4653EDC9C}"/>
                  </a:ext>
                </a:extLst>
              </p:cNvPr>
              <p:cNvSpPr/>
              <p:nvPr/>
            </p:nvSpPr>
            <p:spPr>
              <a:xfrm>
                <a:off x="7873448" y="5336797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66FF66"/>
                    </a:solidFill>
                  </a:rPr>
                  <a:t>T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2369D30-DA5A-4F8B-9A5F-3B52CCCD0413}"/>
                  </a:ext>
                </a:extLst>
              </p:cNvPr>
              <p:cNvSpPr/>
              <p:nvPr/>
            </p:nvSpPr>
            <p:spPr>
              <a:xfrm>
                <a:off x="8328212" y="5336797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66FF66"/>
                    </a:solidFill>
                  </a:rPr>
                  <a:t>T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0EC72E2-9559-4851-92A1-7C53067801A0}"/>
                  </a:ext>
                </a:extLst>
              </p:cNvPr>
              <p:cNvSpPr/>
              <p:nvPr/>
            </p:nvSpPr>
            <p:spPr>
              <a:xfrm>
                <a:off x="8769529" y="5336797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66FF66"/>
                    </a:solidFill>
                  </a:rPr>
                  <a:t>T</a:t>
                </a:r>
              </a:p>
            </p:txBody>
          </p:sp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E8DD6A1-5B5D-483B-A259-469B5E224727}"/>
                </a:ext>
              </a:extLst>
            </p:cNvPr>
            <p:cNvSpPr/>
            <p:nvPr/>
          </p:nvSpPr>
          <p:spPr>
            <a:xfrm>
              <a:off x="4773232" y="5389711"/>
              <a:ext cx="1945852" cy="405286"/>
            </a:xfrm>
            <a:prstGeom prst="rect">
              <a:avLst/>
            </a:prstGeom>
            <a:ln w="28575">
              <a:solidFill>
                <a:srgbClr val="FF00FF"/>
              </a:solidFill>
            </a:ln>
          </p:spPr>
          <p:txBody>
            <a:bodyPr wrap="square" rtlCol="0" anchor="ctr">
              <a:spAutoFit/>
            </a:bodyPr>
            <a:lstStyle/>
            <a:p>
              <a:pPr algn="l"/>
              <a:endParaRPr lang="en-US" sz="2400" dirty="0"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93951AD2-DBC7-4F63-922C-55C7EB7ADE4F}"/>
              </a:ext>
            </a:extLst>
          </p:cNvPr>
          <p:cNvSpPr/>
          <p:nvPr/>
        </p:nvSpPr>
        <p:spPr>
          <a:xfrm>
            <a:off x="2303337" y="5410200"/>
            <a:ext cx="897063" cy="405286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CE88A1A5-06A5-4DC8-A4B6-DCE87C21EF8B}"/>
              </a:ext>
            </a:extLst>
          </p:cNvPr>
          <p:cNvSpPr/>
          <p:nvPr/>
        </p:nvSpPr>
        <p:spPr>
          <a:xfrm>
            <a:off x="5242638" y="5362814"/>
            <a:ext cx="485385" cy="428386"/>
          </a:xfrm>
          <a:prstGeom prst="ellipse">
            <a:avLst/>
          </a:prstGeom>
          <a:ln w="25400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CA" sz="2800" i="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14AF99A-A391-4E64-B7AC-F2C3409C23B2}"/>
              </a:ext>
            </a:extLst>
          </p:cNvPr>
          <p:cNvSpPr/>
          <p:nvPr/>
        </p:nvSpPr>
        <p:spPr>
          <a:xfrm>
            <a:off x="5258545" y="406827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C000"/>
                </a:solidFill>
              </a:rPr>
              <a:t>x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C601215-EBBA-41F1-BC51-3DA9DDB52E1A}"/>
              </a:ext>
            </a:extLst>
          </p:cNvPr>
          <p:cNvSpPr/>
          <p:nvPr/>
        </p:nvSpPr>
        <p:spPr>
          <a:xfrm>
            <a:off x="4081404" y="5403158"/>
            <a:ext cx="320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chemeClr val="tx2"/>
                </a:solidFill>
              </a:rPr>
              <a:t>z</a:t>
            </a:r>
            <a:endParaRPr lang="en-CA" sz="2400" dirty="0">
              <a:solidFill>
                <a:schemeClr val="tx2"/>
              </a:solidFill>
            </a:endParaRPr>
          </a:p>
        </p:txBody>
      </p:sp>
      <p:sp>
        <p:nvSpPr>
          <p:cNvPr id="36" name="Text Box 74">
            <a:extLst>
              <a:ext uri="{FF2B5EF4-FFF2-40B4-BE49-F238E27FC236}">
                <a16:creationId xmlns:a16="http://schemas.microsoft.com/office/drawing/2014/main" id="{9EEA1C72-7CE4-4E77-AB7A-908930F4F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0647" y="4038600"/>
            <a:ext cx="936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altLang="en-US" sz="2400" i="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6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800" fill="hold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  <p:bldP spid="2" grpId="0" animBg="1"/>
      <p:bldP spid="67" grpId="0" animBg="1"/>
      <p:bldP spid="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93330FD-2508-4BFE-B54E-1499D3BB6257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CA" altLang="en-US" sz="2400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D3400F4-1342-487C-9FA0-C155BC29EC75}"/>
              </a:ext>
            </a:extLst>
          </p:cNvPr>
          <p:cNvGrpSpPr/>
          <p:nvPr/>
        </p:nvGrpSpPr>
        <p:grpSpPr>
          <a:xfrm>
            <a:off x="7055355" y="1646448"/>
            <a:ext cx="927309" cy="947814"/>
            <a:chOff x="7088084" y="1377507"/>
            <a:chExt cx="927309" cy="947814"/>
          </a:xfrm>
        </p:grpSpPr>
        <p:sp>
          <p:nvSpPr>
            <p:cNvPr id="63" name="Line 26">
              <a:extLst>
                <a:ext uri="{FF2B5EF4-FFF2-40B4-BE49-F238E27FC236}">
                  <a16:creationId xmlns:a16="http://schemas.microsoft.com/office/drawing/2014/main" id="{C68EA2C3-2DCE-45AB-AC38-5EA05AC53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084" y="1377507"/>
              <a:ext cx="463654" cy="60647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4" name="Line 28">
              <a:extLst>
                <a:ext uri="{FF2B5EF4-FFF2-40B4-BE49-F238E27FC236}">
                  <a16:creationId xmlns:a16="http://schemas.microsoft.com/office/drawing/2014/main" id="{FC8E7ADE-79B5-4C71-9BA2-78D818CAF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5" name="Text Box 44">
            <a:extLst>
              <a:ext uri="{FF2B5EF4-FFF2-40B4-BE49-F238E27FC236}">
                <a16:creationId xmlns:a16="http://schemas.microsoft.com/office/drawing/2014/main" id="{5A7B6E5E-CA71-41CB-8B77-1E2B2B7F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065" y="1165429"/>
            <a:ext cx="1822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6" name="Text Box 44">
            <a:extLst>
              <a:ext uri="{FF2B5EF4-FFF2-40B4-BE49-F238E27FC236}">
                <a16:creationId xmlns:a16="http://schemas.microsoft.com/office/drawing/2014/main" id="{9B2CD998-DC9E-43BD-8C52-127A4A8F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510135"/>
            <a:ext cx="29113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3C04108B-0789-4307-B11F-789E19FF1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681" y="217672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498FD12-55BF-46E9-A078-5813F91E27D6}"/>
              </a:ext>
            </a:extLst>
          </p:cNvPr>
          <p:cNvGrpSpPr/>
          <p:nvPr/>
        </p:nvGrpSpPr>
        <p:grpSpPr>
          <a:xfrm>
            <a:off x="7308465" y="3610682"/>
            <a:ext cx="1149735" cy="947814"/>
            <a:chOff x="6865658" y="1377507"/>
            <a:chExt cx="1149735" cy="947814"/>
          </a:xfrm>
        </p:grpSpPr>
        <p:sp>
          <p:nvSpPr>
            <p:cNvPr id="71" name="Line 26">
              <a:extLst>
                <a:ext uri="{FF2B5EF4-FFF2-40B4-BE49-F238E27FC236}">
                  <a16:creationId xmlns:a16="http://schemas.microsoft.com/office/drawing/2014/main" id="{00797D42-313E-4A40-BE55-98E6FA147A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5658" y="1377507"/>
              <a:ext cx="686080" cy="6405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3" name="Line 28">
              <a:extLst>
                <a:ext uri="{FF2B5EF4-FFF2-40B4-BE49-F238E27FC236}">
                  <a16:creationId xmlns:a16="http://schemas.microsoft.com/office/drawing/2014/main" id="{4242597B-045E-4E60-94A5-6E23DF546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74" name="Text Box 44">
            <a:extLst>
              <a:ext uri="{FF2B5EF4-FFF2-40B4-BE49-F238E27FC236}">
                <a16:creationId xmlns:a16="http://schemas.microsoft.com/office/drawing/2014/main" id="{F9DAC514-A09C-4FE0-859E-0792E4D1F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09207"/>
            <a:ext cx="688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5" name="Text Box 44">
            <a:extLst>
              <a:ext uri="{FF2B5EF4-FFF2-40B4-BE49-F238E27FC236}">
                <a16:creationId xmlns:a16="http://schemas.microsoft.com/office/drawing/2014/main" id="{F5ACAB86-3ADC-417A-A482-1AA50BC2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8984" y="4491335"/>
            <a:ext cx="914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6" name="AutoShape 8">
            <a:extLst>
              <a:ext uri="{FF2B5EF4-FFF2-40B4-BE49-F238E27FC236}">
                <a16:creationId xmlns:a16="http://schemas.microsoft.com/office/drawing/2014/main" id="{F8DA33D9-02B2-4DF3-A42B-CF60DC908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398" y="1450900"/>
            <a:ext cx="2743200" cy="485397"/>
          </a:xfrm>
          <a:prstGeom prst="wedgeRectCallout">
            <a:avLst>
              <a:gd name="adj1" fmla="val -29777"/>
              <a:gd name="adj2" fmla="val 78287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Build </a:t>
            </a:r>
            <a:r>
              <a: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</a:t>
            </a:r>
            <a:r>
              <a: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Parse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Tree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6" name="AutoShape 8">
            <a:extLst>
              <a:ext uri="{FF2B5EF4-FFF2-40B4-BE49-F238E27FC236}">
                <a16:creationId xmlns:a16="http://schemas.microsoft.com/office/drawing/2014/main" id="{A52D79C6-85E3-4350-98F9-C94DE35B3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275" y="1447800"/>
            <a:ext cx="2483567" cy="513431"/>
          </a:xfrm>
          <a:prstGeom prst="wedgeRectCallout">
            <a:avLst>
              <a:gd name="adj1" fmla="val -33612"/>
              <a:gd name="adj2" fmla="val 69629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Traverse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tree.</a:t>
            </a:r>
          </a:p>
        </p:txBody>
      </p:sp>
      <p:sp>
        <p:nvSpPr>
          <p:cNvPr id="97" name="Text Box 44">
            <a:extLst>
              <a:ext uri="{FF2B5EF4-FFF2-40B4-BE49-F238E27FC236}">
                <a16:creationId xmlns:a16="http://schemas.microsoft.com/office/drawing/2014/main" id="{621DB48E-A98D-48F8-A31B-AE4066D92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52450"/>
            <a:ext cx="1176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U,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1CC7698-9811-430F-B85A-668BA78C4FF0}"/>
              </a:ext>
            </a:extLst>
          </p:cNvPr>
          <p:cNvGrpSpPr/>
          <p:nvPr/>
        </p:nvGrpSpPr>
        <p:grpSpPr>
          <a:xfrm>
            <a:off x="6858000" y="400050"/>
            <a:ext cx="1176925" cy="918866"/>
            <a:chOff x="6858000" y="400050"/>
            <a:chExt cx="1176925" cy="918866"/>
          </a:xfrm>
        </p:grpSpPr>
        <p:sp>
          <p:nvSpPr>
            <p:cNvPr id="99" name="Text Box 44">
              <a:extLst>
                <a:ext uri="{FF2B5EF4-FFF2-40B4-BE49-F238E27FC236}">
                  <a16:creationId xmlns:a16="http://schemas.microsoft.com/office/drawing/2014/main" id="{3C793684-8FB7-445B-AB0D-813281629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400050"/>
              <a:ext cx="11769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"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α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0" name="Line 31">
              <a:extLst>
                <a:ext uri="{FF2B5EF4-FFF2-40B4-BE49-F238E27FC236}">
                  <a16:creationId xmlns:a16="http://schemas.microsoft.com/office/drawing/2014/main" id="{12D40442-1251-4FCD-9ADD-042126F5D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857250"/>
              <a:ext cx="0" cy="461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105" name="Line 26">
            <a:extLst>
              <a:ext uri="{FF2B5EF4-FFF2-40B4-BE49-F238E27FC236}">
                <a16:creationId xmlns:a16="http://schemas.microsoft.com/office/drawing/2014/main" id="{0D4B1069-D255-44C7-8D64-1C5F2517BF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97025" y="2915957"/>
            <a:ext cx="0" cy="2844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6" name="Text Box 44">
            <a:extLst>
              <a:ext uri="{FF2B5EF4-FFF2-40B4-BE49-F238E27FC236}">
                <a16:creationId xmlns:a16="http://schemas.microsoft.com/office/drawing/2014/main" id="{6CD5E2A5-4843-43E8-9966-2CE10866F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843" y="3143485"/>
            <a:ext cx="1720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5CE95374-ACFD-4ED8-B7B9-B262282D64B9}"/>
              </a:ext>
            </a:extLst>
          </p:cNvPr>
          <p:cNvGrpSpPr/>
          <p:nvPr/>
        </p:nvGrpSpPr>
        <p:grpSpPr>
          <a:xfrm>
            <a:off x="1698075" y="4487517"/>
            <a:ext cx="1863725" cy="1008245"/>
            <a:chOff x="2705100" y="4754562"/>
            <a:chExt cx="1863725" cy="1008245"/>
          </a:xfrm>
        </p:grpSpPr>
        <p:pic>
          <p:nvPicPr>
            <p:cNvPr id="109" name="Picture 2" descr="Big Bang: How the Big Bang may have happened decoded">
              <a:extLst>
                <a:ext uri="{FF2B5EF4-FFF2-40B4-BE49-F238E27FC236}">
                  <a16:creationId xmlns:a16="http://schemas.microsoft.com/office/drawing/2014/main" id="{BB38291F-9E34-4548-8DC7-C1F9F34585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5100" y="4754562"/>
              <a:ext cx="1863725" cy="1008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2353FA87-C57D-4EA8-9B81-A72267B5951F}"/>
                </a:ext>
              </a:extLst>
            </p:cNvPr>
            <p:cNvSpPr/>
            <p:nvPr/>
          </p:nvSpPr>
          <p:spPr bwMode="auto">
            <a:xfrm>
              <a:off x="2743200" y="5613400"/>
              <a:ext cx="114300" cy="124007"/>
            </a:xfrm>
            <a:prstGeom prst="rect">
              <a:avLst/>
            </a:prstGeom>
            <a:solidFill>
              <a:srgbClr val="0A141D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11" name="AutoShape 58">
            <a:extLst>
              <a:ext uri="{FF2B5EF4-FFF2-40B4-BE49-F238E27FC236}">
                <a16:creationId xmlns:a16="http://schemas.microsoft.com/office/drawing/2014/main" id="{EE5770CD-D45F-4476-8D9C-8193883C1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564" y="3200400"/>
            <a:ext cx="4081896" cy="2363559"/>
          </a:xfrm>
          <a:prstGeom prst="wedgeRoundRectCallout">
            <a:avLst>
              <a:gd name="adj1" fmla="val -53863"/>
              <a:gd name="adj2" fmla="val -30862"/>
              <a:gd name="adj3" fmla="val 16667"/>
            </a:avLst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get to get to provide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worst case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</a:t>
            </a: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and predicates </a:t>
            </a:r>
            <a:r>
              <a:rPr kumimoji="0" lang="el-G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and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AAB236E9-7FFE-4088-B9CF-DC31E921B73B}"/>
              </a:ext>
            </a:extLst>
          </p:cNvPr>
          <p:cNvSpPr/>
          <p:nvPr/>
        </p:nvSpPr>
        <p:spPr>
          <a:xfrm>
            <a:off x="6732922" y="364634"/>
            <a:ext cx="1421133" cy="571625"/>
          </a:xfrm>
          <a:prstGeom prst="ellipse">
            <a:avLst/>
          </a:prstGeom>
          <a:ln w="222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marL="0" algn="l"/>
            <a:endParaRPr lang="en-CA" sz="2800" dirty="0">
              <a:latin typeface="+mj-lt"/>
            </a:endParaRPr>
          </a:p>
        </p:txBody>
      </p:sp>
      <p:sp>
        <p:nvSpPr>
          <p:cNvPr id="40" name="Line 26">
            <a:extLst>
              <a:ext uri="{FF2B5EF4-FFF2-40B4-BE49-F238E27FC236}">
                <a16:creationId xmlns:a16="http://schemas.microsoft.com/office/drawing/2014/main" id="{30B2095B-CBAB-4E11-BC55-6549782BF9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590800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1" name="Text Box 44">
            <a:extLst>
              <a:ext uri="{FF2B5EF4-FFF2-40B4-BE49-F238E27FC236}">
                <a16:creationId xmlns:a16="http://schemas.microsoft.com/office/drawing/2014/main" id="{C96FF9C3-F2CA-4CCD-948C-F8804EE2D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4935"/>
            <a:ext cx="2247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42" name="Group 47">
            <a:extLst>
              <a:ext uri="{FF2B5EF4-FFF2-40B4-BE49-F238E27FC236}">
                <a16:creationId xmlns:a16="http://schemas.microsoft.com/office/drawing/2014/main" id="{31A61F10-4AE5-4AA3-98FE-A9B7AFAF36F8}"/>
              </a:ext>
            </a:extLst>
          </p:cNvPr>
          <p:cNvGrpSpPr>
            <a:grpSpLocks/>
          </p:cNvGrpSpPr>
          <p:nvPr/>
        </p:nvGrpSpPr>
        <p:grpSpPr bwMode="auto">
          <a:xfrm>
            <a:off x="-88776" y="2013859"/>
            <a:ext cx="697056" cy="1523045"/>
            <a:chOff x="2593" y="768"/>
            <a:chExt cx="849" cy="1475"/>
          </a:xfrm>
        </p:grpSpPr>
        <p:sp>
          <p:nvSpPr>
            <p:cNvPr id="43" name="Freeform 48">
              <a:extLst>
                <a:ext uri="{FF2B5EF4-FFF2-40B4-BE49-F238E27FC236}">
                  <a16:creationId xmlns:a16="http://schemas.microsoft.com/office/drawing/2014/main" id="{E45E10E0-B0C9-4466-83BB-347A7140B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4" name="Freeform 49">
              <a:extLst>
                <a:ext uri="{FF2B5EF4-FFF2-40B4-BE49-F238E27FC236}">
                  <a16:creationId xmlns:a16="http://schemas.microsoft.com/office/drawing/2014/main" id="{0262152C-A917-491B-9C6A-7979CEEA8E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5" name="Freeform 50">
              <a:extLst>
                <a:ext uri="{FF2B5EF4-FFF2-40B4-BE49-F238E27FC236}">
                  <a16:creationId xmlns:a16="http://schemas.microsoft.com/office/drawing/2014/main" id="{77495AE8-7CC8-45AB-AA31-51C251409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6" name="Freeform 51">
              <a:extLst>
                <a:ext uri="{FF2B5EF4-FFF2-40B4-BE49-F238E27FC236}">
                  <a16:creationId xmlns:a16="http://schemas.microsoft.com/office/drawing/2014/main" id="{19E50067-DF6E-4FFE-9BE7-2C7E5EAB8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7" name="Freeform 52">
              <a:extLst>
                <a:ext uri="{FF2B5EF4-FFF2-40B4-BE49-F238E27FC236}">
                  <a16:creationId xmlns:a16="http://schemas.microsoft.com/office/drawing/2014/main" id="{5E7D8C05-4611-4D3A-A56C-A38E25E3A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8" name="Freeform 53">
              <a:extLst>
                <a:ext uri="{FF2B5EF4-FFF2-40B4-BE49-F238E27FC236}">
                  <a16:creationId xmlns:a16="http://schemas.microsoft.com/office/drawing/2014/main" id="{DA1EF669-B9AD-4D45-B59B-A5FE294F4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9" name="Freeform 54">
              <a:extLst>
                <a:ext uri="{FF2B5EF4-FFF2-40B4-BE49-F238E27FC236}">
                  <a16:creationId xmlns:a16="http://schemas.microsoft.com/office/drawing/2014/main" id="{A6A70C7D-BADA-4857-B426-EE8313F86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50" name="Group 55">
              <a:extLst>
                <a:ext uri="{FF2B5EF4-FFF2-40B4-BE49-F238E27FC236}">
                  <a16:creationId xmlns:a16="http://schemas.microsoft.com/office/drawing/2014/main" id="{3E639E1A-1340-4B34-8614-5003A5B686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51" name="Freeform 56">
                <a:extLst>
                  <a:ext uri="{FF2B5EF4-FFF2-40B4-BE49-F238E27FC236}">
                    <a16:creationId xmlns:a16="http://schemas.microsoft.com/office/drawing/2014/main" id="{8688FB53-EF08-443C-8061-4504827C36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2" name="Freeform 57">
                <a:extLst>
                  <a:ext uri="{FF2B5EF4-FFF2-40B4-BE49-F238E27FC236}">
                    <a16:creationId xmlns:a16="http://schemas.microsoft.com/office/drawing/2014/main" id="{A4D33D06-98A9-4475-98BC-84192E5D87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909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74" grpId="0"/>
      <p:bldP spid="75" grpId="0"/>
      <p:bldP spid="76" grpId="0" animBg="1"/>
      <p:bldP spid="76" grpId="1" animBg="1"/>
      <p:bldP spid="96" grpId="0" animBg="1"/>
      <p:bldP spid="97" grpId="0"/>
      <p:bldP spid="105" grpId="0" animBg="1"/>
      <p:bldP spid="106" grpId="0"/>
      <p:bldP spid="111" grpId="0" animBg="1"/>
      <p:bldP spid="124" grpId="0" animBg="1"/>
      <p:bldP spid="40" grpId="0" animBg="1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D3400F4-1342-487C-9FA0-C155BC29EC75}"/>
              </a:ext>
            </a:extLst>
          </p:cNvPr>
          <p:cNvGrpSpPr/>
          <p:nvPr/>
        </p:nvGrpSpPr>
        <p:grpSpPr>
          <a:xfrm>
            <a:off x="7055355" y="1646448"/>
            <a:ext cx="927309" cy="947814"/>
            <a:chOff x="7088084" y="1377507"/>
            <a:chExt cx="927309" cy="947814"/>
          </a:xfrm>
        </p:grpSpPr>
        <p:sp>
          <p:nvSpPr>
            <p:cNvPr id="63" name="Line 26">
              <a:extLst>
                <a:ext uri="{FF2B5EF4-FFF2-40B4-BE49-F238E27FC236}">
                  <a16:creationId xmlns:a16="http://schemas.microsoft.com/office/drawing/2014/main" id="{C68EA2C3-2DCE-45AB-AC38-5EA05AC53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084" y="1377507"/>
              <a:ext cx="463654" cy="60647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4" name="Line 28">
              <a:extLst>
                <a:ext uri="{FF2B5EF4-FFF2-40B4-BE49-F238E27FC236}">
                  <a16:creationId xmlns:a16="http://schemas.microsoft.com/office/drawing/2014/main" id="{FC8E7ADE-79B5-4C71-9BA2-78D818CAF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5" name="Text Box 44">
            <a:extLst>
              <a:ext uri="{FF2B5EF4-FFF2-40B4-BE49-F238E27FC236}">
                <a16:creationId xmlns:a16="http://schemas.microsoft.com/office/drawing/2014/main" id="{5A7B6E5E-CA71-41CB-8B77-1E2B2B7F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065" y="1165429"/>
            <a:ext cx="1822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6" name="Text Box 44">
            <a:extLst>
              <a:ext uri="{FF2B5EF4-FFF2-40B4-BE49-F238E27FC236}">
                <a16:creationId xmlns:a16="http://schemas.microsoft.com/office/drawing/2014/main" id="{9B2CD998-DC9E-43BD-8C52-127A4A8F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510135"/>
            <a:ext cx="29113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3C04108B-0789-4307-B11F-789E19FF1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681" y="217672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1CC7698-9811-430F-B85A-668BA78C4FF0}"/>
              </a:ext>
            </a:extLst>
          </p:cNvPr>
          <p:cNvGrpSpPr/>
          <p:nvPr/>
        </p:nvGrpSpPr>
        <p:grpSpPr>
          <a:xfrm>
            <a:off x="6858000" y="400050"/>
            <a:ext cx="1176925" cy="918866"/>
            <a:chOff x="6858000" y="400050"/>
            <a:chExt cx="1176925" cy="918866"/>
          </a:xfrm>
        </p:grpSpPr>
        <p:sp>
          <p:nvSpPr>
            <p:cNvPr id="99" name="Text Box 44">
              <a:extLst>
                <a:ext uri="{FF2B5EF4-FFF2-40B4-BE49-F238E27FC236}">
                  <a16:creationId xmlns:a16="http://schemas.microsoft.com/office/drawing/2014/main" id="{3C793684-8FB7-445B-AB0D-813281629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400050"/>
              <a:ext cx="11769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"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α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0" name="Line 31">
              <a:extLst>
                <a:ext uri="{FF2B5EF4-FFF2-40B4-BE49-F238E27FC236}">
                  <a16:creationId xmlns:a16="http://schemas.microsoft.com/office/drawing/2014/main" id="{12D40442-1251-4FCD-9ADD-042126F5D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857250"/>
              <a:ext cx="0" cy="461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2" name="Oval 41">
            <a:extLst>
              <a:ext uri="{FF2B5EF4-FFF2-40B4-BE49-F238E27FC236}">
                <a16:creationId xmlns:a16="http://schemas.microsoft.com/office/drawing/2014/main" id="{B1923E82-32A8-4494-A2C2-FF0F329F6F49}"/>
              </a:ext>
            </a:extLst>
          </p:cNvPr>
          <p:cNvSpPr/>
          <p:nvPr/>
        </p:nvSpPr>
        <p:spPr>
          <a:xfrm>
            <a:off x="4571999" y="2212270"/>
            <a:ext cx="2946583" cy="454334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43" name="Picture 2" descr="http://www.swordofthespirit.net/bulwark/mosesbush.gif">
            <a:extLst>
              <a:ext uri="{FF2B5EF4-FFF2-40B4-BE49-F238E27FC236}">
                <a16:creationId xmlns:a16="http://schemas.microsoft.com/office/drawing/2014/main" id="{2351BAAB-B703-4546-A210-DF22D90AB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27" y="866470"/>
            <a:ext cx="1438410" cy="83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AutoShape 46">
            <a:extLst>
              <a:ext uri="{FF2B5EF4-FFF2-40B4-BE49-F238E27FC236}">
                <a16:creationId xmlns:a16="http://schemas.microsoft.com/office/drawing/2014/main" id="{9BAB3479-79C3-4B90-97E5-474006269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9" y="1792178"/>
            <a:ext cx="4931778" cy="452178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need to prove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46" name="AutoShape 46">
            <a:extLst>
              <a:ext uri="{FF2B5EF4-FFF2-40B4-BE49-F238E27FC236}">
                <a16:creationId xmlns:a16="http://schemas.microsoft.com/office/drawing/2014/main" id="{EB5123DF-A3B6-49F4-97B5-EEB25DBD3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124" y="830488"/>
            <a:ext cx="4185159" cy="885643"/>
          </a:xfrm>
          <a:prstGeom prst="wedgeRoundRectCallout">
            <a:avLst>
              <a:gd name="adj1" fmla="val -51494"/>
              <a:gd name="adj2" fmla="val -26335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Assume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this I can help you!</a:t>
            </a:r>
          </a:p>
        </p:txBody>
      </p:sp>
      <p:grpSp>
        <p:nvGrpSpPr>
          <p:cNvPr id="49" name="Group 47">
            <a:extLst>
              <a:ext uri="{FF2B5EF4-FFF2-40B4-BE49-F238E27FC236}">
                <a16:creationId xmlns:a16="http://schemas.microsoft.com/office/drawing/2014/main" id="{B59BD3F5-AE2C-4DB3-861E-7E1F65049A73}"/>
              </a:ext>
            </a:extLst>
          </p:cNvPr>
          <p:cNvGrpSpPr>
            <a:grpSpLocks/>
          </p:cNvGrpSpPr>
          <p:nvPr/>
        </p:nvGrpSpPr>
        <p:grpSpPr bwMode="auto">
          <a:xfrm>
            <a:off x="-88776" y="2013859"/>
            <a:ext cx="697056" cy="1523045"/>
            <a:chOff x="2593" y="768"/>
            <a:chExt cx="849" cy="1475"/>
          </a:xfrm>
        </p:grpSpPr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E53C1132-2945-417B-9B47-BE16A0019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FE755001-F672-49C3-9C4F-E50739ECB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C96CADF5-D448-4D9B-BC1D-468B0F80E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584E4BEA-5FFF-4539-9355-EC41D4C3C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1DC05DC9-71F8-4F3D-BC32-7B778A22E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5CB23EF3-47EC-4AC5-A2D9-1FAD957791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0A58E340-520F-46B8-A045-FC6283B19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57" name="Group 55">
              <a:extLst>
                <a:ext uri="{FF2B5EF4-FFF2-40B4-BE49-F238E27FC236}">
                  <a16:creationId xmlns:a16="http://schemas.microsoft.com/office/drawing/2014/main" id="{B6F727E6-33B2-41E1-9A75-5C66E3BC9C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58" name="Freeform 56">
                <a:extLst>
                  <a:ext uri="{FF2B5EF4-FFF2-40B4-BE49-F238E27FC236}">
                    <a16:creationId xmlns:a16="http://schemas.microsoft.com/office/drawing/2014/main" id="{448EB7E0-0339-44EA-996F-2506471864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9" name="Freeform 57">
                <a:extLst>
                  <a:ext uri="{FF2B5EF4-FFF2-40B4-BE49-F238E27FC236}">
                    <a16:creationId xmlns:a16="http://schemas.microsoft.com/office/drawing/2014/main" id="{3B4DA401-E7CD-466D-B894-5E565CDBB1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60" name="AutoShape 58">
            <a:extLst>
              <a:ext uri="{FF2B5EF4-FFF2-40B4-BE49-F238E27FC236}">
                <a16:creationId xmlns:a16="http://schemas.microsoft.com/office/drawing/2014/main" id="{B32C5D38-9900-4D66-B514-A61273937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512731"/>
            <a:ext cx="3918488" cy="840069"/>
          </a:xfrm>
          <a:prstGeom prst="wedgeRoundRectCallout">
            <a:avLst>
              <a:gd name="adj1" fmla="val -54790"/>
              <a:gd name="adj2" fmla="val -35514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give you an arbitrary value </a:t>
            </a: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lang="en-US" altLang="en-US" sz="2400" noProof="0" dirty="0">
                <a:solidFill>
                  <a:srgbClr val="FFFFFF"/>
                </a:solidFill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and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z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for </a:t>
            </a:r>
            <a:r>
              <a:rPr lang="en-US" altLang="en-US" sz="2400" dirty="0">
                <a:solidFill>
                  <a:schemeClr val="tx2"/>
                </a:solidFill>
              </a:rPr>
              <a:t>z</a:t>
            </a:r>
            <a:r>
              <a:rPr lang="en-US" altLang="en-US" sz="2400" dirty="0">
                <a:solidFill>
                  <a:srgbClr val="FFFFFF"/>
                </a:solidFill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77" name="Group 26">
            <a:extLst>
              <a:ext uri="{FF2B5EF4-FFF2-40B4-BE49-F238E27FC236}">
                <a16:creationId xmlns:a16="http://schemas.microsoft.com/office/drawing/2014/main" id="{8FEA4361-C8EE-4CED-8594-658F4A05947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52400" y="152400"/>
            <a:ext cx="519029" cy="1271938"/>
            <a:chOff x="2308" y="1513"/>
            <a:chExt cx="1162" cy="2570"/>
          </a:xfrm>
        </p:grpSpPr>
        <p:grpSp>
          <p:nvGrpSpPr>
            <p:cNvPr id="78" name="Group 27">
              <a:extLst>
                <a:ext uri="{FF2B5EF4-FFF2-40B4-BE49-F238E27FC236}">
                  <a16:creationId xmlns:a16="http://schemas.microsoft.com/office/drawing/2014/main" id="{3E8909C7-EDF2-41B8-AB8F-82D0BE5524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86" name="Freeform 28">
                <a:extLst>
                  <a:ext uri="{FF2B5EF4-FFF2-40B4-BE49-F238E27FC236}">
                    <a16:creationId xmlns:a16="http://schemas.microsoft.com/office/drawing/2014/main" id="{86A10C21-45C5-45CD-8931-2FAD7C364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7" name="Freeform 29">
                <a:extLst>
                  <a:ext uri="{FF2B5EF4-FFF2-40B4-BE49-F238E27FC236}">
                    <a16:creationId xmlns:a16="http://schemas.microsoft.com/office/drawing/2014/main" id="{ABCACD10-8208-46D2-816A-356B7A7A2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8" name="Freeform 30">
                <a:extLst>
                  <a:ext uri="{FF2B5EF4-FFF2-40B4-BE49-F238E27FC236}">
                    <a16:creationId xmlns:a16="http://schemas.microsoft.com/office/drawing/2014/main" id="{D6A7011D-7C36-4A8B-A714-E6F6DC202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9" name="Freeform 31">
                <a:extLst>
                  <a:ext uri="{FF2B5EF4-FFF2-40B4-BE49-F238E27FC236}">
                    <a16:creationId xmlns:a16="http://schemas.microsoft.com/office/drawing/2014/main" id="{CCD3617A-8591-48D5-B882-D2680ABA3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0" name="Freeform 32">
                <a:extLst>
                  <a:ext uri="{FF2B5EF4-FFF2-40B4-BE49-F238E27FC236}">
                    <a16:creationId xmlns:a16="http://schemas.microsoft.com/office/drawing/2014/main" id="{F0E2DBD7-1FF2-4536-B823-F370DB7B4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1" name="Freeform 33">
                <a:extLst>
                  <a:ext uri="{FF2B5EF4-FFF2-40B4-BE49-F238E27FC236}">
                    <a16:creationId xmlns:a16="http://schemas.microsoft.com/office/drawing/2014/main" id="{A9392C38-84B5-4DFD-BAF2-1A9B98045F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9929187B-BCA0-4F20-B3A1-6CB316EAB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086F5B3D-3ED8-4F0D-8C7D-CD8636073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1" name="Oval 36">
              <a:extLst>
                <a:ext uri="{FF2B5EF4-FFF2-40B4-BE49-F238E27FC236}">
                  <a16:creationId xmlns:a16="http://schemas.microsoft.com/office/drawing/2014/main" id="{88403077-1B31-4BE7-A4B7-66AE487FCF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2" name="Oval 37">
              <a:extLst>
                <a:ext uri="{FF2B5EF4-FFF2-40B4-BE49-F238E27FC236}">
                  <a16:creationId xmlns:a16="http://schemas.microsoft.com/office/drawing/2014/main" id="{F7D13EA9-9F27-49DB-A7EA-E6B28E2B2A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3" name="Oval 38">
              <a:extLst>
                <a:ext uri="{FF2B5EF4-FFF2-40B4-BE49-F238E27FC236}">
                  <a16:creationId xmlns:a16="http://schemas.microsoft.com/office/drawing/2014/main" id="{B1BC8B09-0CF5-431A-9A7E-ED976B88BB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4" name="Oval 39">
              <a:extLst>
                <a:ext uri="{FF2B5EF4-FFF2-40B4-BE49-F238E27FC236}">
                  <a16:creationId xmlns:a16="http://schemas.microsoft.com/office/drawing/2014/main" id="{4DAD4AF3-3904-443B-9088-2E24452281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5" name="Oval 40">
              <a:extLst>
                <a:ext uri="{FF2B5EF4-FFF2-40B4-BE49-F238E27FC236}">
                  <a16:creationId xmlns:a16="http://schemas.microsoft.com/office/drawing/2014/main" id="{31E08AAB-B743-4669-9B70-7BD79DF95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92" name="AutoShape 46">
            <a:extLst>
              <a:ext uri="{FF2B5EF4-FFF2-40B4-BE49-F238E27FC236}">
                <a16:creationId xmlns:a16="http://schemas.microsoft.com/office/drawing/2014/main" id="{3D3D632D-B7CB-4D5C-9BDF-0B245263A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044" y="193703"/>
            <a:ext cx="3658167" cy="514772"/>
          </a:xfrm>
          <a:prstGeom prst="wedgeRoundRectCallout">
            <a:avLst>
              <a:gd name="adj1" fmla="val -53566"/>
              <a:gd name="adj2" fmla="val -9679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must prove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11F6EBDB-00A1-43D6-9A9B-E3E59C366EB8}"/>
              </a:ext>
            </a:extLst>
          </p:cNvPr>
          <p:cNvSpPr/>
          <p:nvPr/>
        </p:nvSpPr>
        <p:spPr>
          <a:xfrm>
            <a:off x="6428122" y="1118899"/>
            <a:ext cx="2030078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99D537AA-78BF-47D5-AADA-65C84A052435}"/>
              </a:ext>
            </a:extLst>
          </p:cNvPr>
          <p:cNvSpPr/>
          <p:nvPr/>
        </p:nvSpPr>
        <p:spPr>
          <a:xfrm>
            <a:off x="6442381" y="2455683"/>
            <a:ext cx="2695987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E02681F0-9344-41B1-8EF0-D57E33F8F520}"/>
              </a:ext>
            </a:extLst>
          </p:cNvPr>
          <p:cNvSpPr/>
          <p:nvPr/>
        </p:nvSpPr>
        <p:spPr>
          <a:xfrm>
            <a:off x="7390580" y="3117111"/>
            <a:ext cx="1676160" cy="596519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0635CDB2-696E-4581-9686-464C5EB6B639}"/>
              </a:ext>
            </a:extLst>
          </p:cNvPr>
          <p:cNvSpPr/>
          <p:nvPr/>
        </p:nvSpPr>
        <p:spPr>
          <a:xfrm>
            <a:off x="6740856" y="4234737"/>
            <a:ext cx="825867" cy="491505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731191D2-6970-45D2-AF8F-EF7307C1DA03}"/>
              </a:ext>
            </a:extLst>
          </p:cNvPr>
          <p:cNvSpPr/>
          <p:nvPr/>
        </p:nvSpPr>
        <p:spPr>
          <a:xfrm>
            <a:off x="4610203" y="2761498"/>
            <a:ext cx="2252651" cy="593360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CCF26756-D2D4-4F25-8188-241EFAEFF52A}"/>
              </a:ext>
            </a:extLst>
          </p:cNvPr>
          <p:cNvSpPr/>
          <p:nvPr/>
        </p:nvSpPr>
        <p:spPr>
          <a:xfrm>
            <a:off x="7974530" y="4493061"/>
            <a:ext cx="825867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94D9629-157D-4856-BCCD-A06152408454}"/>
              </a:ext>
            </a:extLst>
          </p:cNvPr>
          <p:cNvGrpSpPr/>
          <p:nvPr/>
        </p:nvGrpSpPr>
        <p:grpSpPr>
          <a:xfrm>
            <a:off x="7308465" y="3610682"/>
            <a:ext cx="1149735" cy="947814"/>
            <a:chOff x="6865658" y="1377507"/>
            <a:chExt cx="1149735" cy="947814"/>
          </a:xfrm>
        </p:grpSpPr>
        <p:sp>
          <p:nvSpPr>
            <p:cNvPr id="133" name="Line 26">
              <a:extLst>
                <a:ext uri="{FF2B5EF4-FFF2-40B4-BE49-F238E27FC236}">
                  <a16:creationId xmlns:a16="http://schemas.microsoft.com/office/drawing/2014/main" id="{64B2F80C-60A6-40BF-84F2-ACA6A41485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5658" y="1377507"/>
              <a:ext cx="686080" cy="6405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34" name="Line 28">
              <a:extLst>
                <a:ext uri="{FF2B5EF4-FFF2-40B4-BE49-F238E27FC236}">
                  <a16:creationId xmlns:a16="http://schemas.microsoft.com/office/drawing/2014/main" id="{6E87B2D1-5DA6-4FA3-B956-217D410B4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135" name="Text Box 44">
            <a:extLst>
              <a:ext uri="{FF2B5EF4-FFF2-40B4-BE49-F238E27FC236}">
                <a16:creationId xmlns:a16="http://schemas.microsoft.com/office/drawing/2014/main" id="{B6AFF945-498A-41F8-B04D-FB873763A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09207"/>
            <a:ext cx="688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6" name="Text Box 44">
            <a:extLst>
              <a:ext uri="{FF2B5EF4-FFF2-40B4-BE49-F238E27FC236}">
                <a16:creationId xmlns:a16="http://schemas.microsoft.com/office/drawing/2014/main" id="{F910DCFA-F367-43A2-9346-C8C060F07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8984" y="4491335"/>
            <a:ext cx="914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7" name="Line 26">
            <a:extLst>
              <a:ext uri="{FF2B5EF4-FFF2-40B4-BE49-F238E27FC236}">
                <a16:creationId xmlns:a16="http://schemas.microsoft.com/office/drawing/2014/main" id="{A9AFD3B0-B6A5-4E84-B6B2-6E54464552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97025" y="2915957"/>
            <a:ext cx="0" cy="2844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8" name="Text Box 44">
            <a:extLst>
              <a:ext uri="{FF2B5EF4-FFF2-40B4-BE49-F238E27FC236}">
                <a16:creationId xmlns:a16="http://schemas.microsoft.com/office/drawing/2014/main" id="{DECB56F9-99A2-41CE-BD22-88AF79996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843" y="3143485"/>
            <a:ext cx="1720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1" name="AutoShape 46">
            <a:extLst>
              <a:ext uri="{FF2B5EF4-FFF2-40B4-BE49-F238E27FC236}">
                <a16:creationId xmlns:a16="http://schemas.microsoft.com/office/drawing/2014/main" id="{3D5F33A1-A1B0-457D-A940-47E270D58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580383"/>
            <a:ext cx="4114800" cy="452178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need to prove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pic>
        <p:nvPicPr>
          <p:cNvPr id="142" name="Picture 2" descr="http://www.swordofthespirit.net/bulwark/mosesbush.gif">
            <a:extLst>
              <a:ext uri="{FF2B5EF4-FFF2-40B4-BE49-F238E27FC236}">
                <a16:creationId xmlns:a16="http://schemas.microsoft.com/office/drawing/2014/main" id="{72093301-B4CC-42B7-BDFF-CC32F3744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490" y="4087504"/>
            <a:ext cx="1438410" cy="83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AutoShape 46">
            <a:extLst>
              <a:ext uri="{FF2B5EF4-FFF2-40B4-BE49-F238E27FC236}">
                <a16:creationId xmlns:a16="http://schemas.microsoft.com/office/drawing/2014/main" id="{6328A53E-C3EC-45DF-8C2B-A4E9B08FD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095962"/>
            <a:ext cx="3941870" cy="829674"/>
          </a:xfrm>
          <a:prstGeom prst="wedgeRoundRectCallout">
            <a:avLst>
              <a:gd name="adj1" fmla="val 55469"/>
              <a:gd name="adj2" fmla="val -24614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>
              <a:spcBef>
                <a:spcPts val="0"/>
              </a:spcBef>
              <a:buNone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Assume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this I can help you!</a:t>
            </a:r>
          </a:p>
        </p:txBody>
      </p:sp>
      <p:sp>
        <p:nvSpPr>
          <p:cNvPr id="147" name="AutoShape 46">
            <a:extLst>
              <a:ext uri="{FF2B5EF4-FFF2-40B4-BE49-F238E27FC236}">
                <a16:creationId xmlns:a16="http://schemas.microsoft.com/office/drawing/2014/main" id="{2960D66B-A4EB-4D3D-B62C-01E67C48A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00" y="5006096"/>
            <a:ext cx="3390700" cy="829674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need to prove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I give the first oracle </a:t>
            </a:r>
            <a:r>
              <a:rPr lang="en-US" altLang="en-US" sz="2400" dirty="0">
                <a:solidFill>
                  <a:srgbClr val="FF0000"/>
                </a:solidFill>
              </a:rPr>
              <a:t>z</a:t>
            </a:r>
            <a:r>
              <a:rPr lang="en-US" altLang="en-US" sz="2400" dirty="0">
                <a:solidFill>
                  <a:srgbClr val="FFFFFF"/>
                </a:solidFill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8" name="AutoShape 46">
            <a:extLst>
              <a:ext uri="{FF2B5EF4-FFF2-40B4-BE49-F238E27FC236}">
                <a16:creationId xmlns:a16="http://schemas.microsoft.com/office/drawing/2014/main" id="{986847A0-0DA8-4062-930B-56473CA26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9425" y="5025755"/>
            <a:ext cx="4721780" cy="818861"/>
          </a:xfrm>
          <a:prstGeom prst="wedgeRoundRectCallout">
            <a:avLst>
              <a:gd name="adj1" fmla="val -30616"/>
              <a:gd name="adj2" fmla="val -81299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true for all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I can assure</a:t>
            </a:r>
          </a:p>
          <a:p>
            <a:pPr lvl="0" algn="ctr">
              <a:spcBef>
                <a:spcPts val="0"/>
              </a:spcBef>
              <a:buNone/>
              <a:defRPr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0" name="AutoShape 46">
            <a:extLst>
              <a:ext uri="{FF2B5EF4-FFF2-40B4-BE49-F238E27FC236}">
                <a16:creationId xmlns:a16="http://schemas.microsoft.com/office/drawing/2014/main" id="{658E687A-5DB3-47A6-8D2C-86EE8BE4D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22" y="5964747"/>
            <a:ext cx="4094282" cy="458359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Modus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Ponens gives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1" name="AutoShape 46">
            <a:extLst>
              <a:ext uri="{FF2B5EF4-FFF2-40B4-BE49-F238E27FC236}">
                <a16:creationId xmlns:a16="http://schemas.microsoft.com/office/drawing/2014/main" id="{7702A512-29BE-4537-BDDF-3BDEE12DC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399" y="5957248"/>
            <a:ext cx="4489617" cy="458359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plug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 my value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to get</a:t>
            </a:r>
            <a:r>
              <a:rPr lang="en-US" altLang="en-US" sz="2400" dirty="0">
                <a:solidFill>
                  <a:srgbClr val="FFFFFF"/>
                </a:solidFill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C901BA31-D7FC-4086-9FDE-25A74AFAB24F}"/>
              </a:ext>
            </a:extLst>
          </p:cNvPr>
          <p:cNvSpPr/>
          <p:nvPr/>
        </p:nvSpPr>
        <p:spPr>
          <a:xfrm>
            <a:off x="6400801" y="2452048"/>
            <a:ext cx="989780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C4CF46EE-E3CD-496F-9114-D4A84CF98D94}"/>
              </a:ext>
            </a:extLst>
          </p:cNvPr>
          <p:cNvSpPr/>
          <p:nvPr/>
        </p:nvSpPr>
        <p:spPr>
          <a:xfrm>
            <a:off x="4591195" y="5402244"/>
            <a:ext cx="2695987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36FAD2AC-345B-4C08-9FF1-86959339D036}"/>
              </a:ext>
            </a:extLst>
          </p:cNvPr>
          <p:cNvSpPr/>
          <p:nvPr/>
        </p:nvSpPr>
        <p:spPr>
          <a:xfrm>
            <a:off x="2747472" y="4141319"/>
            <a:ext cx="825867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1" name="Line 26">
            <a:extLst>
              <a:ext uri="{FF2B5EF4-FFF2-40B4-BE49-F238E27FC236}">
                <a16:creationId xmlns:a16="http://schemas.microsoft.com/office/drawing/2014/main" id="{F6C380DD-B72E-43B3-A98B-15AD7E7CDF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590800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2" name="Text Box 44">
            <a:extLst>
              <a:ext uri="{FF2B5EF4-FFF2-40B4-BE49-F238E27FC236}">
                <a16:creationId xmlns:a16="http://schemas.microsoft.com/office/drawing/2014/main" id="{E3B32818-3633-4ACB-BE38-B1C5B9078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4935"/>
            <a:ext cx="2247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F046D6B2-D339-44E7-9893-1960F475E9FD}"/>
              </a:ext>
            </a:extLst>
          </p:cNvPr>
          <p:cNvSpPr/>
          <p:nvPr/>
        </p:nvSpPr>
        <p:spPr>
          <a:xfrm>
            <a:off x="4574401" y="2201431"/>
            <a:ext cx="698018" cy="454334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4" name="AutoShape 46">
            <a:extLst>
              <a:ext uri="{FF2B5EF4-FFF2-40B4-BE49-F238E27FC236}">
                <a16:creationId xmlns:a16="http://schemas.microsoft.com/office/drawing/2014/main" id="{8270B92F-061B-4B4D-9FD3-B4B11A95C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918" y="6431591"/>
            <a:ext cx="1822882" cy="461665"/>
          </a:xfrm>
          <a:prstGeom prst="wedgeRoundRectCallout">
            <a:avLst>
              <a:gd name="adj1" fmla="val -33861"/>
              <a:gd name="adj2" fmla="val -63668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400"/>
              <a:t>Hence </a:t>
            </a:r>
            <a:r>
              <a:rPr lang="en-US" altLang="en-US" sz="2400">
                <a:solidFill>
                  <a:srgbClr val="FFFF00"/>
                </a:solidFill>
              </a:rPr>
              <a:t>valid</a:t>
            </a:r>
            <a:r>
              <a:rPr lang="en-US" altLang="en-US" sz="2400" dirty="0"/>
              <a:t>.</a:t>
            </a:r>
            <a:endParaRPr lang="en-US" alt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60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4" grpId="0" animBg="1"/>
      <p:bldP spid="46" grpId="0" animBg="1"/>
      <p:bldP spid="60" grpId="0" animBg="1"/>
      <p:bldP spid="92" grpId="0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103" grpId="0" animBg="1"/>
      <p:bldP spid="103" grpId="1" animBg="1"/>
      <p:bldP spid="107" grpId="0" animBg="1"/>
      <p:bldP spid="107" grpId="1" animBg="1"/>
      <p:bldP spid="125" grpId="0" animBg="1"/>
      <p:bldP spid="141" grpId="0" animBg="1"/>
      <p:bldP spid="143" grpId="0" animBg="1"/>
      <p:bldP spid="147" grpId="0" animBg="1"/>
      <p:bldP spid="148" grpId="0" animBg="1"/>
      <p:bldP spid="150" grpId="0" animBg="1"/>
      <p:bldP spid="151" grpId="0" animBg="1"/>
      <p:bldP spid="152" grpId="0" animBg="1"/>
      <p:bldP spid="152" grpId="1" animBg="1"/>
      <p:bldP spid="158" grpId="0" animBg="1"/>
      <p:bldP spid="158" grpId="1" animBg="1"/>
      <p:bldP spid="159" grpId="0" animBg="1"/>
      <p:bldP spid="159" grpId="1" animBg="1"/>
      <p:bldP spid="73" grpId="0" animBg="1"/>
      <p:bldP spid="73" grpId="1" animBg="1"/>
      <p:bldP spid="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D3400F4-1342-487C-9FA0-C155BC29EC75}"/>
              </a:ext>
            </a:extLst>
          </p:cNvPr>
          <p:cNvGrpSpPr/>
          <p:nvPr/>
        </p:nvGrpSpPr>
        <p:grpSpPr>
          <a:xfrm>
            <a:off x="7055355" y="1646448"/>
            <a:ext cx="927309" cy="947814"/>
            <a:chOff x="7088084" y="1377507"/>
            <a:chExt cx="927309" cy="947814"/>
          </a:xfrm>
        </p:grpSpPr>
        <p:sp>
          <p:nvSpPr>
            <p:cNvPr id="63" name="Line 26">
              <a:extLst>
                <a:ext uri="{FF2B5EF4-FFF2-40B4-BE49-F238E27FC236}">
                  <a16:creationId xmlns:a16="http://schemas.microsoft.com/office/drawing/2014/main" id="{C68EA2C3-2DCE-45AB-AC38-5EA05AC53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084" y="1377507"/>
              <a:ext cx="463654" cy="60647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4" name="Line 28">
              <a:extLst>
                <a:ext uri="{FF2B5EF4-FFF2-40B4-BE49-F238E27FC236}">
                  <a16:creationId xmlns:a16="http://schemas.microsoft.com/office/drawing/2014/main" id="{FC8E7ADE-79B5-4C71-9BA2-78D818CAF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5" name="Text Box 44">
            <a:extLst>
              <a:ext uri="{FF2B5EF4-FFF2-40B4-BE49-F238E27FC236}">
                <a16:creationId xmlns:a16="http://schemas.microsoft.com/office/drawing/2014/main" id="{5A7B6E5E-CA71-41CB-8B77-1E2B2B7F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065" y="1165429"/>
            <a:ext cx="1822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6" name="Text Box 44">
            <a:extLst>
              <a:ext uri="{FF2B5EF4-FFF2-40B4-BE49-F238E27FC236}">
                <a16:creationId xmlns:a16="http://schemas.microsoft.com/office/drawing/2014/main" id="{9B2CD998-DC9E-43BD-8C52-127A4A8F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510135"/>
            <a:ext cx="29113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3C04108B-0789-4307-B11F-789E19FF1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681" y="217672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1CC7698-9811-430F-B85A-668BA78C4FF0}"/>
              </a:ext>
            </a:extLst>
          </p:cNvPr>
          <p:cNvGrpSpPr/>
          <p:nvPr/>
        </p:nvGrpSpPr>
        <p:grpSpPr>
          <a:xfrm>
            <a:off x="6858000" y="400050"/>
            <a:ext cx="1176925" cy="918866"/>
            <a:chOff x="6858000" y="400050"/>
            <a:chExt cx="1176925" cy="918866"/>
          </a:xfrm>
        </p:grpSpPr>
        <p:sp>
          <p:nvSpPr>
            <p:cNvPr id="99" name="Text Box 44">
              <a:extLst>
                <a:ext uri="{FF2B5EF4-FFF2-40B4-BE49-F238E27FC236}">
                  <a16:creationId xmlns:a16="http://schemas.microsoft.com/office/drawing/2014/main" id="{3C793684-8FB7-445B-AB0D-813281629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400050"/>
              <a:ext cx="11769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"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α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0" name="Line 31">
              <a:extLst>
                <a:ext uri="{FF2B5EF4-FFF2-40B4-BE49-F238E27FC236}">
                  <a16:creationId xmlns:a16="http://schemas.microsoft.com/office/drawing/2014/main" id="{12D40442-1251-4FCD-9ADD-042126F5D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857250"/>
              <a:ext cx="0" cy="461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pic>
        <p:nvPicPr>
          <p:cNvPr id="43" name="Picture 2" descr="http://www.swordofthespirit.net/bulwark/mosesbush.gif">
            <a:extLst>
              <a:ext uri="{FF2B5EF4-FFF2-40B4-BE49-F238E27FC236}">
                <a16:creationId xmlns:a16="http://schemas.microsoft.com/office/drawing/2014/main" id="{2351BAAB-B703-4546-A210-DF22D90AB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27" y="866470"/>
            <a:ext cx="1438410" cy="83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7" name="Group 26">
            <a:extLst>
              <a:ext uri="{FF2B5EF4-FFF2-40B4-BE49-F238E27FC236}">
                <a16:creationId xmlns:a16="http://schemas.microsoft.com/office/drawing/2014/main" id="{8FEA4361-C8EE-4CED-8594-658F4A05947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52400" y="152400"/>
            <a:ext cx="519029" cy="1271938"/>
            <a:chOff x="2308" y="1513"/>
            <a:chExt cx="1162" cy="2570"/>
          </a:xfrm>
        </p:grpSpPr>
        <p:grpSp>
          <p:nvGrpSpPr>
            <p:cNvPr id="78" name="Group 27">
              <a:extLst>
                <a:ext uri="{FF2B5EF4-FFF2-40B4-BE49-F238E27FC236}">
                  <a16:creationId xmlns:a16="http://schemas.microsoft.com/office/drawing/2014/main" id="{3E8909C7-EDF2-41B8-AB8F-82D0BE5524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86" name="Freeform 28">
                <a:extLst>
                  <a:ext uri="{FF2B5EF4-FFF2-40B4-BE49-F238E27FC236}">
                    <a16:creationId xmlns:a16="http://schemas.microsoft.com/office/drawing/2014/main" id="{86A10C21-45C5-45CD-8931-2FAD7C364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7" name="Freeform 29">
                <a:extLst>
                  <a:ext uri="{FF2B5EF4-FFF2-40B4-BE49-F238E27FC236}">
                    <a16:creationId xmlns:a16="http://schemas.microsoft.com/office/drawing/2014/main" id="{ABCACD10-8208-46D2-816A-356B7A7A2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8" name="Freeform 30">
                <a:extLst>
                  <a:ext uri="{FF2B5EF4-FFF2-40B4-BE49-F238E27FC236}">
                    <a16:creationId xmlns:a16="http://schemas.microsoft.com/office/drawing/2014/main" id="{D6A7011D-7C36-4A8B-A714-E6F6DC202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9" name="Freeform 31">
                <a:extLst>
                  <a:ext uri="{FF2B5EF4-FFF2-40B4-BE49-F238E27FC236}">
                    <a16:creationId xmlns:a16="http://schemas.microsoft.com/office/drawing/2014/main" id="{CCD3617A-8591-48D5-B882-D2680ABA3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0" name="Freeform 32">
                <a:extLst>
                  <a:ext uri="{FF2B5EF4-FFF2-40B4-BE49-F238E27FC236}">
                    <a16:creationId xmlns:a16="http://schemas.microsoft.com/office/drawing/2014/main" id="{F0E2DBD7-1FF2-4536-B823-F370DB7B4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1" name="Freeform 33">
                <a:extLst>
                  <a:ext uri="{FF2B5EF4-FFF2-40B4-BE49-F238E27FC236}">
                    <a16:creationId xmlns:a16="http://schemas.microsoft.com/office/drawing/2014/main" id="{A9392C38-84B5-4DFD-BAF2-1A9B98045F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9929187B-BCA0-4F20-B3A1-6CB316EAB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086F5B3D-3ED8-4F0D-8C7D-CD8636073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1" name="Oval 36">
              <a:extLst>
                <a:ext uri="{FF2B5EF4-FFF2-40B4-BE49-F238E27FC236}">
                  <a16:creationId xmlns:a16="http://schemas.microsoft.com/office/drawing/2014/main" id="{88403077-1B31-4BE7-A4B7-66AE487FCF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2" name="Oval 37">
              <a:extLst>
                <a:ext uri="{FF2B5EF4-FFF2-40B4-BE49-F238E27FC236}">
                  <a16:creationId xmlns:a16="http://schemas.microsoft.com/office/drawing/2014/main" id="{F7D13EA9-9F27-49DB-A7EA-E6B28E2B2A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3" name="Oval 38">
              <a:extLst>
                <a:ext uri="{FF2B5EF4-FFF2-40B4-BE49-F238E27FC236}">
                  <a16:creationId xmlns:a16="http://schemas.microsoft.com/office/drawing/2014/main" id="{B1BC8B09-0CF5-431A-9A7E-ED976B88BB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4" name="Oval 39">
              <a:extLst>
                <a:ext uri="{FF2B5EF4-FFF2-40B4-BE49-F238E27FC236}">
                  <a16:creationId xmlns:a16="http://schemas.microsoft.com/office/drawing/2014/main" id="{4DAD4AF3-3904-443B-9088-2E24452281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5" name="Oval 40">
              <a:extLst>
                <a:ext uri="{FF2B5EF4-FFF2-40B4-BE49-F238E27FC236}">
                  <a16:creationId xmlns:a16="http://schemas.microsoft.com/office/drawing/2014/main" id="{31E08AAB-B743-4669-9B70-7BD79DF95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25" name="Oval 124">
            <a:extLst>
              <a:ext uri="{FF2B5EF4-FFF2-40B4-BE49-F238E27FC236}">
                <a16:creationId xmlns:a16="http://schemas.microsoft.com/office/drawing/2014/main" id="{CCF26756-D2D4-4F25-8188-241EFAEFF52A}"/>
              </a:ext>
            </a:extLst>
          </p:cNvPr>
          <p:cNvSpPr/>
          <p:nvPr/>
        </p:nvSpPr>
        <p:spPr>
          <a:xfrm>
            <a:off x="7974530" y="4493061"/>
            <a:ext cx="825867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94D9629-157D-4856-BCCD-A06152408454}"/>
              </a:ext>
            </a:extLst>
          </p:cNvPr>
          <p:cNvGrpSpPr/>
          <p:nvPr/>
        </p:nvGrpSpPr>
        <p:grpSpPr>
          <a:xfrm>
            <a:off x="7308465" y="3610682"/>
            <a:ext cx="1149735" cy="947814"/>
            <a:chOff x="6865658" y="1377507"/>
            <a:chExt cx="1149735" cy="947814"/>
          </a:xfrm>
        </p:grpSpPr>
        <p:sp>
          <p:nvSpPr>
            <p:cNvPr id="133" name="Line 26">
              <a:extLst>
                <a:ext uri="{FF2B5EF4-FFF2-40B4-BE49-F238E27FC236}">
                  <a16:creationId xmlns:a16="http://schemas.microsoft.com/office/drawing/2014/main" id="{64B2F80C-60A6-40BF-84F2-ACA6A41485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5658" y="1377507"/>
              <a:ext cx="686080" cy="6405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34" name="Line 28">
              <a:extLst>
                <a:ext uri="{FF2B5EF4-FFF2-40B4-BE49-F238E27FC236}">
                  <a16:creationId xmlns:a16="http://schemas.microsoft.com/office/drawing/2014/main" id="{6E87B2D1-5DA6-4FA3-B956-217D410B4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135" name="Text Box 44">
            <a:extLst>
              <a:ext uri="{FF2B5EF4-FFF2-40B4-BE49-F238E27FC236}">
                <a16:creationId xmlns:a16="http://schemas.microsoft.com/office/drawing/2014/main" id="{B6AFF945-498A-41F8-B04D-FB873763A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09207"/>
            <a:ext cx="688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6" name="Text Box 44">
            <a:extLst>
              <a:ext uri="{FF2B5EF4-FFF2-40B4-BE49-F238E27FC236}">
                <a16:creationId xmlns:a16="http://schemas.microsoft.com/office/drawing/2014/main" id="{F910DCFA-F367-43A2-9346-C8C060F07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8984" y="4491335"/>
            <a:ext cx="914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7" name="Line 26">
            <a:extLst>
              <a:ext uri="{FF2B5EF4-FFF2-40B4-BE49-F238E27FC236}">
                <a16:creationId xmlns:a16="http://schemas.microsoft.com/office/drawing/2014/main" id="{A9AFD3B0-B6A5-4E84-B6B2-6E54464552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97025" y="2915957"/>
            <a:ext cx="0" cy="2844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8" name="Text Box 44">
            <a:extLst>
              <a:ext uri="{FF2B5EF4-FFF2-40B4-BE49-F238E27FC236}">
                <a16:creationId xmlns:a16="http://schemas.microsoft.com/office/drawing/2014/main" id="{DECB56F9-99A2-41CE-BD22-88AF79996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843" y="3143485"/>
            <a:ext cx="1720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42" name="Picture 2" descr="http://www.swordofthespirit.net/bulwark/mosesbush.gif">
            <a:extLst>
              <a:ext uri="{FF2B5EF4-FFF2-40B4-BE49-F238E27FC236}">
                <a16:creationId xmlns:a16="http://schemas.microsoft.com/office/drawing/2014/main" id="{72093301-B4CC-42B7-BDFF-CC32F3744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929" y="1291746"/>
            <a:ext cx="1438410" cy="83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AutoShape 46">
            <a:extLst>
              <a:ext uri="{FF2B5EF4-FFF2-40B4-BE49-F238E27FC236}">
                <a16:creationId xmlns:a16="http://schemas.microsoft.com/office/drawing/2014/main" id="{6328A53E-C3EC-45DF-8C2B-A4E9B08FD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300204"/>
            <a:ext cx="3941870" cy="829674"/>
          </a:xfrm>
          <a:prstGeom prst="wedgeRoundRectCallout">
            <a:avLst>
              <a:gd name="adj1" fmla="val 55469"/>
              <a:gd name="adj2" fmla="val -24614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>
              <a:spcBef>
                <a:spcPts val="0"/>
              </a:spcBef>
              <a:buNone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Assume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this I can help you!</a:t>
            </a:r>
          </a:p>
        </p:txBody>
      </p:sp>
      <p:sp>
        <p:nvSpPr>
          <p:cNvPr id="148" name="AutoShape 46">
            <a:extLst>
              <a:ext uri="{FF2B5EF4-FFF2-40B4-BE49-F238E27FC236}">
                <a16:creationId xmlns:a16="http://schemas.microsoft.com/office/drawing/2014/main" id="{986847A0-0DA8-4062-930B-56473CA26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28" y="2312791"/>
            <a:ext cx="4183907" cy="501021"/>
          </a:xfrm>
          <a:prstGeom prst="wedgeRoundRectCallout">
            <a:avLst>
              <a:gd name="adj1" fmla="val -30616"/>
              <a:gd name="adj2" fmla="val -81299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can assure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1" name="AutoShape 46">
            <a:extLst>
              <a:ext uri="{FF2B5EF4-FFF2-40B4-BE49-F238E27FC236}">
                <a16:creationId xmlns:a16="http://schemas.microsoft.com/office/drawing/2014/main" id="{7702A512-29BE-4537-BDDF-3BDEE12DC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084150"/>
            <a:ext cx="4753816" cy="458359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Then I can assure you of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36FAD2AC-345B-4C08-9FF1-86959339D036}"/>
              </a:ext>
            </a:extLst>
          </p:cNvPr>
          <p:cNvSpPr/>
          <p:nvPr/>
        </p:nvSpPr>
        <p:spPr>
          <a:xfrm>
            <a:off x="3228705" y="1381341"/>
            <a:ext cx="825867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1" name="Line 26">
            <a:extLst>
              <a:ext uri="{FF2B5EF4-FFF2-40B4-BE49-F238E27FC236}">
                <a16:creationId xmlns:a16="http://schemas.microsoft.com/office/drawing/2014/main" id="{F6C380DD-B72E-43B3-A98B-15AD7E7CDF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590800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2" name="Text Box 44">
            <a:extLst>
              <a:ext uri="{FF2B5EF4-FFF2-40B4-BE49-F238E27FC236}">
                <a16:creationId xmlns:a16="http://schemas.microsoft.com/office/drawing/2014/main" id="{E3B32818-3633-4ACB-BE38-B1C5B9078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4935"/>
            <a:ext cx="2247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4" name="AutoShape 46">
            <a:extLst>
              <a:ext uri="{FF2B5EF4-FFF2-40B4-BE49-F238E27FC236}">
                <a16:creationId xmlns:a16="http://schemas.microsoft.com/office/drawing/2014/main" id="{8270B92F-061B-4B4D-9FD3-B4B11A95C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3204" y="5731143"/>
            <a:ext cx="1822882" cy="461665"/>
          </a:xfrm>
          <a:prstGeom prst="wedgeRoundRectCallout">
            <a:avLst>
              <a:gd name="adj1" fmla="val -33861"/>
              <a:gd name="adj2" fmla="val -63668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400" dirty="0"/>
              <a:t>Hence </a:t>
            </a:r>
            <a:r>
              <a:rPr lang="en-US" altLang="en-US" sz="2400" dirty="0">
                <a:solidFill>
                  <a:srgbClr val="FFFF00"/>
                </a:solidFill>
              </a:rPr>
              <a:t>valid</a:t>
            </a:r>
            <a:r>
              <a:rPr lang="en-US" altLang="en-US" sz="2400" dirty="0"/>
              <a:t>.</a:t>
            </a:r>
            <a:endParaRPr lang="en-US" altLang="en-US" sz="2400" dirty="0">
              <a:solidFill>
                <a:srgbClr val="FFC000"/>
              </a:solidFill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53DE3642-2924-4CF1-A1D5-63E81E77A27D}"/>
              </a:ext>
            </a:extLst>
          </p:cNvPr>
          <p:cNvSpPr/>
          <p:nvPr/>
        </p:nvSpPr>
        <p:spPr>
          <a:xfrm>
            <a:off x="4494999" y="3600542"/>
            <a:ext cx="915201" cy="461665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BF654BD-1AD4-4ABE-95D3-A4762B7AA90D}"/>
              </a:ext>
            </a:extLst>
          </p:cNvPr>
          <p:cNvGrpSpPr/>
          <p:nvPr/>
        </p:nvGrpSpPr>
        <p:grpSpPr>
          <a:xfrm flipH="1">
            <a:off x="4953002" y="3200401"/>
            <a:ext cx="767708" cy="509340"/>
            <a:chOff x="6862941" y="1377507"/>
            <a:chExt cx="1244483" cy="753652"/>
          </a:xfrm>
        </p:grpSpPr>
        <p:sp>
          <p:nvSpPr>
            <p:cNvPr id="96" name="Line 26">
              <a:extLst>
                <a:ext uri="{FF2B5EF4-FFF2-40B4-BE49-F238E27FC236}">
                  <a16:creationId xmlns:a16="http://schemas.microsoft.com/office/drawing/2014/main" id="{34CD1BDF-F802-4EE1-91CB-6B8BB5E205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2941" y="1377507"/>
              <a:ext cx="688796" cy="75365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7" name="Line 28">
              <a:extLst>
                <a:ext uri="{FF2B5EF4-FFF2-40B4-BE49-F238E27FC236}">
                  <a16:creationId xmlns:a16="http://schemas.microsoft.com/office/drawing/2014/main" id="{D89AD636-58CA-445D-B922-CD872A5345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41" y="1413106"/>
              <a:ext cx="555683" cy="683109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101" name="Text Box 44">
            <a:extLst>
              <a:ext uri="{FF2B5EF4-FFF2-40B4-BE49-F238E27FC236}">
                <a16:creationId xmlns:a16="http://schemas.microsoft.com/office/drawing/2014/main" id="{8D44EE14-71DF-4342-BBAE-D86B7235E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76935"/>
            <a:ext cx="2098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2" name="AutoShape 46">
            <a:extLst>
              <a:ext uri="{FF2B5EF4-FFF2-40B4-BE49-F238E27FC236}">
                <a16:creationId xmlns:a16="http://schemas.microsoft.com/office/drawing/2014/main" id="{ED06FAE1-6B49-4222-9271-5F02FC939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81" y="2915957"/>
            <a:ext cx="4185159" cy="472007"/>
          </a:xfrm>
          <a:prstGeom prst="wedgeRoundRectCallout">
            <a:avLst>
              <a:gd name="adj1" fmla="val -32254"/>
              <a:gd name="adj2" fmla="val -69706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Could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you assure me of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</a:t>
            </a:r>
          </a:p>
        </p:txBody>
      </p:sp>
      <p:sp>
        <p:nvSpPr>
          <p:cNvPr id="105" name="AutoShape 46">
            <a:extLst>
              <a:ext uri="{FF2B5EF4-FFF2-40B4-BE49-F238E27FC236}">
                <a16:creationId xmlns:a16="http://schemas.microsoft.com/office/drawing/2014/main" id="{730D6D19-AE0F-4361-AC42-6ABDE0D4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2" y="3483526"/>
            <a:ext cx="4568556" cy="458360"/>
          </a:xfrm>
          <a:prstGeom prst="wedgeRoundRectCallout">
            <a:avLst>
              <a:gd name="adj1" fmla="val -33861"/>
              <a:gd name="adj2" fmla="val -63668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400" dirty="0"/>
              <a:t>Sure. The second oracle assured us.</a:t>
            </a:r>
            <a:endParaRPr lang="en-US" altLang="en-US" sz="2400" dirty="0">
              <a:solidFill>
                <a:srgbClr val="FFC000"/>
              </a:solidFill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01DBCF78-692B-42F2-B103-AEFDFA699DD5}"/>
              </a:ext>
            </a:extLst>
          </p:cNvPr>
          <p:cNvSpPr/>
          <p:nvPr/>
        </p:nvSpPr>
        <p:spPr>
          <a:xfrm>
            <a:off x="5333199" y="3581400"/>
            <a:ext cx="1353280" cy="461665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52B13614-1BB2-45C0-AAD2-7FEB4D060A0F}"/>
              </a:ext>
            </a:extLst>
          </p:cNvPr>
          <p:cNvSpPr/>
          <p:nvPr/>
        </p:nvSpPr>
        <p:spPr>
          <a:xfrm>
            <a:off x="6740856" y="4234737"/>
            <a:ext cx="825867" cy="491505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D36EBA5F-C5C9-4385-AA2C-0C599029B1E5}"/>
              </a:ext>
            </a:extLst>
          </p:cNvPr>
          <p:cNvSpPr/>
          <p:nvPr/>
        </p:nvSpPr>
        <p:spPr>
          <a:xfrm>
            <a:off x="4610203" y="2761498"/>
            <a:ext cx="2252651" cy="593360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0" name="Text Box 44">
            <a:extLst>
              <a:ext uri="{FF2B5EF4-FFF2-40B4-BE49-F238E27FC236}">
                <a16:creationId xmlns:a16="http://schemas.microsoft.com/office/drawing/2014/main" id="{5B4C61C9-21B9-469A-97A4-A7AAEEBA5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2006" y="4169207"/>
            <a:ext cx="914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1" name="Line 26">
            <a:extLst>
              <a:ext uri="{FF2B5EF4-FFF2-40B4-BE49-F238E27FC236}">
                <a16:creationId xmlns:a16="http://schemas.microsoft.com/office/drawing/2014/main" id="{C7EF5808-A953-44CA-B1BE-F93E93F096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29952" y="3989696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13" name="Group 29">
            <a:extLst>
              <a:ext uri="{FF2B5EF4-FFF2-40B4-BE49-F238E27FC236}">
                <a16:creationId xmlns:a16="http://schemas.microsoft.com/office/drawing/2014/main" id="{E959799C-084E-413A-91E8-984F4B598168}"/>
              </a:ext>
            </a:extLst>
          </p:cNvPr>
          <p:cNvGrpSpPr>
            <a:grpSpLocks/>
          </p:cNvGrpSpPr>
          <p:nvPr/>
        </p:nvGrpSpPr>
        <p:grpSpPr bwMode="auto">
          <a:xfrm>
            <a:off x="1848671" y="246630"/>
            <a:ext cx="917591" cy="929993"/>
            <a:chOff x="2065" y="1551"/>
            <a:chExt cx="1628" cy="1988"/>
          </a:xfrm>
        </p:grpSpPr>
        <p:sp>
          <p:nvSpPr>
            <p:cNvPr id="114" name="Freeform 30">
              <a:extLst>
                <a:ext uri="{FF2B5EF4-FFF2-40B4-BE49-F238E27FC236}">
                  <a16:creationId xmlns:a16="http://schemas.microsoft.com/office/drawing/2014/main" id="{E3DEE1AE-DFCB-4371-B31E-C9615A846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15" name="Freeform 31">
              <a:extLst>
                <a:ext uri="{FF2B5EF4-FFF2-40B4-BE49-F238E27FC236}">
                  <a16:creationId xmlns:a16="http://schemas.microsoft.com/office/drawing/2014/main" id="{D118DCB4-EDB3-43AC-B88F-ADE62C8A0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16" name="Freeform 32">
              <a:extLst>
                <a:ext uri="{FF2B5EF4-FFF2-40B4-BE49-F238E27FC236}">
                  <a16:creationId xmlns:a16="http://schemas.microsoft.com/office/drawing/2014/main" id="{C8C2DAE0-9D6E-4988-80DB-9BC004B5C5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17" name="Freeform 33">
              <a:extLst>
                <a:ext uri="{FF2B5EF4-FFF2-40B4-BE49-F238E27FC236}">
                  <a16:creationId xmlns:a16="http://schemas.microsoft.com/office/drawing/2014/main" id="{82A026B8-CE16-4164-8DE3-AF741D12F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18" name="Freeform 34">
              <a:extLst>
                <a:ext uri="{FF2B5EF4-FFF2-40B4-BE49-F238E27FC236}">
                  <a16:creationId xmlns:a16="http://schemas.microsoft.com/office/drawing/2014/main" id="{128CCFD3-5218-48FF-8121-E0D6D2C31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19" name="Freeform 35">
              <a:extLst>
                <a:ext uri="{FF2B5EF4-FFF2-40B4-BE49-F238E27FC236}">
                  <a16:creationId xmlns:a16="http://schemas.microsoft.com/office/drawing/2014/main" id="{1DFA56D2-7899-4BF2-9DA2-09B59A9D3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20" name="Freeform 36">
              <a:extLst>
                <a:ext uri="{FF2B5EF4-FFF2-40B4-BE49-F238E27FC236}">
                  <a16:creationId xmlns:a16="http://schemas.microsoft.com/office/drawing/2014/main" id="{3C406B6C-3504-418C-97F2-087B765095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21" name="Freeform 37">
              <a:extLst>
                <a:ext uri="{FF2B5EF4-FFF2-40B4-BE49-F238E27FC236}">
                  <a16:creationId xmlns:a16="http://schemas.microsoft.com/office/drawing/2014/main" id="{615303C9-AF2D-4A52-A810-118AF6CD63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22" name="Freeform 38">
              <a:extLst>
                <a:ext uri="{FF2B5EF4-FFF2-40B4-BE49-F238E27FC236}">
                  <a16:creationId xmlns:a16="http://schemas.microsoft.com/office/drawing/2014/main" id="{33BFF86B-2B0D-40FD-81CA-FE815B208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23" name="Freeform 39">
              <a:extLst>
                <a:ext uri="{FF2B5EF4-FFF2-40B4-BE49-F238E27FC236}">
                  <a16:creationId xmlns:a16="http://schemas.microsoft.com/office/drawing/2014/main" id="{B35C5182-7EF9-4C02-97F4-A2030469F2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24" name="Freeform 40">
              <a:extLst>
                <a:ext uri="{FF2B5EF4-FFF2-40B4-BE49-F238E27FC236}">
                  <a16:creationId xmlns:a16="http://schemas.microsoft.com/office/drawing/2014/main" id="{AD240FAF-176D-4080-8642-31A7AEB70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26" name="Freeform 41">
              <a:extLst>
                <a:ext uri="{FF2B5EF4-FFF2-40B4-BE49-F238E27FC236}">
                  <a16:creationId xmlns:a16="http://schemas.microsoft.com/office/drawing/2014/main" id="{30E2E03C-62F9-4DF0-BBEF-4EAFCBE3F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27" name="Freeform 42">
              <a:extLst>
                <a:ext uri="{FF2B5EF4-FFF2-40B4-BE49-F238E27FC236}">
                  <a16:creationId xmlns:a16="http://schemas.microsoft.com/office/drawing/2014/main" id="{DBD669D0-A026-4482-A9DD-2064EEB63A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28" name="Freeform 43">
              <a:extLst>
                <a:ext uri="{FF2B5EF4-FFF2-40B4-BE49-F238E27FC236}">
                  <a16:creationId xmlns:a16="http://schemas.microsoft.com/office/drawing/2014/main" id="{E9DC2FB8-A1F9-4F42-95B5-777523501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29" name="Freeform 44">
              <a:extLst>
                <a:ext uri="{FF2B5EF4-FFF2-40B4-BE49-F238E27FC236}">
                  <a16:creationId xmlns:a16="http://schemas.microsoft.com/office/drawing/2014/main" id="{B5210411-1128-4D9E-ACD4-3474DB2C2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30" name="Freeform 45">
              <a:extLst>
                <a:ext uri="{FF2B5EF4-FFF2-40B4-BE49-F238E27FC236}">
                  <a16:creationId xmlns:a16="http://schemas.microsoft.com/office/drawing/2014/main" id="{CC15D818-3BA6-42EB-9FE4-AC7F527F34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31" name="Freeform 46">
              <a:extLst>
                <a:ext uri="{FF2B5EF4-FFF2-40B4-BE49-F238E27FC236}">
                  <a16:creationId xmlns:a16="http://schemas.microsoft.com/office/drawing/2014/main" id="{5B65E8F8-3B09-4A4C-B07F-7AF6F2038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139" name="AutoShape 35">
            <a:extLst>
              <a:ext uri="{FF2B5EF4-FFF2-40B4-BE49-F238E27FC236}">
                <a16:creationId xmlns:a16="http://schemas.microsoft.com/office/drawing/2014/main" id="{051AD5EC-EFD4-4189-8FD0-C18A48E67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35" y="84288"/>
            <a:ext cx="3660132" cy="441621"/>
          </a:xfrm>
          <a:prstGeom prst="wedgeRoundRectCallout">
            <a:avLst>
              <a:gd name="adj1" fmla="val -53324"/>
              <a:gd name="adj2" fmla="val -21789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Let’s parse the Oracle’s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en-US" altLang="en-US" sz="24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2AC01B6C-EB69-45EA-9D9C-75CC494FCE59}"/>
              </a:ext>
            </a:extLst>
          </p:cNvPr>
          <p:cNvSpPr/>
          <p:nvPr/>
        </p:nvSpPr>
        <p:spPr>
          <a:xfrm>
            <a:off x="5257800" y="3619522"/>
            <a:ext cx="698018" cy="454334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4" name="AutoShape 46">
            <a:extLst>
              <a:ext uri="{FF2B5EF4-FFF2-40B4-BE49-F238E27FC236}">
                <a16:creationId xmlns:a16="http://schemas.microsoft.com/office/drawing/2014/main" id="{9DEDFA3A-99E4-45CB-83BE-B876ABCFF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674485"/>
            <a:ext cx="1956001" cy="557029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I give you </a:t>
            </a:r>
            <a:r>
              <a:rPr lang="en-US" altLang="en-US" sz="2400" dirty="0">
                <a:solidFill>
                  <a:srgbClr val="FF0000"/>
                </a:solidFill>
              </a:rPr>
              <a:t>x</a:t>
            </a:r>
            <a:r>
              <a:rPr lang="en-US" altLang="en-US" sz="2400" dirty="0">
                <a:solidFill>
                  <a:srgbClr val="FFFFFF"/>
                </a:solidFill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5" name="AutoShape 46">
            <a:extLst>
              <a:ext uri="{FF2B5EF4-FFF2-40B4-BE49-F238E27FC236}">
                <a16:creationId xmlns:a16="http://schemas.microsoft.com/office/drawing/2014/main" id="{E33CC3E1-C32F-4795-8A58-54D2DF54A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747" y="4708506"/>
            <a:ext cx="3364259" cy="818861"/>
          </a:xfrm>
          <a:prstGeom prst="wedgeRoundRectCallout">
            <a:avLst>
              <a:gd name="adj1" fmla="val -30616"/>
              <a:gd name="adj2" fmla="val -81299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true for all </a:t>
            </a:r>
            <a:r>
              <a:rPr lang="en-CA" altLang="en-US" sz="2400" dirty="0">
                <a:solidFill>
                  <a:srgbClr val="FFC000"/>
                </a:solidFill>
              </a:rPr>
              <a:t>x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can assure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you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22BF90F2-9552-44ED-A945-26BB37E6EAC4}"/>
              </a:ext>
            </a:extLst>
          </p:cNvPr>
          <p:cNvSpPr/>
          <p:nvPr/>
        </p:nvSpPr>
        <p:spPr>
          <a:xfrm>
            <a:off x="5429536" y="4191000"/>
            <a:ext cx="976527" cy="461665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49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0" dur="6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43" grpId="0" animBg="1"/>
      <p:bldP spid="148" grpId="0" animBg="1"/>
      <p:bldP spid="151" grpId="0" animBg="1"/>
      <p:bldP spid="159" grpId="0" animBg="1"/>
      <p:bldP spid="159" grpId="1" animBg="1"/>
      <p:bldP spid="74" grpId="0" animBg="1"/>
      <p:bldP spid="75" grpId="0" animBg="1"/>
      <p:bldP spid="75" grpId="1" animBg="1"/>
      <p:bldP spid="101" grpId="0"/>
      <p:bldP spid="102" grpId="0" animBg="1"/>
      <p:bldP spid="105" grpId="0" animBg="1"/>
      <p:bldP spid="106" grpId="0" animBg="1"/>
      <p:bldP spid="106" grpId="1" animBg="1"/>
      <p:bldP spid="108" grpId="0" animBg="1"/>
      <p:bldP spid="108" grpId="1" animBg="1"/>
      <p:bldP spid="109" grpId="0" animBg="1"/>
      <p:bldP spid="109" grpId="1" animBg="1"/>
      <p:bldP spid="110" grpId="0"/>
      <p:bldP spid="111" grpId="0" animBg="1"/>
      <p:bldP spid="139" grpId="0" animBg="1"/>
      <p:bldP spid="140" grpId="0" animBg="1"/>
      <p:bldP spid="140" grpId="1" animBg="1"/>
      <p:bldP spid="144" grpId="0" animBg="1"/>
      <p:bldP spid="145" grpId="0" animBg="1"/>
      <p:bldP spid="146" grpId="0" animBg="1"/>
      <p:bldP spid="14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D3400F4-1342-487C-9FA0-C155BC29EC75}"/>
              </a:ext>
            </a:extLst>
          </p:cNvPr>
          <p:cNvGrpSpPr/>
          <p:nvPr/>
        </p:nvGrpSpPr>
        <p:grpSpPr>
          <a:xfrm>
            <a:off x="7055355" y="1646448"/>
            <a:ext cx="927309" cy="947814"/>
            <a:chOff x="7088084" y="1377507"/>
            <a:chExt cx="927309" cy="947814"/>
          </a:xfrm>
        </p:grpSpPr>
        <p:sp>
          <p:nvSpPr>
            <p:cNvPr id="63" name="Line 26">
              <a:extLst>
                <a:ext uri="{FF2B5EF4-FFF2-40B4-BE49-F238E27FC236}">
                  <a16:creationId xmlns:a16="http://schemas.microsoft.com/office/drawing/2014/main" id="{C68EA2C3-2DCE-45AB-AC38-5EA05AC53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084" y="1377507"/>
              <a:ext cx="463654" cy="60647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4" name="Line 28">
              <a:extLst>
                <a:ext uri="{FF2B5EF4-FFF2-40B4-BE49-F238E27FC236}">
                  <a16:creationId xmlns:a16="http://schemas.microsoft.com/office/drawing/2014/main" id="{FC8E7ADE-79B5-4C71-9BA2-78D818CAF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5" name="Text Box 44">
            <a:extLst>
              <a:ext uri="{FF2B5EF4-FFF2-40B4-BE49-F238E27FC236}">
                <a16:creationId xmlns:a16="http://schemas.microsoft.com/office/drawing/2014/main" id="{5A7B6E5E-CA71-41CB-8B77-1E2B2B7F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065" y="1165429"/>
            <a:ext cx="1822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6" name="Text Box 44">
            <a:extLst>
              <a:ext uri="{FF2B5EF4-FFF2-40B4-BE49-F238E27FC236}">
                <a16:creationId xmlns:a16="http://schemas.microsoft.com/office/drawing/2014/main" id="{9B2CD998-DC9E-43BD-8C52-127A4A8F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510135"/>
            <a:ext cx="29113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3C04108B-0789-4307-B11F-789E19FF1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681" y="217672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1CC7698-9811-430F-B85A-668BA78C4FF0}"/>
              </a:ext>
            </a:extLst>
          </p:cNvPr>
          <p:cNvGrpSpPr/>
          <p:nvPr/>
        </p:nvGrpSpPr>
        <p:grpSpPr>
          <a:xfrm>
            <a:off x="6858000" y="400050"/>
            <a:ext cx="1176925" cy="918866"/>
            <a:chOff x="6858000" y="400050"/>
            <a:chExt cx="1176925" cy="918866"/>
          </a:xfrm>
        </p:grpSpPr>
        <p:sp>
          <p:nvSpPr>
            <p:cNvPr id="99" name="Text Box 44">
              <a:extLst>
                <a:ext uri="{FF2B5EF4-FFF2-40B4-BE49-F238E27FC236}">
                  <a16:creationId xmlns:a16="http://schemas.microsoft.com/office/drawing/2014/main" id="{3C793684-8FB7-445B-AB0D-813281629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400050"/>
              <a:ext cx="11769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"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α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0" name="Line 31">
              <a:extLst>
                <a:ext uri="{FF2B5EF4-FFF2-40B4-BE49-F238E27FC236}">
                  <a16:creationId xmlns:a16="http://schemas.microsoft.com/office/drawing/2014/main" id="{12D40442-1251-4FCD-9ADD-042126F5D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857250"/>
              <a:ext cx="0" cy="461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grpSp>
        <p:nvGrpSpPr>
          <p:cNvPr id="77" name="Group 26">
            <a:extLst>
              <a:ext uri="{FF2B5EF4-FFF2-40B4-BE49-F238E27FC236}">
                <a16:creationId xmlns:a16="http://schemas.microsoft.com/office/drawing/2014/main" id="{8FEA4361-C8EE-4CED-8594-658F4A05947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52400" y="152400"/>
            <a:ext cx="519029" cy="1271938"/>
            <a:chOff x="2308" y="1513"/>
            <a:chExt cx="1162" cy="2570"/>
          </a:xfrm>
        </p:grpSpPr>
        <p:grpSp>
          <p:nvGrpSpPr>
            <p:cNvPr id="78" name="Group 27">
              <a:extLst>
                <a:ext uri="{FF2B5EF4-FFF2-40B4-BE49-F238E27FC236}">
                  <a16:creationId xmlns:a16="http://schemas.microsoft.com/office/drawing/2014/main" id="{3E8909C7-EDF2-41B8-AB8F-82D0BE5524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86" name="Freeform 28">
                <a:extLst>
                  <a:ext uri="{FF2B5EF4-FFF2-40B4-BE49-F238E27FC236}">
                    <a16:creationId xmlns:a16="http://schemas.microsoft.com/office/drawing/2014/main" id="{86A10C21-45C5-45CD-8931-2FAD7C364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7" name="Freeform 29">
                <a:extLst>
                  <a:ext uri="{FF2B5EF4-FFF2-40B4-BE49-F238E27FC236}">
                    <a16:creationId xmlns:a16="http://schemas.microsoft.com/office/drawing/2014/main" id="{ABCACD10-8208-46D2-816A-356B7A7A2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8" name="Freeform 30">
                <a:extLst>
                  <a:ext uri="{FF2B5EF4-FFF2-40B4-BE49-F238E27FC236}">
                    <a16:creationId xmlns:a16="http://schemas.microsoft.com/office/drawing/2014/main" id="{D6A7011D-7C36-4A8B-A714-E6F6DC202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9" name="Freeform 31">
                <a:extLst>
                  <a:ext uri="{FF2B5EF4-FFF2-40B4-BE49-F238E27FC236}">
                    <a16:creationId xmlns:a16="http://schemas.microsoft.com/office/drawing/2014/main" id="{CCD3617A-8591-48D5-B882-D2680ABA3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0" name="Freeform 32">
                <a:extLst>
                  <a:ext uri="{FF2B5EF4-FFF2-40B4-BE49-F238E27FC236}">
                    <a16:creationId xmlns:a16="http://schemas.microsoft.com/office/drawing/2014/main" id="{F0E2DBD7-1FF2-4536-B823-F370DB7B4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1" name="Freeform 33">
                <a:extLst>
                  <a:ext uri="{FF2B5EF4-FFF2-40B4-BE49-F238E27FC236}">
                    <a16:creationId xmlns:a16="http://schemas.microsoft.com/office/drawing/2014/main" id="{A9392C38-84B5-4DFD-BAF2-1A9B98045F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9929187B-BCA0-4F20-B3A1-6CB316EAB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086F5B3D-3ED8-4F0D-8C7D-CD8636073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1" name="Oval 36">
              <a:extLst>
                <a:ext uri="{FF2B5EF4-FFF2-40B4-BE49-F238E27FC236}">
                  <a16:creationId xmlns:a16="http://schemas.microsoft.com/office/drawing/2014/main" id="{88403077-1B31-4BE7-A4B7-66AE487FCF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2" name="Oval 37">
              <a:extLst>
                <a:ext uri="{FF2B5EF4-FFF2-40B4-BE49-F238E27FC236}">
                  <a16:creationId xmlns:a16="http://schemas.microsoft.com/office/drawing/2014/main" id="{F7D13EA9-9F27-49DB-A7EA-E6B28E2B2A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3" name="Oval 38">
              <a:extLst>
                <a:ext uri="{FF2B5EF4-FFF2-40B4-BE49-F238E27FC236}">
                  <a16:creationId xmlns:a16="http://schemas.microsoft.com/office/drawing/2014/main" id="{B1BC8B09-0CF5-431A-9A7E-ED976B88BB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4" name="Oval 39">
              <a:extLst>
                <a:ext uri="{FF2B5EF4-FFF2-40B4-BE49-F238E27FC236}">
                  <a16:creationId xmlns:a16="http://schemas.microsoft.com/office/drawing/2014/main" id="{4DAD4AF3-3904-443B-9088-2E24452281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5" name="Oval 40">
              <a:extLst>
                <a:ext uri="{FF2B5EF4-FFF2-40B4-BE49-F238E27FC236}">
                  <a16:creationId xmlns:a16="http://schemas.microsoft.com/office/drawing/2014/main" id="{31E08AAB-B743-4669-9B70-7BD79DF95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94D9629-157D-4856-BCCD-A06152408454}"/>
              </a:ext>
            </a:extLst>
          </p:cNvPr>
          <p:cNvGrpSpPr/>
          <p:nvPr/>
        </p:nvGrpSpPr>
        <p:grpSpPr>
          <a:xfrm>
            <a:off x="7308465" y="3610682"/>
            <a:ext cx="1149735" cy="947814"/>
            <a:chOff x="6865658" y="1377507"/>
            <a:chExt cx="1149735" cy="947814"/>
          </a:xfrm>
        </p:grpSpPr>
        <p:sp>
          <p:nvSpPr>
            <p:cNvPr id="133" name="Line 26">
              <a:extLst>
                <a:ext uri="{FF2B5EF4-FFF2-40B4-BE49-F238E27FC236}">
                  <a16:creationId xmlns:a16="http://schemas.microsoft.com/office/drawing/2014/main" id="{64B2F80C-60A6-40BF-84F2-ACA6A41485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5658" y="1377507"/>
              <a:ext cx="686080" cy="6405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34" name="Line 28">
              <a:extLst>
                <a:ext uri="{FF2B5EF4-FFF2-40B4-BE49-F238E27FC236}">
                  <a16:creationId xmlns:a16="http://schemas.microsoft.com/office/drawing/2014/main" id="{6E87B2D1-5DA6-4FA3-B956-217D410B4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135" name="Text Box 44">
            <a:extLst>
              <a:ext uri="{FF2B5EF4-FFF2-40B4-BE49-F238E27FC236}">
                <a16:creationId xmlns:a16="http://schemas.microsoft.com/office/drawing/2014/main" id="{B6AFF945-498A-41F8-B04D-FB873763A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09207"/>
            <a:ext cx="688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6" name="Text Box 44">
            <a:extLst>
              <a:ext uri="{FF2B5EF4-FFF2-40B4-BE49-F238E27FC236}">
                <a16:creationId xmlns:a16="http://schemas.microsoft.com/office/drawing/2014/main" id="{F910DCFA-F367-43A2-9346-C8C060F07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8984" y="4491335"/>
            <a:ext cx="914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7" name="Line 26">
            <a:extLst>
              <a:ext uri="{FF2B5EF4-FFF2-40B4-BE49-F238E27FC236}">
                <a16:creationId xmlns:a16="http://schemas.microsoft.com/office/drawing/2014/main" id="{A9AFD3B0-B6A5-4E84-B6B2-6E54464552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97025" y="2915957"/>
            <a:ext cx="0" cy="2844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8" name="Text Box 44">
            <a:extLst>
              <a:ext uri="{FF2B5EF4-FFF2-40B4-BE49-F238E27FC236}">
                <a16:creationId xmlns:a16="http://schemas.microsoft.com/office/drawing/2014/main" id="{DECB56F9-99A2-41CE-BD22-88AF79996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843" y="3143485"/>
            <a:ext cx="1720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157ECBBF-69AF-4050-BFC5-D7DFC31AA66D}"/>
              </a:ext>
            </a:extLst>
          </p:cNvPr>
          <p:cNvSpPr/>
          <p:nvPr/>
        </p:nvSpPr>
        <p:spPr>
          <a:xfrm>
            <a:off x="6443124" y="1128183"/>
            <a:ext cx="2030078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EE44ADB1-EDE2-49AE-B139-98A2D45F6C61}"/>
              </a:ext>
            </a:extLst>
          </p:cNvPr>
          <p:cNvSpPr/>
          <p:nvPr/>
        </p:nvSpPr>
        <p:spPr>
          <a:xfrm>
            <a:off x="6443124" y="2464818"/>
            <a:ext cx="2695987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F34D5E37-C81C-40AF-82AE-5100F118CB5B}"/>
              </a:ext>
            </a:extLst>
          </p:cNvPr>
          <p:cNvSpPr/>
          <p:nvPr/>
        </p:nvSpPr>
        <p:spPr>
          <a:xfrm>
            <a:off x="6809122" y="334688"/>
            <a:ext cx="1225803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E1CE40D8-A681-42E8-B082-A80021AA9143}"/>
              </a:ext>
            </a:extLst>
          </p:cNvPr>
          <p:cNvSpPr/>
          <p:nvPr/>
        </p:nvSpPr>
        <p:spPr>
          <a:xfrm>
            <a:off x="7363743" y="3142233"/>
            <a:ext cx="1676160" cy="596519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1" name="Line 26">
            <a:extLst>
              <a:ext uri="{FF2B5EF4-FFF2-40B4-BE49-F238E27FC236}">
                <a16:creationId xmlns:a16="http://schemas.microsoft.com/office/drawing/2014/main" id="{F6C380DD-B72E-43B3-A98B-15AD7E7CDF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590800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2" name="Text Box 44">
            <a:extLst>
              <a:ext uri="{FF2B5EF4-FFF2-40B4-BE49-F238E27FC236}">
                <a16:creationId xmlns:a16="http://schemas.microsoft.com/office/drawing/2014/main" id="{E3B32818-3633-4ACB-BE38-B1C5B9078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4935"/>
            <a:ext cx="2247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5" name="AutoShape 46">
            <a:extLst>
              <a:ext uri="{FF2B5EF4-FFF2-40B4-BE49-F238E27FC236}">
                <a16:creationId xmlns:a16="http://schemas.microsoft.com/office/drawing/2014/main" id="{E270C5B3-F420-4E06-A3DA-CA9A0DC2C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81000"/>
            <a:ext cx="3962401" cy="1123961"/>
          </a:xfrm>
          <a:prstGeom prst="wedgeRoundRectCallout">
            <a:avLst>
              <a:gd name="adj1" fmla="val -52844"/>
              <a:gd name="adj2" fmla="val -48903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oracle</a:t>
            </a:r>
            <a:r>
              <a:rPr kumimoji="0" lang="en-US" altLang="en-US" sz="20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assured me of the LHS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baseline="0" dirty="0">
                <a:solidFill>
                  <a:srgbClr val="FFFFFF"/>
                </a:solidFill>
              </a:rPr>
              <a:t>and</a:t>
            </a:r>
            <a:r>
              <a:rPr lang="en-US" altLang="en-US" sz="2000" dirty="0">
                <a:solidFill>
                  <a:srgbClr val="FFFFFF"/>
                </a:solidFill>
              </a:rPr>
              <a:t> I proved the RHS.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en-US" sz="2000" noProof="0" dirty="0">
                <a:solidFill>
                  <a:srgbClr val="FFFFFF"/>
                </a:solidFill>
              </a:rPr>
              <a:t>Hence, </a:t>
            </a:r>
            <a:r>
              <a:rPr lang="en-US" altLang="en-US" sz="2000" dirty="0">
                <a:solidFill>
                  <a:schemeClr val="tx2"/>
                </a:solidFill>
                <a:sym typeface="Symbol" pitchFamily="18" charset="2"/>
              </a:rPr>
              <a:t>LHS</a:t>
            </a:r>
            <a:r>
              <a:rPr lang="el-GR" altLang="en-US" sz="20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 </a:t>
            </a:r>
            <a:r>
              <a:rPr lang="en-US" altLang="en-US" sz="2000" dirty="0">
                <a:solidFill>
                  <a:schemeClr val="accent2"/>
                </a:solidFill>
                <a:sym typeface="Symbol" pitchFamily="18" charset="2"/>
              </a:rPr>
              <a:t>RHS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true.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6" name="AutoShape 46">
            <a:extLst>
              <a:ext uri="{FF2B5EF4-FFF2-40B4-BE49-F238E27FC236}">
                <a16:creationId xmlns:a16="http://schemas.microsoft.com/office/drawing/2014/main" id="{1DA4CAE9-3B39-4B20-869F-6FFF2E9FD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70" y="1555930"/>
            <a:ext cx="4341036" cy="1123961"/>
          </a:xfrm>
          <a:prstGeom prst="wedgeRoundRectCallout">
            <a:avLst>
              <a:gd name="adj1" fmla="val -52844"/>
              <a:gd name="adj2" fmla="val -48903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 eaLnBrk="1" hangingPunct="1">
              <a:spcBef>
                <a:spcPct val="0"/>
              </a:spcBef>
              <a:buNone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adversary gave</a:t>
            </a:r>
            <a:r>
              <a:rPr kumimoji="0" lang="en-US" altLang="en-US" sz="20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me a worst case </a:t>
            </a:r>
            <a:r>
              <a:rPr lang="en-US" altLang="en-US" sz="2000" dirty="0">
                <a:solidFill>
                  <a:srgbClr val="FF0000"/>
                </a:solidFill>
              </a:rPr>
              <a:t>x</a:t>
            </a:r>
            <a:endParaRPr kumimoji="0" lang="en-US" altLang="en-US" sz="2000" b="0" i="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srgbClr val="FFFFFF"/>
                </a:solidFill>
              </a:rPr>
              <a:t>for which I proved it is true.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en-US" sz="2000" noProof="0" dirty="0">
                <a:solidFill>
                  <a:srgbClr val="FFFFFF"/>
                </a:solidFill>
              </a:rPr>
              <a:t>Hence, </a:t>
            </a:r>
            <a:r>
              <a:rPr lang="en-US" altLang="en-US" sz="2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000" dirty="0">
                <a:solidFill>
                  <a:srgbClr val="FF0000"/>
                </a:solidFill>
              </a:rPr>
              <a:t>x</a:t>
            </a:r>
            <a:r>
              <a:rPr lang="en-US" altLang="en-US" sz="2000" dirty="0">
                <a:solidFill>
                  <a:srgbClr val="FFC000"/>
                </a:solidFill>
              </a:rPr>
              <a:t>, …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true.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EB52148-BB50-447E-8C4E-DA0FFBD9EDC6}"/>
              </a:ext>
            </a:extLst>
          </p:cNvPr>
          <p:cNvGrpSpPr/>
          <p:nvPr/>
        </p:nvGrpSpPr>
        <p:grpSpPr>
          <a:xfrm flipH="1">
            <a:off x="4953002" y="3200401"/>
            <a:ext cx="767708" cy="509340"/>
            <a:chOff x="6862941" y="1377507"/>
            <a:chExt cx="1244483" cy="753652"/>
          </a:xfrm>
        </p:grpSpPr>
        <p:sp>
          <p:nvSpPr>
            <p:cNvPr id="97" name="Line 26">
              <a:extLst>
                <a:ext uri="{FF2B5EF4-FFF2-40B4-BE49-F238E27FC236}">
                  <a16:creationId xmlns:a16="http://schemas.microsoft.com/office/drawing/2014/main" id="{77D98A71-0FB6-4B00-9EB0-5509641B04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2941" y="1377507"/>
              <a:ext cx="688796" cy="75365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1" name="Line 28">
              <a:extLst>
                <a:ext uri="{FF2B5EF4-FFF2-40B4-BE49-F238E27FC236}">
                  <a16:creationId xmlns:a16="http://schemas.microsoft.com/office/drawing/2014/main" id="{46E6462C-0BFA-4EA0-B02E-28380CE901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41" y="1413106"/>
              <a:ext cx="555683" cy="683109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102" name="Text Box 44">
            <a:extLst>
              <a:ext uri="{FF2B5EF4-FFF2-40B4-BE49-F238E27FC236}">
                <a16:creationId xmlns:a16="http://schemas.microsoft.com/office/drawing/2014/main" id="{85C20330-A034-419F-90C7-89634568F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76935"/>
            <a:ext cx="2098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4" name="Text Box 44">
            <a:extLst>
              <a:ext uri="{FF2B5EF4-FFF2-40B4-BE49-F238E27FC236}">
                <a16:creationId xmlns:a16="http://schemas.microsoft.com/office/drawing/2014/main" id="{21292C74-8C41-4B02-A947-7466880C8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2006" y="4169207"/>
            <a:ext cx="914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5" name="Line 26">
            <a:extLst>
              <a:ext uri="{FF2B5EF4-FFF2-40B4-BE49-F238E27FC236}">
                <a16:creationId xmlns:a16="http://schemas.microsoft.com/office/drawing/2014/main" id="{731B78B6-F554-48F9-9B28-A5767EE582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29952" y="3989696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6" name="AutoShape 46">
            <a:extLst>
              <a:ext uri="{FF2B5EF4-FFF2-40B4-BE49-F238E27FC236}">
                <a16:creationId xmlns:a16="http://schemas.microsoft.com/office/drawing/2014/main" id="{3C5522D0-A00F-4967-AFD3-43F8F3A7C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352" y="2735240"/>
            <a:ext cx="3962401" cy="1123961"/>
          </a:xfrm>
          <a:prstGeom prst="wedgeRoundRectCallout">
            <a:avLst>
              <a:gd name="adj1" fmla="val -52844"/>
              <a:gd name="adj2" fmla="val -48903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oracle</a:t>
            </a:r>
            <a:r>
              <a:rPr kumimoji="0" lang="en-US" altLang="en-US" sz="20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assured me of the LHS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baseline="0" dirty="0">
                <a:solidFill>
                  <a:srgbClr val="FFFFFF"/>
                </a:solidFill>
              </a:rPr>
              <a:t>and</a:t>
            </a:r>
            <a:r>
              <a:rPr lang="en-US" altLang="en-US" sz="2000" dirty="0">
                <a:solidFill>
                  <a:srgbClr val="FFFFFF"/>
                </a:solidFill>
              </a:rPr>
              <a:t> I proved the RHS.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en-US" sz="2000" noProof="0" dirty="0">
                <a:solidFill>
                  <a:srgbClr val="FFFFFF"/>
                </a:solidFill>
              </a:rPr>
              <a:t>Hence, </a:t>
            </a:r>
            <a:r>
              <a:rPr lang="en-US" altLang="en-US" sz="2000" dirty="0">
                <a:solidFill>
                  <a:schemeClr val="tx2"/>
                </a:solidFill>
                <a:sym typeface="Symbol" pitchFamily="18" charset="2"/>
              </a:rPr>
              <a:t>LHS</a:t>
            </a:r>
            <a:r>
              <a:rPr lang="el-GR" altLang="en-US" sz="20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 </a:t>
            </a:r>
            <a:r>
              <a:rPr lang="en-US" altLang="en-US" sz="2000" dirty="0">
                <a:solidFill>
                  <a:schemeClr val="accent2"/>
                </a:solidFill>
                <a:sym typeface="Symbol" pitchFamily="18" charset="2"/>
              </a:rPr>
              <a:t>RHS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true.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8" name="AutoShape 46">
            <a:extLst>
              <a:ext uri="{FF2B5EF4-FFF2-40B4-BE49-F238E27FC236}">
                <a16:creationId xmlns:a16="http://schemas.microsoft.com/office/drawing/2014/main" id="{41B1453F-6F7B-41F6-8DDB-3472ABA86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962400"/>
            <a:ext cx="5029200" cy="1123961"/>
          </a:xfrm>
          <a:prstGeom prst="wedgeRoundRectCallout">
            <a:avLst>
              <a:gd name="adj1" fmla="val -52844"/>
              <a:gd name="adj2" fmla="val -48903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 eaLnBrk="1" hangingPunct="1">
              <a:spcBef>
                <a:spcPct val="0"/>
              </a:spcBef>
              <a:buNone/>
              <a:defRPr/>
            </a:pPr>
            <a:r>
              <a:rPr lang="en-US" altLang="en-US" sz="2000" dirty="0">
                <a:solidFill>
                  <a:srgbClr val="FFFFFF"/>
                </a:solidFill>
              </a:rPr>
              <a:t>The adversary gave me a worst case model </a:t>
            </a:r>
            <a:r>
              <a:rPr lang="en-US" altLang="en-US" sz="2000" dirty="0">
                <a:solidFill>
                  <a:srgbClr val="66FF66"/>
                </a:solidFill>
                <a:latin typeface="Monotype Corsiva" panose="03010101010201010101" pitchFamily="66" charset="0"/>
              </a:rPr>
              <a:t>M</a:t>
            </a:r>
            <a:endParaRPr lang="en-US" altLang="en-US" sz="2000" dirty="0">
              <a:solidFill>
                <a:srgbClr val="FFFFFF"/>
              </a:solidFill>
            </a:endParaRPr>
          </a:p>
          <a:p>
            <a:pPr lvl="0" algn="ctr" eaLnBrk="1" hangingPunct="1">
              <a:spcBef>
                <a:spcPct val="0"/>
              </a:spcBef>
              <a:buNone/>
              <a:defRPr/>
            </a:pPr>
            <a:r>
              <a:rPr lang="en-US" altLang="en-US" sz="2000" dirty="0">
                <a:solidFill>
                  <a:srgbClr val="FFFFFF"/>
                </a:solidFill>
              </a:rPr>
              <a:t>for which I proved it is true.</a:t>
            </a:r>
          </a:p>
          <a:p>
            <a:pPr lvl="0" algn="ctr" eaLnBrk="1" hangingPunct="1">
              <a:spcBef>
                <a:spcPct val="0"/>
              </a:spcBef>
              <a:buNone/>
              <a:defRPr/>
            </a:pPr>
            <a:r>
              <a:rPr lang="en-US" altLang="en-US" sz="2000" dirty="0">
                <a:solidFill>
                  <a:srgbClr val="FFFFFF"/>
                </a:solidFill>
              </a:rPr>
              <a:t>Hence, </a:t>
            </a:r>
            <a:r>
              <a:rPr lang="en-US" altLang="en-US" sz="2000" dirty="0">
                <a:solidFill>
                  <a:schemeClr val="tx2"/>
                </a:solidFill>
                <a:sym typeface="Symbol" pitchFamily="18" charset="2"/>
              </a:rPr>
              <a:t>LHS</a:t>
            </a:r>
            <a:r>
              <a:rPr lang="el-GR" altLang="en-US" sz="20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 </a:t>
            </a:r>
            <a:r>
              <a:rPr lang="en-US" altLang="en-US" sz="2000" dirty="0">
                <a:solidFill>
                  <a:schemeClr val="accent2"/>
                </a:solidFill>
                <a:sym typeface="Symbol" pitchFamily="18" charset="2"/>
              </a:rPr>
              <a:t>RHS </a:t>
            </a:r>
            <a:r>
              <a:rPr lang="en-US" altLang="en-US" sz="2000" dirty="0">
                <a:solidFill>
                  <a:srgbClr val="FFFFFF"/>
                </a:solidFill>
              </a:rPr>
              <a:t>is </a:t>
            </a:r>
            <a:r>
              <a:rPr lang="en-US" altLang="en-US" sz="2000" dirty="0">
                <a:solidFill>
                  <a:srgbClr val="FF66FF"/>
                </a:solidFill>
              </a:rPr>
              <a:t>valid</a:t>
            </a:r>
            <a:r>
              <a:rPr lang="en-US" altLang="en-US" sz="2000" dirty="0">
                <a:solidFill>
                  <a:srgbClr val="FFFFFF"/>
                </a:solidFill>
              </a:rPr>
              <a:t>. </a:t>
            </a:r>
            <a:endParaRPr lang="en-US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82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4" grpId="1" animBg="1"/>
      <p:bldP spid="155" grpId="0" animBg="1"/>
      <p:bldP spid="155" grpId="1" animBg="1"/>
      <p:bldP spid="157" grpId="0" animBg="1"/>
      <p:bldP spid="157" grpId="1" animBg="1"/>
      <p:bldP spid="161" grpId="0" animBg="1"/>
      <p:bldP spid="161" grpId="1" animBg="1"/>
      <p:bldP spid="75" grpId="0" animBg="1"/>
      <p:bldP spid="76" grpId="0" animBg="1"/>
      <p:bldP spid="106" grpId="0" animBg="1"/>
      <p:bldP spid="10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Shape 8">
            <a:extLst>
              <a:ext uri="{FF2B5EF4-FFF2-40B4-BE49-F238E27FC236}">
                <a16:creationId xmlns:a16="http://schemas.microsoft.com/office/drawing/2014/main" id="{175CF7DC-42B9-4A65-A9F8-F916DF5E9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399" y="1493237"/>
            <a:ext cx="7329479" cy="4319755"/>
          </a:xfrm>
          <a:prstGeom prst="wedgeRectCallout">
            <a:avLst>
              <a:gd name="adj1" fmla="val -54753"/>
              <a:gd name="adj2" fmla="val -4251"/>
            </a:avLst>
          </a:prstGeom>
          <a:noFill/>
          <a:ln w="12700" cap="flat" cmpd="sng" algn="ctr">
            <a:solidFill>
              <a:srgbClr val="FF00FF">
                <a:lumMod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Formal Proof: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Ded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. Goal: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 LHS</a:t>
            </a:r>
            <a:r>
              <a:rPr lang="en-US" altLang="en-US" sz="2400" dirty="0">
                <a:sym typeface="Symbol" panose="05050102010706020507" pitchFamily="18" charset="2"/>
              </a:rPr>
              <a:t> 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</a:t>
            </a:r>
            <a:r>
              <a:rPr lang="en-US" altLang="en-US" sz="2400" noProof="0" dirty="0">
                <a:latin typeface="Symbol" pitchFamily="18" charset="2"/>
              </a:rPr>
              <a:t>    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Deduction Goal: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      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latin typeface="Symbol" pitchFamily="18" charset="2"/>
              </a:rPr>
              <a:t>     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"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latin typeface="Times New Roman"/>
              </a:rPr>
              <a:t>LHS</a:t>
            </a:r>
            <a:r>
              <a:rPr lang="en-US" altLang="en-US" sz="2400" dirty="0">
                <a:sym typeface="Symbol" panose="05050102010706020507" pitchFamily="18" charset="2"/>
              </a:rPr>
              <a:t> </a:t>
            </a:r>
            <a:r>
              <a:rPr lang="en-US" altLang="en-US" sz="2400" dirty="0">
                <a:latin typeface="Times New Roman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D3F9DC-AA4F-44F9-B6CF-ABEFD5921CE9}"/>
              </a:ext>
            </a:extLst>
          </p:cNvPr>
          <p:cNvSpPr/>
          <p:nvPr/>
        </p:nvSpPr>
        <p:spPr>
          <a:xfrm>
            <a:off x="6096000" y="2238157"/>
            <a:ext cx="29715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Assumption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Remove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Assumption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3&amp;5 </a:t>
            </a: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modus ponens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algn="l">
              <a:defRPr/>
            </a:pPr>
            <a:r>
              <a:rPr lang="en-US" sz="2400" dirty="0">
                <a:solidFill>
                  <a:srgbClr val="FFFFFF"/>
                </a:solidFill>
              </a:rPr>
              <a:t>Remove </a:t>
            </a:r>
            <a:r>
              <a:rPr lang="en-US" altLang="en-US" sz="2400" dirty="0">
                <a:solidFill>
                  <a:srgbClr val="FFFFFF"/>
                </a:solidFill>
                <a:latin typeface="Symbol" pitchFamily="18" charset="2"/>
              </a:rPr>
              <a:t>"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Deduction Conclusion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Add </a:t>
            </a:r>
            <a:r>
              <a:rPr lang="en-US" altLang="en-US" sz="2400" dirty="0">
                <a:solidFill>
                  <a:srgbClr val="FFFFFF"/>
                </a:solidFill>
                <a:latin typeface="Symbol" pitchFamily="18" charset="2"/>
              </a:rPr>
              <a:t>"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Deduction Conclusion</a:t>
            </a:r>
          </a:p>
        </p:txBody>
      </p:sp>
      <p:pic>
        <p:nvPicPr>
          <p:cNvPr id="31" name="Picture 5" descr="j0116172">
            <a:extLst>
              <a:ext uri="{FF2B5EF4-FFF2-40B4-BE49-F238E27FC236}">
                <a16:creationId xmlns:a16="http://schemas.microsoft.com/office/drawing/2014/main" id="{1309115B-70EC-446B-A42C-3B7DE5C80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52400" y="2993044"/>
            <a:ext cx="1397000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BB828C0-9ADF-44E9-9161-C65BF5D180B4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CA" altLang="en-US" sz="2400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4375310-773C-41DF-AE12-904AB7AAF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Formal Proof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1A5071-582B-4026-9413-B98A4E8E8DC2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43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93330FD-2508-4BFE-B54E-1499D3BB6257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2.    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CA" altLang="en-US" sz="2400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152FB86-60FC-4BA5-AF58-469EAF5DF479}"/>
              </a:ext>
            </a:extLst>
          </p:cNvPr>
          <p:cNvSpPr txBox="1"/>
          <p:nvPr/>
        </p:nvSpPr>
        <p:spPr>
          <a:xfrm>
            <a:off x="241300" y="1313440"/>
            <a:ext cx="86614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66FF66"/>
                </a:solidFill>
              </a:rPr>
              <a:t>Answer 2.2.a: </a:t>
            </a:r>
            <a:r>
              <a:rPr lang="en-US" sz="2400" dirty="0">
                <a:solidFill>
                  <a:srgbClr val="FFFFFF"/>
                </a:solidFill>
              </a:rPr>
              <a:t>Valid</a:t>
            </a:r>
          </a:p>
          <a:p>
            <a:pPr algn="l"/>
            <a:r>
              <a:rPr lang="en-US" sz="2400" dirty="0">
                <a:solidFill>
                  <a:srgbClr val="FFFFFF"/>
                </a:solidFill>
              </a:rPr>
              <a:t>   The difference between (q1) and (Q1) 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       is when the adversary chooses </a:t>
            </a:r>
            <a:r>
              <a:rPr lang="en-CA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US" sz="2400" dirty="0">
                <a:solidFill>
                  <a:srgbClr val="FFFFFF"/>
                </a:solidFill>
              </a:rPr>
              <a:t> and </a:t>
            </a:r>
            <a:r>
              <a:rPr lang="en-CA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sz="2400" dirty="0">
                <a:solidFill>
                  <a:srgbClr val="FFFFFF"/>
                </a:solidFill>
              </a:rPr>
              <a:t>.</a:t>
            </a:r>
          </a:p>
          <a:p>
            <a:pPr algn="l"/>
            <a:r>
              <a:rPr lang="en-US" sz="2400" dirty="0">
                <a:solidFill>
                  <a:srgbClr val="FFFFFF"/>
                </a:solidFill>
              </a:rPr>
              <a:t>   Sometimes this matters, but here it does not.</a:t>
            </a:r>
          </a:p>
          <a:p>
            <a:pPr algn="l"/>
            <a:r>
              <a:rPr lang="en-US" sz="2400" dirty="0">
                <a:solidFill>
                  <a:srgbClr val="FFFFFF"/>
                </a:solidFill>
              </a:rPr>
              <a:t>   The universe gives us some constants 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and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altLang="en-US" sz="2400" dirty="0"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2400" dirty="0"/>
          </a:p>
          <a:p>
            <a:pPr algn="l"/>
            <a:r>
              <a:rPr lang="en-US" altLang="en-US" sz="2400" dirty="0">
                <a:solidFill>
                  <a:srgbClr val="FFFFFF"/>
                </a:solidFill>
                <a:sym typeface="Symbol" panose="05050102010706020507" pitchFamily="18" charset="2"/>
              </a:rPr>
              <a:t>   The LHS, says that for any row, and hence for this one 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altLang="en-US" sz="2400" dirty="0"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endParaRPr lang="en-US" altLang="en-US" sz="2400" dirty="0">
              <a:sym typeface="Symbol" panose="05050102010706020507" pitchFamily="18" charset="2"/>
            </a:endParaRPr>
          </a:p>
          <a:p>
            <a:pPr algn="l"/>
            <a:r>
              <a:rPr lang="en-US" altLang="en-US" sz="2400" dirty="0">
                <a:solidFill>
                  <a:srgbClr val="FFFFFF"/>
                </a:solidFill>
                <a:sym typeface="Symbol" panose="05050102010706020507" pitchFamily="18" charset="2"/>
              </a:rPr>
              <a:t>      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gives the entire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row, </a:t>
            </a:r>
          </a:p>
          <a:p>
            <a:pPr algn="l"/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Hence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gives your favorite entry </a:t>
            </a:r>
            <a:r>
              <a:rPr lang="en-CA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in this row. </a:t>
            </a:r>
            <a:endParaRPr lang="en-US" altLang="en-US" sz="2400" dirty="0">
              <a:sym typeface="Symbol" panose="05050102010706020507" pitchFamily="18" charset="2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DD5DF3B-A170-4B57-9930-7788DD9DF889}"/>
              </a:ext>
            </a:extLst>
          </p:cNvPr>
          <p:cNvSpPr/>
          <p:nvPr/>
        </p:nvSpPr>
        <p:spPr>
          <a:xfrm>
            <a:off x="370114" y="457200"/>
            <a:ext cx="1382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CA" altLang="en-US" sz="2400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9F9DCD0-586C-4FC3-BB17-9BACA568A7F2}"/>
              </a:ext>
            </a:extLst>
          </p:cNvPr>
          <p:cNvSpPr/>
          <p:nvPr/>
        </p:nvSpPr>
        <p:spPr>
          <a:xfrm>
            <a:off x="555788" y="750095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dirty="0">
                <a:solidFill>
                  <a:srgbClr val="66FF66"/>
                </a:solidFill>
                <a:latin typeface="Symbol" pitchFamily="18" charset="2"/>
              </a:rPr>
              <a:t>[                                                     ]</a:t>
            </a:r>
            <a:endParaRPr lang="en-CA" altLang="en-US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37" name="Group 29">
            <a:extLst>
              <a:ext uri="{FF2B5EF4-FFF2-40B4-BE49-F238E27FC236}">
                <a16:creationId xmlns:a16="http://schemas.microsoft.com/office/drawing/2014/main" id="{0AF83F16-2E51-447A-8ACF-5727CDB86A52}"/>
              </a:ext>
            </a:extLst>
          </p:cNvPr>
          <p:cNvGrpSpPr>
            <a:grpSpLocks/>
          </p:cNvGrpSpPr>
          <p:nvPr/>
        </p:nvGrpSpPr>
        <p:grpSpPr bwMode="auto">
          <a:xfrm>
            <a:off x="8150209" y="1889407"/>
            <a:ext cx="917591" cy="929993"/>
            <a:chOff x="2065" y="1551"/>
            <a:chExt cx="1628" cy="1988"/>
          </a:xfrm>
        </p:grpSpPr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8F2BA88C-E299-45DB-8E33-2FAC18592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611D14C8-78F8-44AD-88CE-D106C1B533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DCA1EF32-3F70-4953-98EA-07C70859C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781BE176-A738-437D-BEF1-3D4C95D6B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FD945790-AE8C-430A-A1D5-DF777EE77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A5973643-5E95-49FE-A00B-1A674B654D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8" name="Freeform 36">
              <a:extLst>
                <a:ext uri="{FF2B5EF4-FFF2-40B4-BE49-F238E27FC236}">
                  <a16:creationId xmlns:a16="http://schemas.microsoft.com/office/drawing/2014/main" id="{F27DB150-7DF9-41B6-B19B-88584E838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9" name="Freeform 37">
              <a:extLst>
                <a:ext uri="{FF2B5EF4-FFF2-40B4-BE49-F238E27FC236}">
                  <a16:creationId xmlns:a16="http://schemas.microsoft.com/office/drawing/2014/main" id="{B6C6D26B-F848-4992-ABF1-FBBAEAD8E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57" name="Freeform 38">
              <a:extLst>
                <a:ext uri="{FF2B5EF4-FFF2-40B4-BE49-F238E27FC236}">
                  <a16:creationId xmlns:a16="http://schemas.microsoft.com/office/drawing/2014/main" id="{C6024130-AD0D-4C9A-9AE6-8FD41BB94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58" name="Freeform 39">
              <a:extLst>
                <a:ext uri="{FF2B5EF4-FFF2-40B4-BE49-F238E27FC236}">
                  <a16:creationId xmlns:a16="http://schemas.microsoft.com/office/drawing/2014/main" id="{BAA35254-5F2D-4C89-BFF0-FF4B0D000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4" name="Freeform 40">
              <a:extLst>
                <a:ext uri="{FF2B5EF4-FFF2-40B4-BE49-F238E27FC236}">
                  <a16:creationId xmlns:a16="http://schemas.microsoft.com/office/drawing/2014/main" id="{F0385D05-7764-4B59-839C-8EB8FBFBF2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5" name="Freeform 41">
              <a:extLst>
                <a:ext uri="{FF2B5EF4-FFF2-40B4-BE49-F238E27FC236}">
                  <a16:creationId xmlns:a16="http://schemas.microsoft.com/office/drawing/2014/main" id="{37DA917A-5DC6-4C5D-B335-D969FA98B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9" name="Freeform 42">
              <a:extLst>
                <a:ext uri="{FF2B5EF4-FFF2-40B4-BE49-F238E27FC236}">
                  <a16:creationId xmlns:a16="http://schemas.microsoft.com/office/drawing/2014/main" id="{3AD4FA8B-38BD-4520-826B-0E0065C1A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70" name="Freeform 43">
              <a:extLst>
                <a:ext uri="{FF2B5EF4-FFF2-40B4-BE49-F238E27FC236}">
                  <a16:creationId xmlns:a16="http://schemas.microsoft.com/office/drawing/2014/main" id="{1396ACF0-42A8-417B-92C5-7B823FCE7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71" name="Freeform 44">
              <a:extLst>
                <a:ext uri="{FF2B5EF4-FFF2-40B4-BE49-F238E27FC236}">
                  <a16:creationId xmlns:a16="http://schemas.microsoft.com/office/drawing/2014/main" id="{02ABCB5C-0809-4C1F-939C-1121C15A7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72" name="Freeform 45">
              <a:extLst>
                <a:ext uri="{FF2B5EF4-FFF2-40B4-BE49-F238E27FC236}">
                  <a16:creationId xmlns:a16="http://schemas.microsoft.com/office/drawing/2014/main" id="{4137527F-ABB6-4FD5-8322-E8A682282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73" name="Freeform 46">
              <a:extLst>
                <a:ext uri="{FF2B5EF4-FFF2-40B4-BE49-F238E27FC236}">
                  <a16:creationId xmlns:a16="http://schemas.microsoft.com/office/drawing/2014/main" id="{34E8DC97-F438-41B6-81D2-1F08F8B94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74" name="AutoShape 35">
            <a:extLst>
              <a:ext uri="{FF2B5EF4-FFF2-40B4-BE49-F238E27FC236}">
                <a16:creationId xmlns:a16="http://schemas.microsoft.com/office/drawing/2014/main" id="{6C348603-DEF4-44C5-8F3B-A0E81D663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0916" y="1312952"/>
            <a:ext cx="3711894" cy="475240"/>
          </a:xfrm>
          <a:prstGeom prst="wedgeRoundRectCallout">
            <a:avLst>
              <a:gd name="adj1" fmla="val 30330"/>
              <a:gd name="adj2" fmla="val 82432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</a:pP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and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altLang="en-US" sz="2400" dirty="0"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are free variables</a:t>
            </a:r>
            <a:endParaRPr lang="en-US" sz="2400" dirty="0"/>
          </a:p>
        </p:txBody>
      </p:sp>
      <p:graphicFrame>
        <p:nvGraphicFramePr>
          <p:cNvPr id="63" name="Table 62">
            <a:extLst>
              <a:ext uri="{FF2B5EF4-FFF2-40B4-BE49-F238E27FC236}">
                <a16:creationId xmlns:a16="http://schemas.microsoft.com/office/drawing/2014/main" id="{5AEE7133-CB52-41BF-A98C-0B042C89E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339728"/>
              </p:ext>
            </p:extLst>
          </p:nvPr>
        </p:nvGraphicFramePr>
        <p:xfrm>
          <a:off x="4370330" y="4460196"/>
          <a:ext cx="225907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14">
                  <a:extLst>
                    <a:ext uri="{9D8B030D-6E8A-4147-A177-3AD203B41FA5}">
                      <a16:colId xmlns:a16="http://schemas.microsoft.com/office/drawing/2014/main" val="2695560276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76685689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0569233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319969698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47232456"/>
                    </a:ext>
                  </a:extLst>
                </a:gridCol>
              </a:tblGrid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l-GR" altLang="en-US" sz="2400" b="0" dirty="0">
                          <a:solidFill>
                            <a:schemeClr val="bg2"/>
                          </a:solidFill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β</a:t>
                      </a: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501840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95492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634197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349429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430140"/>
                  </a:ext>
                </a:extLst>
              </a:tr>
            </a:tbl>
          </a:graphicData>
        </a:graphic>
      </p:graphicFrame>
      <p:sp>
        <p:nvSpPr>
          <p:cNvPr id="75" name="Rectangle 74">
            <a:extLst>
              <a:ext uri="{FF2B5EF4-FFF2-40B4-BE49-F238E27FC236}">
                <a16:creationId xmlns:a16="http://schemas.microsoft.com/office/drawing/2014/main" id="{BB410BC3-4597-44E8-905D-08F64B2E20B4}"/>
              </a:ext>
            </a:extLst>
          </p:cNvPr>
          <p:cNvSpPr/>
          <p:nvPr/>
        </p:nvSpPr>
        <p:spPr>
          <a:xfrm>
            <a:off x="2420306" y="4894652"/>
            <a:ext cx="99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(0)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(1)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(2)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(3)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FD387AB-1DA3-4C46-9B0D-7EADE35DDB7E}"/>
              </a:ext>
            </a:extLst>
          </p:cNvPr>
          <p:cNvSpPr/>
          <p:nvPr/>
        </p:nvSpPr>
        <p:spPr>
          <a:xfrm>
            <a:off x="3465458" y="5330744"/>
            <a:ext cx="53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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6FFA0A4-A4D4-4E2A-AFB3-8BA6E9500228}"/>
              </a:ext>
            </a:extLst>
          </p:cNvPr>
          <p:cNvSpPr/>
          <p:nvPr/>
        </p:nvSpPr>
        <p:spPr>
          <a:xfrm>
            <a:off x="924733" y="4500265"/>
            <a:ext cx="1600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Row z: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EE650DD-EDEE-4AF8-A12E-6DCC8E37F055}"/>
              </a:ext>
            </a:extLst>
          </p:cNvPr>
          <p:cNvSpPr/>
          <p:nvPr/>
        </p:nvSpPr>
        <p:spPr>
          <a:xfrm>
            <a:off x="902321" y="5296340"/>
            <a:ext cx="6412879" cy="616705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55BB09D0-D1BE-44CC-AAB4-BDB35501EC67}"/>
              </a:ext>
            </a:extLst>
          </p:cNvPr>
          <p:cNvGrpSpPr/>
          <p:nvPr/>
        </p:nvGrpSpPr>
        <p:grpSpPr>
          <a:xfrm>
            <a:off x="4773232" y="5327357"/>
            <a:ext cx="1945852" cy="471105"/>
            <a:chOff x="4773232" y="5327357"/>
            <a:chExt cx="1945852" cy="471105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06DFA527-BA75-4D8E-ADDB-6E0397C22D88}"/>
                </a:ext>
              </a:extLst>
            </p:cNvPr>
            <p:cNvGrpSpPr/>
            <p:nvPr/>
          </p:nvGrpSpPr>
          <p:grpSpPr>
            <a:xfrm>
              <a:off x="4872731" y="5327357"/>
              <a:ext cx="1680469" cy="471105"/>
              <a:chOff x="7461278" y="5327357"/>
              <a:chExt cx="1680469" cy="471105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3AF972A-7311-4544-88ED-CE1748018351}"/>
                  </a:ext>
                </a:extLst>
              </p:cNvPr>
              <p:cNvSpPr/>
              <p:nvPr/>
            </p:nvSpPr>
            <p:spPr>
              <a:xfrm>
                <a:off x="7461278" y="5327357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66FF66"/>
                    </a:solidFill>
                  </a:rPr>
                  <a:t>T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D3257204-B09A-4766-877B-3D0C673B3F98}"/>
                  </a:ext>
                </a:extLst>
              </p:cNvPr>
              <p:cNvSpPr/>
              <p:nvPr/>
            </p:nvSpPr>
            <p:spPr>
              <a:xfrm>
                <a:off x="7873448" y="5336797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66FF66"/>
                    </a:solidFill>
                  </a:rPr>
                  <a:t>T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3DEEE7A-07CD-42BE-8BC6-4F8D28F2FD86}"/>
                  </a:ext>
                </a:extLst>
              </p:cNvPr>
              <p:cNvSpPr/>
              <p:nvPr/>
            </p:nvSpPr>
            <p:spPr>
              <a:xfrm>
                <a:off x="8328212" y="5336797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66FF66"/>
                    </a:solidFill>
                  </a:rPr>
                  <a:t>T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20148972-3D71-40B6-A774-4B6CF4640F09}"/>
                  </a:ext>
                </a:extLst>
              </p:cNvPr>
              <p:cNvSpPr/>
              <p:nvPr/>
            </p:nvSpPr>
            <p:spPr>
              <a:xfrm>
                <a:off x="8769529" y="5336797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66FF66"/>
                    </a:solidFill>
                  </a:rPr>
                  <a:t>T</a:t>
                </a:r>
              </a:p>
            </p:txBody>
          </p:sp>
        </p:grp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35CB6A-75DF-4F18-9152-0EB69DD6F05B}"/>
                </a:ext>
              </a:extLst>
            </p:cNvPr>
            <p:cNvSpPr/>
            <p:nvPr/>
          </p:nvSpPr>
          <p:spPr>
            <a:xfrm>
              <a:off x="4773232" y="5389711"/>
              <a:ext cx="1945852" cy="405286"/>
            </a:xfrm>
            <a:prstGeom prst="rect">
              <a:avLst/>
            </a:prstGeom>
            <a:ln w="28575">
              <a:solidFill>
                <a:srgbClr val="FF00FF"/>
              </a:solidFill>
            </a:ln>
          </p:spPr>
          <p:txBody>
            <a:bodyPr wrap="square" rtlCol="0" anchor="ctr">
              <a:spAutoFit/>
            </a:bodyPr>
            <a:lstStyle/>
            <a:p>
              <a:pPr algn="l"/>
              <a:endParaRPr lang="en-US" sz="2400" dirty="0"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  <p:sp>
        <p:nvSpPr>
          <p:cNvPr id="86" name="Rectangle 85">
            <a:extLst>
              <a:ext uri="{FF2B5EF4-FFF2-40B4-BE49-F238E27FC236}">
                <a16:creationId xmlns:a16="http://schemas.microsoft.com/office/drawing/2014/main" id="{5FCEFF85-98DF-43B2-9C6E-29CD6899CC64}"/>
              </a:ext>
            </a:extLst>
          </p:cNvPr>
          <p:cNvSpPr/>
          <p:nvPr/>
        </p:nvSpPr>
        <p:spPr>
          <a:xfrm>
            <a:off x="2303337" y="5410200"/>
            <a:ext cx="897063" cy="405286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4FA6696E-D453-4785-ADF3-1442292749EB}"/>
              </a:ext>
            </a:extLst>
          </p:cNvPr>
          <p:cNvSpPr/>
          <p:nvPr/>
        </p:nvSpPr>
        <p:spPr>
          <a:xfrm>
            <a:off x="5242638" y="5362814"/>
            <a:ext cx="485385" cy="428386"/>
          </a:xfrm>
          <a:prstGeom prst="ellipse">
            <a:avLst/>
          </a:prstGeom>
          <a:ln w="25400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CA" sz="2800" i="0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3FC68B9-04DC-459D-99C5-C35891933178}"/>
              </a:ext>
            </a:extLst>
          </p:cNvPr>
          <p:cNvSpPr/>
          <p:nvPr/>
        </p:nvSpPr>
        <p:spPr>
          <a:xfrm>
            <a:off x="5258545" y="406827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C000"/>
                </a:solidFill>
              </a:rPr>
              <a:t>x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327D6EF-B737-4A1D-BB87-9756EC2DE3DA}"/>
              </a:ext>
            </a:extLst>
          </p:cNvPr>
          <p:cNvSpPr/>
          <p:nvPr/>
        </p:nvSpPr>
        <p:spPr>
          <a:xfrm>
            <a:off x="4081404" y="5403158"/>
            <a:ext cx="320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chemeClr val="tx2"/>
                </a:solidFill>
              </a:rPr>
              <a:t>z</a:t>
            </a:r>
            <a:endParaRPr lang="en-CA" sz="2400" dirty="0">
              <a:solidFill>
                <a:schemeClr val="tx2"/>
              </a:solidFill>
            </a:endParaRPr>
          </a:p>
        </p:txBody>
      </p:sp>
      <p:sp>
        <p:nvSpPr>
          <p:cNvPr id="90" name="Text Box 74">
            <a:extLst>
              <a:ext uri="{FF2B5EF4-FFF2-40B4-BE49-F238E27FC236}">
                <a16:creationId xmlns:a16="http://schemas.microsoft.com/office/drawing/2014/main" id="{D1857E40-63AB-4AEE-B523-0FFBDFBC0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0647" y="4038600"/>
            <a:ext cx="936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altLang="en-US" sz="2400" i="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76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800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5" grpId="0"/>
      <p:bldP spid="36" grpId="0"/>
      <p:bldP spid="74" grpId="0" animBg="1"/>
      <p:bldP spid="76" grpId="0"/>
      <p:bldP spid="77" grpId="0"/>
      <p:bldP spid="78" grpId="0" animBg="1"/>
      <p:bldP spid="86" grpId="0" animBg="1"/>
      <p:bldP spid="8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93330FD-2508-4BFE-B54E-1499D3BB6257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2.    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CA" altLang="en-US" sz="2400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D3400F4-1342-487C-9FA0-C155BC29EC75}"/>
              </a:ext>
            </a:extLst>
          </p:cNvPr>
          <p:cNvGrpSpPr/>
          <p:nvPr/>
        </p:nvGrpSpPr>
        <p:grpSpPr>
          <a:xfrm>
            <a:off x="7055355" y="1646448"/>
            <a:ext cx="927309" cy="947814"/>
            <a:chOff x="7088084" y="1377507"/>
            <a:chExt cx="927309" cy="947814"/>
          </a:xfrm>
        </p:grpSpPr>
        <p:sp>
          <p:nvSpPr>
            <p:cNvPr id="63" name="Line 26">
              <a:extLst>
                <a:ext uri="{FF2B5EF4-FFF2-40B4-BE49-F238E27FC236}">
                  <a16:creationId xmlns:a16="http://schemas.microsoft.com/office/drawing/2014/main" id="{C68EA2C3-2DCE-45AB-AC38-5EA05AC53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084" y="1377507"/>
              <a:ext cx="463654" cy="60647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4" name="Line 28">
              <a:extLst>
                <a:ext uri="{FF2B5EF4-FFF2-40B4-BE49-F238E27FC236}">
                  <a16:creationId xmlns:a16="http://schemas.microsoft.com/office/drawing/2014/main" id="{FC8E7ADE-79B5-4C71-9BA2-78D818CAF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5" name="Text Box 44">
            <a:extLst>
              <a:ext uri="{FF2B5EF4-FFF2-40B4-BE49-F238E27FC236}">
                <a16:creationId xmlns:a16="http://schemas.microsoft.com/office/drawing/2014/main" id="{5A7B6E5E-CA71-41CB-8B77-1E2B2B7F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065" y="1165429"/>
            <a:ext cx="1822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6" name="Text Box 44">
            <a:extLst>
              <a:ext uri="{FF2B5EF4-FFF2-40B4-BE49-F238E27FC236}">
                <a16:creationId xmlns:a16="http://schemas.microsoft.com/office/drawing/2014/main" id="{9B2CD998-DC9E-43BD-8C52-127A4A8F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170" y="2549783"/>
            <a:ext cx="2028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3C04108B-0789-4307-B11F-789E19FF1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681" y="217672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498FD12-55BF-46E9-A078-5813F91E27D6}"/>
              </a:ext>
            </a:extLst>
          </p:cNvPr>
          <p:cNvGrpSpPr/>
          <p:nvPr/>
        </p:nvGrpSpPr>
        <p:grpSpPr>
          <a:xfrm>
            <a:off x="7308465" y="3009900"/>
            <a:ext cx="1149735" cy="947814"/>
            <a:chOff x="6865658" y="1377507"/>
            <a:chExt cx="1149735" cy="947814"/>
          </a:xfrm>
        </p:grpSpPr>
        <p:sp>
          <p:nvSpPr>
            <p:cNvPr id="71" name="Line 26">
              <a:extLst>
                <a:ext uri="{FF2B5EF4-FFF2-40B4-BE49-F238E27FC236}">
                  <a16:creationId xmlns:a16="http://schemas.microsoft.com/office/drawing/2014/main" id="{00797D42-313E-4A40-BE55-98E6FA147A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5658" y="1377507"/>
              <a:ext cx="686080" cy="6405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3" name="Line 28">
              <a:extLst>
                <a:ext uri="{FF2B5EF4-FFF2-40B4-BE49-F238E27FC236}">
                  <a16:creationId xmlns:a16="http://schemas.microsoft.com/office/drawing/2014/main" id="{4242597B-045E-4E60-94A5-6E23DF546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74" name="Text Box 44">
            <a:extLst>
              <a:ext uri="{FF2B5EF4-FFF2-40B4-BE49-F238E27FC236}">
                <a16:creationId xmlns:a16="http://schemas.microsoft.com/office/drawing/2014/main" id="{F9DAC514-A09C-4FE0-859E-0792E4D1F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608425"/>
            <a:ext cx="790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5" name="Text Box 44">
            <a:extLst>
              <a:ext uri="{FF2B5EF4-FFF2-40B4-BE49-F238E27FC236}">
                <a16:creationId xmlns:a16="http://schemas.microsoft.com/office/drawing/2014/main" id="{F5ACAB86-3ADC-417A-A482-1AA50BC2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8984" y="3890553"/>
            <a:ext cx="11192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6" name="AutoShape 8">
            <a:extLst>
              <a:ext uri="{FF2B5EF4-FFF2-40B4-BE49-F238E27FC236}">
                <a16:creationId xmlns:a16="http://schemas.microsoft.com/office/drawing/2014/main" id="{F8DA33D9-02B2-4DF3-A42B-CF60DC908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398" y="1450900"/>
            <a:ext cx="2743200" cy="485397"/>
          </a:xfrm>
          <a:prstGeom prst="wedgeRectCallout">
            <a:avLst>
              <a:gd name="adj1" fmla="val -29777"/>
              <a:gd name="adj2" fmla="val 78287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Build </a:t>
            </a:r>
            <a:r>
              <a: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</a:t>
            </a:r>
            <a:r>
              <a: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Parse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Tree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6" name="AutoShape 8">
            <a:extLst>
              <a:ext uri="{FF2B5EF4-FFF2-40B4-BE49-F238E27FC236}">
                <a16:creationId xmlns:a16="http://schemas.microsoft.com/office/drawing/2014/main" id="{A52D79C6-85E3-4350-98F9-C94DE35B3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275" y="1447800"/>
            <a:ext cx="2483567" cy="513431"/>
          </a:xfrm>
          <a:prstGeom prst="wedgeRectCallout">
            <a:avLst>
              <a:gd name="adj1" fmla="val -33612"/>
              <a:gd name="adj2" fmla="val 69629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Traverse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tree.</a:t>
            </a:r>
          </a:p>
        </p:txBody>
      </p:sp>
      <p:sp>
        <p:nvSpPr>
          <p:cNvPr id="97" name="Text Box 44">
            <a:extLst>
              <a:ext uri="{FF2B5EF4-FFF2-40B4-BE49-F238E27FC236}">
                <a16:creationId xmlns:a16="http://schemas.microsoft.com/office/drawing/2014/main" id="{621DB48E-A98D-48F8-A31B-AE4066D92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4350"/>
            <a:ext cx="1826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U,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x´,z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/>
            </a:endParaRP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1CC7698-9811-430F-B85A-668BA78C4FF0}"/>
              </a:ext>
            </a:extLst>
          </p:cNvPr>
          <p:cNvGrpSpPr/>
          <p:nvPr/>
        </p:nvGrpSpPr>
        <p:grpSpPr>
          <a:xfrm>
            <a:off x="6858000" y="400050"/>
            <a:ext cx="1749197" cy="918866"/>
            <a:chOff x="6858000" y="400050"/>
            <a:chExt cx="1749197" cy="918866"/>
          </a:xfrm>
        </p:grpSpPr>
        <p:sp>
          <p:nvSpPr>
            <p:cNvPr id="99" name="Text Box 44">
              <a:extLst>
                <a:ext uri="{FF2B5EF4-FFF2-40B4-BE49-F238E27FC236}">
                  <a16:creationId xmlns:a16="http://schemas.microsoft.com/office/drawing/2014/main" id="{3C793684-8FB7-445B-AB0D-813281629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400050"/>
              <a:ext cx="174919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"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α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lang="en-CA" altLang="en-US" sz="2400" dirty="0" err="1">
                  <a:solidFill>
                    <a:srgbClr val="FF0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x´</a:t>
              </a:r>
              <a:r>
                <a:rPr lang="en-CA" altLang="en-US" sz="2400" dirty="0" err="1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lang="en-CA" altLang="en-US" sz="2400" dirty="0" err="1">
                  <a:solidFill>
                    <a:srgbClr val="FF0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z</a:t>
              </a:r>
              <a:r>
                <a:rPr lang="el-GR" altLang="en-US" sz="2400" dirty="0">
                  <a:solidFill>
                    <a:srgbClr val="FF0000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0" name="Line 31">
              <a:extLst>
                <a:ext uri="{FF2B5EF4-FFF2-40B4-BE49-F238E27FC236}">
                  <a16:creationId xmlns:a16="http://schemas.microsoft.com/office/drawing/2014/main" id="{12D40442-1251-4FCD-9ADD-042126F5D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857250"/>
              <a:ext cx="0" cy="461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5CE95374-ACFD-4ED8-B7B9-B262282D64B9}"/>
              </a:ext>
            </a:extLst>
          </p:cNvPr>
          <p:cNvGrpSpPr/>
          <p:nvPr/>
        </p:nvGrpSpPr>
        <p:grpSpPr>
          <a:xfrm>
            <a:off x="2023490" y="4218044"/>
            <a:ext cx="1863725" cy="1008245"/>
            <a:chOff x="2705100" y="4754562"/>
            <a:chExt cx="1863725" cy="1008245"/>
          </a:xfrm>
        </p:grpSpPr>
        <p:pic>
          <p:nvPicPr>
            <p:cNvPr id="109" name="Picture 2" descr="Big Bang: How the Big Bang may have happened decoded">
              <a:extLst>
                <a:ext uri="{FF2B5EF4-FFF2-40B4-BE49-F238E27FC236}">
                  <a16:creationId xmlns:a16="http://schemas.microsoft.com/office/drawing/2014/main" id="{BB38291F-9E34-4548-8DC7-C1F9F34585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5100" y="4754562"/>
              <a:ext cx="1863725" cy="1008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2353FA87-C57D-4EA8-9B81-A72267B5951F}"/>
                </a:ext>
              </a:extLst>
            </p:cNvPr>
            <p:cNvSpPr/>
            <p:nvPr/>
          </p:nvSpPr>
          <p:spPr bwMode="auto">
            <a:xfrm>
              <a:off x="2743200" y="5613400"/>
              <a:ext cx="114300" cy="124007"/>
            </a:xfrm>
            <a:prstGeom prst="rect">
              <a:avLst/>
            </a:prstGeom>
            <a:solidFill>
              <a:srgbClr val="0A141D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11" name="AutoShape 58">
            <a:extLst>
              <a:ext uri="{FF2B5EF4-FFF2-40B4-BE49-F238E27FC236}">
                <a16:creationId xmlns:a16="http://schemas.microsoft.com/office/drawing/2014/main" id="{EE5770CD-D45F-4476-8D9C-8193883C1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776" y="2375963"/>
            <a:ext cx="3447893" cy="3031137"/>
          </a:xfrm>
          <a:prstGeom prst="wedgeRoundRectCallout">
            <a:avLst>
              <a:gd name="adj1" fmla="val -53863"/>
              <a:gd name="adj2" fmla="val -30862"/>
              <a:gd name="adj3" fmla="val 16667"/>
            </a:avLst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get to get to provide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worst case objects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</a:t>
            </a: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and predicates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and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endParaRPr lang="en-US" altLang="en-US" sz="2400" dirty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and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 constants 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&amp;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12" name="Group 47">
            <a:extLst>
              <a:ext uri="{FF2B5EF4-FFF2-40B4-BE49-F238E27FC236}">
                <a16:creationId xmlns:a16="http://schemas.microsoft.com/office/drawing/2014/main" id="{165F6EAB-A0C1-4A81-85C3-51709E5F7BD2}"/>
              </a:ext>
            </a:extLst>
          </p:cNvPr>
          <p:cNvGrpSpPr>
            <a:grpSpLocks/>
          </p:cNvGrpSpPr>
          <p:nvPr/>
        </p:nvGrpSpPr>
        <p:grpSpPr bwMode="auto">
          <a:xfrm>
            <a:off x="134714" y="2203473"/>
            <a:ext cx="912812" cy="1905000"/>
            <a:chOff x="2593" y="768"/>
            <a:chExt cx="849" cy="1475"/>
          </a:xfrm>
        </p:grpSpPr>
        <p:sp>
          <p:nvSpPr>
            <p:cNvPr id="113" name="Freeform 48">
              <a:extLst>
                <a:ext uri="{FF2B5EF4-FFF2-40B4-BE49-F238E27FC236}">
                  <a16:creationId xmlns:a16="http://schemas.microsoft.com/office/drawing/2014/main" id="{1D3AA40D-A375-44CB-A83E-2A70E26F1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4" name="Freeform 49">
              <a:extLst>
                <a:ext uri="{FF2B5EF4-FFF2-40B4-BE49-F238E27FC236}">
                  <a16:creationId xmlns:a16="http://schemas.microsoft.com/office/drawing/2014/main" id="{E1D3260E-1A6C-45F9-A100-4487D3627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5" name="Freeform 50">
              <a:extLst>
                <a:ext uri="{FF2B5EF4-FFF2-40B4-BE49-F238E27FC236}">
                  <a16:creationId xmlns:a16="http://schemas.microsoft.com/office/drawing/2014/main" id="{BA9757EA-2E61-49B5-AEC0-212FF1AF8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6" name="Freeform 51">
              <a:extLst>
                <a:ext uri="{FF2B5EF4-FFF2-40B4-BE49-F238E27FC236}">
                  <a16:creationId xmlns:a16="http://schemas.microsoft.com/office/drawing/2014/main" id="{CBD397DD-690C-4112-A4F6-58D8BF99F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7" name="Freeform 52">
              <a:extLst>
                <a:ext uri="{FF2B5EF4-FFF2-40B4-BE49-F238E27FC236}">
                  <a16:creationId xmlns:a16="http://schemas.microsoft.com/office/drawing/2014/main" id="{90EA7089-BEAA-400B-BE0A-4BBD87432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8" name="Freeform 53">
              <a:extLst>
                <a:ext uri="{FF2B5EF4-FFF2-40B4-BE49-F238E27FC236}">
                  <a16:creationId xmlns:a16="http://schemas.microsoft.com/office/drawing/2014/main" id="{055D5EEF-5331-4CCF-8FF4-541EF3C85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9" name="Freeform 54">
              <a:extLst>
                <a:ext uri="{FF2B5EF4-FFF2-40B4-BE49-F238E27FC236}">
                  <a16:creationId xmlns:a16="http://schemas.microsoft.com/office/drawing/2014/main" id="{E8FF1285-D58E-4FD2-A75D-6F24D1440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120" name="Group 55">
              <a:extLst>
                <a:ext uri="{FF2B5EF4-FFF2-40B4-BE49-F238E27FC236}">
                  <a16:creationId xmlns:a16="http://schemas.microsoft.com/office/drawing/2014/main" id="{03BA8212-3917-4D51-B5B4-3B9026232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121" name="Freeform 56">
                <a:extLst>
                  <a:ext uri="{FF2B5EF4-FFF2-40B4-BE49-F238E27FC236}">
                    <a16:creationId xmlns:a16="http://schemas.microsoft.com/office/drawing/2014/main" id="{B5154B92-6A1D-483B-8127-37C005630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2" name="Freeform 57">
                <a:extLst>
                  <a:ext uri="{FF2B5EF4-FFF2-40B4-BE49-F238E27FC236}">
                    <a16:creationId xmlns:a16="http://schemas.microsoft.com/office/drawing/2014/main" id="{C411736D-E05D-4D34-B7F9-69A97F7245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24" name="Oval 123">
            <a:extLst>
              <a:ext uri="{FF2B5EF4-FFF2-40B4-BE49-F238E27FC236}">
                <a16:creationId xmlns:a16="http://schemas.microsoft.com/office/drawing/2014/main" id="{AAB236E9-7FFE-4088-B9CF-DC31E921B73B}"/>
              </a:ext>
            </a:extLst>
          </p:cNvPr>
          <p:cNvSpPr/>
          <p:nvPr/>
        </p:nvSpPr>
        <p:spPr>
          <a:xfrm>
            <a:off x="6732922" y="364634"/>
            <a:ext cx="2100095" cy="571625"/>
          </a:xfrm>
          <a:prstGeom prst="ellipse">
            <a:avLst/>
          </a:prstGeom>
          <a:ln w="222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marL="0" algn="l"/>
            <a:endParaRPr lang="en-CA" sz="2800" dirty="0">
              <a:latin typeface="+mj-lt"/>
            </a:endParaRPr>
          </a:p>
        </p:txBody>
      </p:sp>
      <p:sp>
        <p:nvSpPr>
          <p:cNvPr id="40" name="Text Box 44">
            <a:extLst>
              <a:ext uri="{FF2B5EF4-FFF2-40B4-BE49-F238E27FC236}">
                <a16:creationId xmlns:a16="http://schemas.microsoft.com/office/drawing/2014/main" id="{4921059B-1888-46BA-89EE-1B1F9AAC4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3168" y="1371487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9" name="Line 26">
            <a:extLst>
              <a:ext uri="{FF2B5EF4-FFF2-40B4-BE49-F238E27FC236}">
                <a16:creationId xmlns:a16="http://schemas.microsoft.com/office/drawing/2014/main" id="{E17DDF7D-44E6-4078-AE72-16D5455BCF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590800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1" name="Text Box 44">
            <a:extLst>
              <a:ext uri="{FF2B5EF4-FFF2-40B4-BE49-F238E27FC236}">
                <a16:creationId xmlns:a16="http://schemas.microsoft.com/office/drawing/2014/main" id="{2945B080-FAF1-4F3A-8CFF-E478504AD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4935"/>
            <a:ext cx="2247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18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74" grpId="0"/>
      <p:bldP spid="75" grpId="0"/>
      <p:bldP spid="76" grpId="0" animBg="1"/>
      <p:bldP spid="76" grpId="1" animBg="1"/>
      <p:bldP spid="96" grpId="0" animBg="1"/>
      <p:bldP spid="97" grpId="0"/>
      <p:bldP spid="111" grpId="0" animBg="1"/>
      <p:bldP spid="124" grpId="0" animBg="1"/>
      <p:bldP spid="40" grpId="0"/>
      <p:bldP spid="39" grpId="0" animBg="1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A9DCB0F3-07A3-4C86-B99C-CC8D272DA479}"/>
              </a:ext>
            </a:extLst>
          </p:cNvPr>
          <p:cNvSpPr/>
          <p:nvPr/>
        </p:nvSpPr>
        <p:spPr>
          <a:xfrm>
            <a:off x="152400" y="1066800"/>
            <a:ext cx="95922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Rules: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Removing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From line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(x)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, include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line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(term)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kumimoji="0" lang="en-CA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eg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(x)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). 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Adding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From line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(x)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, include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line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(x)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Removing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$: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From line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$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kumimoji="0" lang="en-CA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x,y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, include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line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(x,y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$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(x))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1A96AA22-CEEC-4F38-9FFD-3F77468ECDE6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44304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Our Formal Proof Systems</a:t>
            </a:r>
            <a:endParaRPr kumimoji="0" lang="en-CA" altLang="en-US" sz="44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71F737-7338-46C0-ADB1-DB116F0F225C}"/>
              </a:ext>
            </a:extLst>
          </p:cNvPr>
          <p:cNvSpPr/>
          <p:nvPr/>
        </p:nvSpPr>
        <p:spPr>
          <a:xfrm>
            <a:off x="6934200" y="1860434"/>
            <a:ext cx="10823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defTabSz="685800" fontAlgn="auto">
              <a:spcAft>
                <a:spcPts val="0"/>
              </a:spcAft>
              <a:defRPr/>
            </a:pPr>
            <a:r>
              <a:rPr lang="en-US" altLang="en-US" sz="1600" dirty="0">
                <a:solidFill>
                  <a:srgbClr val="FFFFFF"/>
                </a:solidFill>
              </a:rPr>
              <a:t>(Not for </a:t>
            </a:r>
            <a:r>
              <a:rPr lang="en-CA" altLang="en-US" sz="16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1600" baseline="-25000" dirty="0">
                <a:solidFill>
                  <a:srgbClr val="FFC000"/>
                </a:solidFill>
                <a:latin typeface="Symbol" pitchFamily="18" charset="2"/>
              </a:rPr>
              <a:t>$</a:t>
            </a:r>
            <a:endParaRPr lang="en-US" altLang="en-US" sz="1600" dirty="0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632F08-2013-4B99-B86C-E561EC49880A}"/>
              </a:ext>
            </a:extLst>
          </p:cNvPr>
          <p:cNvSpPr/>
          <p:nvPr/>
        </p:nvSpPr>
        <p:spPr>
          <a:xfrm>
            <a:off x="7870634" y="1871246"/>
            <a:ext cx="6992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defTabSz="685800" fontAlgn="auto">
              <a:spcAft>
                <a:spcPts val="0"/>
              </a:spcAft>
              <a:defRPr/>
            </a:pPr>
            <a:r>
              <a:rPr lang="en-US" altLang="en-US" sz="1600" dirty="0">
                <a:solidFill>
                  <a:srgbClr val="FFFFFF"/>
                </a:solidFill>
              </a:rPr>
              <a:t>or </a:t>
            </a:r>
            <a:r>
              <a:rPr lang="en-CA" altLang="en-US" sz="16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l-GR" altLang="en-US" sz="16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altLang="en-US" sz="1600" dirty="0">
                <a:cs typeface="Times New Roman" panose="02020603050405020304" pitchFamily="18" charset="0"/>
                <a:sym typeface="Symbol" panose="05050102010706020507" pitchFamily="18" charset="2"/>
              </a:rPr>
              <a:t>).</a:t>
            </a:r>
            <a:endParaRPr lang="en-US" altLang="en-US" sz="1600" dirty="0"/>
          </a:p>
        </p:txBody>
      </p:sp>
      <p:pic>
        <p:nvPicPr>
          <p:cNvPr id="9" name="Picture 8" descr="j0116172">
            <a:extLst>
              <a:ext uri="{FF2B5EF4-FFF2-40B4-BE49-F238E27FC236}">
                <a16:creationId xmlns:a16="http://schemas.microsoft.com/office/drawing/2014/main" id="{2E7DCBD7-A6F0-4E10-97B8-56D247310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17800" y="3348111"/>
            <a:ext cx="931503" cy="1267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8">
            <a:extLst>
              <a:ext uri="{FF2B5EF4-FFF2-40B4-BE49-F238E27FC236}">
                <a16:creationId xmlns:a16="http://schemas.microsoft.com/office/drawing/2014/main" id="{4421C32D-86EB-4D0B-A03A-8B879B74D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18" y="2743200"/>
            <a:ext cx="4205029" cy="2667000"/>
          </a:xfrm>
          <a:prstGeom prst="wedgeRectCallout">
            <a:avLst>
              <a:gd name="adj1" fmla="val -56600"/>
              <a:gd name="adj2" fmla="val 11735"/>
            </a:avLst>
          </a:prstGeom>
          <a:noFill/>
          <a:ln w="127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-2286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If the symbol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$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appears elsewhere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 your proof,</a:t>
            </a:r>
          </a:p>
          <a:p>
            <a:pPr marL="0" marR="0" lvl="0" indent="-2286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use a new one now.</a:t>
            </a:r>
          </a:p>
          <a:p>
            <a:pPr indent="-228600" algn="ctr" eaLnBrk="1" hangingPunct="1">
              <a:spcBef>
                <a:spcPts val="0"/>
              </a:spcBef>
              <a:buNone/>
              <a:defRPr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Maybe 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CA" altLang="en-US" sz="2400" baseline="-25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baseline="-25000" dirty="0">
                <a:solidFill>
                  <a:srgbClr val="FFC000"/>
                </a:solidFill>
                <a:latin typeface="Symbol" pitchFamily="18" charset="2"/>
              </a:rPr>
              <a:t>$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y</a:t>
            </a:r>
            <a:r>
              <a:rPr lang="en-CA" altLang="en-US" sz="2400" baseline="-25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400" baseline="-25000" dirty="0">
                <a:solidFill>
                  <a:srgbClr val="FFC000"/>
                </a:solidFill>
                <a:latin typeface="Symbol" pitchFamily="18" charset="2"/>
              </a:rPr>
              <a:t>$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….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indent="-228600" algn="ctr" eaLnBrk="1" hangingPunct="1">
              <a:spcBef>
                <a:spcPts val="0"/>
              </a:spcBef>
              <a:buNone/>
              <a:defRPr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After all, this constant that exists might be different than the other one that exists.</a:t>
            </a:r>
          </a:p>
          <a:p>
            <a:pPr marL="0" marR="0" lvl="0" indent="-2286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57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D3400F4-1342-487C-9FA0-C155BC29EC75}"/>
              </a:ext>
            </a:extLst>
          </p:cNvPr>
          <p:cNvGrpSpPr/>
          <p:nvPr/>
        </p:nvGrpSpPr>
        <p:grpSpPr>
          <a:xfrm>
            <a:off x="7055355" y="1646448"/>
            <a:ext cx="927309" cy="947814"/>
            <a:chOff x="7088084" y="1377507"/>
            <a:chExt cx="927309" cy="947814"/>
          </a:xfrm>
        </p:grpSpPr>
        <p:sp>
          <p:nvSpPr>
            <p:cNvPr id="63" name="Line 26">
              <a:extLst>
                <a:ext uri="{FF2B5EF4-FFF2-40B4-BE49-F238E27FC236}">
                  <a16:creationId xmlns:a16="http://schemas.microsoft.com/office/drawing/2014/main" id="{C68EA2C3-2DCE-45AB-AC38-5EA05AC53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084" y="1377507"/>
              <a:ext cx="463654" cy="60647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4" name="Line 28">
              <a:extLst>
                <a:ext uri="{FF2B5EF4-FFF2-40B4-BE49-F238E27FC236}">
                  <a16:creationId xmlns:a16="http://schemas.microsoft.com/office/drawing/2014/main" id="{FC8E7ADE-79B5-4C71-9BA2-78D818CAF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5" name="Text Box 44">
            <a:extLst>
              <a:ext uri="{FF2B5EF4-FFF2-40B4-BE49-F238E27FC236}">
                <a16:creationId xmlns:a16="http://schemas.microsoft.com/office/drawing/2014/main" id="{5A7B6E5E-CA71-41CB-8B77-1E2B2B7F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065" y="1165429"/>
            <a:ext cx="1822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3C04108B-0789-4307-B11F-789E19FF1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681" y="217672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1CC7698-9811-430F-B85A-668BA78C4FF0}"/>
              </a:ext>
            </a:extLst>
          </p:cNvPr>
          <p:cNvGrpSpPr/>
          <p:nvPr/>
        </p:nvGrpSpPr>
        <p:grpSpPr>
          <a:xfrm>
            <a:off x="6858000" y="400050"/>
            <a:ext cx="1749197" cy="918866"/>
            <a:chOff x="6858000" y="400050"/>
            <a:chExt cx="1749197" cy="918866"/>
          </a:xfrm>
        </p:grpSpPr>
        <p:sp>
          <p:nvSpPr>
            <p:cNvPr id="99" name="Text Box 44">
              <a:extLst>
                <a:ext uri="{FF2B5EF4-FFF2-40B4-BE49-F238E27FC236}">
                  <a16:creationId xmlns:a16="http://schemas.microsoft.com/office/drawing/2014/main" id="{3C793684-8FB7-445B-AB0D-813281629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400050"/>
              <a:ext cx="174919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"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α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lang="en-CA" altLang="en-US" sz="2400" dirty="0" err="1">
                  <a:solidFill>
                    <a:srgbClr val="FF0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x´</a:t>
              </a:r>
              <a:r>
                <a:rPr lang="en-CA" altLang="en-US" sz="2400" dirty="0" err="1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lang="en-CA" altLang="en-US" sz="2400" dirty="0" err="1">
                  <a:solidFill>
                    <a:srgbClr val="FF0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z</a:t>
              </a:r>
              <a:r>
                <a:rPr lang="el-GR" altLang="en-US" sz="2400" dirty="0">
                  <a:solidFill>
                    <a:srgbClr val="FF0000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0" name="Line 31">
              <a:extLst>
                <a:ext uri="{FF2B5EF4-FFF2-40B4-BE49-F238E27FC236}">
                  <a16:creationId xmlns:a16="http://schemas.microsoft.com/office/drawing/2014/main" id="{12D40442-1251-4FCD-9ADD-042126F5D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857250"/>
              <a:ext cx="0" cy="461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2" name="Oval 41">
            <a:extLst>
              <a:ext uri="{FF2B5EF4-FFF2-40B4-BE49-F238E27FC236}">
                <a16:creationId xmlns:a16="http://schemas.microsoft.com/office/drawing/2014/main" id="{B1923E82-32A8-4494-A2C2-FF0F329F6F49}"/>
              </a:ext>
            </a:extLst>
          </p:cNvPr>
          <p:cNvSpPr/>
          <p:nvPr/>
        </p:nvSpPr>
        <p:spPr>
          <a:xfrm>
            <a:off x="4571999" y="2212270"/>
            <a:ext cx="2946583" cy="454334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43" name="Picture 2" descr="http://www.swordofthespirit.net/bulwark/mosesbush.gif">
            <a:extLst>
              <a:ext uri="{FF2B5EF4-FFF2-40B4-BE49-F238E27FC236}">
                <a16:creationId xmlns:a16="http://schemas.microsoft.com/office/drawing/2014/main" id="{2351BAAB-B703-4546-A210-DF22D90AB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43" y="1016540"/>
            <a:ext cx="1438410" cy="83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AutoShape 46">
            <a:extLst>
              <a:ext uri="{FF2B5EF4-FFF2-40B4-BE49-F238E27FC236}">
                <a16:creationId xmlns:a16="http://schemas.microsoft.com/office/drawing/2014/main" id="{9BAB3479-79C3-4B90-97E5-474006269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6" y="1882633"/>
            <a:ext cx="4122969" cy="525674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need to prove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FFFF"/>
                </a:solidFill>
              </a:rPr>
              <a:t>.</a:t>
            </a:r>
            <a:endParaRPr lang="en-US" altLang="en-US" sz="2400" dirty="0">
              <a:solidFill>
                <a:srgbClr val="FFC000"/>
              </a:solidFill>
              <a:latin typeface="Times New Roman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6" name="AutoShape 46">
            <a:extLst>
              <a:ext uri="{FF2B5EF4-FFF2-40B4-BE49-F238E27FC236}">
                <a16:creationId xmlns:a16="http://schemas.microsoft.com/office/drawing/2014/main" id="{EB5123DF-A3B6-49F4-97B5-EEB25DBD3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330" y="968505"/>
            <a:ext cx="4185159" cy="885643"/>
          </a:xfrm>
          <a:prstGeom prst="wedgeRoundRectCallout">
            <a:avLst>
              <a:gd name="adj1" fmla="val -51494"/>
              <a:gd name="adj2" fmla="val -26335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Assume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this I can help you!</a:t>
            </a:r>
          </a:p>
        </p:txBody>
      </p:sp>
      <p:grpSp>
        <p:nvGrpSpPr>
          <p:cNvPr id="77" name="Group 26">
            <a:extLst>
              <a:ext uri="{FF2B5EF4-FFF2-40B4-BE49-F238E27FC236}">
                <a16:creationId xmlns:a16="http://schemas.microsoft.com/office/drawing/2014/main" id="{8FEA4361-C8EE-4CED-8594-658F4A05947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52400" y="152400"/>
            <a:ext cx="519029" cy="1271938"/>
            <a:chOff x="2308" y="1513"/>
            <a:chExt cx="1162" cy="2570"/>
          </a:xfrm>
        </p:grpSpPr>
        <p:grpSp>
          <p:nvGrpSpPr>
            <p:cNvPr id="78" name="Group 27">
              <a:extLst>
                <a:ext uri="{FF2B5EF4-FFF2-40B4-BE49-F238E27FC236}">
                  <a16:creationId xmlns:a16="http://schemas.microsoft.com/office/drawing/2014/main" id="{3E8909C7-EDF2-41B8-AB8F-82D0BE5524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86" name="Freeform 28">
                <a:extLst>
                  <a:ext uri="{FF2B5EF4-FFF2-40B4-BE49-F238E27FC236}">
                    <a16:creationId xmlns:a16="http://schemas.microsoft.com/office/drawing/2014/main" id="{86A10C21-45C5-45CD-8931-2FAD7C364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7" name="Freeform 29">
                <a:extLst>
                  <a:ext uri="{FF2B5EF4-FFF2-40B4-BE49-F238E27FC236}">
                    <a16:creationId xmlns:a16="http://schemas.microsoft.com/office/drawing/2014/main" id="{ABCACD10-8208-46D2-816A-356B7A7A2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8" name="Freeform 30">
                <a:extLst>
                  <a:ext uri="{FF2B5EF4-FFF2-40B4-BE49-F238E27FC236}">
                    <a16:creationId xmlns:a16="http://schemas.microsoft.com/office/drawing/2014/main" id="{D6A7011D-7C36-4A8B-A714-E6F6DC202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9" name="Freeform 31">
                <a:extLst>
                  <a:ext uri="{FF2B5EF4-FFF2-40B4-BE49-F238E27FC236}">
                    <a16:creationId xmlns:a16="http://schemas.microsoft.com/office/drawing/2014/main" id="{CCD3617A-8591-48D5-B882-D2680ABA3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0" name="Freeform 32">
                <a:extLst>
                  <a:ext uri="{FF2B5EF4-FFF2-40B4-BE49-F238E27FC236}">
                    <a16:creationId xmlns:a16="http://schemas.microsoft.com/office/drawing/2014/main" id="{F0E2DBD7-1FF2-4536-B823-F370DB7B4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1" name="Freeform 33">
                <a:extLst>
                  <a:ext uri="{FF2B5EF4-FFF2-40B4-BE49-F238E27FC236}">
                    <a16:creationId xmlns:a16="http://schemas.microsoft.com/office/drawing/2014/main" id="{A9392C38-84B5-4DFD-BAF2-1A9B98045F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9929187B-BCA0-4F20-B3A1-6CB316EAB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086F5B3D-3ED8-4F0D-8C7D-CD8636073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1" name="Oval 36">
              <a:extLst>
                <a:ext uri="{FF2B5EF4-FFF2-40B4-BE49-F238E27FC236}">
                  <a16:creationId xmlns:a16="http://schemas.microsoft.com/office/drawing/2014/main" id="{88403077-1B31-4BE7-A4B7-66AE487FCF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2" name="Oval 37">
              <a:extLst>
                <a:ext uri="{FF2B5EF4-FFF2-40B4-BE49-F238E27FC236}">
                  <a16:creationId xmlns:a16="http://schemas.microsoft.com/office/drawing/2014/main" id="{F7D13EA9-9F27-49DB-A7EA-E6B28E2B2A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3" name="Oval 38">
              <a:extLst>
                <a:ext uri="{FF2B5EF4-FFF2-40B4-BE49-F238E27FC236}">
                  <a16:creationId xmlns:a16="http://schemas.microsoft.com/office/drawing/2014/main" id="{B1BC8B09-0CF5-431A-9A7E-ED976B88BB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4" name="Oval 39">
              <a:extLst>
                <a:ext uri="{FF2B5EF4-FFF2-40B4-BE49-F238E27FC236}">
                  <a16:creationId xmlns:a16="http://schemas.microsoft.com/office/drawing/2014/main" id="{4DAD4AF3-3904-443B-9088-2E24452281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5" name="Oval 40">
              <a:extLst>
                <a:ext uri="{FF2B5EF4-FFF2-40B4-BE49-F238E27FC236}">
                  <a16:creationId xmlns:a16="http://schemas.microsoft.com/office/drawing/2014/main" id="{31E08AAB-B743-4669-9B70-7BD79DF95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92" name="AutoShape 46">
            <a:extLst>
              <a:ext uri="{FF2B5EF4-FFF2-40B4-BE49-F238E27FC236}">
                <a16:creationId xmlns:a16="http://schemas.microsoft.com/office/drawing/2014/main" id="{3D3D632D-B7CB-4D5C-9BDF-0B245263A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044" y="193703"/>
            <a:ext cx="3658167" cy="514772"/>
          </a:xfrm>
          <a:prstGeom prst="wedgeRoundRectCallout">
            <a:avLst>
              <a:gd name="adj1" fmla="val -53566"/>
              <a:gd name="adj2" fmla="val -9679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must prove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11F6EBDB-00A1-43D6-9A9B-E3E59C366EB8}"/>
              </a:ext>
            </a:extLst>
          </p:cNvPr>
          <p:cNvSpPr/>
          <p:nvPr/>
        </p:nvSpPr>
        <p:spPr>
          <a:xfrm>
            <a:off x="6428122" y="1118899"/>
            <a:ext cx="2030078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99D537AA-78BF-47D5-AADA-65C84A052435}"/>
              </a:ext>
            </a:extLst>
          </p:cNvPr>
          <p:cNvSpPr/>
          <p:nvPr/>
        </p:nvSpPr>
        <p:spPr>
          <a:xfrm>
            <a:off x="7258170" y="2455683"/>
            <a:ext cx="1880198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0635CDB2-696E-4581-9686-464C5EB6B639}"/>
              </a:ext>
            </a:extLst>
          </p:cNvPr>
          <p:cNvSpPr/>
          <p:nvPr/>
        </p:nvSpPr>
        <p:spPr>
          <a:xfrm>
            <a:off x="6759063" y="3624111"/>
            <a:ext cx="825867" cy="491505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731191D2-6970-45D2-AF8F-EF7307C1DA03}"/>
              </a:ext>
            </a:extLst>
          </p:cNvPr>
          <p:cNvSpPr/>
          <p:nvPr/>
        </p:nvSpPr>
        <p:spPr>
          <a:xfrm>
            <a:off x="4528428" y="2788565"/>
            <a:ext cx="2252651" cy="593360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CCF26756-D2D4-4F25-8188-241EFAEFF52A}"/>
              </a:ext>
            </a:extLst>
          </p:cNvPr>
          <p:cNvSpPr/>
          <p:nvPr/>
        </p:nvSpPr>
        <p:spPr>
          <a:xfrm>
            <a:off x="7918345" y="3905160"/>
            <a:ext cx="1116501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42" name="Picture 2" descr="http://www.swordofthespirit.net/bulwark/mosesbush.gif">
            <a:extLst>
              <a:ext uri="{FF2B5EF4-FFF2-40B4-BE49-F238E27FC236}">
                <a16:creationId xmlns:a16="http://schemas.microsoft.com/office/drawing/2014/main" id="{72093301-B4CC-42B7-BDFF-CC32F3744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490" y="4087504"/>
            <a:ext cx="1438410" cy="83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AutoShape 46">
            <a:extLst>
              <a:ext uri="{FF2B5EF4-FFF2-40B4-BE49-F238E27FC236}">
                <a16:creationId xmlns:a16="http://schemas.microsoft.com/office/drawing/2014/main" id="{6328A53E-C3EC-45DF-8C2B-A4E9B08FD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095962"/>
            <a:ext cx="3941870" cy="829674"/>
          </a:xfrm>
          <a:prstGeom prst="wedgeRoundRectCallout">
            <a:avLst>
              <a:gd name="adj1" fmla="val 55469"/>
              <a:gd name="adj2" fmla="val -24614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>
              <a:spcBef>
                <a:spcPts val="0"/>
              </a:spcBef>
              <a:buNone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Assume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this I can help you!</a:t>
            </a:r>
          </a:p>
        </p:txBody>
      </p:sp>
      <p:sp>
        <p:nvSpPr>
          <p:cNvPr id="147" name="AutoShape 46">
            <a:extLst>
              <a:ext uri="{FF2B5EF4-FFF2-40B4-BE49-F238E27FC236}">
                <a16:creationId xmlns:a16="http://schemas.microsoft.com/office/drawing/2014/main" id="{2960D66B-A4EB-4D3D-B62C-01E67C48A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00" y="5006096"/>
            <a:ext cx="3390700" cy="829674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need to prove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I give the first oracle </a:t>
            </a:r>
            <a:r>
              <a:rPr lang="en-US" altLang="en-US" sz="2400" dirty="0">
                <a:solidFill>
                  <a:srgbClr val="FF0000"/>
                </a:solidFill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altLang="en-US" sz="2400" dirty="0">
                <a:solidFill>
                  <a:srgbClr val="FFFFFF"/>
                </a:solidFill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8" name="AutoShape 46">
            <a:extLst>
              <a:ext uri="{FF2B5EF4-FFF2-40B4-BE49-F238E27FC236}">
                <a16:creationId xmlns:a16="http://schemas.microsoft.com/office/drawing/2014/main" id="{986847A0-0DA8-4062-930B-56473CA26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9425" y="5025755"/>
            <a:ext cx="4721780" cy="818861"/>
          </a:xfrm>
          <a:prstGeom prst="wedgeRoundRectCallout">
            <a:avLst>
              <a:gd name="adj1" fmla="val -30616"/>
              <a:gd name="adj2" fmla="val -81299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true for all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I can assure</a:t>
            </a:r>
          </a:p>
          <a:p>
            <a:pPr lvl="0" algn="ctr">
              <a:spcBef>
                <a:spcPts val="0"/>
              </a:spcBef>
              <a:buNone/>
              <a:defRPr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0" name="AutoShape 46">
            <a:extLst>
              <a:ext uri="{FF2B5EF4-FFF2-40B4-BE49-F238E27FC236}">
                <a16:creationId xmlns:a16="http://schemas.microsoft.com/office/drawing/2014/main" id="{658E687A-5DB3-47A6-8D2C-86EE8BE4D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5964747"/>
            <a:ext cx="4239904" cy="458359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Modus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Ponens gives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1" name="AutoShape 46">
            <a:extLst>
              <a:ext uri="{FF2B5EF4-FFF2-40B4-BE49-F238E27FC236}">
                <a16:creationId xmlns:a16="http://schemas.microsoft.com/office/drawing/2014/main" id="{7702A512-29BE-4537-BDDF-3BDEE12DC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399" y="5957248"/>
            <a:ext cx="4694802" cy="458359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plug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 my value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x´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to get</a:t>
            </a:r>
            <a:r>
              <a:rPr lang="en-US" altLang="en-US" sz="2400" dirty="0">
                <a:solidFill>
                  <a:srgbClr val="FFFFFF"/>
                </a:solidFill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157ECBBF-69AF-4050-BFC5-D7DFC31AA66D}"/>
              </a:ext>
            </a:extLst>
          </p:cNvPr>
          <p:cNvSpPr/>
          <p:nvPr/>
        </p:nvSpPr>
        <p:spPr>
          <a:xfrm>
            <a:off x="6400800" y="1115704"/>
            <a:ext cx="2030078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EE44ADB1-EDE2-49AE-B139-98A2D45F6C61}"/>
              </a:ext>
            </a:extLst>
          </p:cNvPr>
          <p:cNvSpPr/>
          <p:nvPr/>
        </p:nvSpPr>
        <p:spPr>
          <a:xfrm>
            <a:off x="7212841" y="2438400"/>
            <a:ext cx="1898205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F34D5E37-C81C-40AF-82AE-5100F118CB5B}"/>
              </a:ext>
            </a:extLst>
          </p:cNvPr>
          <p:cNvSpPr/>
          <p:nvPr/>
        </p:nvSpPr>
        <p:spPr>
          <a:xfrm>
            <a:off x="6809122" y="334688"/>
            <a:ext cx="1893833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C4CF46EE-E3CD-496F-9114-D4A84CF98D94}"/>
              </a:ext>
            </a:extLst>
          </p:cNvPr>
          <p:cNvSpPr/>
          <p:nvPr/>
        </p:nvSpPr>
        <p:spPr>
          <a:xfrm>
            <a:off x="4591195" y="5402244"/>
            <a:ext cx="2695987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36FAD2AC-345B-4C08-9FF1-86959339D036}"/>
              </a:ext>
            </a:extLst>
          </p:cNvPr>
          <p:cNvSpPr/>
          <p:nvPr/>
        </p:nvSpPr>
        <p:spPr>
          <a:xfrm>
            <a:off x="2747472" y="4141319"/>
            <a:ext cx="825867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3" name="Text Box 44">
            <a:extLst>
              <a:ext uri="{FF2B5EF4-FFF2-40B4-BE49-F238E27FC236}">
                <a16:creationId xmlns:a16="http://schemas.microsoft.com/office/drawing/2014/main" id="{264AEB74-3BF0-42DA-A130-F569CB467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170" y="2549783"/>
            <a:ext cx="2028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48C7F47-B1D8-4D5B-ADB2-D7EA222B77CE}"/>
              </a:ext>
            </a:extLst>
          </p:cNvPr>
          <p:cNvGrpSpPr/>
          <p:nvPr/>
        </p:nvGrpSpPr>
        <p:grpSpPr>
          <a:xfrm>
            <a:off x="7308465" y="3009900"/>
            <a:ext cx="1149735" cy="947814"/>
            <a:chOff x="6865658" y="1377507"/>
            <a:chExt cx="1149735" cy="947814"/>
          </a:xfrm>
        </p:grpSpPr>
        <p:sp>
          <p:nvSpPr>
            <p:cNvPr id="75" name="Line 26">
              <a:extLst>
                <a:ext uri="{FF2B5EF4-FFF2-40B4-BE49-F238E27FC236}">
                  <a16:creationId xmlns:a16="http://schemas.microsoft.com/office/drawing/2014/main" id="{05ABAE42-78CA-4A41-9CA5-905B6A058E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5658" y="1377507"/>
              <a:ext cx="686080" cy="6405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6" name="Line 28">
              <a:extLst>
                <a:ext uri="{FF2B5EF4-FFF2-40B4-BE49-F238E27FC236}">
                  <a16:creationId xmlns:a16="http://schemas.microsoft.com/office/drawing/2014/main" id="{951DDA17-CCB0-4E64-9FFB-5620884464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96" name="Text Box 44">
            <a:extLst>
              <a:ext uri="{FF2B5EF4-FFF2-40B4-BE49-F238E27FC236}">
                <a16:creationId xmlns:a16="http://schemas.microsoft.com/office/drawing/2014/main" id="{99BC2E85-DF03-41B0-AF9D-14C46D196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608425"/>
            <a:ext cx="790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7" name="Text Box 44">
            <a:extLst>
              <a:ext uri="{FF2B5EF4-FFF2-40B4-BE49-F238E27FC236}">
                <a16:creationId xmlns:a16="http://schemas.microsoft.com/office/drawing/2014/main" id="{9DF4C84C-822D-4C23-A094-5A4F0240E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8984" y="3890553"/>
            <a:ext cx="11192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x´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4" name="Line 26">
            <a:extLst>
              <a:ext uri="{FF2B5EF4-FFF2-40B4-BE49-F238E27FC236}">
                <a16:creationId xmlns:a16="http://schemas.microsoft.com/office/drawing/2014/main" id="{80712A2B-EFD1-4FFB-8A58-C99DE37385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590800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5" name="Text Box 44">
            <a:extLst>
              <a:ext uri="{FF2B5EF4-FFF2-40B4-BE49-F238E27FC236}">
                <a16:creationId xmlns:a16="http://schemas.microsoft.com/office/drawing/2014/main" id="{BB58ABB8-73DD-4502-8172-129FDC25D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4935"/>
            <a:ext cx="2247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A157A6F-3C59-473B-BE76-760476854B7A}"/>
              </a:ext>
            </a:extLst>
          </p:cNvPr>
          <p:cNvSpPr/>
          <p:nvPr/>
        </p:nvSpPr>
        <p:spPr>
          <a:xfrm>
            <a:off x="4574401" y="2201431"/>
            <a:ext cx="698018" cy="454334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" name="AutoShape 46">
            <a:extLst>
              <a:ext uri="{FF2B5EF4-FFF2-40B4-BE49-F238E27FC236}">
                <a16:creationId xmlns:a16="http://schemas.microsoft.com/office/drawing/2014/main" id="{043F8106-6BFF-47EB-AC33-84C671D0C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918" y="6445239"/>
            <a:ext cx="1822882" cy="461665"/>
          </a:xfrm>
          <a:prstGeom prst="wedgeRoundRectCallout">
            <a:avLst>
              <a:gd name="adj1" fmla="val -33861"/>
              <a:gd name="adj2" fmla="val -63668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400"/>
              <a:t>Hence </a:t>
            </a:r>
            <a:r>
              <a:rPr lang="en-US" altLang="en-US" sz="2400">
                <a:solidFill>
                  <a:srgbClr val="FFFF00"/>
                </a:solidFill>
              </a:rPr>
              <a:t>valid</a:t>
            </a:r>
            <a:r>
              <a:rPr lang="en-US" altLang="en-US" sz="2400" dirty="0"/>
              <a:t>.</a:t>
            </a:r>
            <a:endParaRPr lang="en-US" alt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52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4" grpId="0" animBg="1"/>
      <p:bldP spid="46" grpId="0" animBg="1"/>
      <p:bldP spid="92" grpId="0" animBg="1"/>
      <p:bldP spid="93" grpId="0" animBg="1"/>
      <p:bldP spid="93" grpId="1" animBg="1"/>
      <p:bldP spid="94" grpId="0" animBg="1"/>
      <p:bldP spid="94" grpId="1" animBg="1"/>
      <p:bldP spid="103" grpId="0" animBg="1"/>
      <p:bldP spid="103" grpId="1" animBg="1"/>
      <p:bldP spid="107" grpId="0" animBg="1"/>
      <p:bldP spid="107" grpId="1" animBg="1"/>
      <p:bldP spid="125" grpId="0" animBg="1"/>
      <p:bldP spid="125" grpId="1" animBg="1"/>
      <p:bldP spid="143" grpId="0" animBg="1"/>
      <p:bldP spid="147" grpId="0" animBg="1"/>
      <p:bldP spid="148" grpId="0" animBg="1"/>
      <p:bldP spid="150" grpId="0" animBg="1"/>
      <p:bldP spid="151" grpId="0" animBg="1"/>
      <p:bldP spid="154" grpId="0" animBg="1"/>
      <p:bldP spid="154" grpId="1" animBg="1"/>
      <p:bldP spid="155" grpId="0" animBg="1"/>
      <p:bldP spid="155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56" grpId="0" animBg="1"/>
      <p:bldP spid="56" grpId="1" animBg="1"/>
      <p:bldP spid="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Shape 8">
            <a:extLst>
              <a:ext uri="{FF2B5EF4-FFF2-40B4-BE49-F238E27FC236}">
                <a16:creationId xmlns:a16="http://schemas.microsoft.com/office/drawing/2014/main" id="{175CF7DC-42B9-4A65-A9F8-F916DF5E9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399" y="1493237"/>
            <a:ext cx="7329479" cy="4319755"/>
          </a:xfrm>
          <a:prstGeom prst="wedgeRectCallout">
            <a:avLst>
              <a:gd name="adj1" fmla="val -54753"/>
              <a:gd name="adj2" fmla="val -4251"/>
            </a:avLst>
          </a:prstGeom>
          <a:noFill/>
          <a:ln w="12700" cap="flat" cmpd="sng" algn="ctr">
            <a:solidFill>
              <a:srgbClr val="FF00FF">
                <a:lumMod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Formal Proof: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Ded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. Goal: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 LHS</a:t>
            </a:r>
            <a:r>
              <a:rPr lang="en-US" altLang="en-US" sz="2400" dirty="0">
                <a:sym typeface="Symbol" panose="05050102010706020507" pitchFamily="18" charset="2"/>
              </a:rPr>
              <a:t> 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</a:t>
            </a:r>
            <a:r>
              <a:rPr lang="en-US" altLang="en-US" sz="2400" noProof="0" dirty="0">
                <a:latin typeface="Symbol" pitchFamily="18" charset="2"/>
              </a:rPr>
              <a:t>    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Deduction Goal: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      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latin typeface="Symbol" pitchFamily="18" charset="2"/>
              </a:rPr>
              <a:t>     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"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latin typeface="Times New Roman"/>
              </a:rPr>
              <a:t>LHS</a:t>
            </a:r>
            <a:r>
              <a:rPr lang="en-US" altLang="en-US" sz="2400" dirty="0">
                <a:sym typeface="Symbol" panose="05050102010706020507" pitchFamily="18" charset="2"/>
              </a:rPr>
              <a:t> </a:t>
            </a:r>
            <a:r>
              <a:rPr lang="en-US" altLang="en-US" sz="2400" dirty="0">
                <a:latin typeface="Times New Roman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D3F9DC-AA4F-44F9-B6CF-ABEFD5921CE9}"/>
              </a:ext>
            </a:extLst>
          </p:cNvPr>
          <p:cNvSpPr/>
          <p:nvPr/>
        </p:nvSpPr>
        <p:spPr>
          <a:xfrm>
            <a:off x="6096000" y="2238157"/>
            <a:ext cx="29715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Assumption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Remove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Assumption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3&amp;5 </a:t>
            </a: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modus ponens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algn="l">
              <a:defRPr/>
            </a:pPr>
            <a:r>
              <a:rPr lang="en-US" sz="2400" dirty="0">
                <a:solidFill>
                  <a:srgbClr val="FFFFFF"/>
                </a:solidFill>
              </a:rPr>
              <a:t>Remove </a:t>
            </a:r>
            <a:r>
              <a:rPr lang="en-US" altLang="en-US" sz="2400" dirty="0">
                <a:solidFill>
                  <a:srgbClr val="FFFFFF"/>
                </a:solidFill>
                <a:latin typeface="Symbol" pitchFamily="18" charset="2"/>
              </a:rPr>
              <a:t>"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Deduction Conclusion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Add </a:t>
            </a:r>
            <a:r>
              <a:rPr lang="en-US" altLang="en-US" sz="2400" dirty="0">
                <a:solidFill>
                  <a:srgbClr val="FFFFFF"/>
                </a:solidFill>
                <a:latin typeface="Symbol" pitchFamily="18" charset="2"/>
              </a:rPr>
              <a:t>"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Deduction Conclusion</a:t>
            </a:r>
          </a:p>
        </p:txBody>
      </p:sp>
      <p:pic>
        <p:nvPicPr>
          <p:cNvPr id="31" name="Picture 5" descr="j0116172">
            <a:extLst>
              <a:ext uri="{FF2B5EF4-FFF2-40B4-BE49-F238E27FC236}">
                <a16:creationId xmlns:a16="http://schemas.microsoft.com/office/drawing/2014/main" id="{1309115B-70EC-446B-A42C-3B7DE5C80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52400" y="2993044"/>
            <a:ext cx="1397000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BB828C0-9ADF-44E9-9161-C65BF5D180B4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2.    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66FF66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CA" altLang="en-US" sz="2400" dirty="0">
              <a:solidFill>
                <a:srgbClr val="FFC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4375310-773C-41DF-AE12-904AB7AAF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Formal Proof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1A5071-582B-4026-9413-B98A4E8E8DC2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8450CF-5298-4B6B-B285-E021D00F7F25}"/>
              </a:ext>
            </a:extLst>
          </p:cNvPr>
          <p:cNvCxnSpPr/>
          <p:nvPr/>
        </p:nvCxnSpPr>
        <p:spPr bwMode="auto">
          <a:xfrm>
            <a:off x="1676399" y="5029200"/>
            <a:ext cx="6553201" cy="0"/>
          </a:xfrm>
          <a:prstGeom prst="line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8065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93330FD-2508-4BFE-B54E-1499D3BB6257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3.     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US" sz="2400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39D8F70E-61FC-4D85-B634-3D373B93A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933511"/>
              </p:ext>
            </p:extLst>
          </p:nvPr>
        </p:nvGraphicFramePr>
        <p:xfrm>
          <a:off x="4370330" y="4460196"/>
          <a:ext cx="225907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14">
                  <a:extLst>
                    <a:ext uri="{9D8B030D-6E8A-4147-A177-3AD203B41FA5}">
                      <a16:colId xmlns:a16="http://schemas.microsoft.com/office/drawing/2014/main" val="2695560276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76685689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0569233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319969698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47232456"/>
                    </a:ext>
                  </a:extLst>
                </a:gridCol>
              </a:tblGrid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l-GR" altLang="en-US" sz="2400" b="0" dirty="0">
                          <a:solidFill>
                            <a:schemeClr val="bg2"/>
                          </a:solidFill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β</a:t>
                      </a: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501840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95492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634197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349429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430140"/>
                  </a:ext>
                </a:extLst>
              </a:tr>
            </a:tbl>
          </a:graphicData>
        </a:graphic>
      </p:graphicFrame>
      <p:sp>
        <p:nvSpPr>
          <p:cNvPr id="59" name="Rectangle 58">
            <a:extLst>
              <a:ext uri="{FF2B5EF4-FFF2-40B4-BE49-F238E27FC236}">
                <a16:creationId xmlns:a16="http://schemas.microsoft.com/office/drawing/2014/main" id="{0B826C35-A247-47C9-812A-A973360D7D15}"/>
              </a:ext>
            </a:extLst>
          </p:cNvPr>
          <p:cNvSpPr/>
          <p:nvPr/>
        </p:nvSpPr>
        <p:spPr>
          <a:xfrm>
            <a:off x="2420306" y="4894652"/>
            <a:ext cx="99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(0)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(1)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(2)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(3)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BCE46EE-7772-4ABF-A6C0-190BDBE605BB}"/>
              </a:ext>
            </a:extLst>
          </p:cNvPr>
          <p:cNvSpPr/>
          <p:nvPr/>
        </p:nvSpPr>
        <p:spPr>
          <a:xfrm>
            <a:off x="3465458" y="5330744"/>
            <a:ext cx="53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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152FB86-60FC-4BA5-AF58-469EAF5DF479}"/>
              </a:ext>
            </a:extLst>
          </p:cNvPr>
          <p:cNvSpPr txBox="1"/>
          <p:nvPr/>
        </p:nvSpPr>
        <p:spPr>
          <a:xfrm>
            <a:off x="241300" y="1313440"/>
            <a:ext cx="86614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66FF66"/>
                </a:solidFill>
              </a:rPr>
              <a:t>Answer 2.3: </a:t>
            </a:r>
            <a:r>
              <a:rPr lang="en-US" sz="2400" dirty="0">
                <a:solidFill>
                  <a:srgbClr val="FFFFFF"/>
                </a:solidFill>
              </a:rPr>
              <a:t>Not valid</a:t>
            </a:r>
          </a:p>
          <a:p>
            <a:pPr algn="l"/>
            <a:r>
              <a:rPr lang="en-US" altLang="en-US" sz="2400" dirty="0">
                <a:solidFill>
                  <a:srgbClr val="FFFFFF"/>
                </a:solidFill>
                <a:sym typeface="Symbol" panose="05050102010706020507" pitchFamily="18" charset="2"/>
              </a:rPr>
              <a:t>       The first says that if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is true in row 1, </a:t>
            </a:r>
            <a:b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     then this entire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row is true.</a:t>
            </a:r>
          </a:p>
          <a:p>
            <a:pPr algn="l"/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There is no reason to believe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is true in the other rows.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56903F3-225F-4E2C-AC31-9E1FF9055A45}"/>
              </a:ext>
            </a:extLst>
          </p:cNvPr>
          <p:cNvSpPr/>
          <p:nvPr/>
        </p:nvSpPr>
        <p:spPr>
          <a:xfrm>
            <a:off x="924733" y="4500265"/>
            <a:ext cx="1600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Row z: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E8DD6A1-5B5D-483B-A259-469B5E224727}"/>
              </a:ext>
            </a:extLst>
          </p:cNvPr>
          <p:cNvSpPr/>
          <p:nvPr/>
        </p:nvSpPr>
        <p:spPr>
          <a:xfrm>
            <a:off x="4773232" y="5389711"/>
            <a:ext cx="1945852" cy="405286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3951AD2-DBC7-4F63-922C-55C7EB7ADE4F}"/>
              </a:ext>
            </a:extLst>
          </p:cNvPr>
          <p:cNvSpPr/>
          <p:nvPr/>
        </p:nvSpPr>
        <p:spPr>
          <a:xfrm>
            <a:off x="2303337" y="5410200"/>
            <a:ext cx="897063" cy="405286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CE88A1A5-06A5-4DC8-A4B6-DCE87C21EF8B}"/>
              </a:ext>
            </a:extLst>
          </p:cNvPr>
          <p:cNvSpPr/>
          <p:nvPr/>
        </p:nvSpPr>
        <p:spPr>
          <a:xfrm>
            <a:off x="5252973" y="4939660"/>
            <a:ext cx="485385" cy="428386"/>
          </a:xfrm>
          <a:prstGeom prst="ellipse">
            <a:avLst/>
          </a:prstGeom>
          <a:ln w="25400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CA" sz="2800" i="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730F7C0-5B6B-4198-8610-639D760B0200}"/>
              </a:ext>
            </a:extLst>
          </p:cNvPr>
          <p:cNvSpPr/>
          <p:nvPr/>
        </p:nvSpPr>
        <p:spPr>
          <a:xfrm>
            <a:off x="5258545" y="406827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C000"/>
                </a:solidFill>
              </a:rPr>
              <a:t>x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0C46909-5443-4B09-AED5-53EA8575B972}"/>
              </a:ext>
            </a:extLst>
          </p:cNvPr>
          <p:cNvSpPr/>
          <p:nvPr/>
        </p:nvSpPr>
        <p:spPr>
          <a:xfrm>
            <a:off x="4081404" y="5403158"/>
            <a:ext cx="320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chemeClr val="tx2"/>
                </a:solidFill>
              </a:rPr>
              <a:t>z</a:t>
            </a:r>
            <a:endParaRPr lang="en-CA" sz="2400" dirty="0">
              <a:solidFill>
                <a:schemeClr val="tx2"/>
              </a:solidFill>
            </a:endParaRPr>
          </a:p>
        </p:txBody>
      </p:sp>
      <p:sp>
        <p:nvSpPr>
          <p:cNvPr id="36" name="Text Box 74">
            <a:extLst>
              <a:ext uri="{FF2B5EF4-FFF2-40B4-BE49-F238E27FC236}">
                <a16:creationId xmlns:a16="http://schemas.microsoft.com/office/drawing/2014/main" id="{9685A35D-C7F2-4C72-BFBE-4447DECFD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0647" y="4038600"/>
            <a:ext cx="936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altLang="en-US" sz="2400" i="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5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6" grpId="0" animBg="1"/>
      <p:bldP spid="67" grpId="0" animBg="1"/>
      <p:bldP spid="6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93330FD-2508-4BFE-B54E-1499D3BB6257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3.     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endParaRPr lang="en-US" sz="2400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39D8F70E-61FC-4D85-B634-3D373B93ABBA}"/>
              </a:ext>
            </a:extLst>
          </p:cNvPr>
          <p:cNvGraphicFramePr>
            <a:graphicFrameLocks noGrp="1"/>
          </p:cNvGraphicFramePr>
          <p:nvPr/>
        </p:nvGraphicFramePr>
        <p:xfrm>
          <a:off x="4370330" y="4460196"/>
          <a:ext cx="225907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14">
                  <a:extLst>
                    <a:ext uri="{9D8B030D-6E8A-4147-A177-3AD203B41FA5}">
                      <a16:colId xmlns:a16="http://schemas.microsoft.com/office/drawing/2014/main" val="2695560276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76685689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0569233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319969698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47232456"/>
                    </a:ext>
                  </a:extLst>
                </a:gridCol>
              </a:tblGrid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l-GR" altLang="en-US" sz="2400" b="0" dirty="0">
                          <a:solidFill>
                            <a:schemeClr val="bg2"/>
                          </a:solidFill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β</a:t>
                      </a: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501840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95492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634197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349429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430140"/>
                  </a:ext>
                </a:extLst>
              </a:tr>
            </a:tbl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id="{60C4D23D-D981-493F-BD45-5BFF56C63A1F}"/>
              </a:ext>
            </a:extLst>
          </p:cNvPr>
          <p:cNvGrpSpPr/>
          <p:nvPr/>
        </p:nvGrpSpPr>
        <p:grpSpPr>
          <a:xfrm>
            <a:off x="4081404" y="4038600"/>
            <a:ext cx="2481884" cy="2692192"/>
            <a:chOff x="6519804" y="198926"/>
            <a:chExt cx="2481884" cy="269219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D2D678-E0F1-427C-B42B-B9D2D68FAA43}"/>
                </a:ext>
              </a:extLst>
            </p:cNvPr>
            <p:cNvSpPr/>
            <p:nvPr/>
          </p:nvSpPr>
          <p:spPr>
            <a:xfrm>
              <a:off x="7318966" y="1066707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F991489-633A-4A20-AD95-491C3067775D}"/>
                </a:ext>
              </a:extLst>
            </p:cNvPr>
            <p:cNvSpPr/>
            <p:nvPr/>
          </p:nvSpPr>
          <p:spPr>
            <a:xfrm>
              <a:off x="7749419" y="1066707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07D42A2-202A-4933-AFD8-72AE8A1AF071}"/>
                </a:ext>
              </a:extLst>
            </p:cNvPr>
            <p:cNvSpPr/>
            <p:nvPr/>
          </p:nvSpPr>
          <p:spPr>
            <a:xfrm>
              <a:off x="8188153" y="1066707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6A92E9B-79C3-4A53-AFD7-055593DFCFD4}"/>
                </a:ext>
              </a:extLst>
            </p:cNvPr>
            <p:cNvSpPr/>
            <p:nvPr/>
          </p:nvSpPr>
          <p:spPr>
            <a:xfrm>
              <a:off x="8645500" y="1066707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009AD4E-3B46-4E19-9508-ADE23D3465A0}"/>
                </a:ext>
              </a:extLst>
            </p:cNvPr>
            <p:cNvSpPr/>
            <p:nvPr/>
          </p:nvSpPr>
          <p:spPr>
            <a:xfrm>
              <a:off x="7316713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807DEF8-BCE8-4D41-AC38-05A4653EDC9C}"/>
                </a:ext>
              </a:extLst>
            </p:cNvPr>
            <p:cNvSpPr/>
            <p:nvPr/>
          </p:nvSpPr>
          <p:spPr>
            <a:xfrm>
              <a:off x="7731136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2369D30-DA5A-4F8B-9A5F-3B52CCCD0413}"/>
                </a:ext>
              </a:extLst>
            </p:cNvPr>
            <p:cNvSpPr/>
            <p:nvPr/>
          </p:nvSpPr>
          <p:spPr>
            <a:xfrm>
              <a:off x="8185900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EC72E2-9559-4851-92A1-7C53067801A0}"/>
                </a:ext>
              </a:extLst>
            </p:cNvPr>
            <p:cNvSpPr/>
            <p:nvPr/>
          </p:nvSpPr>
          <p:spPr>
            <a:xfrm>
              <a:off x="8627217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62D98B8-7D5B-475D-B020-FBB3A8444ACB}"/>
                </a:ext>
              </a:extLst>
            </p:cNvPr>
            <p:cNvSpPr/>
            <p:nvPr/>
          </p:nvSpPr>
          <p:spPr>
            <a:xfrm>
              <a:off x="7314460" y="1963288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6FB4D96-BFA7-4B21-8089-193778D29F07}"/>
                </a:ext>
              </a:extLst>
            </p:cNvPr>
            <p:cNvSpPr/>
            <p:nvPr/>
          </p:nvSpPr>
          <p:spPr>
            <a:xfrm>
              <a:off x="7744913" y="1963288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3C5C0E0-295A-48A5-9C8F-87F67653694C}"/>
                </a:ext>
              </a:extLst>
            </p:cNvPr>
            <p:cNvSpPr/>
            <p:nvPr/>
          </p:nvSpPr>
          <p:spPr>
            <a:xfrm>
              <a:off x="8199677" y="1963288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330371C-989A-4CD5-B34A-21FD099B7C2B}"/>
                </a:ext>
              </a:extLst>
            </p:cNvPr>
            <p:cNvSpPr/>
            <p:nvPr/>
          </p:nvSpPr>
          <p:spPr>
            <a:xfrm>
              <a:off x="8624964" y="1963288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9CF2F43-5F91-4EEE-9E80-8E349FD5E1B9}"/>
                </a:ext>
              </a:extLst>
            </p:cNvPr>
            <p:cNvSpPr/>
            <p:nvPr/>
          </p:nvSpPr>
          <p:spPr>
            <a:xfrm>
              <a:off x="7312207" y="242945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AD9D7FF-D547-4DFD-B0AD-8CCD5D0C6BF0}"/>
                </a:ext>
              </a:extLst>
            </p:cNvPr>
            <p:cNvSpPr/>
            <p:nvPr/>
          </p:nvSpPr>
          <p:spPr>
            <a:xfrm>
              <a:off x="7726630" y="242945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423914C-CBE6-4F4B-AD09-BAEAAB3A0CC9}"/>
                </a:ext>
              </a:extLst>
            </p:cNvPr>
            <p:cNvSpPr/>
            <p:nvPr/>
          </p:nvSpPr>
          <p:spPr>
            <a:xfrm>
              <a:off x="8197424" y="2429453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195CC96-FBFE-41A1-B5BA-72D78DB2E5CD}"/>
                </a:ext>
              </a:extLst>
            </p:cNvPr>
            <p:cNvSpPr/>
            <p:nvPr/>
          </p:nvSpPr>
          <p:spPr>
            <a:xfrm>
              <a:off x="8638741" y="2429453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D0C0993-5C43-4990-BDAB-758EB6C387B5}"/>
                </a:ext>
              </a:extLst>
            </p:cNvPr>
            <p:cNvSpPr/>
            <p:nvPr/>
          </p:nvSpPr>
          <p:spPr>
            <a:xfrm>
              <a:off x="7696945" y="228600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C000"/>
                  </a:solidFill>
                </a:rPr>
                <a:t>x</a:t>
              </a:r>
              <a:endParaRPr lang="en-CA" sz="2400" dirty="0">
                <a:solidFill>
                  <a:srgbClr val="FFC000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CB661DB-2E32-4AFF-9DDE-DC122C14B4AE}"/>
                </a:ext>
              </a:extLst>
            </p:cNvPr>
            <p:cNvSpPr/>
            <p:nvPr/>
          </p:nvSpPr>
          <p:spPr>
            <a:xfrm>
              <a:off x="6519804" y="1563484"/>
              <a:ext cx="3209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chemeClr val="tx2"/>
                  </a:solidFill>
                </a:rPr>
                <a:t>z</a:t>
              </a:r>
              <a:endParaRPr lang="en-CA" sz="2400" dirty="0">
                <a:solidFill>
                  <a:schemeClr val="tx2"/>
                </a:solidFill>
              </a:endParaRPr>
            </a:p>
          </p:txBody>
        </p:sp>
        <p:sp>
          <p:nvSpPr>
            <p:cNvPr id="56" name="Text Box 74">
              <a:extLst>
                <a:ext uri="{FF2B5EF4-FFF2-40B4-BE49-F238E27FC236}">
                  <a16:creationId xmlns:a16="http://schemas.microsoft.com/office/drawing/2014/main" id="{EF8CEAF2-BBFA-4085-9D3B-ABE7763C3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9047" y="198926"/>
              <a:ext cx="9364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None/>
              </a:pPr>
              <a:r>
                <a:rPr lang="el-GR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lang="en-CA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(</a:t>
              </a:r>
              <a:r>
                <a:rPr lang="en-CA" altLang="en-US" sz="2400" dirty="0" err="1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x,</a:t>
              </a:r>
              <a:r>
                <a:rPr lang="en-CA" altLang="en-US" sz="2400" dirty="0" err="1">
                  <a:solidFill>
                    <a:srgbClr val="FFFF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z</a:t>
              </a:r>
              <a:r>
                <a:rPr lang="en-CA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)</a:t>
              </a:r>
              <a:endParaRPr lang="en-US" altLang="en-US" sz="2400" i="0" dirty="0">
                <a:solidFill>
                  <a:srgbClr val="FFC000"/>
                </a:solidFill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0B826C35-A247-47C9-812A-A973360D7D15}"/>
              </a:ext>
            </a:extLst>
          </p:cNvPr>
          <p:cNvSpPr/>
          <p:nvPr/>
        </p:nvSpPr>
        <p:spPr>
          <a:xfrm>
            <a:off x="2420306" y="4894652"/>
            <a:ext cx="99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(0)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(1)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(2)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(3)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BCE46EE-7772-4ABF-A6C0-190BDBE605BB}"/>
              </a:ext>
            </a:extLst>
          </p:cNvPr>
          <p:cNvSpPr/>
          <p:nvPr/>
        </p:nvSpPr>
        <p:spPr>
          <a:xfrm>
            <a:off x="3465458" y="5330744"/>
            <a:ext cx="53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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152FB86-60FC-4BA5-AF58-469EAF5DF479}"/>
              </a:ext>
            </a:extLst>
          </p:cNvPr>
          <p:cNvSpPr txBox="1"/>
          <p:nvPr/>
        </p:nvSpPr>
        <p:spPr>
          <a:xfrm>
            <a:off x="241300" y="1313440"/>
            <a:ext cx="8661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66FF66"/>
                </a:solidFill>
              </a:rPr>
              <a:t>Answer 2.3: </a:t>
            </a:r>
            <a:r>
              <a:rPr lang="en-US" sz="2400" dirty="0">
                <a:solidFill>
                  <a:srgbClr val="FFFFFF"/>
                </a:solidFill>
              </a:rPr>
              <a:t>Not valid</a:t>
            </a:r>
          </a:p>
          <a:p>
            <a:pPr algn="l"/>
            <a:r>
              <a:rPr lang="en-US" altLang="en-US" sz="2400" dirty="0">
                <a:solidFill>
                  <a:srgbClr val="FFFFFF"/>
                </a:solidFill>
                <a:sym typeface="Symbol" panose="05050102010706020507" pitchFamily="18" charset="2"/>
              </a:rPr>
              <a:t>       The statement is false in the model given below.</a:t>
            </a:r>
          </a:p>
          <a:p>
            <a:pPr algn="l"/>
            <a:r>
              <a:rPr lang="en-US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 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(x,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is true because this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row is all true.</a:t>
            </a:r>
          </a:p>
          <a:p>
            <a:pPr algn="l"/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 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(x,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is true because this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is false.</a:t>
            </a:r>
          </a:p>
          <a:p>
            <a:pPr algn="l"/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Same for z=2,3.</a:t>
            </a:r>
          </a:p>
          <a:p>
            <a:pPr algn="l"/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Hence, LHS is true.</a:t>
            </a:r>
            <a:endParaRPr lang="en-US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56903F3-225F-4E2C-AC31-9E1FF9055A45}"/>
              </a:ext>
            </a:extLst>
          </p:cNvPr>
          <p:cNvSpPr/>
          <p:nvPr/>
        </p:nvSpPr>
        <p:spPr>
          <a:xfrm>
            <a:off x="924733" y="4500265"/>
            <a:ext cx="1600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Row z: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9332343-5E59-474E-BE61-FDAA287D4FCC}"/>
              </a:ext>
            </a:extLst>
          </p:cNvPr>
          <p:cNvSpPr/>
          <p:nvPr/>
        </p:nvSpPr>
        <p:spPr>
          <a:xfrm>
            <a:off x="1931119" y="564577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66FF66"/>
                </a:solidFill>
              </a:rPr>
              <a:t>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DEA167D-2D57-42BC-9CEE-849837981CC4}"/>
              </a:ext>
            </a:extLst>
          </p:cNvPr>
          <p:cNvSpPr/>
          <p:nvPr/>
        </p:nvSpPr>
        <p:spPr>
          <a:xfrm>
            <a:off x="4773232" y="5389711"/>
            <a:ext cx="1945852" cy="405286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A85D434-BA10-4A7B-96B8-3BEB600B11CD}"/>
              </a:ext>
            </a:extLst>
          </p:cNvPr>
          <p:cNvSpPr/>
          <p:nvPr/>
        </p:nvSpPr>
        <p:spPr>
          <a:xfrm>
            <a:off x="2371277" y="4980711"/>
            <a:ext cx="897063" cy="405286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945E921-6E40-46B7-B1CE-88320F91CADE}"/>
              </a:ext>
            </a:extLst>
          </p:cNvPr>
          <p:cNvSpPr/>
          <p:nvPr/>
        </p:nvSpPr>
        <p:spPr>
          <a:xfrm>
            <a:off x="5252973" y="4939660"/>
            <a:ext cx="485385" cy="428386"/>
          </a:xfrm>
          <a:prstGeom prst="ellipse">
            <a:avLst/>
          </a:prstGeom>
          <a:ln w="25400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CA" sz="2800" i="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6DB619-D03B-426F-9616-968DF218252A}"/>
              </a:ext>
            </a:extLst>
          </p:cNvPr>
          <p:cNvSpPr/>
          <p:nvPr/>
        </p:nvSpPr>
        <p:spPr>
          <a:xfrm>
            <a:off x="2378101" y="5400553"/>
            <a:ext cx="897063" cy="405286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E10309C-33A1-4A82-BE54-9038A1572475}"/>
              </a:ext>
            </a:extLst>
          </p:cNvPr>
          <p:cNvSpPr/>
          <p:nvPr/>
        </p:nvSpPr>
        <p:spPr>
          <a:xfrm>
            <a:off x="4357048" y="564191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66FF66"/>
                </a:solidFill>
              </a:rPr>
              <a:t>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D316055-EA98-47D9-B4AB-B716C5EAD5E0}"/>
              </a:ext>
            </a:extLst>
          </p:cNvPr>
          <p:cNvSpPr/>
          <p:nvPr/>
        </p:nvSpPr>
        <p:spPr>
          <a:xfrm>
            <a:off x="5739812" y="57434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A620072-7132-4F08-9021-700D1E6D2826}"/>
              </a:ext>
            </a:extLst>
          </p:cNvPr>
          <p:cNvSpPr/>
          <p:nvPr/>
        </p:nvSpPr>
        <p:spPr>
          <a:xfrm>
            <a:off x="5026928" y="30480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8FC3F8E-2404-4FF4-8366-D73CB59B6681}"/>
              </a:ext>
            </a:extLst>
          </p:cNvPr>
          <p:cNvSpPr/>
          <p:nvPr/>
        </p:nvSpPr>
        <p:spPr>
          <a:xfrm>
            <a:off x="4063412" y="3525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33902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4" grpId="1" animBg="1"/>
      <p:bldP spid="35" grpId="0" animBg="1"/>
      <p:bldP spid="35" grpId="1" animBg="1"/>
      <p:bldP spid="36" grpId="0" animBg="1"/>
      <p:bldP spid="37" grpId="0" animBg="1"/>
      <p:bldP spid="37" grpId="1" animBg="1"/>
      <p:bldP spid="38" grpId="0"/>
      <p:bldP spid="41" grpId="0"/>
      <p:bldP spid="43" grpId="0"/>
      <p:bldP spid="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93330FD-2508-4BFE-B54E-1499D3BB6257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4.   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sz="2400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39D8F70E-61FC-4D85-B634-3D373B93ABBA}"/>
              </a:ext>
            </a:extLst>
          </p:cNvPr>
          <p:cNvGraphicFramePr>
            <a:graphicFrameLocks noGrp="1"/>
          </p:cNvGraphicFramePr>
          <p:nvPr/>
        </p:nvGraphicFramePr>
        <p:xfrm>
          <a:off x="4370330" y="4460196"/>
          <a:ext cx="225907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14">
                  <a:extLst>
                    <a:ext uri="{9D8B030D-6E8A-4147-A177-3AD203B41FA5}">
                      <a16:colId xmlns:a16="http://schemas.microsoft.com/office/drawing/2014/main" val="2695560276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76685689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05692330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319969698"/>
                    </a:ext>
                  </a:extLst>
                </a:gridCol>
                <a:gridCol w="451814">
                  <a:extLst>
                    <a:ext uri="{9D8B030D-6E8A-4147-A177-3AD203B41FA5}">
                      <a16:colId xmlns:a16="http://schemas.microsoft.com/office/drawing/2014/main" val="1647232456"/>
                    </a:ext>
                  </a:extLst>
                </a:gridCol>
              </a:tblGrid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l-GR" altLang="en-US" sz="2400" b="0" dirty="0">
                          <a:solidFill>
                            <a:schemeClr val="bg2"/>
                          </a:solidFill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β</a:t>
                      </a: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501840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95492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634197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349429"/>
                  </a:ext>
                </a:extLst>
              </a:tr>
              <a:tr h="443590">
                <a:tc>
                  <a:txBody>
                    <a:bodyPr/>
                    <a:lstStyle/>
                    <a:p>
                      <a:pPr algn="ctr"/>
                      <a:r>
                        <a:rPr lang="en-CA" sz="2400" b="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430140"/>
                  </a:ext>
                </a:extLst>
              </a:tr>
            </a:tbl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id="{60C4D23D-D981-493F-BD45-5BFF56C63A1F}"/>
              </a:ext>
            </a:extLst>
          </p:cNvPr>
          <p:cNvGrpSpPr/>
          <p:nvPr/>
        </p:nvGrpSpPr>
        <p:grpSpPr>
          <a:xfrm>
            <a:off x="4081404" y="4038600"/>
            <a:ext cx="2481884" cy="2692192"/>
            <a:chOff x="6519804" y="198926"/>
            <a:chExt cx="2481884" cy="269219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D2D678-E0F1-427C-B42B-B9D2D68FAA43}"/>
                </a:ext>
              </a:extLst>
            </p:cNvPr>
            <p:cNvSpPr/>
            <p:nvPr/>
          </p:nvSpPr>
          <p:spPr>
            <a:xfrm>
              <a:off x="7318966" y="1066707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F991489-633A-4A20-AD95-491C3067775D}"/>
                </a:ext>
              </a:extLst>
            </p:cNvPr>
            <p:cNvSpPr/>
            <p:nvPr/>
          </p:nvSpPr>
          <p:spPr>
            <a:xfrm>
              <a:off x="7749419" y="1066707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07D42A2-202A-4933-AFD8-72AE8A1AF071}"/>
                </a:ext>
              </a:extLst>
            </p:cNvPr>
            <p:cNvSpPr/>
            <p:nvPr/>
          </p:nvSpPr>
          <p:spPr>
            <a:xfrm>
              <a:off x="8188153" y="1066707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6A92E9B-79C3-4A53-AFD7-055593DFCFD4}"/>
                </a:ext>
              </a:extLst>
            </p:cNvPr>
            <p:cNvSpPr/>
            <p:nvPr/>
          </p:nvSpPr>
          <p:spPr>
            <a:xfrm>
              <a:off x="8645500" y="1066707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009AD4E-3B46-4E19-9508-ADE23D3465A0}"/>
                </a:ext>
              </a:extLst>
            </p:cNvPr>
            <p:cNvSpPr/>
            <p:nvPr/>
          </p:nvSpPr>
          <p:spPr>
            <a:xfrm>
              <a:off x="7332743" y="1497123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807DEF8-BCE8-4D41-AC38-05A4653EDC9C}"/>
                </a:ext>
              </a:extLst>
            </p:cNvPr>
            <p:cNvSpPr/>
            <p:nvPr/>
          </p:nvSpPr>
          <p:spPr>
            <a:xfrm>
              <a:off x="7731136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2369D30-DA5A-4F8B-9A5F-3B52CCCD0413}"/>
                </a:ext>
              </a:extLst>
            </p:cNvPr>
            <p:cNvSpPr/>
            <p:nvPr/>
          </p:nvSpPr>
          <p:spPr>
            <a:xfrm>
              <a:off x="8185900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EC72E2-9559-4851-92A1-7C53067801A0}"/>
                </a:ext>
              </a:extLst>
            </p:cNvPr>
            <p:cNvSpPr/>
            <p:nvPr/>
          </p:nvSpPr>
          <p:spPr>
            <a:xfrm>
              <a:off x="8627217" y="149712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62D98B8-7D5B-475D-B020-FBB3A8444ACB}"/>
                </a:ext>
              </a:extLst>
            </p:cNvPr>
            <p:cNvSpPr/>
            <p:nvPr/>
          </p:nvSpPr>
          <p:spPr>
            <a:xfrm>
              <a:off x="7314460" y="1963288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6FB4D96-BFA7-4B21-8089-193778D29F07}"/>
                </a:ext>
              </a:extLst>
            </p:cNvPr>
            <p:cNvSpPr/>
            <p:nvPr/>
          </p:nvSpPr>
          <p:spPr>
            <a:xfrm>
              <a:off x="7744913" y="1963288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3C5C0E0-295A-48A5-9C8F-87F67653694C}"/>
                </a:ext>
              </a:extLst>
            </p:cNvPr>
            <p:cNvSpPr/>
            <p:nvPr/>
          </p:nvSpPr>
          <p:spPr>
            <a:xfrm>
              <a:off x="8199677" y="1963288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330371C-989A-4CD5-B34A-21FD099B7C2B}"/>
                </a:ext>
              </a:extLst>
            </p:cNvPr>
            <p:cNvSpPr/>
            <p:nvPr/>
          </p:nvSpPr>
          <p:spPr>
            <a:xfrm>
              <a:off x="8624964" y="1963288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9CF2F43-5F91-4EEE-9E80-8E349FD5E1B9}"/>
                </a:ext>
              </a:extLst>
            </p:cNvPr>
            <p:cNvSpPr/>
            <p:nvPr/>
          </p:nvSpPr>
          <p:spPr>
            <a:xfrm>
              <a:off x="7312207" y="242945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AD9D7FF-D547-4DFD-B0AD-8CCD5D0C6BF0}"/>
                </a:ext>
              </a:extLst>
            </p:cNvPr>
            <p:cNvSpPr/>
            <p:nvPr/>
          </p:nvSpPr>
          <p:spPr>
            <a:xfrm>
              <a:off x="7726630" y="2429453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66FF66"/>
                  </a:solidFill>
                </a:rPr>
                <a:t>T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423914C-CBE6-4F4B-AD09-BAEAAB3A0CC9}"/>
                </a:ext>
              </a:extLst>
            </p:cNvPr>
            <p:cNvSpPr/>
            <p:nvPr/>
          </p:nvSpPr>
          <p:spPr>
            <a:xfrm>
              <a:off x="8197424" y="2429453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195CC96-FBFE-41A1-B5BA-72D78DB2E5CD}"/>
                </a:ext>
              </a:extLst>
            </p:cNvPr>
            <p:cNvSpPr/>
            <p:nvPr/>
          </p:nvSpPr>
          <p:spPr>
            <a:xfrm>
              <a:off x="8638741" y="2429453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D0C0993-5C43-4990-BDAB-758EB6C387B5}"/>
                </a:ext>
              </a:extLst>
            </p:cNvPr>
            <p:cNvSpPr/>
            <p:nvPr/>
          </p:nvSpPr>
          <p:spPr>
            <a:xfrm>
              <a:off x="7696945" y="228600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C000"/>
                  </a:solidFill>
                </a:rPr>
                <a:t>x</a:t>
              </a:r>
              <a:endParaRPr lang="en-CA" sz="2400" dirty="0">
                <a:solidFill>
                  <a:srgbClr val="FFC000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CB661DB-2E32-4AFF-9DDE-DC122C14B4AE}"/>
                </a:ext>
              </a:extLst>
            </p:cNvPr>
            <p:cNvSpPr/>
            <p:nvPr/>
          </p:nvSpPr>
          <p:spPr>
            <a:xfrm>
              <a:off x="6519804" y="1563484"/>
              <a:ext cx="3209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chemeClr val="tx2"/>
                  </a:solidFill>
                </a:rPr>
                <a:t>z</a:t>
              </a:r>
              <a:endParaRPr lang="en-CA" sz="2400" dirty="0">
                <a:solidFill>
                  <a:schemeClr val="tx2"/>
                </a:solidFill>
              </a:endParaRPr>
            </a:p>
          </p:txBody>
        </p:sp>
        <p:sp>
          <p:nvSpPr>
            <p:cNvPr id="56" name="Text Box 74">
              <a:extLst>
                <a:ext uri="{FF2B5EF4-FFF2-40B4-BE49-F238E27FC236}">
                  <a16:creationId xmlns:a16="http://schemas.microsoft.com/office/drawing/2014/main" id="{EF8CEAF2-BBFA-4085-9D3B-ABE7763C3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9047" y="198926"/>
              <a:ext cx="9364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None/>
              </a:pPr>
              <a:r>
                <a:rPr lang="el-GR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lang="en-CA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(</a:t>
              </a:r>
              <a:r>
                <a:rPr lang="en-CA" altLang="en-US" sz="2400" dirty="0" err="1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x,</a:t>
              </a:r>
              <a:r>
                <a:rPr lang="en-CA" altLang="en-US" sz="2400" dirty="0" err="1">
                  <a:solidFill>
                    <a:srgbClr val="FFFF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z</a:t>
              </a:r>
              <a:r>
                <a:rPr lang="en-CA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)</a:t>
              </a:r>
              <a:endParaRPr lang="en-US" altLang="en-US" sz="2400" i="0" dirty="0">
                <a:solidFill>
                  <a:srgbClr val="FFC000"/>
                </a:solidFill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0B826C35-A247-47C9-812A-A973360D7D15}"/>
              </a:ext>
            </a:extLst>
          </p:cNvPr>
          <p:cNvSpPr/>
          <p:nvPr/>
        </p:nvSpPr>
        <p:spPr>
          <a:xfrm>
            <a:off x="2420306" y="4894652"/>
            <a:ext cx="99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(0)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(1)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(2)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(3)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BCE46EE-7772-4ABF-A6C0-190BDBE605BB}"/>
              </a:ext>
            </a:extLst>
          </p:cNvPr>
          <p:cNvSpPr/>
          <p:nvPr/>
        </p:nvSpPr>
        <p:spPr>
          <a:xfrm>
            <a:off x="3465458" y="5330744"/>
            <a:ext cx="53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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152FB86-60FC-4BA5-AF58-469EAF5DF479}"/>
              </a:ext>
            </a:extLst>
          </p:cNvPr>
          <p:cNvSpPr txBox="1"/>
          <p:nvPr/>
        </p:nvSpPr>
        <p:spPr>
          <a:xfrm>
            <a:off x="241300" y="1313440"/>
            <a:ext cx="86614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66FF66"/>
                </a:solidFill>
              </a:rPr>
              <a:t>Answer 2.4.a: </a:t>
            </a:r>
            <a:r>
              <a:rPr lang="en-US" sz="2400" dirty="0">
                <a:solidFill>
                  <a:srgbClr val="FFFFFF"/>
                </a:solidFill>
              </a:rPr>
              <a:t>Valid</a:t>
            </a:r>
          </a:p>
          <a:p>
            <a:pPr algn="l"/>
            <a:r>
              <a:rPr lang="en-US" altLang="en-US" sz="2400" dirty="0">
                <a:solidFill>
                  <a:srgbClr val="FFFFFF"/>
                </a:solidFill>
                <a:sym typeface="Symbol" panose="05050102010706020507" pitchFamily="18" charset="2"/>
              </a:rPr>
              <a:t>   Both sides say something is true for each “row”</a:t>
            </a:r>
          </a:p>
          <a:p>
            <a:pPr algn="l"/>
            <a:r>
              <a:rPr lang="en-US" altLang="en-US" sz="2400" dirty="0">
                <a:solidFill>
                  <a:srgbClr val="FFFFFF"/>
                </a:solidFill>
                <a:sym typeface="Symbol" panose="05050102010706020507" pitchFamily="18" charset="2"/>
              </a:rPr>
              <a:t>       If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gives your favorite entry in this row – for any </a:t>
            </a:r>
            <a:r>
              <a:rPr lang="en-US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favorate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</a:p>
          <a:p>
            <a:pPr algn="l"/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then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gives the entire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row, </a:t>
            </a:r>
            <a:endParaRPr lang="en-US" altLang="en-US" sz="2400" dirty="0">
              <a:sym typeface="Symbol" panose="05050102010706020507" pitchFamily="18" charset="2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56903F3-225F-4E2C-AC31-9E1FF9055A45}"/>
              </a:ext>
            </a:extLst>
          </p:cNvPr>
          <p:cNvSpPr/>
          <p:nvPr/>
        </p:nvSpPr>
        <p:spPr>
          <a:xfrm>
            <a:off x="924733" y="4500265"/>
            <a:ext cx="1600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Row z: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 lvl="1" algn="l"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  <a:p>
            <a:pPr lvl="1" algn="l">
              <a:defRPr/>
            </a:pP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B07834-681D-4FC3-87CC-C2CE3DDB5C73}"/>
              </a:ext>
            </a:extLst>
          </p:cNvPr>
          <p:cNvSpPr/>
          <p:nvPr/>
        </p:nvSpPr>
        <p:spPr>
          <a:xfrm>
            <a:off x="902321" y="5296340"/>
            <a:ext cx="6412879" cy="616705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E8DD6A1-5B5D-483B-A259-469B5E224727}"/>
              </a:ext>
            </a:extLst>
          </p:cNvPr>
          <p:cNvSpPr/>
          <p:nvPr/>
        </p:nvSpPr>
        <p:spPr>
          <a:xfrm>
            <a:off x="4773232" y="5389711"/>
            <a:ext cx="1945852" cy="405286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3951AD2-DBC7-4F63-922C-55C7EB7ADE4F}"/>
              </a:ext>
            </a:extLst>
          </p:cNvPr>
          <p:cNvSpPr/>
          <p:nvPr/>
        </p:nvSpPr>
        <p:spPr>
          <a:xfrm>
            <a:off x="2303337" y="5410200"/>
            <a:ext cx="897063" cy="405286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l"/>
            <a:endParaRPr 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CE88A1A5-06A5-4DC8-A4B6-DCE87C21EF8B}"/>
              </a:ext>
            </a:extLst>
          </p:cNvPr>
          <p:cNvSpPr/>
          <p:nvPr/>
        </p:nvSpPr>
        <p:spPr>
          <a:xfrm>
            <a:off x="5242638" y="5362814"/>
            <a:ext cx="485385" cy="428386"/>
          </a:xfrm>
          <a:prstGeom prst="ellipse">
            <a:avLst/>
          </a:prstGeom>
          <a:ln w="25400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CA" sz="2800" i="0" dirty="0"/>
          </a:p>
        </p:txBody>
      </p:sp>
    </p:spTree>
    <p:extLst>
      <p:ext uri="{BB962C8B-B14F-4D97-AF65-F5344CB8AC3E}">
        <p14:creationId xmlns:p14="http://schemas.microsoft.com/office/powerpoint/2010/main" val="208056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0" grpId="0"/>
      <p:bldP spid="62" grpId="0"/>
      <p:bldP spid="2" grpId="0" animBg="1"/>
      <p:bldP spid="66" grpId="0" animBg="1"/>
      <p:bldP spid="67" grpId="0" animBg="1"/>
      <p:bldP spid="6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93330FD-2508-4BFE-B54E-1499D3BB6257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4.   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sz="2400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A1AFDA5E-A22F-4774-804A-31543B0B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Proofs with Oracle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D3400F4-1342-487C-9FA0-C155BC29EC75}"/>
              </a:ext>
            </a:extLst>
          </p:cNvPr>
          <p:cNvGrpSpPr/>
          <p:nvPr/>
        </p:nvGrpSpPr>
        <p:grpSpPr>
          <a:xfrm>
            <a:off x="7055355" y="1646448"/>
            <a:ext cx="927309" cy="947814"/>
            <a:chOff x="7088084" y="1377507"/>
            <a:chExt cx="927309" cy="947814"/>
          </a:xfrm>
        </p:grpSpPr>
        <p:sp>
          <p:nvSpPr>
            <p:cNvPr id="63" name="Line 26">
              <a:extLst>
                <a:ext uri="{FF2B5EF4-FFF2-40B4-BE49-F238E27FC236}">
                  <a16:creationId xmlns:a16="http://schemas.microsoft.com/office/drawing/2014/main" id="{C68EA2C3-2DCE-45AB-AC38-5EA05AC53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084" y="1377507"/>
              <a:ext cx="463654" cy="60647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4" name="Line 28">
              <a:extLst>
                <a:ext uri="{FF2B5EF4-FFF2-40B4-BE49-F238E27FC236}">
                  <a16:creationId xmlns:a16="http://schemas.microsoft.com/office/drawing/2014/main" id="{FC8E7ADE-79B5-4C71-9BA2-78D818CAF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5" name="Text Box 44">
            <a:extLst>
              <a:ext uri="{FF2B5EF4-FFF2-40B4-BE49-F238E27FC236}">
                <a16:creationId xmlns:a16="http://schemas.microsoft.com/office/drawing/2014/main" id="{5A7B6E5E-CA71-41CB-8B77-1E2B2B7F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065" y="1165429"/>
            <a:ext cx="1822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6" name="Text Box 44">
            <a:extLst>
              <a:ext uri="{FF2B5EF4-FFF2-40B4-BE49-F238E27FC236}">
                <a16:creationId xmlns:a16="http://schemas.microsoft.com/office/drawing/2014/main" id="{9B2CD998-DC9E-43BD-8C52-127A4A8F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251013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3C04108B-0789-4307-B11F-789E19FF1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681" y="217672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lang="en-US" altLang="en-US" sz="2400" dirty="0">
              <a:solidFill>
                <a:srgbClr val="FFC000"/>
              </a:solidFill>
              <a:latin typeface="Times New Roman"/>
            </a:endParaRPr>
          </a:p>
        </p:txBody>
      </p:sp>
      <p:sp>
        <p:nvSpPr>
          <p:cNvPr id="76" name="AutoShape 8">
            <a:extLst>
              <a:ext uri="{FF2B5EF4-FFF2-40B4-BE49-F238E27FC236}">
                <a16:creationId xmlns:a16="http://schemas.microsoft.com/office/drawing/2014/main" id="{F8DA33D9-02B2-4DF3-A42B-CF60DC908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398" y="1450900"/>
            <a:ext cx="2743200" cy="485397"/>
          </a:xfrm>
          <a:prstGeom prst="wedgeRectCallout">
            <a:avLst>
              <a:gd name="adj1" fmla="val -29777"/>
              <a:gd name="adj2" fmla="val 78287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Build </a:t>
            </a:r>
            <a:r>
              <a: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</a:t>
            </a:r>
            <a:r>
              <a: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Parse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Tree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6" name="AutoShape 8">
            <a:extLst>
              <a:ext uri="{FF2B5EF4-FFF2-40B4-BE49-F238E27FC236}">
                <a16:creationId xmlns:a16="http://schemas.microsoft.com/office/drawing/2014/main" id="{A52D79C6-85E3-4350-98F9-C94DE35B3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275" y="1447800"/>
            <a:ext cx="2483567" cy="513431"/>
          </a:xfrm>
          <a:prstGeom prst="wedgeRectCallout">
            <a:avLst>
              <a:gd name="adj1" fmla="val -33612"/>
              <a:gd name="adj2" fmla="val 69629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Traverse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tree.</a:t>
            </a:r>
          </a:p>
        </p:txBody>
      </p:sp>
      <p:sp>
        <p:nvSpPr>
          <p:cNvPr id="97" name="Text Box 44">
            <a:extLst>
              <a:ext uri="{FF2B5EF4-FFF2-40B4-BE49-F238E27FC236}">
                <a16:creationId xmlns:a16="http://schemas.microsoft.com/office/drawing/2014/main" id="{621DB48E-A98D-48F8-A31B-AE4066D92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7985"/>
            <a:ext cx="1176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U,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1CC7698-9811-430F-B85A-668BA78C4FF0}"/>
              </a:ext>
            </a:extLst>
          </p:cNvPr>
          <p:cNvGrpSpPr/>
          <p:nvPr/>
        </p:nvGrpSpPr>
        <p:grpSpPr>
          <a:xfrm>
            <a:off x="6858000" y="400050"/>
            <a:ext cx="1176925" cy="918866"/>
            <a:chOff x="6858000" y="400050"/>
            <a:chExt cx="1176925" cy="918866"/>
          </a:xfrm>
        </p:grpSpPr>
        <p:sp>
          <p:nvSpPr>
            <p:cNvPr id="99" name="Text Box 44">
              <a:extLst>
                <a:ext uri="{FF2B5EF4-FFF2-40B4-BE49-F238E27FC236}">
                  <a16:creationId xmlns:a16="http://schemas.microsoft.com/office/drawing/2014/main" id="{3C793684-8FB7-445B-AB0D-813281629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400050"/>
              <a:ext cx="11769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"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α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0" name="Line 31">
              <a:extLst>
                <a:ext uri="{FF2B5EF4-FFF2-40B4-BE49-F238E27FC236}">
                  <a16:creationId xmlns:a16="http://schemas.microsoft.com/office/drawing/2014/main" id="{12D40442-1251-4FCD-9ADD-042126F5D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857250"/>
              <a:ext cx="0" cy="461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5CE95374-ACFD-4ED8-B7B9-B262282D64B9}"/>
              </a:ext>
            </a:extLst>
          </p:cNvPr>
          <p:cNvGrpSpPr/>
          <p:nvPr/>
        </p:nvGrpSpPr>
        <p:grpSpPr>
          <a:xfrm>
            <a:off x="2320005" y="4113158"/>
            <a:ext cx="1863725" cy="1008245"/>
            <a:chOff x="2705100" y="4754562"/>
            <a:chExt cx="1863725" cy="1008245"/>
          </a:xfrm>
        </p:grpSpPr>
        <p:pic>
          <p:nvPicPr>
            <p:cNvPr id="109" name="Picture 2" descr="Big Bang: How the Big Bang may have happened decoded">
              <a:extLst>
                <a:ext uri="{FF2B5EF4-FFF2-40B4-BE49-F238E27FC236}">
                  <a16:creationId xmlns:a16="http://schemas.microsoft.com/office/drawing/2014/main" id="{BB38291F-9E34-4548-8DC7-C1F9F34585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5100" y="4754562"/>
              <a:ext cx="1863725" cy="1008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2353FA87-C57D-4EA8-9B81-A72267B5951F}"/>
                </a:ext>
              </a:extLst>
            </p:cNvPr>
            <p:cNvSpPr/>
            <p:nvPr/>
          </p:nvSpPr>
          <p:spPr bwMode="auto">
            <a:xfrm>
              <a:off x="2743200" y="5613400"/>
              <a:ext cx="114300" cy="124007"/>
            </a:xfrm>
            <a:prstGeom prst="rect">
              <a:avLst/>
            </a:prstGeom>
            <a:solidFill>
              <a:srgbClr val="0A141D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11" name="AutoShape 58">
            <a:extLst>
              <a:ext uri="{FF2B5EF4-FFF2-40B4-BE49-F238E27FC236}">
                <a16:creationId xmlns:a16="http://schemas.microsoft.com/office/drawing/2014/main" id="{EE5770CD-D45F-4476-8D9C-8193883C1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776" y="2818041"/>
            <a:ext cx="4081896" cy="2363559"/>
          </a:xfrm>
          <a:prstGeom prst="wedgeRoundRectCallout">
            <a:avLst>
              <a:gd name="adj1" fmla="val -53863"/>
              <a:gd name="adj2" fmla="val -30862"/>
              <a:gd name="adj3" fmla="val 16667"/>
            </a:avLst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get to get to provide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worst case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</a:t>
            </a: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and predicates </a:t>
            </a:r>
            <a:r>
              <a:rPr kumimoji="0" lang="el-G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and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12" name="Group 47">
            <a:extLst>
              <a:ext uri="{FF2B5EF4-FFF2-40B4-BE49-F238E27FC236}">
                <a16:creationId xmlns:a16="http://schemas.microsoft.com/office/drawing/2014/main" id="{165F6EAB-A0C1-4A81-85C3-51709E5F7BD2}"/>
              </a:ext>
            </a:extLst>
          </p:cNvPr>
          <p:cNvGrpSpPr>
            <a:grpSpLocks/>
          </p:cNvGrpSpPr>
          <p:nvPr/>
        </p:nvGrpSpPr>
        <p:grpSpPr bwMode="auto">
          <a:xfrm>
            <a:off x="134714" y="2645551"/>
            <a:ext cx="912812" cy="1905000"/>
            <a:chOff x="2593" y="768"/>
            <a:chExt cx="849" cy="1475"/>
          </a:xfrm>
        </p:grpSpPr>
        <p:sp>
          <p:nvSpPr>
            <p:cNvPr id="113" name="Freeform 48">
              <a:extLst>
                <a:ext uri="{FF2B5EF4-FFF2-40B4-BE49-F238E27FC236}">
                  <a16:creationId xmlns:a16="http://schemas.microsoft.com/office/drawing/2014/main" id="{1D3AA40D-A375-44CB-A83E-2A70E26F1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4" name="Freeform 49">
              <a:extLst>
                <a:ext uri="{FF2B5EF4-FFF2-40B4-BE49-F238E27FC236}">
                  <a16:creationId xmlns:a16="http://schemas.microsoft.com/office/drawing/2014/main" id="{E1D3260E-1A6C-45F9-A100-4487D3627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5" name="Freeform 50">
              <a:extLst>
                <a:ext uri="{FF2B5EF4-FFF2-40B4-BE49-F238E27FC236}">
                  <a16:creationId xmlns:a16="http://schemas.microsoft.com/office/drawing/2014/main" id="{BA9757EA-2E61-49B5-AEC0-212FF1AF8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6" name="Freeform 51">
              <a:extLst>
                <a:ext uri="{FF2B5EF4-FFF2-40B4-BE49-F238E27FC236}">
                  <a16:creationId xmlns:a16="http://schemas.microsoft.com/office/drawing/2014/main" id="{CBD397DD-690C-4112-A4F6-58D8BF99F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7" name="Freeform 52">
              <a:extLst>
                <a:ext uri="{FF2B5EF4-FFF2-40B4-BE49-F238E27FC236}">
                  <a16:creationId xmlns:a16="http://schemas.microsoft.com/office/drawing/2014/main" id="{90EA7089-BEAA-400B-BE0A-4BBD87432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8" name="Freeform 53">
              <a:extLst>
                <a:ext uri="{FF2B5EF4-FFF2-40B4-BE49-F238E27FC236}">
                  <a16:creationId xmlns:a16="http://schemas.microsoft.com/office/drawing/2014/main" id="{055D5EEF-5331-4CCF-8FF4-541EF3C85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9" name="Freeform 54">
              <a:extLst>
                <a:ext uri="{FF2B5EF4-FFF2-40B4-BE49-F238E27FC236}">
                  <a16:creationId xmlns:a16="http://schemas.microsoft.com/office/drawing/2014/main" id="{E8FF1285-D58E-4FD2-A75D-6F24D1440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120" name="Group 55">
              <a:extLst>
                <a:ext uri="{FF2B5EF4-FFF2-40B4-BE49-F238E27FC236}">
                  <a16:creationId xmlns:a16="http://schemas.microsoft.com/office/drawing/2014/main" id="{03BA8212-3917-4D51-B5B4-3B9026232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121" name="Freeform 56">
                <a:extLst>
                  <a:ext uri="{FF2B5EF4-FFF2-40B4-BE49-F238E27FC236}">
                    <a16:creationId xmlns:a16="http://schemas.microsoft.com/office/drawing/2014/main" id="{B5154B92-6A1D-483B-8127-37C005630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2" name="Freeform 57">
                <a:extLst>
                  <a:ext uri="{FF2B5EF4-FFF2-40B4-BE49-F238E27FC236}">
                    <a16:creationId xmlns:a16="http://schemas.microsoft.com/office/drawing/2014/main" id="{C411736D-E05D-4D34-B7F9-69A97F7245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24" name="Oval 123">
            <a:extLst>
              <a:ext uri="{FF2B5EF4-FFF2-40B4-BE49-F238E27FC236}">
                <a16:creationId xmlns:a16="http://schemas.microsoft.com/office/drawing/2014/main" id="{AAB236E9-7FFE-4088-B9CF-DC31E921B73B}"/>
              </a:ext>
            </a:extLst>
          </p:cNvPr>
          <p:cNvSpPr/>
          <p:nvPr/>
        </p:nvSpPr>
        <p:spPr>
          <a:xfrm>
            <a:off x="6732922" y="364634"/>
            <a:ext cx="1421133" cy="571625"/>
          </a:xfrm>
          <a:prstGeom prst="ellipse">
            <a:avLst/>
          </a:prstGeom>
          <a:ln w="222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marL="0" algn="l"/>
            <a:endParaRPr lang="en-CA" sz="2800" dirty="0">
              <a:latin typeface="+mj-lt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CDD467C-A415-47BD-BA32-FFE82A572214}"/>
              </a:ext>
            </a:extLst>
          </p:cNvPr>
          <p:cNvGrpSpPr/>
          <p:nvPr/>
        </p:nvGrpSpPr>
        <p:grpSpPr>
          <a:xfrm>
            <a:off x="7308465" y="3610682"/>
            <a:ext cx="1149735" cy="947814"/>
            <a:chOff x="6865658" y="1377507"/>
            <a:chExt cx="1149735" cy="947814"/>
          </a:xfrm>
        </p:grpSpPr>
        <p:sp>
          <p:nvSpPr>
            <p:cNvPr id="52" name="Line 26">
              <a:extLst>
                <a:ext uri="{FF2B5EF4-FFF2-40B4-BE49-F238E27FC236}">
                  <a16:creationId xmlns:a16="http://schemas.microsoft.com/office/drawing/2014/main" id="{A2899C14-D88A-4239-97FA-19289A8C8B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5658" y="1377507"/>
              <a:ext cx="686080" cy="6405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3" name="Line 28">
              <a:extLst>
                <a:ext uri="{FF2B5EF4-FFF2-40B4-BE49-F238E27FC236}">
                  <a16:creationId xmlns:a16="http://schemas.microsoft.com/office/drawing/2014/main" id="{5FB74022-0B46-4F14-8247-4140B52E92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54" name="Text Box 44">
            <a:extLst>
              <a:ext uri="{FF2B5EF4-FFF2-40B4-BE49-F238E27FC236}">
                <a16:creationId xmlns:a16="http://schemas.microsoft.com/office/drawing/2014/main" id="{70ADAB32-1C48-4C6B-B42F-793401039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09207"/>
            <a:ext cx="688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5" name="Text Box 44">
            <a:extLst>
              <a:ext uri="{FF2B5EF4-FFF2-40B4-BE49-F238E27FC236}">
                <a16:creationId xmlns:a16="http://schemas.microsoft.com/office/drawing/2014/main" id="{6C59606D-8B7D-4C4D-AFFF-7FB5A74AD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865" y="5252142"/>
            <a:ext cx="914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" name="Line 26">
            <a:extLst>
              <a:ext uri="{FF2B5EF4-FFF2-40B4-BE49-F238E27FC236}">
                <a16:creationId xmlns:a16="http://schemas.microsoft.com/office/drawing/2014/main" id="{63DA4372-E537-4BAA-A196-9E50C0167D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97025" y="2915957"/>
            <a:ext cx="0" cy="2844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" name="Text Box 44">
            <a:extLst>
              <a:ext uri="{FF2B5EF4-FFF2-40B4-BE49-F238E27FC236}">
                <a16:creationId xmlns:a16="http://schemas.microsoft.com/office/drawing/2014/main" id="{EDEA900D-CE19-406A-A414-904F74A2C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143485"/>
            <a:ext cx="2247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8" name="Text Box 44">
            <a:extLst>
              <a:ext uri="{FF2B5EF4-FFF2-40B4-BE49-F238E27FC236}">
                <a16:creationId xmlns:a16="http://schemas.microsoft.com/office/drawing/2014/main" id="{C91639BE-24D6-4DE5-9ED9-56A2B6EB7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399" y="4531501"/>
            <a:ext cx="1364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9" name="Line 26">
            <a:extLst>
              <a:ext uri="{FF2B5EF4-FFF2-40B4-BE49-F238E27FC236}">
                <a16:creationId xmlns:a16="http://schemas.microsoft.com/office/drawing/2014/main" id="{FBAF6FDB-D6DE-4A82-B409-67B29D9879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20100" y="4992407"/>
            <a:ext cx="0" cy="2844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2" name="Line 26">
            <a:extLst>
              <a:ext uri="{FF2B5EF4-FFF2-40B4-BE49-F238E27FC236}">
                <a16:creationId xmlns:a16="http://schemas.microsoft.com/office/drawing/2014/main" id="{B05EC4E0-B2CA-44FA-B3DB-D2EFAF910A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2667000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3" name="Text Box 44">
            <a:extLst>
              <a:ext uri="{FF2B5EF4-FFF2-40B4-BE49-F238E27FC236}">
                <a16:creationId xmlns:a16="http://schemas.microsoft.com/office/drawing/2014/main" id="{B3D888F3-D9A9-4B89-9727-941F18635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428" y="2891135"/>
            <a:ext cx="1720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altLang="en-US" sz="2400" dirty="0">
              <a:solidFill>
                <a:srgbClr val="FFC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891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76" grpId="0" animBg="1"/>
      <p:bldP spid="76" grpId="1" animBg="1"/>
      <p:bldP spid="96" grpId="0" animBg="1"/>
      <p:bldP spid="97" grpId="0"/>
      <p:bldP spid="111" grpId="0" animBg="1"/>
      <p:bldP spid="124" grpId="0" animBg="1"/>
      <p:bldP spid="54" grpId="0"/>
      <p:bldP spid="55" grpId="0"/>
      <p:bldP spid="56" grpId="0" animBg="1"/>
      <p:bldP spid="57" grpId="0"/>
      <p:bldP spid="58" grpId="0"/>
      <p:bldP spid="59" grpId="0" animBg="1"/>
      <p:bldP spid="42" grpId="0" animBg="1"/>
      <p:bldP spid="4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>
            <a:extLst>
              <a:ext uri="{FF2B5EF4-FFF2-40B4-BE49-F238E27FC236}">
                <a16:creationId xmlns:a16="http://schemas.microsoft.com/office/drawing/2014/main" id="{92A7DE2B-40C7-4329-ADE9-A61C141DD94B}"/>
              </a:ext>
            </a:extLst>
          </p:cNvPr>
          <p:cNvGrpSpPr/>
          <p:nvPr/>
        </p:nvGrpSpPr>
        <p:grpSpPr>
          <a:xfrm>
            <a:off x="7055355" y="1646448"/>
            <a:ext cx="927309" cy="947814"/>
            <a:chOff x="7088084" y="1377507"/>
            <a:chExt cx="927309" cy="947814"/>
          </a:xfrm>
        </p:grpSpPr>
        <p:sp>
          <p:nvSpPr>
            <p:cNvPr id="111" name="Line 26">
              <a:extLst>
                <a:ext uri="{FF2B5EF4-FFF2-40B4-BE49-F238E27FC236}">
                  <a16:creationId xmlns:a16="http://schemas.microsoft.com/office/drawing/2014/main" id="{E09A32D4-84BA-4E7D-8C05-7911734603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084" y="1377507"/>
              <a:ext cx="463654" cy="60647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3" name="Line 28">
              <a:extLst>
                <a:ext uri="{FF2B5EF4-FFF2-40B4-BE49-F238E27FC236}">
                  <a16:creationId xmlns:a16="http://schemas.microsoft.com/office/drawing/2014/main" id="{35827B34-8F30-4CE2-A4DB-0E6A33D65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404D21F-0177-4434-821C-1C8A1F34C7CD}"/>
              </a:ext>
            </a:extLst>
          </p:cNvPr>
          <p:cNvGrpSpPr/>
          <p:nvPr/>
        </p:nvGrpSpPr>
        <p:grpSpPr>
          <a:xfrm>
            <a:off x="7308465" y="3610682"/>
            <a:ext cx="1149735" cy="947814"/>
            <a:chOff x="6865658" y="1377507"/>
            <a:chExt cx="1149735" cy="947814"/>
          </a:xfrm>
        </p:grpSpPr>
        <p:sp>
          <p:nvSpPr>
            <p:cNvPr id="115" name="Line 26">
              <a:extLst>
                <a:ext uri="{FF2B5EF4-FFF2-40B4-BE49-F238E27FC236}">
                  <a16:creationId xmlns:a16="http://schemas.microsoft.com/office/drawing/2014/main" id="{F75DCC0A-81F8-476E-8AEC-0CC03408B5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65658" y="1377507"/>
              <a:ext cx="686080" cy="6405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7" name="Line 28">
              <a:extLst>
                <a:ext uri="{FF2B5EF4-FFF2-40B4-BE49-F238E27FC236}">
                  <a16:creationId xmlns:a16="http://schemas.microsoft.com/office/drawing/2014/main" id="{A6740F30-6E50-4BEE-8144-B6DCC912F2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1739" y="1377507"/>
              <a:ext cx="463654" cy="9478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118" name="Text Box 44">
            <a:extLst>
              <a:ext uri="{FF2B5EF4-FFF2-40B4-BE49-F238E27FC236}">
                <a16:creationId xmlns:a16="http://schemas.microsoft.com/office/drawing/2014/main" id="{4B63B0AC-1332-4EF8-AB5F-57AC900C0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09207"/>
            <a:ext cx="688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9" name="Line 26">
            <a:extLst>
              <a:ext uri="{FF2B5EF4-FFF2-40B4-BE49-F238E27FC236}">
                <a16:creationId xmlns:a16="http://schemas.microsoft.com/office/drawing/2014/main" id="{47647A3C-9782-4AC2-970C-D082B937AE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2667000"/>
            <a:ext cx="0" cy="28444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0" name="Text Box 44">
            <a:extLst>
              <a:ext uri="{FF2B5EF4-FFF2-40B4-BE49-F238E27FC236}">
                <a16:creationId xmlns:a16="http://schemas.microsoft.com/office/drawing/2014/main" id="{46283344-8F10-4051-B9DE-98AEF7754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428" y="2891135"/>
            <a:ext cx="1720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altLang="en-US" sz="2400" dirty="0">
              <a:solidFill>
                <a:srgbClr val="FFC000"/>
              </a:solidFill>
              <a:latin typeface="Times New Roman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1950EA-71FD-446B-9478-CA6684309298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5" name="Text Box 44">
            <a:extLst>
              <a:ext uri="{FF2B5EF4-FFF2-40B4-BE49-F238E27FC236}">
                <a16:creationId xmlns:a16="http://schemas.microsoft.com/office/drawing/2014/main" id="{5A7B6E5E-CA71-41CB-8B77-1E2B2B7F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065" y="1165429"/>
            <a:ext cx="1822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1CC7698-9811-430F-B85A-668BA78C4FF0}"/>
              </a:ext>
            </a:extLst>
          </p:cNvPr>
          <p:cNvGrpSpPr/>
          <p:nvPr/>
        </p:nvGrpSpPr>
        <p:grpSpPr>
          <a:xfrm>
            <a:off x="6858000" y="400050"/>
            <a:ext cx="1176925" cy="918866"/>
            <a:chOff x="6858000" y="400050"/>
            <a:chExt cx="1176925" cy="918866"/>
          </a:xfrm>
        </p:grpSpPr>
        <p:sp>
          <p:nvSpPr>
            <p:cNvPr id="99" name="Text Box 44">
              <a:extLst>
                <a:ext uri="{FF2B5EF4-FFF2-40B4-BE49-F238E27FC236}">
                  <a16:creationId xmlns:a16="http://schemas.microsoft.com/office/drawing/2014/main" id="{3C793684-8FB7-445B-AB0D-813281629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400050"/>
              <a:ext cx="11769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"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α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,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0" name="Line 31">
              <a:extLst>
                <a:ext uri="{FF2B5EF4-FFF2-40B4-BE49-F238E27FC236}">
                  <a16:creationId xmlns:a16="http://schemas.microsoft.com/office/drawing/2014/main" id="{12D40442-1251-4FCD-9ADD-042126F5D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857250"/>
              <a:ext cx="0" cy="461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2" name="Oval 41">
            <a:extLst>
              <a:ext uri="{FF2B5EF4-FFF2-40B4-BE49-F238E27FC236}">
                <a16:creationId xmlns:a16="http://schemas.microsoft.com/office/drawing/2014/main" id="{B1923E82-32A8-4494-A2C2-FF0F329F6F49}"/>
              </a:ext>
            </a:extLst>
          </p:cNvPr>
          <p:cNvSpPr/>
          <p:nvPr/>
        </p:nvSpPr>
        <p:spPr>
          <a:xfrm>
            <a:off x="4571999" y="2212270"/>
            <a:ext cx="2946583" cy="454334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43" name="Picture 2" descr="http://www.swordofthespirit.net/bulwark/mosesbush.gif">
            <a:extLst>
              <a:ext uri="{FF2B5EF4-FFF2-40B4-BE49-F238E27FC236}">
                <a16:creationId xmlns:a16="http://schemas.microsoft.com/office/drawing/2014/main" id="{2351BAAB-B703-4546-A210-DF22D90AB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43" y="1016540"/>
            <a:ext cx="1438410" cy="83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AutoShape 46">
            <a:extLst>
              <a:ext uri="{FF2B5EF4-FFF2-40B4-BE49-F238E27FC236}">
                <a16:creationId xmlns:a16="http://schemas.microsoft.com/office/drawing/2014/main" id="{9BAB3479-79C3-4B90-97E5-474006269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6" y="1905000"/>
            <a:ext cx="4931778" cy="452178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need to prove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46" name="AutoShape 46">
            <a:extLst>
              <a:ext uri="{FF2B5EF4-FFF2-40B4-BE49-F238E27FC236}">
                <a16:creationId xmlns:a16="http://schemas.microsoft.com/office/drawing/2014/main" id="{EB5123DF-A3B6-49F4-97B5-EEB25DBD3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330" y="968505"/>
            <a:ext cx="4185159" cy="885643"/>
          </a:xfrm>
          <a:prstGeom prst="wedgeRoundRectCallout">
            <a:avLst>
              <a:gd name="adj1" fmla="val -51494"/>
              <a:gd name="adj2" fmla="val -26335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Assume 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this I can help you!</a:t>
            </a:r>
          </a:p>
        </p:txBody>
      </p:sp>
      <p:grpSp>
        <p:nvGrpSpPr>
          <p:cNvPr id="49" name="Group 47">
            <a:extLst>
              <a:ext uri="{FF2B5EF4-FFF2-40B4-BE49-F238E27FC236}">
                <a16:creationId xmlns:a16="http://schemas.microsoft.com/office/drawing/2014/main" id="{B59BD3F5-AE2C-4DB3-861E-7E1F65049A73}"/>
              </a:ext>
            </a:extLst>
          </p:cNvPr>
          <p:cNvGrpSpPr>
            <a:grpSpLocks/>
          </p:cNvGrpSpPr>
          <p:nvPr/>
        </p:nvGrpSpPr>
        <p:grpSpPr bwMode="auto">
          <a:xfrm>
            <a:off x="-88776" y="2013859"/>
            <a:ext cx="697056" cy="1523045"/>
            <a:chOff x="2593" y="768"/>
            <a:chExt cx="849" cy="1475"/>
          </a:xfrm>
        </p:grpSpPr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E53C1132-2945-417B-9B47-BE16A0019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FE755001-F672-49C3-9C4F-E50739ECB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C96CADF5-D448-4D9B-BC1D-468B0F80E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584E4BEA-5FFF-4539-9355-EC41D4C3C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1DC05DC9-71F8-4F3D-BC32-7B778A22E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5CB23EF3-47EC-4AC5-A2D9-1FAD957791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0A58E340-520F-46B8-A045-FC6283B19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57" name="Group 55">
              <a:extLst>
                <a:ext uri="{FF2B5EF4-FFF2-40B4-BE49-F238E27FC236}">
                  <a16:creationId xmlns:a16="http://schemas.microsoft.com/office/drawing/2014/main" id="{B6F727E6-33B2-41E1-9A75-5C66E3BC9C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58" name="Freeform 56">
                <a:extLst>
                  <a:ext uri="{FF2B5EF4-FFF2-40B4-BE49-F238E27FC236}">
                    <a16:creationId xmlns:a16="http://schemas.microsoft.com/office/drawing/2014/main" id="{448EB7E0-0339-44EA-996F-2506471864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9" name="Freeform 57">
                <a:extLst>
                  <a:ext uri="{FF2B5EF4-FFF2-40B4-BE49-F238E27FC236}">
                    <a16:creationId xmlns:a16="http://schemas.microsoft.com/office/drawing/2014/main" id="{3B4DA401-E7CD-466D-B894-5E565CDBB1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60" name="AutoShape 58">
            <a:extLst>
              <a:ext uri="{FF2B5EF4-FFF2-40B4-BE49-F238E27FC236}">
                <a16:creationId xmlns:a16="http://schemas.microsoft.com/office/drawing/2014/main" id="{B32C5D38-9900-4D66-B514-A61273937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395" y="2647272"/>
            <a:ext cx="4721781" cy="491129"/>
          </a:xfrm>
          <a:prstGeom prst="wedgeRoundRectCallout">
            <a:avLst>
              <a:gd name="adj1" fmla="val -54790"/>
              <a:gd name="adj2" fmla="val -35514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give you an arbitrary value </a:t>
            </a:r>
            <a:r>
              <a:rPr lang="en-US" altLang="en-US" sz="2400" dirty="0">
                <a:solidFill>
                  <a:srgbClr val="FF0000"/>
                </a:solidFill>
              </a:rPr>
              <a:t>z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for </a:t>
            </a:r>
            <a:r>
              <a:rPr lang="en-US" altLang="en-US" sz="2400" dirty="0">
                <a:solidFill>
                  <a:schemeClr val="tx2"/>
                </a:solidFill>
              </a:rPr>
              <a:t>z</a:t>
            </a:r>
            <a:r>
              <a:rPr lang="en-US" altLang="en-US" sz="2400" dirty="0">
                <a:solidFill>
                  <a:srgbClr val="FFFFFF"/>
                </a:solidFill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77" name="Group 26">
            <a:extLst>
              <a:ext uri="{FF2B5EF4-FFF2-40B4-BE49-F238E27FC236}">
                <a16:creationId xmlns:a16="http://schemas.microsoft.com/office/drawing/2014/main" id="{8FEA4361-C8EE-4CED-8594-658F4A05947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52400" y="152400"/>
            <a:ext cx="519029" cy="1271938"/>
            <a:chOff x="2308" y="1513"/>
            <a:chExt cx="1162" cy="2570"/>
          </a:xfrm>
        </p:grpSpPr>
        <p:grpSp>
          <p:nvGrpSpPr>
            <p:cNvPr id="78" name="Group 27">
              <a:extLst>
                <a:ext uri="{FF2B5EF4-FFF2-40B4-BE49-F238E27FC236}">
                  <a16:creationId xmlns:a16="http://schemas.microsoft.com/office/drawing/2014/main" id="{3E8909C7-EDF2-41B8-AB8F-82D0BE5524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86" name="Freeform 28">
                <a:extLst>
                  <a:ext uri="{FF2B5EF4-FFF2-40B4-BE49-F238E27FC236}">
                    <a16:creationId xmlns:a16="http://schemas.microsoft.com/office/drawing/2014/main" id="{86A10C21-45C5-45CD-8931-2FAD7C364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7" name="Freeform 29">
                <a:extLst>
                  <a:ext uri="{FF2B5EF4-FFF2-40B4-BE49-F238E27FC236}">
                    <a16:creationId xmlns:a16="http://schemas.microsoft.com/office/drawing/2014/main" id="{ABCACD10-8208-46D2-816A-356B7A7A2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8" name="Freeform 30">
                <a:extLst>
                  <a:ext uri="{FF2B5EF4-FFF2-40B4-BE49-F238E27FC236}">
                    <a16:creationId xmlns:a16="http://schemas.microsoft.com/office/drawing/2014/main" id="{D6A7011D-7C36-4A8B-A714-E6F6DC202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9" name="Freeform 31">
                <a:extLst>
                  <a:ext uri="{FF2B5EF4-FFF2-40B4-BE49-F238E27FC236}">
                    <a16:creationId xmlns:a16="http://schemas.microsoft.com/office/drawing/2014/main" id="{CCD3617A-8591-48D5-B882-D2680ABA3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0" name="Freeform 32">
                <a:extLst>
                  <a:ext uri="{FF2B5EF4-FFF2-40B4-BE49-F238E27FC236}">
                    <a16:creationId xmlns:a16="http://schemas.microsoft.com/office/drawing/2014/main" id="{F0E2DBD7-1FF2-4536-B823-F370DB7B4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1" name="Freeform 33">
                <a:extLst>
                  <a:ext uri="{FF2B5EF4-FFF2-40B4-BE49-F238E27FC236}">
                    <a16:creationId xmlns:a16="http://schemas.microsoft.com/office/drawing/2014/main" id="{A9392C38-84B5-4DFD-BAF2-1A9B98045F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9929187B-BCA0-4F20-B3A1-6CB316EAB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086F5B3D-3ED8-4F0D-8C7D-CD8636073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1" name="Oval 36">
              <a:extLst>
                <a:ext uri="{FF2B5EF4-FFF2-40B4-BE49-F238E27FC236}">
                  <a16:creationId xmlns:a16="http://schemas.microsoft.com/office/drawing/2014/main" id="{88403077-1B31-4BE7-A4B7-66AE487FCF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2" name="Oval 37">
              <a:extLst>
                <a:ext uri="{FF2B5EF4-FFF2-40B4-BE49-F238E27FC236}">
                  <a16:creationId xmlns:a16="http://schemas.microsoft.com/office/drawing/2014/main" id="{F7D13EA9-9F27-49DB-A7EA-E6B28E2B2A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3" name="Oval 38">
              <a:extLst>
                <a:ext uri="{FF2B5EF4-FFF2-40B4-BE49-F238E27FC236}">
                  <a16:creationId xmlns:a16="http://schemas.microsoft.com/office/drawing/2014/main" id="{B1BC8B09-0CF5-431A-9A7E-ED976B88BB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4" name="Oval 39">
              <a:extLst>
                <a:ext uri="{FF2B5EF4-FFF2-40B4-BE49-F238E27FC236}">
                  <a16:creationId xmlns:a16="http://schemas.microsoft.com/office/drawing/2014/main" id="{4DAD4AF3-3904-443B-9088-2E24452281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5" name="Oval 40">
              <a:extLst>
                <a:ext uri="{FF2B5EF4-FFF2-40B4-BE49-F238E27FC236}">
                  <a16:creationId xmlns:a16="http://schemas.microsoft.com/office/drawing/2014/main" id="{31E08AAB-B743-4669-9B70-7BD79DF95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92" name="AutoShape 46">
            <a:extLst>
              <a:ext uri="{FF2B5EF4-FFF2-40B4-BE49-F238E27FC236}">
                <a16:creationId xmlns:a16="http://schemas.microsoft.com/office/drawing/2014/main" id="{3D3D632D-B7CB-4D5C-9BDF-0B245263A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044" y="193703"/>
            <a:ext cx="3658167" cy="514772"/>
          </a:xfrm>
          <a:prstGeom prst="wedgeRoundRectCallout">
            <a:avLst>
              <a:gd name="adj1" fmla="val -53566"/>
              <a:gd name="adj2" fmla="val -9679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must prove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LHS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RHS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11F6EBDB-00A1-43D6-9A9B-E3E59C366EB8}"/>
              </a:ext>
            </a:extLst>
          </p:cNvPr>
          <p:cNvSpPr/>
          <p:nvPr/>
        </p:nvSpPr>
        <p:spPr>
          <a:xfrm>
            <a:off x="6428122" y="1118899"/>
            <a:ext cx="2030078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99D537AA-78BF-47D5-AADA-65C84A052435}"/>
              </a:ext>
            </a:extLst>
          </p:cNvPr>
          <p:cNvSpPr/>
          <p:nvPr/>
        </p:nvSpPr>
        <p:spPr>
          <a:xfrm>
            <a:off x="6442381" y="2455683"/>
            <a:ext cx="2695987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E02681F0-9344-41B1-8EF0-D57E33F8F520}"/>
              </a:ext>
            </a:extLst>
          </p:cNvPr>
          <p:cNvSpPr/>
          <p:nvPr/>
        </p:nvSpPr>
        <p:spPr>
          <a:xfrm>
            <a:off x="6781800" y="3117111"/>
            <a:ext cx="2284940" cy="596519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0635CDB2-696E-4581-9686-464C5EB6B639}"/>
              </a:ext>
            </a:extLst>
          </p:cNvPr>
          <p:cNvSpPr/>
          <p:nvPr/>
        </p:nvSpPr>
        <p:spPr>
          <a:xfrm>
            <a:off x="6740856" y="4234737"/>
            <a:ext cx="825867" cy="491505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731191D2-6970-45D2-AF8F-EF7307C1DA03}"/>
              </a:ext>
            </a:extLst>
          </p:cNvPr>
          <p:cNvSpPr/>
          <p:nvPr/>
        </p:nvSpPr>
        <p:spPr>
          <a:xfrm>
            <a:off x="5099413" y="2866232"/>
            <a:ext cx="1666403" cy="593360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CCF26756-D2D4-4F25-8188-241EFAEFF52A}"/>
              </a:ext>
            </a:extLst>
          </p:cNvPr>
          <p:cNvSpPr/>
          <p:nvPr/>
        </p:nvSpPr>
        <p:spPr>
          <a:xfrm>
            <a:off x="7734300" y="4508301"/>
            <a:ext cx="1357439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1" name="AutoShape 46">
            <a:extLst>
              <a:ext uri="{FF2B5EF4-FFF2-40B4-BE49-F238E27FC236}">
                <a16:creationId xmlns:a16="http://schemas.microsoft.com/office/drawing/2014/main" id="{3D5F33A1-A1B0-457D-A940-47E270D58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941" y="3214914"/>
            <a:ext cx="4449811" cy="452178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need to prove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pic>
        <p:nvPicPr>
          <p:cNvPr id="142" name="Picture 2" descr="http://www.swordofthespirit.net/bulwark/mosesbush.gif">
            <a:extLst>
              <a:ext uri="{FF2B5EF4-FFF2-40B4-BE49-F238E27FC236}">
                <a16:creationId xmlns:a16="http://schemas.microsoft.com/office/drawing/2014/main" id="{72093301-B4CC-42B7-BDFF-CC32F3744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697" y="3753691"/>
            <a:ext cx="1438410" cy="83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AutoShape 46">
            <a:extLst>
              <a:ext uri="{FF2B5EF4-FFF2-40B4-BE49-F238E27FC236}">
                <a16:creationId xmlns:a16="http://schemas.microsoft.com/office/drawing/2014/main" id="{6328A53E-C3EC-45DF-8C2B-A4E9B08FD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686" y="3745956"/>
            <a:ext cx="3941870" cy="829674"/>
          </a:xfrm>
          <a:prstGeom prst="wedgeRoundRectCallout">
            <a:avLst>
              <a:gd name="adj1" fmla="val 55469"/>
              <a:gd name="adj2" fmla="val -24614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>
              <a:spcBef>
                <a:spcPts val="0"/>
              </a:spcBef>
              <a:buNone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Assume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this I can help you!</a:t>
            </a:r>
          </a:p>
        </p:txBody>
      </p:sp>
      <p:sp>
        <p:nvSpPr>
          <p:cNvPr id="147" name="AutoShape 46">
            <a:extLst>
              <a:ext uri="{FF2B5EF4-FFF2-40B4-BE49-F238E27FC236}">
                <a16:creationId xmlns:a16="http://schemas.microsoft.com/office/drawing/2014/main" id="{2960D66B-A4EB-4D3D-B62C-01E67C48A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5" y="4660170"/>
            <a:ext cx="3540797" cy="458578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need to prove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148" name="AutoShape 46">
            <a:extLst>
              <a:ext uri="{FF2B5EF4-FFF2-40B4-BE49-F238E27FC236}">
                <a16:creationId xmlns:a16="http://schemas.microsoft.com/office/drawing/2014/main" id="{986847A0-0DA8-4062-930B-56473CA26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07" y="5777892"/>
            <a:ext cx="6937647" cy="491130"/>
          </a:xfrm>
          <a:prstGeom prst="wedgeRoundRectCallout">
            <a:avLst>
              <a:gd name="adj1" fmla="val -30616"/>
              <a:gd name="adj2" fmla="val -81299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>
              <a:spcBef>
                <a:spcPts val="0"/>
              </a:spcBef>
              <a:buNone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Knowing true for all 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&amp;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I can assure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0" name="AutoShape 46">
            <a:extLst>
              <a:ext uri="{FF2B5EF4-FFF2-40B4-BE49-F238E27FC236}">
                <a16:creationId xmlns:a16="http://schemas.microsoft.com/office/drawing/2014/main" id="{658E687A-5DB3-47A6-8D2C-86EE8BE4D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13" y="6339361"/>
            <a:ext cx="3776287" cy="458359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Modus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Ponens gives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C901BA31-D7FC-4086-9FDE-25A74AFAB24F}"/>
              </a:ext>
            </a:extLst>
          </p:cNvPr>
          <p:cNvSpPr/>
          <p:nvPr/>
        </p:nvSpPr>
        <p:spPr>
          <a:xfrm>
            <a:off x="6400801" y="2452048"/>
            <a:ext cx="539338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157ECBBF-69AF-4050-BFC5-D7DFC31AA66D}"/>
              </a:ext>
            </a:extLst>
          </p:cNvPr>
          <p:cNvSpPr/>
          <p:nvPr/>
        </p:nvSpPr>
        <p:spPr>
          <a:xfrm>
            <a:off x="6400800" y="1115704"/>
            <a:ext cx="2030078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EE44ADB1-EDE2-49AE-B139-98A2D45F6C61}"/>
              </a:ext>
            </a:extLst>
          </p:cNvPr>
          <p:cNvSpPr/>
          <p:nvPr/>
        </p:nvSpPr>
        <p:spPr>
          <a:xfrm>
            <a:off x="6415059" y="2452488"/>
            <a:ext cx="2695987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F34D5E37-C81C-40AF-82AE-5100F118CB5B}"/>
              </a:ext>
            </a:extLst>
          </p:cNvPr>
          <p:cNvSpPr/>
          <p:nvPr/>
        </p:nvSpPr>
        <p:spPr>
          <a:xfrm>
            <a:off x="6809122" y="334688"/>
            <a:ext cx="1225803" cy="593360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C4CF46EE-E3CD-496F-9114-D4A84CF98D94}"/>
              </a:ext>
            </a:extLst>
          </p:cNvPr>
          <p:cNvSpPr/>
          <p:nvPr/>
        </p:nvSpPr>
        <p:spPr>
          <a:xfrm>
            <a:off x="5104654" y="5794829"/>
            <a:ext cx="1786905" cy="513797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36FAD2AC-345B-4C08-9FF1-86959339D036}"/>
              </a:ext>
            </a:extLst>
          </p:cNvPr>
          <p:cNvSpPr/>
          <p:nvPr/>
        </p:nvSpPr>
        <p:spPr>
          <a:xfrm>
            <a:off x="2580558" y="3791313"/>
            <a:ext cx="825867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E1CE40D8-A681-42E8-B082-A80021AA9143}"/>
              </a:ext>
            </a:extLst>
          </p:cNvPr>
          <p:cNvSpPr/>
          <p:nvPr/>
        </p:nvSpPr>
        <p:spPr>
          <a:xfrm>
            <a:off x="6809122" y="3110552"/>
            <a:ext cx="2244790" cy="596519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4" name="Text Box 44">
            <a:extLst>
              <a:ext uri="{FF2B5EF4-FFF2-40B4-BE49-F238E27FC236}">
                <a16:creationId xmlns:a16="http://schemas.microsoft.com/office/drawing/2014/main" id="{90D808A9-8E45-409D-8121-5F899305F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251013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5" name="Text Box 44">
            <a:extLst>
              <a:ext uri="{FF2B5EF4-FFF2-40B4-BE49-F238E27FC236}">
                <a16:creationId xmlns:a16="http://schemas.microsoft.com/office/drawing/2014/main" id="{44AA442C-0C09-47FD-AC3C-2EE8E4808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681" y="2176725"/>
            <a:ext cx="2808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endParaRPr lang="en-US" altLang="en-US" sz="2400" dirty="0">
              <a:solidFill>
                <a:srgbClr val="FFC000"/>
              </a:solidFill>
              <a:latin typeface="Times New Roman"/>
            </a:endParaRPr>
          </a:p>
        </p:txBody>
      </p:sp>
      <p:sp>
        <p:nvSpPr>
          <p:cNvPr id="101" name="Text Box 44">
            <a:extLst>
              <a:ext uri="{FF2B5EF4-FFF2-40B4-BE49-F238E27FC236}">
                <a16:creationId xmlns:a16="http://schemas.microsoft.com/office/drawing/2014/main" id="{A6267D0D-FE54-4B28-BD34-021FEFF7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09207"/>
            <a:ext cx="688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2" name="Text Box 44">
            <a:extLst>
              <a:ext uri="{FF2B5EF4-FFF2-40B4-BE49-F238E27FC236}">
                <a16:creationId xmlns:a16="http://schemas.microsoft.com/office/drawing/2014/main" id="{1A04A305-8523-40F2-9D0B-EE60E5419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865" y="5252142"/>
            <a:ext cx="914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4" name="Line 26">
            <a:extLst>
              <a:ext uri="{FF2B5EF4-FFF2-40B4-BE49-F238E27FC236}">
                <a16:creationId xmlns:a16="http://schemas.microsoft.com/office/drawing/2014/main" id="{E875557C-7765-4BA8-9E69-C037398633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97025" y="2915957"/>
            <a:ext cx="0" cy="2844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5" name="Text Box 44">
            <a:extLst>
              <a:ext uri="{FF2B5EF4-FFF2-40B4-BE49-F238E27FC236}">
                <a16:creationId xmlns:a16="http://schemas.microsoft.com/office/drawing/2014/main" id="{ED315197-B4D7-4B44-AFF0-2A87C3701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143485"/>
            <a:ext cx="2247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6" name="Text Box 44">
            <a:extLst>
              <a:ext uri="{FF2B5EF4-FFF2-40B4-BE49-F238E27FC236}">
                <a16:creationId xmlns:a16="http://schemas.microsoft.com/office/drawing/2014/main" id="{D1FA1D98-4DB8-4C76-8B9C-3F75E6DF5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399" y="4531501"/>
            <a:ext cx="1364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8" name="Line 26">
            <a:extLst>
              <a:ext uri="{FF2B5EF4-FFF2-40B4-BE49-F238E27FC236}">
                <a16:creationId xmlns:a16="http://schemas.microsoft.com/office/drawing/2014/main" id="{B6909EC2-6D1A-48B0-A2DD-87C5D41594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20100" y="4992407"/>
            <a:ext cx="0" cy="2844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9" name="AutoShape 58">
            <a:extLst>
              <a:ext uri="{FF2B5EF4-FFF2-40B4-BE49-F238E27FC236}">
                <a16:creationId xmlns:a16="http://schemas.microsoft.com/office/drawing/2014/main" id="{609A0DE8-7C08-4D81-93BF-E35B8F1B2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29" y="5181600"/>
            <a:ext cx="4138850" cy="491129"/>
          </a:xfrm>
          <a:prstGeom prst="wedgeRoundRectCallout">
            <a:avLst>
              <a:gd name="adj1" fmla="val -28080"/>
              <a:gd name="adj2" fmla="val -63303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give you an arb. value </a:t>
            </a:r>
            <a:r>
              <a:rPr lang="en-US" altLang="en-US" sz="2400" noProof="0" dirty="0">
                <a:solidFill>
                  <a:srgbClr val="FF0000"/>
                </a:solidFill>
              </a:rPr>
              <a:t>x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for </a:t>
            </a:r>
            <a:r>
              <a:rPr lang="en-US" altLang="en-US" sz="2400" dirty="0">
                <a:solidFill>
                  <a:srgbClr val="FFC000"/>
                </a:solidFill>
              </a:rPr>
              <a:t>x</a:t>
            </a:r>
            <a:r>
              <a:rPr lang="en-US" altLang="en-US" sz="2400" dirty="0">
                <a:solidFill>
                  <a:srgbClr val="FFFFFF"/>
                </a:solidFill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2" name="AutoShape 46">
            <a:extLst>
              <a:ext uri="{FF2B5EF4-FFF2-40B4-BE49-F238E27FC236}">
                <a16:creationId xmlns:a16="http://schemas.microsoft.com/office/drawing/2014/main" id="{D8D8CF88-B8EF-4DF1-B260-A5921D6DC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291" y="4905338"/>
            <a:ext cx="3464010" cy="825461"/>
          </a:xfrm>
          <a:prstGeom prst="wedgeRoundRectCallout">
            <a:avLst>
              <a:gd name="adj1" fmla="val -33826"/>
              <a:gd name="adj2" fmla="val -69111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I need to prove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FFFF"/>
                </a:solidFill>
              </a:rPr>
              <a:t>.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give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&amp;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to the oracle.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F484188-A79C-45D3-AE1F-D07CD918F628}"/>
              </a:ext>
            </a:extLst>
          </p:cNvPr>
          <p:cNvSpPr/>
          <p:nvPr/>
        </p:nvSpPr>
        <p:spPr>
          <a:xfrm>
            <a:off x="8051433" y="5257800"/>
            <a:ext cx="825867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B5045019-29CB-4393-BA05-860FC1F9740F}"/>
              </a:ext>
            </a:extLst>
          </p:cNvPr>
          <p:cNvSpPr/>
          <p:nvPr/>
        </p:nvSpPr>
        <p:spPr>
          <a:xfrm>
            <a:off x="4658198" y="2212270"/>
            <a:ext cx="984094" cy="454730"/>
          </a:xfrm>
          <a:prstGeom prst="ellipse">
            <a:avLst/>
          </a:prstGeom>
          <a:ln w="22225">
            <a:solidFill>
              <a:schemeClr val="tx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98A94B8-97AC-4B54-9696-40303503F772}"/>
              </a:ext>
            </a:extLst>
          </p:cNvPr>
          <p:cNvSpPr/>
          <p:nvPr/>
        </p:nvSpPr>
        <p:spPr>
          <a:xfrm>
            <a:off x="7729541" y="4513880"/>
            <a:ext cx="1357439" cy="491505"/>
          </a:xfrm>
          <a:prstGeom prst="ellipse">
            <a:avLst/>
          </a:prstGeom>
          <a:ln w="22225">
            <a:solidFill>
              <a:srgbClr val="00FF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3" name="AutoShape 46">
            <a:extLst>
              <a:ext uri="{FF2B5EF4-FFF2-40B4-BE49-F238E27FC236}">
                <a16:creationId xmlns:a16="http://schemas.microsoft.com/office/drawing/2014/main" id="{8EBE195A-CB4C-46CF-87AB-DDD4B49F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918" y="6307042"/>
            <a:ext cx="1822882" cy="461665"/>
          </a:xfrm>
          <a:prstGeom prst="wedgeRoundRectCallout">
            <a:avLst>
              <a:gd name="adj1" fmla="val -33861"/>
              <a:gd name="adj2" fmla="val -63668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400"/>
              <a:t>Hence </a:t>
            </a:r>
            <a:r>
              <a:rPr lang="en-US" altLang="en-US" sz="2400">
                <a:solidFill>
                  <a:srgbClr val="FFFF00"/>
                </a:solidFill>
              </a:rPr>
              <a:t>valid</a:t>
            </a:r>
            <a:r>
              <a:rPr lang="en-US" altLang="en-US" sz="2400" dirty="0"/>
              <a:t>.</a:t>
            </a:r>
            <a:endParaRPr lang="en-US" alt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12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2" dur="7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4" grpId="0" animBg="1"/>
      <p:bldP spid="46" grpId="0" animBg="1"/>
      <p:bldP spid="60" grpId="0" animBg="1"/>
      <p:bldP spid="92" grpId="0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103" grpId="0" animBg="1"/>
      <p:bldP spid="103" grpId="1" animBg="1"/>
      <p:bldP spid="107" grpId="0" animBg="1"/>
      <p:bldP spid="107" grpId="1" animBg="1"/>
      <p:bldP spid="125" grpId="0" animBg="1"/>
      <p:bldP spid="125" grpId="1" animBg="1"/>
      <p:bldP spid="141" grpId="0" animBg="1"/>
      <p:bldP spid="143" grpId="0" animBg="1"/>
      <p:bldP spid="147" grpId="0" animBg="1"/>
      <p:bldP spid="148" grpId="0" animBg="1"/>
      <p:bldP spid="150" grpId="0" animBg="1"/>
      <p:bldP spid="152" grpId="0" animBg="1"/>
      <p:bldP spid="152" grpId="1" animBg="1"/>
      <p:bldP spid="154" grpId="0" animBg="1"/>
      <p:bldP spid="154" grpId="1" animBg="1"/>
      <p:bldP spid="155" grpId="0" animBg="1"/>
      <p:bldP spid="155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1" grpId="0" animBg="1"/>
      <p:bldP spid="161" grpId="1" animBg="1"/>
      <p:bldP spid="109" grpId="0" animBg="1"/>
      <p:bldP spid="112" grpId="0" animBg="1"/>
      <p:bldP spid="116" grpId="0" animBg="1"/>
      <p:bldP spid="116" grpId="1" animBg="1"/>
      <p:bldP spid="116" grpId="2" animBg="1"/>
      <p:bldP spid="121" grpId="0" animBg="1"/>
      <p:bldP spid="121" grpId="1" animBg="1"/>
      <p:bldP spid="122" grpId="0" animBg="1"/>
      <p:bldP spid="122" grpId="1" animBg="1"/>
      <p:bldP spid="1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Shape 8">
            <a:extLst>
              <a:ext uri="{FF2B5EF4-FFF2-40B4-BE49-F238E27FC236}">
                <a16:creationId xmlns:a16="http://schemas.microsoft.com/office/drawing/2014/main" id="{175CF7DC-42B9-4A65-A9F8-F916DF5E9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399" y="1493237"/>
            <a:ext cx="7329479" cy="4319755"/>
          </a:xfrm>
          <a:prstGeom prst="wedgeRectCallout">
            <a:avLst>
              <a:gd name="adj1" fmla="val -54753"/>
              <a:gd name="adj2" fmla="val -4251"/>
            </a:avLst>
          </a:prstGeom>
          <a:noFill/>
          <a:ln w="12700" cap="flat" cmpd="sng" algn="ctr">
            <a:solidFill>
              <a:srgbClr val="FF00FF">
                <a:lumMod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Formal Proof: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Ded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. Goal: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 LHS</a:t>
            </a:r>
            <a:r>
              <a:rPr lang="en-US" altLang="en-US" sz="2400" dirty="0">
                <a:sym typeface="Symbol" panose="05050102010706020507" pitchFamily="18" charset="2"/>
              </a:rPr>
              <a:t> 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    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"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)] 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Deduction Goal: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ymbol" pitchFamily="18" charset="2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latin typeface="Symbol" pitchFamily="18" charset="2"/>
              </a:rPr>
              <a:t>     "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CA" sz="2400" dirty="0"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latin typeface="Symbol" pitchFamily="18" charset="2"/>
              </a:rPr>
              <a:t>"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latin typeface="Symbol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x,z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</a:p>
          <a:p>
            <a:pPr marL="514350" lvl="0" indent="-51435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latin typeface="Times New Roman"/>
              </a:rPr>
              <a:t>LHS</a:t>
            </a:r>
            <a:r>
              <a:rPr lang="en-US" altLang="en-US" sz="2400" dirty="0">
                <a:sym typeface="Symbol" panose="05050102010706020507" pitchFamily="18" charset="2"/>
              </a:rPr>
              <a:t> </a:t>
            </a:r>
            <a:r>
              <a:rPr lang="en-US" altLang="en-US" sz="2400" dirty="0">
                <a:latin typeface="Times New Roman"/>
              </a:rPr>
              <a:t> RHS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D3F9DC-AA4F-44F9-B6CF-ABEFD5921CE9}"/>
              </a:ext>
            </a:extLst>
          </p:cNvPr>
          <p:cNvSpPr/>
          <p:nvPr/>
        </p:nvSpPr>
        <p:spPr>
          <a:xfrm>
            <a:off x="6096000" y="2238157"/>
            <a:ext cx="29715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Assumption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Remove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Assumption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3&amp;5 </a:t>
            </a: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modus ponens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algn="l">
              <a:defRPr/>
            </a:pPr>
            <a:r>
              <a:rPr lang="en-US" sz="2400" dirty="0">
                <a:solidFill>
                  <a:srgbClr val="FFFFFF"/>
                </a:solidFill>
              </a:rPr>
              <a:t>Add </a:t>
            </a:r>
            <a:r>
              <a:rPr lang="en-US" altLang="en-US" sz="2400" dirty="0">
                <a:solidFill>
                  <a:srgbClr val="FFFFFF"/>
                </a:solidFill>
                <a:latin typeface="Symbol" pitchFamily="18" charset="2"/>
              </a:rPr>
              <a:t>"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Deduction Conclusion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Add </a:t>
            </a:r>
            <a:r>
              <a:rPr lang="en-US" altLang="en-US" sz="2400" dirty="0">
                <a:solidFill>
                  <a:srgbClr val="FFFFFF"/>
                </a:solidFill>
                <a:latin typeface="Symbol" pitchFamily="18" charset="2"/>
              </a:rPr>
              <a:t>"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Deduction Conclusion</a:t>
            </a:r>
          </a:p>
        </p:txBody>
      </p:sp>
      <p:pic>
        <p:nvPicPr>
          <p:cNvPr id="31" name="Picture 5" descr="j0116172">
            <a:extLst>
              <a:ext uri="{FF2B5EF4-FFF2-40B4-BE49-F238E27FC236}">
                <a16:creationId xmlns:a16="http://schemas.microsoft.com/office/drawing/2014/main" id="{1309115B-70EC-446B-A42C-3B7DE5C80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52400" y="2993044"/>
            <a:ext cx="1397000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BB828C0-9ADF-44E9-9161-C65BF5D180B4}"/>
              </a:ext>
            </a:extLst>
          </p:cNvPr>
          <p:cNvSpPr/>
          <p:nvPr/>
        </p:nvSpPr>
        <p:spPr>
          <a:xfrm>
            <a:off x="217714" y="833735"/>
            <a:ext cx="7554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4.   [</a:t>
            </a:r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66FF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[</a:t>
            </a:r>
            <a:r>
              <a:rPr lang="en-US" altLang="en-US" sz="2400" dirty="0">
                <a:solidFill>
                  <a:srgbClr val="FFFF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en-CA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400" dirty="0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x,</a:t>
            </a:r>
            <a:r>
              <a:rPr lang="en-CA" altLang="en-US" sz="2400" dirty="0" err="1">
                <a:solidFill>
                  <a:srgbClr val="FFFF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)]</a:t>
            </a:r>
            <a:r>
              <a:rPr lang="en-US" altLang="en-US" sz="2400" dirty="0">
                <a:solidFill>
                  <a:srgbClr val="FF00FF"/>
                </a:solidFill>
                <a:latin typeface="Symbol" pitchFamily="18" charset="2"/>
              </a:rPr>
              <a:t>]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4375310-773C-41DF-AE12-904AB7AAF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Formal Proof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1A5071-582B-4026-9413-B98A4E8E8DC2}"/>
              </a:ext>
            </a:extLst>
          </p:cNvPr>
          <p:cNvSpPr/>
          <p:nvPr/>
        </p:nvSpPr>
        <p:spPr>
          <a:xfrm>
            <a:off x="76200" y="-22086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Q2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4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6"/>
          <p:cNvGrpSpPr>
            <a:grpSpLocks/>
          </p:cNvGrpSpPr>
          <p:nvPr/>
        </p:nvGrpSpPr>
        <p:grpSpPr bwMode="auto">
          <a:xfrm flipH="1">
            <a:off x="292200" y="1534385"/>
            <a:ext cx="714953" cy="1303499"/>
            <a:chOff x="2308" y="1513"/>
            <a:chExt cx="1162" cy="2570"/>
          </a:xfrm>
        </p:grpSpPr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4" name="Freeform 28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" name="Freeform 29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" name="Freeform 30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7" name="Freeform 31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8" name="Freeform 32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9" name="Freeform 33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34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Freeform 35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37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39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40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3" name="Group 45"/>
          <p:cNvGrpSpPr>
            <a:grpSpLocks/>
          </p:cNvGrpSpPr>
          <p:nvPr/>
        </p:nvGrpSpPr>
        <p:grpSpPr bwMode="auto">
          <a:xfrm flipH="1">
            <a:off x="8232185" y="1052371"/>
            <a:ext cx="790078" cy="1342708"/>
            <a:chOff x="2593" y="768"/>
            <a:chExt cx="849" cy="1475"/>
          </a:xfrm>
        </p:grpSpPr>
        <p:sp>
          <p:nvSpPr>
            <p:cNvPr id="24" name="Freeform 46"/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" name="Freeform 47"/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" name="Freeform 48"/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" name="Freeform 49"/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" name="Freeform 50"/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" name="Freeform 51"/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" name="Freeform 52"/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32" name="Group 53"/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33" name="Freeform 54"/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" name="Freeform 55"/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5" name="AutoShape 55"/>
          <p:cNvSpPr>
            <a:spLocks noChangeArrowheads="1"/>
          </p:cNvSpPr>
          <p:nvPr/>
        </p:nvSpPr>
        <p:spPr bwMode="auto">
          <a:xfrm>
            <a:off x="2514600" y="1295400"/>
            <a:ext cx="3796524" cy="468016"/>
          </a:xfrm>
          <a:prstGeom prst="wedgeRoundRectCallout">
            <a:avLst>
              <a:gd name="adj1" fmla="val 57519"/>
              <a:gd name="adj2" fmla="val -12461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be a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free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object.</a:t>
            </a:r>
          </a:p>
        </p:txBody>
      </p:sp>
      <p:sp>
        <p:nvSpPr>
          <p:cNvPr id="36" name="AutoShape 58"/>
          <p:cNvSpPr>
            <a:spLocks noChangeArrowheads="1"/>
          </p:cNvSpPr>
          <p:nvPr/>
        </p:nvSpPr>
        <p:spPr bwMode="auto">
          <a:xfrm>
            <a:off x="2987383" y="1841307"/>
            <a:ext cx="2880017" cy="520893"/>
          </a:xfrm>
          <a:prstGeom prst="wedgeRoundRectCallout">
            <a:avLst>
              <a:gd name="adj1" fmla="val -64859"/>
              <a:gd name="adj2" fmla="val -32984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then prove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37" name="Picture 5" descr="j0116172">
            <a:extLst>
              <a:ext uri="{FF2B5EF4-FFF2-40B4-BE49-F238E27FC236}">
                <a16:creationId xmlns:a16="http://schemas.microsoft.com/office/drawing/2014/main" id="{C9058BF9-450E-443C-B14F-B0E7AECB5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747" y="3733800"/>
            <a:ext cx="1103012" cy="1500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AutoShape 55">
            <a:extLst>
              <a:ext uri="{FF2B5EF4-FFF2-40B4-BE49-F238E27FC236}">
                <a16:creationId xmlns:a16="http://schemas.microsoft.com/office/drawing/2014/main" id="{13E34A92-3E9B-4C85-BC49-474464A0D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685800"/>
            <a:ext cx="4233862" cy="521954"/>
          </a:xfrm>
          <a:prstGeom prst="wedgeRoundRectCallout">
            <a:avLst>
              <a:gd name="adj1" fmla="val -26755"/>
              <a:gd name="adj2" fmla="val 68062"/>
              <a:gd name="adj3" fmla="val 16667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Goal: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9" name="AutoShape 8">
            <a:extLst>
              <a:ext uri="{FF2B5EF4-FFF2-40B4-BE49-F238E27FC236}">
                <a16:creationId xmlns:a16="http://schemas.microsoft.com/office/drawing/2014/main" id="{D7231BED-56B6-4E17-8474-B41DEB56E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5547" y="3124200"/>
            <a:ext cx="5057254" cy="2106601"/>
          </a:xfrm>
          <a:prstGeom prst="wedgeRectCallout">
            <a:avLst>
              <a:gd name="adj1" fmla="val -56780"/>
              <a:gd name="adj2" fmla="val -35388"/>
            </a:avLst>
          </a:prstGeom>
          <a:noFill/>
          <a:ln w="12700" cap="flat" cmpd="sng" algn="ctr">
            <a:solidFill>
              <a:srgbClr val="FF00F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Formal Proof: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1. 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+1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+2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D2F4C7E-149D-4C1E-B996-BD37654A5CA6}"/>
              </a:ext>
            </a:extLst>
          </p:cNvPr>
          <p:cNvSpPr/>
          <p:nvPr/>
        </p:nvSpPr>
        <p:spPr>
          <a:xfrm>
            <a:off x="4655168" y="4419600"/>
            <a:ext cx="29644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Proved some how.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Add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</a:p>
        </p:txBody>
      </p:sp>
      <p:sp>
        <p:nvSpPr>
          <p:cNvPr id="41" name="AutoShape 55">
            <a:extLst>
              <a:ext uri="{FF2B5EF4-FFF2-40B4-BE49-F238E27FC236}">
                <a16:creationId xmlns:a16="http://schemas.microsoft.com/office/drawing/2014/main" id="{275E7CB0-B6CC-4783-B059-DEA200030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438400"/>
            <a:ext cx="5514115" cy="566908"/>
          </a:xfrm>
          <a:prstGeom prst="wedgeRoundRectCallout">
            <a:avLst>
              <a:gd name="adj1" fmla="val 61125"/>
              <a:gd name="adj2" fmla="val -48649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 conclude by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adding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giving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(x)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44" name="AutoShape 55">
            <a:extLst>
              <a:ext uri="{FF2B5EF4-FFF2-40B4-BE49-F238E27FC236}">
                <a16:creationId xmlns:a16="http://schemas.microsoft.com/office/drawing/2014/main" id="{02D9911B-78A6-4249-A151-F12B90CCE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1" y="5465181"/>
            <a:ext cx="4953000" cy="1316619"/>
          </a:xfrm>
          <a:prstGeom prst="wedgeRoundRectCallout">
            <a:avLst>
              <a:gd name="adj1" fmla="val -34533"/>
              <a:gd name="adj2" fmla="val -55824"/>
              <a:gd name="adj3" fmla="val 16667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 introduced the notation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x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 and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x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$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Symbol" pitchFamily="18" charset="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These do not have an implied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Hence, we cannot add a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1352390" y="4405740"/>
            <a:ext cx="21483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[              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83327B13-4A20-4C17-8F86-5C5FF4B7B56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8077201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Adding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j-ea"/>
                <a:cs typeface="+mj-cs"/>
              </a:rPr>
              <a:t>"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j-ea"/>
                <a:cs typeface="+mj-cs"/>
              </a:rPr>
              <a:t>$ 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(Formal vs Informal Prover-Adversary Game)</a:t>
            </a:r>
            <a:endParaRPr kumimoji="0" lang="en-CA" altLang="en-US" sz="24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ymbol" pitchFamily="18" charset="2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196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6"/>
          <p:cNvGrpSpPr>
            <a:grpSpLocks/>
          </p:cNvGrpSpPr>
          <p:nvPr/>
        </p:nvGrpSpPr>
        <p:grpSpPr bwMode="auto">
          <a:xfrm flipH="1">
            <a:off x="292200" y="1534385"/>
            <a:ext cx="714953" cy="1303499"/>
            <a:chOff x="2308" y="1513"/>
            <a:chExt cx="1162" cy="2570"/>
          </a:xfrm>
        </p:grpSpPr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4" name="Freeform 28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" name="Freeform 29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" name="Freeform 30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7" name="Freeform 31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8" name="Freeform 32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9" name="Freeform 33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34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Freeform 35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37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39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40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3" name="Group 45"/>
          <p:cNvGrpSpPr>
            <a:grpSpLocks/>
          </p:cNvGrpSpPr>
          <p:nvPr/>
        </p:nvGrpSpPr>
        <p:grpSpPr bwMode="auto">
          <a:xfrm flipH="1">
            <a:off x="8232185" y="1052371"/>
            <a:ext cx="790078" cy="1342708"/>
            <a:chOff x="2593" y="768"/>
            <a:chExt cx="849" cy="1475"/>
          </a:xfrm>
        </p:grpSpPr>
        <p:sp>
          <p:nvSpPr>
            <p:cNvPr id="24" name="Freeform 46"/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" name="Freeform 47"/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" name="Freeform 48"/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" name="Freeform 49"/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" name="Freeform 50"/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" name="Freeform 51"/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" name="Freeform 52"/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32" name="Group 53"/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33" name="Freeform 54"/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" name="Freeform 55"/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5" name="AutoShape 55"/>
          <p:cNvSpPr>
            <a:spLocks noChangeArrowheads="1"/>
          </p:cNvSpPr>
          <p:nvPr/>
        </p:nvSpPr>
        <p:spPr bwMode="auto">
          <a:xfrm>
            <a:off x="2514600" y="1295400"/>
            <a:ext cx="3796524" cy="468016"/>
          </a:xfrm>
          <a:prstGeom prst="wedgeRoundRectCallout">
            <a:avLst>
              <a:gd name="adj1" fmla="val 57519"/>
              <a:gd name="adj2" fmla="val -12461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be a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free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object.</a:t>
            </a:r>
          </a:p>
        </p:txBody>
      </p:sp>
      <p:sp>
        <p:nvSpPr>
          <p:cNvPr id="36" name="AutoShape 58"/>
          <p:cNvSpPr>
            <a:spLocks noChangeArrowheads="1"/>
          </p:cNvSpPr>
          <p:nvPr/>
        </p:nvSpPr>
        <p:spPr bwMode="auto">
          <a:xfrm>
            <a:off x="2359991" y="1869643"/>
            <a:ext cx="4175418" cy="520893"/>
          </a:xfrm>
          <a:prstGeom prst="wedgeRoundRectCallout">
            <a:avLst>
              <a:gd name="adj1" fmla="val -64859"/>
              <a:gd name="adj2" fmla="val -32984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Suppose I instead prove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(f(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37" name="Picture 5" descr="j0116172">
            <a:extLst>
              <a:ext uri="{FF2B5EF4-FFF2-40B4-BE49-F238E27FC236}">
                <a16:creationId xmlns:a16="http://schemas.microsoft.com/office/drawing/2014/main" id="{C9058BF9-450E-443C-B14F-B0E7AECB5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747" y="3733800"/>
            <a:ext cx="1103012" cy="1500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AutoShape 55">
            <a:extLst>
              <a:ext uri="{FF2B5EF4-FFF2-40B4-BE49-F238E27FC236}">
                <a16:creationId xmlns:a16="http://schemas.microsoft.com/office/drawing/2014/main" id="{13E34A92-3E9B-4C85-BC49-474464A0D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685800"/>
            <a:ext cx="4233862" cy="521954"/>
          </a:xfrm>
          <a:prstGeom prst="wedgeRoundRectCallout">
            <a:avLst>
              <a:gd name="adj1" fmla="val -26755"/>
              <a:gd name="adj2" fmla="val 68062"/>
              <a:gd name="adj3" fmla="val 16667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Goal: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9" name="AutoShape 8">
            <a:extLst>
              <a:ext uri="{FF2B5EF4-FFF2-40B4-BE49-F238E27FC236}">
                <a16:creationId xmlns:a16="http://schemas.microsoft.com/office/drawing/2014/main" id="{D7231BED-56B6-4E17-8474-B41DEB56E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5547" y="3124200"/>
            <a:ext cx="5057254" cy="2106601"/>
          </a:xfrm>
          <a:prstGeom prst="wedgeRectCallout">
            <a:avLst>
              <a:gd name="adj1" fmla="val -56780"/>
              <a:gd name="adj2" fmla="val -35388"/>
            </a:avLst>
          </a:prstGeom>
          <a:noFill/>
          <a:ln w="12700" cap="flat" cmpd="sng" algn="ctr">
            <a:solidFill>
              <a:srgbClr val="FF00F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Formal Proof: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1. 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+1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(f(x))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+2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D2F4C7E-149D-4C1E-B996-BD37654A5CA6}"/>
              </a:ext>
            </a:extLst>
          </p:cNvPr>
          <p:cNvSpPr/>
          <p:nvPr/>
        </p:nvSpPr>
        <p:spPr>
          <a:xfrm>
            <a:off x="4655168" y="4419600"/>
            <a:ext cx="29644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Proved some how.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Add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</a:p>
        </p:txBody>
      </p:sp>
      <p:sp>
        <p:nvSpPr>
          <p:cNvPr id="41" name="AutoShape 55">
            <a:extLst>
              <a:ext uri="{FF2B5EF4-FFF2-40B4-BE49-F238E27FC236}">
                <a16:creationId xmlns:a16="http://schemas.microsoft.com/office/drawing/2014/main" id="{275E7CB0-B6CC-4783-B059-DEA200030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438400"/>
            <a:ext cx="5514115" cy="566908"/>
          </a:xfrm>
          <a:prstGeom prst="wedgeRoundRectCallout">
            <a:avLst>
              <a:gd name="adj1" fmla="val 61125"/>
              <a:gd name="adj2" fmla="val -48649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 conclude by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adding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giving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(x)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1352390" y="4405740"/>
            <a:ext cx="23791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[                 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83327B13-4A20-4C17-8F86-5C5FF4B7B56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8077201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Adding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j-ea"/>
                <a:cs typeface="+mj-cs"/>
              </a:rPr>
              <a:t>"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j-ea"/>
                <a:cs typeface="+mj-cs"/>
              </a:rPr>
              <a:t>$ 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(Formal vs Informal Prover-Adversary Game)</a:t>
            </a:r>
            <a:endParaRPr kumimoji="0" lang="en-CA" altLang="en-US" sz="24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ymbol" pitchFamily="18" charset="2"/>
              <a:ea typeface="+mj-ea"/>
              <a:cs typeface="+mj-cs"/>
            </a:endParaRPr>
          </a:p>
        </p:txBody>
      </p:sp>
      <p:grpSp>
        <p:nvGrpSpPr>
          <p:cNvPr id="42" name="Group 29">
            <a:extLst>
              <a:ext uri="{FF2B5EF4-FFF2-40B4-BE49-F238E27FC236}">
                <a16:creationId xmlns:a16="http://schemas.microsoft.com/office/drawing/2014/main" id="{55F7838D-4F65-4B20-A55F-472E0340415B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5496342"/>
            <a:ext cx="917591" cy="929993"/>
            <a:chOff x="2065" y="1551"/>
            <a:chExt cx="1628" cy="1988"/>
          </a:xfrm>
        </p:grpSpPr>
        <p:sp>
          <p:nvSpPr>
            <p:cNvPr id="43" name="Freeform 30">
              <a:extLst>
                <a:ext uri="{FF2B5EF4-FFF2-40B4-BE49-F238E27FC236}">
                  <a16:creationId xmlns:a16="http://schemas.microsoft.com/office/drawing/2014/main" id="{B79FD9BE-FE4E-41A6-A222-62DC85D48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6" name="Freeform 31">
              <a:extLst>
                <a:ext uri="{FF2B5EF4-FFF2-40B4-BE49-F238E27FC236}">
                  <a16:creationId xmlns:a16="http://schemas.microsoft.com/office/drawing/2014/main" id="{C47D06D6-2983-4358-9CE7-92511EB52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7" name="Freeform 32">
              <a:extLst>
                <a:ext uri="{FF2B5EF4-FFF2-40B4-BE49-F238E27FC236}">
                  <a16:creationId xmlns:a16="http://schemas.microsoft.com/office/drawing/2014/main" id="{88604502-1BD6-4A3F-81B7-02B40C497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79E498E7-2DAB-409F-8240-6CA3990AE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DB043F85-34A2-4939-BA57-30095DF4E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13CAFBAC-1ED5-44B1-84D7-A498E6A57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03035B16-1E19-4B71-93D7-557E018B9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E0DCC77C-90BE-4775-A2F2-58801982B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6E0FEEBB-8D6C-4531-BE15-BFD2243C4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4E790EE9-EC4B-41A0-8772-930CBB362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ADE1B743-1475-4C68-A9BE-FCBB6778E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1665D2C3-1215-4F92-9593-8511E4DCE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8FD9F652-5593-4934-B082-2513979FF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9" name="Freeform 43">
              <a:extLst>
                <a:ext uri="{FF2B5EF4-FFF2-40B4-BE49-F238E27FC236}">
                  <a16:creationId xmlns:a16="http://schemas.microsoft.com/office/drawing/2014/main" id="{714515A1-A04E-47EC-BA8E-63C5104A8C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5E82E44D-D281-49CA-8DBE-8B77634E2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8E44C449-D95D-42F4-A91D-B443ECFC28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DB6645AC-7CA9-43A3-9FD6-756DC442A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3" name="AutoShape 35">
            <a:extLst>
              <a:ext uri="{FF2B5EF4-FFF2-40B4-BE49-F238E27FC236}">
                <a16:creationId xmlns:a16="http://schemas.microsoft.com/office/drawing/2014/main" id="{5F15DFEE-789C-4C62-B13D-5B506FAF6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64" y="5334000"/>
            <a:ext cx="2964493" cy="517872"/>
          </a:xfrm>
          <a:prstGeom prst="wedgeRoundRectCallout">
            <a:avLst>
              <a:gd name="adj1" fmla="val -53324"/>
              <a:gd name="adj2" fmla="val -21789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this proof now ok?</a:t>
            </a:r>
          </a:p>
        </p:txBody>
      </p:sp>
    </p:spTree>
    <p:extLst>
      <p:ext uri="{BB962C8B-B14F-4D97-AF65-F5344CB8AC3E}">
        <p14:creationId xmlns:p14="http://schemas.microsoft.com/office/powerpoint/2010/main" val="216628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5" descr="j0116172">
            <a:extLst>
              <a:ext uri="{FF2B5EF4-FFF2-40B4-BE49-F238E27FC236}">
                <a16:creationId xmlns:a16="http://schemas.microsoft.com/office/drawing/2014/main" id="{C9058BF9-450E-443C-B14F-B0E7AECB5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747" y="3733800"/>
            <a:ext cx="1103012" cy="1500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AutoShape 8">
            <a:extLst>
              <a:ext uri="{FF2B5EF4-FFF2-40B4-BE49-F238E27FC236}">
                <a16:creationId xmlns:a16="http://schemas.microsoft.com/office/drawing/2014/main" id="{D7231BED-56B6-4E17-8474-B41DEB56E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5547" y="3124200"/>
            <a:ext cx="5057254" cy="2106601"/>
          </a:xfrm>
          <a:prstGeom prst="wedgeRectCallout">
            <a:avLst>
              <a:gd name="adj1" fmla="val -56780"/>
              <a:gd name="adj2" fmla="val -35388"/>
            </a:avLst>
          </a:prstGeom>
          <a:noFill/>
          <a:ln w="12700" cap="flat" cmpd="sng" algn="ctr">
            <a:solidFill>
              <a:srgbClr val="FF00F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Formal Proof: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1. 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+1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(f(x))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+2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1352390" y="4405740"/>
            <a:ext cx="23791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[                 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83327B13-4A20-4C17-8F86-5C5FF4B7B56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8077201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Adding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j-ea"/>
                <a:cs typeface="+mj-cs"/>
              </a:rPr>
              <a:t>"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j-ea"/>
                <a:cs typeface="+mj-cs"/>
              </a:rPr>
              <a:t>$ 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(Formal vs Informal Prover-Adversary Game)</a:t>
            </a:r>
            <a:endParaRPr kumimoji="0" lang="en-CA" altLang="en-US" sz="24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ymbol" pitchFamily="18" charset="2"/>
              <a:ea typeface="+mj-ea"/>
              <a:cs typeface="+mj-cs"/>
            </a:endParaRPr>
          </a:p>
        </p:txBody>
      </p:sp>
      <p:grpSp>
        <p:nvGrpSpPr>
          <p:cNvPr id="42" name="Group 29">
            <a:extLst>
              <a:ext uri="{FF2B5EF4-FFF2-40B4-BE49-F238E27FC236}">
                <a16:creationId xmlns:a16="http://schemas.microsoft.com/office/drawing/2014/main" id="{55F7838D-4F65-4B20-A55F-472E0340415B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5496342"/>
            <a:ext cx="917591" cy="929993"/>
            <a:chOff x="2065" y="1551"/>
            <a:chExt cx="1628" cy="1988"/>
          </a:xfrm>
        </p:grpSpPr>
        <p:sp>
          <p:nvSpPr>
            <p:cNvPr id="43" name="Freeform 30">
              <a:extLst>
                <a:ext uri="{FF2B5EF4-FFF2-40B4-BE49-F238E27FC236}">
                  <a16:creationId xmlns:a16="http://schemas.microsoft.com/office/drawing/2014/main" id="{B79FD9BE-FE4E-41A6-A222-62DC85D48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6" name="Freeform 31">
              <a:extLst>
                <a:ext uri="{FF2B5EF4-FFF2-40B4-BE49-F238E27FC236}">
                  <a16:creationId xmlns:a16="http://schemas.microsoft.com/office/drawing/2014/main" id="{C47D06D6-2983-4358-9CE7-92511EB52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7" name="Freeform 32">
              <a:extLst>
                <a:ext uri="{FF2B5EF4-FFF2-40B4-BE49-F238E27FC236}">
                  <a16:creationId xmlns:a16="http://schemas.microsoft.com/office/drawing/2014/main" id="{88604502-1BD6-4A3F-81B7-02B40C497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79E498E7-2DAB-409F-8240-6CA3990AE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DB043F85-34A2-4939-BA57-30095DF4E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13CAFBAC-1ED5-44B1-84D7-A498E6A57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03035B16-1E19-4B71-93D7-557E018B9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E0DCC77C-90BE-4775-A2F2-58801982B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6E0FEEBB-8D6C-4531-BE15-BFD2243C4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4E790EE9-EC4B-41A0-8772-930CBB362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ADE1B743-1475-4C68-A9BE-FCBB6778E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1665D2C3-1215-4F92-9593-8511E4DCE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8FD9F652-5593-4934-B082-2513979FF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9" name="Freeform 43">
              <a:extLst>
                <a:ext uri="{FF2B5EF4-FFF2-40B4-BE49-F238E27FC236}">
                  <a16:creationId xmlns:a16="http://schemas.microsoft.com/office/drawing/2014/main" id="{714515A1-A04E-47EC-BA8E-63C5104A8C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5E82E44D-D281-49CA-8DBE-8B77634E2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8E44C449-D95D-42F4-A91D-B443ECFC28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DB6645AC-7CA9-43A3-9FD6-756DC442A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3" name="AutoShape 35">
            <a:extLst>
              <a:ext uri="{FF2B5EF4-FFF2-40B4-BE49-F238E27FC236}">
                <a16:creationId xmlns:a16="http://schemas.microsoft.com/office/drawing/2014/main" id="{5F15DFEE-789C-4C62-B13D-5B506FAF6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64" y="5334000"/>
            <a:ext cx="2964493" cy="517872"/>
          </a:xfrm>
          <a:prstGeom prst="wedgeRoundRectCallout">
            <a:avLst>
              <a:gd name="adj1" fmla="val -53324"/>
              <a:gd name="adj2" fmla="val -21789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this proof now ok?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F40FD21-7AED-4D89-B3F4-57C52AD9C4AF}"/>
              </a:ext>
            </a:extLst>
          </p:cNvPr>
          <p:cNvSpPr/>
          <p:nvPr/>
        </p:nvSpPr>
        <p:spPr>
          <a:xfrm>
            <a:off x="6629400" y="335933"/>
            <a:ext cx="914400" cy="914400"/>
          </a:xfrm>
          <a:prstGeom prst="ellipse">
            <a:avLst/>
          </a:prstGeom>
        </p:spPr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86EF9A05-D943-458B-A17D-3D149D317007}"/>
              </a:ext>
            </a:extLst>
          </p:cNvPr>
          <p:cNvGrpSpPr/>
          <p:nvPr/>
        </p:nvGrpSpPr>
        <p:grpSpPr>
          <a:xfrm>
            <a:off x="1524000" y="355835"/>
            <a:ext cx="2350359" cy="2959100"/>
            <a:chOff x="914400" y="1549400"/>
            <a:chExt cx="2350359" cy="2959100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C05B3095-D7D0-4AD7-808A-F2BC5B838BAC}"/>
                </a:ext>
              </a:extLst>
            </p:cNvPr>
            <p:cNvGrpSpPr/>
            <p:nvPr/>
          </p:nvGrpSpPr>
          <p:grpSpPr>
            <a:xfrm>
              <a:off x="914400" y="1579395"/>
              <a:ext cx="1613673" cy="2929105"/>
              <a:chOff x="1270716" y="2633495"/>
              <a:chExt cx="1613673" cy="2929105"/>
            </a:xfrm>
          </p:grpSpPr>
          <p:sp>
            <p:nvSpPr>
              <p:cNvPr id="70" name="Rectangle 30">
                <a:extLst>
                  <a:ext uri="{FF2B5EF4-FFF2-40B4-BE49-F238E27FC236}">
                    <a16:creationId xmlns:a16="http://schemas.microsoft.com/office/drawing/2014/main" id="{029261D4-E3DA-489B-9EAB-E676E2DD7F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467029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Ann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1" name="Rectangle 32">
                <a:extLst>
                  <a:ext uri="{FF2B5EF4-FFF2-40B4-BE49-F238E27FC236}">
                    <a16:creationId xmlns:a16="http://schemas.microsoft.com/office/drawing/2014/main" id="{57D7808D-498D-4682-8186-E267313A8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4131612"/>
                <a:ext cx="889175" cy="5386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Marilyn Monroe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2" name="Rectangle 34">
                <a:extLst>
                  <a:ext uri="{FF2B5EF4-FFF2-40B4-BE49-F238E27FC236}">
                    <a16:creationId xmlns:a16="http://schemas.microsoft.com/office/drawing/2014/main" id="{3A256460-589F-42E1-89BC-0F65C92D3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370157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Beth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3" name="Rectangle 36">
                <a:extLst>
                  <a:ext uri="{FF2B5EF4-FFF2-40B4-BE49-F238E27FC236}">
                    <a16:creationId xmlns:a16="http://schemas.microsoft.com/office/drawing/2014/main" id="{6A31F9B2-3735-44C5-81B0-4BB538DFEF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327153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Mary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pic>
            <p:nvPicPr>
              <p:cNvPr id="74" name="Picture 43" descr="j0396724">
                <a:extLst>
                  <a:ext uri="{FF2B5EF4-FFF2-40B4-BE49-F238E27FC236}">
                    <a16:creationId xmlns:a16="http://schemas.microsoft.com/office/drawing/2014/main" id="{54EC8CDB-EB8D-45A5-A953-160E0A0C9D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8147" y="4657324"/>
                <a:ext cx="396096" cy="4780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5" name="Picture 44" descr="j0233040">
                <a:extLst>
                  <a:ext uri="{FF2B5EF4-FFF2-40B4-BE49-F238E27FC236}">
                    <a16:creationId xmlns:a16="http://schemas.microsoft.com/office/drawing/2014/main" id="{288E8BA7-1588-44E9-ACF9-08ABB8586E3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1241" y="3353626"/>
                <a:ext cx="333555" cy="3458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6" name="Picture 45" descr="j0334222">
                <a:extLst>
                  <a:ext uri="{FF2B5EF4-FFF2-40B4-BE49-F238E27FC236}">
                    <a16:creationId xmlns:a16="http://schemas.microsoft.com/office/drawing/2014/main" id="{79E49225-0E13-492C-9A3D-B7BB6CF1CE0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99926" y="3744736"/>
                <a:ext cx="262327" cy="426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7" name="Picture 51">
                <a:extLst>
                  <a:ext uri="{FF2B5EF4-FFF2-40B4-BE49-F238E27FC236}">
                    <a16:creationId xmlns:a16="http://schemas.microsoft.com/office/drawing/2014/main" id="{41B179AA-12A4-4EE5-B648-D7D6F9A71FF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1198" y="4222759"/>
                <a:ext cx="277962" cy="434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ABC8D9E3-4D34-460A-BBBA-4B479FD36594}"/>
                  </a:ext>
                </a:extLst>
              </p:cNvPr>
              <p:cNvSpPr/>
              <p:nvPr/>
            </p:nvSpPr>
            <p:spPr>
              <a:xfrm>
                <a:off x="2055777" y="2819400"/>
                <a:ext cx="396096" cy="2743200"/>
              </a:xfrm>
              <a:prstGeom prst="ellipse">
                <a:avLst/>
              </a:prstGeom>
            </p:spPr>
            <p:txBody>
              <a:bodyPr wrap="none" rtlCol="0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77FD829-468B-484E-8E9E-8ED5B4938F29}"/>
                  </a:ext>
                </a:extLst>
              </p:cNvPr>
              <p:cNvSpPr/>
              <p:nvPr/>
            </p:nvSpPr>
            <p:spPr>
              <a:xfrm>
                <a:off x="1270716" y="3067989"/>
                <a:ext cx="1613673" cy="2266011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25AD9443-5461-46E1-B7DA-72CFBFEA787C}"/>
                  </a:ext>
                </a:extLst>
              </p:cNvPr>
              <p:cNvSpPr/>
              <p:nvPr/>
            </p:nvSpPr>
            <p:spPr>
              <a:xfrm>
                <a:off x="1735793" y="2633495"/>
                <a:ext cx="7809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y</a:t>
                </a:r>
                <a:r>
                  <a:rPr kumimoji="0" lang="el-GR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U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BD24F7D-8E98-40FA-875B-0B1C28C346D4}"/>
                </a:ext>
              </a:extLst>
            </p:cNvPr>
            <p:cNvSpPr/>
            <p:nvPr/>
          </p:nvSpPr>
          <p:spPr>
            <a:xfrm>
              <a:off x="2559117" y="1549400"/>
              <a:ext cx="7056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α(y)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04064AD3-D62C-4F4E-A51C-BC2944B8C3F4}"/>
                </a:ext>
              </a:extLst>
            </p:cNvPr>
            <p:cNvSpPr/>
            <p:nvPr/>
          </p:nvSpPr>
          <p:spPr>
            <a:xfrm>
              <a:off x="2661123" y="2230735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C0A478F8-EAB8-410D-A581-E876E6A17B0F}"/>
                </a:ext>
              </a:extLst>
            </p:cNvPr>
            <p:cNvSpPr/>
            <p:nvPr/>
          </p:nvSpPr>
          <p:spPr>
            <a:xfrm>
              <a:off x="2661123" y="2662535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81" name="Oval 80">
            <a:extLst>
              <a:ext uri="{FF2B5EF4-FFF2-40B4-BE49-F238E27FC236}">
                <a16:creationId xmlns:a16="http://schemas.microsoft.com/office/drawing/2014/main" id="{BC281FCE-3B09-44D5-A1B2-1AAB361B774A}"/>
              </a:ext>
            </a:extLst>
          </p:cNvPr>
          <p:cNvSpPr/>
          <p:nvPr/>
        </p:nvSpPr>
        <p:spPr>
          <a:xfrm>
            <a:off x="4195890" y="794919"/>
            <a:ext cx="1653366" cy="2252634"/>
          </a:xfrm>
          <a:prstGeom prst="ellipse">
            <a:avLst/>
          </a:prstGeom>
          <a:ln w="2222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CEF1A1E3-FC14-416D-B555-332BCB2F93DB}"/>
              </a:ext>
            </a:extLst>
          </p:cNvPr>
          <p:cNvGrpSpPr/>
          <p:nvPr/>
        </p:nvGrpSpPr>
        <p:grpSpPr>
          <a:xfrm>
            <a:off x="4191000" y="357649"/>
            <a:ext cx="3606084" cy="2929105"/>
            <a:chOff x="1270716" y="2633495"/>
            <a:chExt cx="3606084" cy="2929105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3B777CB0-FF0D-4174-BDA6-49D16E55FE69}"/>
                </a:ext>
              </a:extLst>
            </p:cNvPr>
            <p:cNvGrpSpPr/>
            <p:nvPr/>
          </p:nvGrpSpPr>
          <p:grpSpPr>
            <a:xfrm>
              <a:off x="1270716" y="2633495"/>
              <a:ext cx="1613673" cy="2929105"/>
              <a:chOff x="1270716" y="2633495"/>
              <a:chExt cx="1613673" cy="2929105"/>
            </a:xfrm>
          </p:grpSpPr>
          <p:sp>
            <p:nvSpPr>
              <p:cNvPr id="101" name="Rectangle 30">
                <a:extLst>
                  <a:ext uri="{FF2B5EF4-FFF2-40B4-BE49-F238E27FC236}">
                    <a16:creationId xmlns:a16="http://schemas.microsoft.com/office/drawing/2014/main" id="{00AB04EF-98C4-4EB6-BC94-2A8FB69C1E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467029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Ann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2" name="Rectangle 32">
                <a:extLst>
                  <a:ext uri="{FF2B5EF4-FFF2-40B4-BE49-F238E27FC236}">
                    <a16:creationId xmlns:a16="http://schemas.microsoft.com/office/drawing/2014/main" id="{23432324-8052-47F4-BBCD-A1134E44DA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4131612"/>
                <a:ext cx="889175" cy="5386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Marilyn Monroe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3" name="Rectangle 34">
                <a:extLst>
                  <a:ext uri="{FF2B5EF4-FFF2-40B4-BE49-F238E27FC236}">
                    <a16:creationId xmlns:a16="http://schemas.microsoft.com/office/drawing/2014/main" id="{04372789-434C-4046-94FE-FFA6A1BA6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370157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Beth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4" name="Rectangle 36">
                <a:extLst>
                  <a:ext uri="{FF2B5EF4-FFF2-40B4-BE49-F238E27FC236}">
                    <a16:creationId xmlns:a16="http://schemas.microsoft.com/office/drawing/2014/main" id="{98250042-FFD6-4739-B0E0-B2C34B345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327153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Mary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pic>
            <p:nvPicPr>
              <p:cNvPr id="105" name="Picture 43" descr="j0396724">
                <a:extLst>
                  <a:ext uri="{FF2B5EF4-FFF2-40B4-BE49-F238E27FC236}">
                    <a16:creationId xmlns:a16="http://schemas.microsoft.com/office/drawing/2014/main" id="{9C925608-EA80-4324-BB5B-C0448FA74E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8147" y="4657324"/>
                <a:ext cx="396096" cy="4780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" name="Picture 44" descr="j0233040">
                <a:extLst>
                  <a:ext uri="{FF2B5EF4-FFF2-40B4-BE49-F238E27FC236}">
                    <a16:creationId xmlns:a16="http://schemas.microsoft.com/office/drawing/2014/main" id="{AA56CC4C-062A-4DE4-B341-0F4E119791E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1241" y="3353626"/>
                <a:ext cx="333555" cy="3458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" name="Picture 45" descr="j0334222">
                <a:extLst>
                  <a:ext uri="{FF2B5EF4-FFF2-40B4-BE49-F238E27FC236}">
                    <a16:creationId xmlns:a16="http://schemas.microsoft.com/office/drawing/2014/main" id="{CCB281C5-B6DB-4FF8-89C1-B734D0953E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99926" y="3744736"/>
                <a:ext cx="262327" cy="426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" name="Picture 51">
                <a:extLst>
                  <a:ext uri="{FF2B5EF4-FFF2-40B4-BE49-F238E27FC236}">
                    <a16:creationId xmlns:a16="http://schemas.microsoft.com/office/drawing/2014/main" id="{04C5B79C-31D1-4ACF-9A8B-6D9E063652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1198" y="4222759"/>
                <a:ext cx="277962" cy="434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94DAE837-0BB3-427E-B730-BA9F3A52D2BF}"/>
                  </a:ext>
                </a:extLst>
              </p:cNvPr>
              <p:cNvSpPr/>
              <p:nvPr/>
            </p:nvSpPr>
            <p:spPr>
              <a:xfrm>
                <a:off x="2055777" y="2819400"/>
                <a:ext cx="396096" cy="2743200"/>
              </a:xfrm>
              <a:prstGeom prst="ellipse">
                <a:avLst/>
              </a:prstGeom>
            </p:spPr>
            <p:txBody>
              <a:bodyPr wrap="none" rtlCol="0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7F656C30-D1CA-4FD2-AB0B-F2B79ECEA090}"/>
                  </a:ext>
                </a:extLst>
              </p:cNvPr>
              <p:cNvSpPr/>
              <p:nvPr/>
            </p:nvSpPr>
            <p:spPr>
              <a:xfrm>
                <a:off x="1270716" y="3067989"/>
                <a:ext cx="1613673" cy="2266011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8E0F5407-B315-4ECC-8DFB-44E574D64362}"/>
                  </a:ext>
                </a:extLst>
              </p:cNvPr>
              <p:cNvSpPr/>
              <p:nvPr/>
            </p:nvSpPr>
            <p:spPr>
              <a:xfrm>
                <a:off x="1735793" y="2633495"/>
                <a:ext cx="7809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x</a:t>
                </a:r>
                <a:r>
                  <a:rPr kumimoji="0" lang="el-GR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U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264672A8-A558-4BD9-8925-C28F91BD7E91}"/>
                </a:ext>
              </a:extLst>
            </p:cNvPr>
            <p:cNvGrpSpPr/>
            <p:nvPr/>
          </p:nvGrpSpPr>
          <p:grpSpPr>
            <a:xfrm>
              <a:off x="3263127" y="2633495"/>
              <a:ext cx="1613673" cy="2929105"/>
              <a:chOff x="1270716" y="2633495"/>
              <a:chExt cx="1613673" cy="2929105"/>
            </a:xfrm>
          </p:grpSpPr>
          <p:sp>
            <p:nvSpPr>
              <p:cNvPr id="90" name="Rectangle 30">
                <a:extLst>
                  <a:ext uri="{FF2B5EF4-FFF2-40B4-BE49-F238E27FC236}">
                    <a16:creationId xmlns:a16="http://schemas.microsoft.com/office/drawing/2014/main" id="{CBD5C14B-C668-4978-8574-A0A44FA675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467029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Ann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1" name="Rectangle 32">
                <a:extLst>
                  <a:ext uri="{FF2B5EF4-FFF2-40B4-BE49-F238E27FC236}">
                    <a16:creationId xmlns:a16="http://schemas.microsoft.com/office/drawing/2014/main" id="{74E5480B-365B-463A-B2F2-3C8FC185A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4131612"/>
                <a:ext cx="889175" cy="5386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Marilyn Monroe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2" name="Rectangle 34">
                <a:extLst>
                  <a:ext uri="{FF2B5EF4-FFF2-40B4-BE49-F238E27FC236}">
                    <a16:creationId xmlns:a16="http://schemas.microsoft.com/office/drawing/2014/main" id="{33843937-B5BA-45A8-9D2C-0993A15212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370157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Beth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3" name="Rectangle 36">
                <a:extLst>
                  <a:ext uri="{FF2B5EF4-FFF2-40B4-BE49-F238E27FC236}">
                    <a16:creationId xmlns:a16="http://schemas.microsoft.com/office/drawing/2014/main" id="{B4BC378E-E66D-463E-85E0-51FDEA3011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327153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Mary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pic>
            <p:nvPicPr>
              <p:cNvPr id="94" name="Picture 43" descr="j0396724">
                <a:extLst>
                  <a:ext uri="{FF2B5EF4-FFF2-40B4-BE49-F238E27FC236}">
                    <a16:creationId xmlns:a16="http://schemas.microsoft.com/office/drawing/2014/main" id="{3D7A06DE-EA34-4056-BC05-7089EDA2A1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8147" y="4657324"/>
                <a:ext cx="396096" cy="4780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" name="Picture 44" descr="j0233040">
                <a:extLst>
                  <a:ext uri="{FF2B5EF4-FFF2-40B4-BE49-F238E27FC236}">
                    <a16:creationId xmlns:a16="http://schemas.microsoft.com/office/drawing/2014/main" id="{DEC3C3F3-55B8-462C-91CA-6E61A4886F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1241" y="3353626"/>
                <a:ext cx="333555" cy="3458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" name="Picture 45" descr="j0334222">
                <a:extLst>
                  <a:ext uri="{FF2B5EF4-FFF2-40B4-BE49-F238E27FC236}">
                    <a16:creationId xmlns:a16="http://schemas.microsoft.com/office/drawing/2014/main" id="{67DB7ADD-4656-40C5-9351-57507B83DAD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99926" y="3744736"/>
                <a:ext cx="262327" cy="426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" name="Picture 51">
                <a:extLst>
                  <a:ext uri="{FF2B5EF4-FFF2-40B4-BE49-F238E27FC236}">
                    <a16:creationId xmlns:a16="http://schemas.microsoft.com/office/drawing/2014/main" id="{A39FBF14-58CC-4B3C-8EEA-7777272B91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1198" y="4222759"/>
                <a:ext cx="277962" cy="434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6B065DDA-EEE9-4CE4-BB37-6BE6AC9D67E8}"/>
                  </a:ext>
                </a:extLst>
              </p:cNvPr>
              <p:cNvSpPr/>
              <p:nvPr/>
            </p:nvSpPr>
            <p:spPr>
              <a:xfrm>
                <a:off x="2055777" y="2819400"/>
                <a:ext cx="396096" cy="2743200"/>
              </a:xfrm>
              <a:prstGeom prst="ellipse">
                <a:avLst/>
              </a:prstGeom>
            </p:spPr>
            <p:txBody>
              <a:bodyPr wrap="none" rtlCol="0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7EC76879-67E4-486F-817A-74BF407A5E3F}"/>
                  </a:ext>
                </a:extLst>
              </p:cNvPr>
              <p:cNvSpPr/>
              <p:nvPr/>
            </p:nvSpPr>
            <p:spPr>
              <a:xfrm>
                <a:off x="1270716" y="3067989"/>
                <a:ext cx="1613673" cy="2266011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53638267-D70F-479D-B169-DA66B311E88A}"/>
                  </a:ext>
                </a:extLst>
              </p:cNvPr>
              <p:cNvSpPr/>
              <p:nvPr/>
            </p:nvSpPr>
            <p:spPr>
              <a:xfrm>
                <a:off x="1735793" y="2633495"/>
                <a:ext cx="7809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y</a:t>
                </a:r>
                <a:r>
                  <a:rPr kumimoji="0" lang="el-GR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U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423EBD7E-85D2-4F43-80B9-B160BE204655}"/>
                </a:ext>
              </a:extLst>
            </p:cNvPr>
            <p:cNvCxnSpPr>
              <a:cxnSpLocks/>
              <a:stCxn id="106" idx="3"/>
            </p:cNvCxnSpPr>
            <p:nvPr/>
          </p:nvCxnSpPr>
          <p:spPr bwMode="auto">
            <a:xfrm>
              <a:off x="2564796" y="3526548"/>
              <a:ext cx="1050876" cy="43004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8009A8BF-0EB8-4A3A-9447-68930B2821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75209" y="3936106"/>
              <a:ext cx="1040463" cy="37989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26C36F2E-27D9-4401-A2AD-7B7156B921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51768" y="4435237"/>
              <a:ext cx="902241" cy="6455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FE0717E2-D94E-418F-9221-9CB1AFE5912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72230" y="3609532"/>
              <a:ext cx="925928" cy="1253092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626E1FC6-D282-4313-9479-6AF2BE545FCA}"/>
                </a:ext>
              </a:extLst>
            </p:cNvPr>
            <p:cNvSpPr/>
            <p:nvPr/>
          </p:nvSpPr>
          <p:spPr>
            <a:xfrm>
              <a:off x="2913142" y="2646392"/>
              <a:ext cx="2872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f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5453C192-0678-4738-8A2A-44558949FFE2}"/>
              </a:ext>
            </a:extLst>
          </p:cNvPr>
          <p:cNvSpPr txBox="1"/>
          <p:nvPr/>
        </p:nvSpPr>
        <p:spPr>
          <a:xfrm>
            <a:off x="2562699" y="5831531"/>
            <a:ext cx="101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</a:rPr>
              <a:t>α(f(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</a:rPr>
              <a:t>))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C5D85CF-E277-4DE9-A9FA-B83BECB8FBAB}"/>
              </a:ext>
            </a:extLst>
          </p:cNvPr>
          <p:cNvSpPr txBox="1"/>
          <p:nvPr/>
        </p:nvSpPr>
        <p:spPr>
          <a:xfrm>
            <a:off x="3482949" y="5834061"/>
            <a:ext cx="2885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</a:rPr>
              <a:t>= α(f({M,B,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MM,A}))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1B67F7B-FD9D-4762-9B1F-73746DBFC206}"/>
              </a:ext>
            </a:extLst>
          </p:cNvPr>
          <p:cNvSpPr txBox="1"/>
          <p:nvPr/>
        </p:nvSpPr>
        <p:spPr>
          <a:xfrm>
            <a:off x="3471387" y="6472535"/>
            <a:ext cx="747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=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61585C7C-4FA7-4A0A-AFAF-D22ABA363EC1}"/>
              </a:ext>
            </a:extLst>
          </p:cNvPr>
          <p:cNvSpPr/>
          <p:nvPr/>
        </p:nvSpPr>
        <p:spPr>
          <a:xfrm>
            <a:off x="3134721" y="1037170"/>
            <a:ext cx="673962" cy="1400208"/>
          </a:xfrm>
          <a:prstGeom prst="ellipse">
            <a:avLst/>
          </a:prstGeom>
          <a:ln w="2222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DC9BF12-477B-4D44-8D20-62D464405986}"/>
              </a:ext>
            </a:extLst>
          </p:cNvPr>
          <p:cNvSpPr txBox="1"/>
          <p:nvPr/>
        </p:nvSpPr>
        <p:spPr>
          <a:xfrm>
            <a:off x="3690330" y="454576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</a:rPr>
              <a:t>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BB2A5DE-9B04-44F2-B6E7-6692409463AD}"/>
              </a:ext>
            </a:extLst>
          </p:cNvPr>
          <p:cNvGrpSpPr/>
          <p:nvPr/>
        </p:nvGrpSpPr>
        <p:grpSpPr>
          <a:xfrm>
            <a:off x="3270723" y="1928821"/>
            <a:ext cx="372218" cy="953337"/>
            <a:chOff x="3270723" y="2652486"/>
            <a:chExt cx="372218" cy="953337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F009284E-BA5B-4B8C-8C5D-3B9D5393C706}"/>
                </a:ext>
              </a:extLst>
            </p:cNvPr>
            <p:cNvSpPr/>
            <p:nvPr/>
          </p:nvSpPr>
          <p:spPr>
            <a:xfrm>
              <a:off x="3278738" y="3144158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F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D207A8F3-5EB4-48E8-8048-C1B46F442A36}"/>
                </a:ext>
              </a:extLst>
            </p:cNvPr>
            <p:cNvSpPr/>
            <p:nvPr/>
          </p:nvSpPr>
          <p:spPr>
            <a:xfrm>
              <a:off x="3270723" y="2652486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3C7CC686-55EF-4B92-B99F-4C0F333877CB}"/>
              </a:ext>
            </a:extLst>
          </p:cNvPr>
          <p:cNvSpPr txBox="1"/>
          <p:nvPr/>
        </p:nvSpPr>
        <p:spPr>
          <a:xfrm>
            <a:off x="3728463" y="4813381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323A8465-6577-4ED2-B9B7-0DDAFB545C77}"/>
              </a:ext>
            </a:extLst>
          </p:cNvPr>
          <p:cNvSpPr/>
          <p:nvPr/>
        </p:nvSpPr>
        <p:spPr>
          <a:xfrm>
            <a:off x="3225077" y="2432884"/>
            <a:ext cx="457200" cy="457200"/>
          </a:xfrm>
          <a:prstGeom prst="ellipse">
            <a:avLst/>
          </a:prstGeom>
          <a:ln w="2222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2CDC0CCF-006A-4A43-846C-B24782060DA1}"/>
              </a:ext>
            </a:extLst>
          </p:cNvPr>
          <p:cNvSpPr txBox="1"/>
          <p:nvPr/>
        </p:nvSpPr>
        <p:spPr>
          <a:xfrm>
            <a:off x="3484626" y="6130471"/>
            <a:ext cx="2355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</a:rPr>
              <a:t>= α({M,B,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MM})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EEE32F4-42B1-45AE-8EDF-660A37A99644}"/>
              </a:ext>
            </a:extLst>
          </p:cNvPr>
          <p:cNvSpPr/>
          <p:nvPr/>
        </p:nvSpPr>
        <p:spPr>
          <a:xfrm>
            <a:off x="6148061" y="952735"/>
            <a:ext cx="1721293" cy="1500209"/>
          </a:xfrm>
          <a:prstGeom prst="ellipse">
            <a:avLst/>
          </a:prstGeom>
          <a:ln w="2222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BB03BE23-C577-4296-8BBA-7D01606DE370}"/>
              </a:ext>
            </a:extLst>
          </p:cNvPr>
          <p:cNvCxnSpPr/>
          <p:nvPr/>
        </p:nvCxnSpPr>
        <p:spPr bwMode="auto">
          <a:xfrm flipV="1">
            <a:off x="6445428" y="2382344"/>
            <a:ext cx="1314264" cy="457200"/>
          </a:xfrm>
          <a:prstGeom prst="line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1248E1EB-3CEE-4019-8AB9-990AF3DEFFA6}"/>
              </a:ext>
            </a:extLst>
          </p:cNvPr>
          <p:cNvSpPr txBox="1"/>
          <p:nvPr/>
        </p:nvSpPr>
        <p:spPr>
          <a:xfrm>
            <a:off x="7125207" y="2664302"/>
            <a:ext cx="1944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</a:rPr>
              <a:t>Ann is not hit.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6B918565-EB9D-493A-96B7-BF2156C5D2AB}"/>
              </a:ext>
            </a:extLst>
          </p:cNvPr>
          <p:cNvSpPr txBox="1"/>
          <p:nvPr/>
        </p:nvSpPr>
        <p:spPr>
          <a:xfrm>
            <a:off x="4637211" y="4622300"/>
            <a:ext cx="3542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Want this step to be wrong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766D868-7869-4964-89CE-DEAC111AA5CA}"/>
              </a:ext>
            </a:extLst>
          </p:cNvPr>
          <p:cNvSpPr txBox="1"/>
          <p:nvPr/>
        </p:nvSpPr>
        <p:spPr>
          <a:xfrm>
            <a:off x="3721118" y="4536244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3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81" grpId="0" animBg="1"/>
      <p:bldP spid="81" grpId="1" animBg="1"/>
      <p:bldP spid="115" grpId="0" animBg="1"/>
      <p:bldP spid="115" grpId="1" animBg="1"/>
      <p:bldP spid="120" grpId="0"/>
      <p:bldP spid="121" grpId="0" animBg="1"/>
      <p:bldP spid="121" grpId="1" animBg="1"/>
      <p:bldP spid="123" grpId="0" animBg="1"/>
      <p:bldP spid="123" grpId="1" animBg="1"/>
      <p:bldP spid="12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5" descr="j0116172">
            <a:extLst>
              <a:ext uri="{FF2B5EF4-FFF2-40B4-BE49-F238E27FC236}">
                <a16:creationId xmlns:a16="http://schemas.microsoft.com/office/drawing/2014/main" id="{C9058BF9-450E-443C-B14F-B0E7AECB5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747" y="3733800"/>
            <a:ext cx="1103012" cy="1500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AutoShape 8">
            <a:extLst>
              <a:ext uri="{FF2B5EF4-FFF2-40B4-BE49-F238E27FC236}">
                <a16:creationId xmlns:a16="http://schemas.microsoft.com/office/drawing/2014/main" id="{D7231BED-56B6-4E17-8474-B41DEB56E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5547" y="3124200"/>
            <a:ext cx="5057254" cy="2106601"/>
          </a:xfrm>
          <a:prstGeom prst="wedgeRectCallout">
            <a:avLst>
              <a:gd name="adj1" fmla="val -56780"/>
              <a:gd name="adj2" fmla="val -35388"/>
            </a:avLst>
          </a:prstGeom>
          <a:noFill/>
          <a:ln w="12700" cap="flat" cmpd="sng" algn="ctr">
            <a:solidFill>
              <a:srgbClr val="FF00F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Formal Proof: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1. 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+1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(f(x))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+2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$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1352390" y="4405740"/>
            <a:ext cx="23791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"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[                 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83327B13-4A20-4C17-8F86-5C5FF4B7B56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8077201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Adding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j-ea"/>
                <a:cs typeface="+mj-cs"/>
              </a:rPr>
              <a:t>"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ymbol" pitchFamily="18" charset="2"/>
                <a:ea typeface="+mj-ea"/>
                <a:cs typeface="+mj-cs"/>
              </a:rPr>
              <a:t>$ 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(Formal vs Informal Prover-Adversary Game)</a:t>
            </a:r>
            <a:endParaRPr kumimoji="0" lang="en-CA" altLang="en-US" sz="24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ymbol" pitchFamily="18" charset="2"/>
              <a:ea typeface="+mj-ea"/>
              <a:cs typeface="+mj-cs"/>
            </a:endParaRPr>
          </a:p>
        </p:txBody>
      </p:sp>
      <p:grpSp>
        <p:nvGrpSpPr>
          <p:cNvPr id="42" name="Group 29">
            <a:extLst>
              <a:ext uri="{FF2B5EF4-FFF2-40B4-BE49-F238E27FC236}">
                <a16:creationId xmlns:a16="http://schemas.microsoft.com/office/drawing/2014/main" id="{55F7838D-4F65-4B20-A55F-472E0340415B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5496342"/>
            <a:ext cx="917591" cy="929993"/>
            <a:chOff x="2065" y="1551"/>
            <a:chExt cx="1628" cy="1988"/>
          </a:xfrm>
        </p:grpSpPr>
        <p:sp>
          <p:nvSpPr>
            <p:cNvPr id="43" name="Freeform 30">
              <a:extLst>
                <a:ext uri="{FF2B5EF4-FFF2-40B4-BE49-F238E27FC236}">
                  <a16:creationId xmlns:a16="http://schemas.microsoft.com/office/drawing/2014/main" id="{B79FD9BE-FE4E-41A6-A222-62DC85D48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6" name="Freeform 31">
              <a:extLst>
                <a:ext uri="{FF2B5EF4-FFF2-40B4-BE49-F238E27FC236}">
                  <a16:creationId xmlns:a16="http://schemas.microsoft.com/office/drawing/2014/main" id="{C47D06D6-2983-4358-9CE7-92511EB52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7" name="Freeform 32">
              <a:extLst>
                <a:ext uri="{FF2B5EF4-FFF2-40B4-BE49-F238E27FC236}">
                  <a16:creationId xmlns:a16="http://schemas.microsoft.com/office/drawing/2014/main" id="{88604502-1BD6-4A3F-81B7-02B40C497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79E498E7-2DAB-409F-8240-6CA3990AE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DB043F85-34A2-4939-BA57-30095DF4E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13CAFBAC-1ED5-44B1-84D7-A498E6A57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03035B16-1E19-4B71-93D7-557E018B9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E0DCC77C-90BE-4775-A2F2-58801982B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6E0FEEBB-8D6C-4531-BE15-BFD2243C4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4E790EE9-EC4B-41A0-8772-930CBB362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ADE1B743-1475-4C68-A9BE-FCBB6778E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1665D2C3-1215-4F92-9593-8511E4DCE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8FD9F652-5593-4934-B082-2513979FF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9" name="Freeform 43">
              <a:extLst>
                <a:ext uri="{FF2B5EF4-FFF2-40B4-BE49-F238E27FC236}">
                  <a16:creationId xmlns:a16="http://schemas.microsoft.com/office/drawing/2014/main" id="{714515A1-A04E-47EC-BA8E-63C5104A8C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5E82E44D-D281-49CA-8DBE-8B77634E2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8E44C449-D95D-42F4-A91D-B443ECFC28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DB6645AC-7CA9-43A3-9FD6-756DC442A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63" name="AutoShape 35">
            <a:extLst>
              <a:ext uri="{FF2B5EF4-FFF2-40B4-BE49-F238E27FC236}">
                <a16:creationId xmlns:a16="http://schemas.microsoft.com/office/drawing/2014/main" id="{5F15DFEE-789C-4C62-B13D-5B506FAF6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817" y="4971865"/>
            <a:ext cx="2964493" cy="517872"/>
          </a:xfrm>
          <a:prstGeom prst="wedgeRoundRectCallout">
            <a:avLst>
              <a:gd name="adj1" fmla="val -53324"/>
              <a:gd name="adj2" fmla="val -21789"/>
              <a:gd name="adj3" fmla="val 16667"/>
            </a:avLst>
          </a:prstGeom>
          <a:solidFill>
            <a:srgbClr val="000066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this proof now ok?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F40FD21-7AED-4D89-B3F4-57C52AD9C4AF}"/>
              </a:ext>
            </a:extLst>
          </p:cNvPr>
          <p:cNvSpPr/>
          <p:nvPr/>
        </p:nvSpPr>
        <p:spPr>
          <a:xfrm>
            <a:off x="6629400" y="335933"/>
            <a:ext cx="914400" cy="914400"/>
          </a:xfrm>
          <a:prstGeom prst="ellipse">
            <a:avLst/>
          </a:prstGeom>
        </p:spPr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86EF9A05-D943-458B-A17D-3D149D317007}"/>
              </a:ext>
            </a:extLst>
          </p:cNvPr>
          <p:cNvGrpSpPr/>
          <p:nvPr/>
        </p:nvGrpSpPr>
        <p:grpSpPr>
          <a:xfrm>
            <a:off x="1524000" y="355835"/>
            <a:ext cx="2350359" cy="2959100"/>
            <a:chOff x="914400" y="1549400"/>
            <a:chExt cx="2350359" cy="2959100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C05B3095-D7D0-4AD7-808A-F2BC5B838BAC}"/>
                </a:ext>
              </a:extLst>
            </p:cNvPr>
            <p:cNvGrpSpPr/>
            <p:nvPr/>
          </p:nvGrpSpPr>
          <p:grpSpPr>
            <a:xfrm>
              <a:off x="914400" y="1579395"/>
              <a:ext cx="1613673" cy="2929105"/>
              <a:chOff x="1270716" y="2633495"/>
              <a:chExt cx="1613673" cy="2929105"/>
            </a:xfrm>
          </p:grpSpPr>
          <p:sp>
            <p:nvSpPr>
              <p:cNvPr id="70" name="Rectangle 30">
                <a:extLst>
                  <a:ext uri="{FF2B5EF4-FFF2-40B4-BE49-F238E27FC236}">
                    <a16:creationId xmlns:a16="http://schemas.microsoft.com/office/drawing/2014/main" id="{029261D4-E3DA-489B-9EAB-E676E2DD7F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467029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Ann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1" name="Rectangle 32">
                <a:extLst>
                  <a:ext uri="{FF2B5EF4-FFF2-40B4-BE49-F238E27FC236}">
                    <a16:creationId xmlns:a16="http://schemas.microsoft.com/office/drawing/2014/main" id="{57D7808D-498D-4682-8186-E267313A8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4131612"/>
                <a:ext cx="889175" cy="5386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Marilyn Monroe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2" name="Rectangle 34">
                <a:extLst>
                  <a:ext uri="{FF2B5EF4-FFF2-40B4-BE49-F238E27FC236}">
                    <a16:creationId xmlns:a16="http://schemas.microsoft.com/office/drawing/2014/main" id="{3A256460-589F-42E1-89BC-0F65C92D3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370157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Beth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3" name="Rectangle 36">
                <a:extLst>
                  <a:ext uri="{FF2B5EF4-FFF2-40B4-BE49-F238E27FC236}">
                    <a16:creationId xmlns:a16="http://schemas.microsoft.com/office/drawing/2014/main" id="{6A31F9B2-3735-44C5-81B0-4BB538DFEF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605" y="3271532"/>
                <a:ext cx="833887" cy="43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Mary</a:t>
                </a:r>
                <a:endParaRPr kumimoji="0" lang="en-CA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pic>
            <p:nvPicPr>
              <p:cNvPr id="74" name="Picture 43" descr="j0396724">
                <a:extLst>
                  <a:ext uri="{FF2B5EF4-FFF2-40B4-BE49-F238E27FC236}">
                    <a16:creationId xmlns:a16="http://schemas.microsoft.com/office/drawing/2014/main" id="{54EC8CDB-EB8D-45A5-A953-160E0A0C9D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8147" y="4657324"/>
                <a:ext cx="396096" cy="4780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5" name="Picture 44" descr="j0233040">
                <a:extLst>
                  <a:ext uri="{FF2B5EF4-FFF2-40B4-BE49-F238E27FC236}">
                    <a16:creationId xmlns:a16="http://schemas.microsoft.com/office/drawing/2014/main" id="{288E8BA7-1588-44E9-ACF9-08ABB8586E3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1241" y="3353626"/>
                <a:ext cx="333555" cy="3458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6" name="Picture 45" descr="j0334222">
                <a:extLst>
                  <a:ext uri="{FF2B5EF4-FFF2-40B4-BE49-F238E27FC236}">
                    <a16:creationId xmlns:a16="http://schemas.microsoft.com/office/drawing/2014/main" id="{79E49225-0E13-492C-9A3D-B7BB6CF1CE0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99926" y="3744736"/>
                <a:ext cx="262327" cy="426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7" name="Picture 51">
                <a:extLst>
                  <a:ext uri="{FF2B5EF4-FFF2-40B4-BE49-F238E27FC236}">
                    <a16:creationId xmlns:a16="http://schemas.microsoft.com/office/drawing/2014/main" id="{41B179AA-12A4-4EE5-B648-D7D6F9A71FF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1198" y="4222759"/>
                <a:ext cx="277962" cy="434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ABC8D9E3-4D34-460A-BBBA-4B479FD36594}"/>
                  </a:ext>
                </a:extLst>
              </p:cNvPr>
              <p:cNvSpPr/>
              <p:nvPr/>
            </p:nvSpPr>
            <p:spPr>
              <a:xfrm>
                <a:off x="2055777" y="2819400"/>
                <a:ext cx="396096" cy="2743200"/>
              </a:xfrm>
              <a:prstGeom prst="ellipse">
                <a:avLst/>
              </a:prstGeom>
            </p:spPr>
            <p:txBody>
              <a:bodyPr wrap="none" rtlCol="0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77FD829-468B-484E-8E9E-8ED5B4938F29}"/>
                  </a:ext>
                </a:extLst>
              </p:cNvPr>
              <p:cNvSpPr/>
              <p:nvPr/>
            </p:nvSpPr>
            <p:spPr>
              <a:xfrm>
                <a:off x="1270716" y="3067989"/>
                <a:ext cx="1613673" cy="2266011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25AD9443-5461-46E1-B7DA-72CFBFEA787C}"/>
                  </a:ext>
                </a:extLst>
              </p:cNvPr>
              <p:cNvSpPr/>
              <p:nvPr/>
            </p:nvSpPr>
            <p:spPr>
              <a:xfrm>
                <a:off x="1735793" y="2633495"/>
                <a:ext cx="7809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y</a:t>
                </a:r>
                <a:r>
                  <a:rPr kumimoji="0" lang="el-GR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U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BD24F7D-8E98-40FA-875B-0B1C28C346D4}"/>
                </a:ext>
              </a:extLst>
            </p:cNvPr>
            <p:cNvSpPr/>
            <p:nvPr/>
          </p:nvSpPr>
          <p:spPr>
            <a:xfrm>
              <a:off x="2559117" y="1549400"/>
              <a:ext cx="7056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α(y)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04064AD3-D62C-4F4E-A51C-BC2944B8C3F4}"/>
                </a:ext>
              </a:extLst>
            </p:cNvPr>
            <p:cNvSpPr/>
            <p:nvPr/>
          </p:nvSpPr>
          <p:spPr>
            <a:xfrm>
              <a:off x="2661123" y="2230735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C0A478F8-EAB8-410D-A581-E876E6A17B0F}"/>
                </a:ext>
              </a:extLst>
            </p:cNvPr>
            <p:cNvSpPr/>
            <p:nvPr/>
          </p:nvSpPr>
          <p:spPr>
            <a:xfrm>
              <a:off x="2661123" y="2662535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3B777CB0-FF0D-4174-BDA6-49D16E55FE69}"/>
              </a:ext>
            </a:extLst>
          </p:cNvPr>
          <p:cNvGrpSpPr/>
          <p:nvPr/>
        </p:nvGrpSpPr>
        <p:grpSpPr>
          <a:xfrm>
            <a:off x="4191000" y="357649"/>
            <a:ext cx="1613673" cy="2929105"/>
            <a:chOff x="1270716" y="2633495"/>
            <a:chExt cx="1613673" cy="2929105"/>
          </a:xfrm>
        </p:grpSpPr>
        <p:sp>
          <p:nvSpPr>
            <p:cNvPr id="101" name="Rectangle 30">
              <a:extLst>
                <a:ext uri="{FF2B5EF4-FFF2-40B4-BE49-F238E27FC236}">
                  <a16:creationId xmlns:a16="http://schemas.microsoft.com/office/drawing/2014/main" id="{00AB04EF-98C4-4EB6-BC94-2A8FB69C1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605" y="4670292"/>
              <a:ext cx="833887" cy="43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Ann</a:t>
              </a:r>
              <a:endParaRPr kumimoji="0" lang="en-CA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2" name="Rectangle 32">
              <a:extLst>
                <a:ext uri="{FF2B5EF4-FFF2-40B4-BE49-F238E27FC236}">
                  <a16:creationId xmlns:a16="http://schemas.microsoft.com/office/drawing/2014/main" id="{23432324-8052-47F4-BBCD-A1134E44D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605" y="4131612"/>
              <a:ext cx="889175" cy="538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Marilyn Monroe</a:t>
              </a:r>
              <a:endParaRPr kumimoji="0" lang="en-CA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" name="Rectangle 34">
              <a:extLst>
                <a:ext uri="{FF2B5EF4-FFF2-40B4-BE49-F238E27FC236}">
                  <a16:creationId xmlns:a16="http://schemas.microsoft.com/office/drawing/2014/main" id="{04372789-434C-4046-94FE-FFA6A1BA6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605" y="3701572"/>
              <a:ext cx="833887" cy="43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Beth</a:t>
              </a:r>
              <a:endParaRPr kumimoji="0" lang="en-CA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4" name="Rectangle 36">
              <a:extLst>
                <a:ext uri="{FF2B5EF4-FFF2-40B4-BE49-F238E27FC236}">
                  <a16:creationId xmlns:a16="http://schemas.microsoft.com/office/drawing/2014/main" id="{98250042-FFD6-4739-B0E0-B2C34B345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605" y="3271532"/>
              <a:ext cx="833887" cy="43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Mary</a:t>
              </a:r>
              <a:endParaRPr kumimoji="0" lang="en-CA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pic>
          <p:nvPicPr>
            <p:cNvPr id="105" name="Picture 43" descr="j0396724">
              <a:extLst>
                <a:ext uri="{FF2B5EF4-FFF2-40B4-BE49-F238E27FC236}">
                  <a16:creationId xmlns:a16="http://schemas.microsoft.com/office/drawing/2014/main" id="{9C925608-EA80-4324-BB5B-C0448FA74E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8147" y="4657324"/>
              <a:ext cx="396096" cy="478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" name="Picture 44" descr="j0233040">
              <a:extLst>
                <a:ext uri="{FF2B5EF4-FFF2-40B4-BE49-F238E27FC236}">
                  <a16:creationId xmlns:a16="http://schemas.microsoft.com/office/drawing/2014/main" id="{AA56CC4C-062A-4DE4-B341-0F4E119791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1241" y="3353626"/>
              <a:ext cx="333555" cy="345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" name="Picture 45" descr="j0334222">
              <a:extLst>
                <a:ext uri="{FF2B5EF4-FFF2-40B4-BE49-F238E27FC236}">
                  <a16:creationId xmlns:a16="http://schemas.microsoft.com/office/drawing/2014/main" id="{CCB281C5-B6DB-4FF8-89C1-B734D0953E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9926" y="3744736"/>
              <a:ext cx="262327" cy="426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" name="Picture 51">
              <a:extLst>
                <a:ext uri="{FF2B5EF4-FFF2-40B4-BE49-F238E27FC236}">
                  <a16:creationId xmlns:a16="http://schemas.microsoft.com/office/drawing/2014/main" id="{04C5B79C-31D1-4ACF-9A8B-6D9E063652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1198" y="4222759"/>
              <a:ext cx="277962" cy="434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94DAE837-0BB3-427E-B730-BA9F3A52D2BF}"/>
                </a:ext>
              </a:extLst>
            </p:cNvPr>
            <p:cNvSpPr/>
            <p:nvPr/>
          </p:nvSpPr>
          <p:spPr>
            <a:xfrm>
              <a:off x="2055777" y="2819400"/>
              <a:ext cx="396096" cy="2743200"/>
            </a:xfrm>
            <a:prstGeom prst="ellipse">
              <a:avLst/>
            </a:prstGeom>
          </p:spPr>
          <p:txBody>
            <a:bodyPr wrap="none" rtlCol="0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7F656C30-D1CA-4FD2-AB0B-F2B79ECEA090}"/>
                </a:ext>
              </a:extLst>
            </p:cNvPr>
            <p:cNvSpPr/>
            <p:nvPr/>
          </p:nvSpPr>
          <p:spPr>
            <a:xfrm>
              <a:off x="1270716" y="3067989"/>
              <a:ext cx="1613673" cy="2266011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8E0F5407-B315-4ECC-8DFB-44E574D64362}"/>
                </a:ext>
              </a:extLst>
            </p:cNvPr>
            <p:cNvSpPr/>
            <p:nvPr/>
          </p:nvSpPr>
          <p:spPr>
            <a:xfrm>
              <a:off x="1735793" y="2633495"/>
              <a:ext cx="7809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x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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U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264672A8-A558-4BD9-8925-C28F91BD7E91}"/>
              </a:ext>
            </a:extLst>
          </p:cNvPr>
          <p:cNvGrpSpPr/>
          <p:nvPr/>
        </p:nvGrpSpPr>
        <p:grpSpPr>
          <a:xfrm>
            <a:off x="6183411" y="357649"/>
            <a:ext cx="1613673" cy="2929105"/>
            <a:chOff x="1270716" y="2633495"/>
            <a:chExt cx="1613673" cy="2929105"/>
          </a:xfrm>
        </p:grpSpPr>
        <p:sp>
          <p:nvSpPr>
            <p:cNvPr id="90" name="Rectangle 30">
              <a:extLst>
                <a:ext uri="{FF2B5EF4-FFF2-40B4-BE49-F238E27FC236}">
                  <a16:creationId xmlns:a16="http://schemas.microsoft.com/office/drawing/2014/main" id="{CBD5C14B-C668-4978-8574-A0A44FA67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605" y="4670292"/>
              <a:ext cx="833887" cy="43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Ann</a:t>
              </a:r>
              <a:endParaRPr kumimoji="0" lang="en-CA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1" name="Rectangle 32">
              <a:extLst>
                <a:ext uri="{FF2B5EF4-FFF2-40B4-BE49-F238E27FC236}">
                  <a16:creationId xmlns:a16="http://schemas.microsoft.com/office/drawing/2014/main" id="{74E5480B-365B-463A-B2F2-3C8FC185A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605" y="4131612"/>
              <a:ext cx="889175" cy="538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Marilyn Monroe</a:t>
              </a:r>
              <a:endParaRPr kumimoji="0" lang="en-CA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2" name="Rectangle 34">
              <a:extLst>
                <a:ext uri="{FF2B5EF4-FFF2-40B4-BE49-F238E27FC236}">
                  <a16:creationId xmlns:a16="http://schemas.microsoft.com/office/drawing/2014/main" id="{33843937-B5BA-45A8-9D2C-0993A1521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605" y="3701572"/>
              <a:ext cx="833887" cy="43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Beth</a:t>
              </a:r>
              <a:endParaRPr kumimoji="0" lang="en-CA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3" name="Rectangle 36">
              <a:extLst>
                <a:ext uri="{FF2B5EF4-FFF2-40B4-BE49-F238E27FC236}">
                  <a16:creationId xmlns:a16="http://schemas.microsoft.com/office/drawing/2014/main" id="{B4BC378E-E66D-463E-85E0-51FDEA301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605" y="3271532"/>
              <a:ext cx="833887" cy="43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Mary</a:t>
              </a:r>
              <a:endParaRPr kumimoji="0" lang="en-CA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pic>
          <p:nvPicPr>
            <p:cNvPr id="94" name="Picture 43" descr="j0396724">
              <a:extLst>
                <a:ext uri="{FF2B5EF4-FFF2-40B4-BE49-F238E27FC236}">
                  <a16:creationId xmlns:a16="http://schemas.microsoft.com/office/drawing/2014/main" id="{3D7A06DE-EA34-4056-BC05-7089EDA2A1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8147" y="4657324"/>
              <a:ext cx="396096" cy="478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5" name="Picture 44" descr="j0233040">
              <a:extLst>
                <a:ext uri="{FF2B5EF4-FFF2-40B4-BE49-F238E27FC236}">
                  <a16:creationId xmlns:a16="http://schemas.microsoft.com/office/drawing/2014/main" id="{DEC3C3F3-55B8-462C-91CA-6E61A4886F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1241" y="3353626"/>
              <a:ext cx="333555" cy="345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6" name="Picture 45" descr="j0334222">
              <a:extLst>
                <a:ext uri="{FF2B5EF4-FFF2-40B4-BE49-F238E27FC236}">
                  <a16:creationId xmlns:a16="http://schemas.microsoft.com/office/drawing/2014/main" id="{67DB7ADD-4656-40C5-9351-57507B83DA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9926" y="3744736"/>
              <a:ext cx="262327" cy="426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7" name="Picture 51">
              <a:extLst>
                <a:ext uri="{FF2B5EF4-FFF2-40B4-BE49-F238E27FC236}">
                  <a16:creationId xmlns:a16="http://schemas.microsoft.com/office/drawing/2014/main" id="{A39FBF14-58CC-4B3C-8EEA-7777272B91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1198" y="4222759"/>
              <a:ext cx="277962" cy="434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B065DDA-EEE9-4CE4-BB37-6BE6AC9D67E8}"/>
                </a:ext>
              </a:extLst>
            </p:cNvPr>
            <p:cNvSpPr/>
            <p:nvPr/>
          </p:nvSpPr>
          <p:spPr>
            <a:xfrm>
              <a:off x="2055777" y="2819400"/>
              <a:ext cx="396096" cy="2743200"/>
            </a:xfrm>
            <a:prstGeom prst="ellipse">
              <a:avLst/>
            </a:prstGeom>
          </p:spPr>
          <p:txBody>
            <a:bodyPr wrap="none" rtlCol="0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7EC76879-67E4-486F-817A-74BF407A5E3F}"/>
                </a:ext>
              </a:extLst>
            </p:cNvPr>
            <p:cNvSpPr/>
            <p:nvPr/>
          </p:nvSpPr>
          <p:spPr>
            <a:xfrm>
              <a:off x="1270716" y="3067989"/>
              <a:ext cx="1613673" cy="2266011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53638267-D70F-479D-B169-DA66B311E88A}"/>
                </a:ext>
              </a:extLst>
            </p:cNvPr>
            <p:cNvSpPr/>
            <p:nvPr/>
          </p:nvSpPr>
          <p:spPr>
            <a:xfrm>
              <a:off x="1735793" y="2633495"/>
              <a:ext cx="7809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y</a:t>
              </a:r>
              <a:r>
                <a:rPr kumimoji="0" lang="el-GR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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U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8029ED9-39B8-4C4C-AFCC-5D656E989ABB}"/>
              </a:ext>
            </a:extLst>
          </p:cNvPr>
          <p:cNvGrpSpPr/>
          <p:nvPr/>
        </p:nvGrpSpPr>
        <p:grpSpPr>
          <a:xfrm>
            <a:off x="5485080" y="1250702"/>
            <a:ext cx="1050876" cy="1336076"/>
            <a:chOff x="5485080" y="1250702"/>
            <a:chExt cx="1050876" cy="1336076"/>
          </a:xfrm>
        </p:grpSpPr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423EBD7E-85D2-4F43-80B9-B160BE204655}"/>
                </a:ext>
              </a:extLst>
            </p:cNvPr>
            <p:cNvCxnSpPr>
              <a:cxnSpLocks/>
              <a:stCxn id="106" idx="3"/>
            </p:cNvCxnSpPr>
            <p:nvPr/>
          </p:nvCxnSpPr>
          <p:spPr bwMode="auto">
            <a:xfrm>
              <a:off x="5485080" y="1250702"/>
              <a:ext cx="1050876" cy="43004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8009A8BF-0EB8-4A3A-9447-68930B2821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95493" y="1660260"/>
              <a:ext cx="1040463" cy="37989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26C36F2E-27D9-4401-A2AD-7B7156B921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72052" y="2159391"/>
              <a:ext cx="902241" cy="6455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FE0717E2-D94E-418F-9221-9CB1AFE5912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592514" y="1333686"/>
              <a:ext cx="925928" cy="1253092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626E1FC6-D282-4313-9479-6AF2BE545FCA}"/>
              </a:ext>
            </a:extLst>
          </p:cNvPr>
          <p:cNvSpPr/>
          <p:nvPr/>
        </p:nvSpPr>
        <p:spPr>
          <a:xfrm>
            <a:off x="5833426" y="370546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BB2A5DE-9B04-44F2-B6E7-6692409463AD}"/>
              </a:ext>
            </a:extLst>
          </p:cNvPr>
          <p:cNvGrpSpPr/>
          <p:nvPr/>
        </p:nvGrpSpPr>
        <p:grpSpPr>
          <a:xfrm>
            <a:off x="3270723" y="1928821"/>
            <a:ext cx="372218" cy="953337"/>
            <a:chOff x="3270723" y="2652486"/>
            <a:chExt cx="372218" cy="953337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F009284E-BA5B-4B8C-8C5D-3B9D5393C706}"/>
                </a:ext>
              </a:extLst>
            </p:cNvPr>
            <p:cNvSpPr/>
            <p:nvPr/>
          </p:nvSpPr>
          <p:spPr>
            <a:xfrm>
              <a:off x="3278738" y="3144158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F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D207A8F3-5EB4-48E8-8048-C1B46F442A36}"/>
                </a:ext>
              </a:extLst>
            </p:cNvPr>
            <p:cNvSpPr/>
            <p:nvPr/>
          </p:nvSpPr>
          <p:spPr>
            <a:xfrm>
              <a:off x="3270723" y="2652486"/>
              <a:ext cx="372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66FF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anose="02020603050405020304" pitchFamily="18" charset="0"/>
                </a:rPr>
                <a:t>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93" name="AutoShape 35">
            <a:extLst>
              <a:ext uri="{FF2B5EF4-FFF2-40B4-BE49-F238E27FC236}">
                <a16:creationId xmlns:a16="http://schemas.microsoft.com/office/drawing/2014/main" id="{30526509-7289-48EB-9299-D37CDB7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527" y="5553082"/>
            <a:ext cx="6141447" cy="1263048"/>
          </a:xfrm>
          <a:prstGeom prst="wedgeRoundRectCallout">
            <a:avLst>
              <a:gd name="adj1" fmla="val -53324"/>
              <a:gd name="adj2" fmla="val -21789"/>
              <a:gd name="adj3" fmla="val 16667"/>
            </a:avLst>
          </a:prstGeom>
          <a:noFill/>
          <a:ln w="127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Yes. We don’t know what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will hit,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but we do know that it must hit some object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And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α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will be true for that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925D04A8-4B75-4E22-974E-38B9BEB2752B}"/>
              </a:ext>
            </a:extLst>
          </p:cNvPr>
          <p:cNvSpPr/>
          <p:nvPr/>
        </p:nvSpPr>
        <p:spPr>
          <a:xfrm>
            <a:off x="6378959" y="990599"/>
            <a:ext cx="1264102" cy="460783"/>
          </a:xfrm>
          <a:prstGeom prst="ellipse">
            <a:avLst/>
          </a:prstGeom>
          <a:ln w="2222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8A16A772-64AE-4C82-A0F5-EC27E5A482C8}"/>
              </a:ext>
            </a:extLst>
          </p:cNvPr>
          <p:cNvGrpSpPr/>
          <p:nvPr/>
        </p:nvGrpSpPr>
        <p:grpSpPr>
          <a:xfrm>
            <a:off x="5486400" y="1245326"/>
            <a:ext cx="1033362" cy="1336076"/>
            <a:chOff x="5485080" y="1250702"/>
            <a:chExt cx="1033362" cy="1336076"/>
          </a:xfrm>
        </p:grpSpPr>
        <p:cxnSp>
          <p:nvCxnSpPr>
            <p:cNvPr id="196" name="Straight Arrow Connector 195">
              <a:extLst>
                <a:ext uri="{FF2B5EF4-FFF2-40B4-BE49-F238E27FC236}">
                  <a16:creationId xmlns:a16="http://schemas.microsoft.com/office/drawing/2014/main" id="{6BA1E121-411C-4B55-A478-5B7AE8AF2B6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85080" y="1250702"/>
              <a:ext cx="913051" cy="98151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7" name="Straight Arrow Connector 196">
              <a:extLst>
                <a:ext uri="{FF2B5EF4-FFF2-40B4-BE49-F238E27FC236}">
                  <a16:creationId xmlns:a16="http://schemas.microsoft.com/office/drawing/2014/main" id="{5DB6B6E7-F8D3-4304-9A1F-4E3166E295F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495493" y="1365055"/>
              <a:ext cx="989175" cy="295205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8" name="Straight Arrow Connector 197">
              <a:extLst>
                <a:ext uri="{FF2B5EF4-FFF2-40B4-BE49-F238E27FC236}">
                  <a16:creationId xmlns:a16="http://schemas.microsoft.com/office/drawing/2014/main" id="{BDBADB9E-3A70-475E-8FF8-9D5227D3DB4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572052" y="1365056"/>
              <a:ext cx="912616" cy="794335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9" name="Straight Arrow Connector 198">
              <a:extLst>
                <a:ext uri="{FF2B5EF4-FFF2-40B4-BE49-F238E27FC236}">
                  <a16:creationId xmlns:a16="http://schemas.microsoft.com/office/drawing/2014/main" id="{927FC035-AD61-45DE-A419-170342B6C7A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592514" y="1333686"/>
              <a:ext cx="925928" cy="1253092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00" name="Oval 199">
            <a:extLst>
              <a:ext uri="{FF2B5EF4-FFF2-40B4-BE49-F238E27FC236}">
                <a16:creationId xmlns:a16="http://schemas.microsoft.com/office/drawing/2014/main" id="{4CB4F52B-7FE1-4FC8-822A-784C564E166E}"/>
              </a:ext>
            </a:extLst>
          </p:cNvPr>
          <p:cNvSpPr/>
          <p:nvPr/>
        </p:nvSpPr>
        <p:spPr>
          <a:xfrm>
            <a:off x="3213398" y="1014934"/>
            <a:ext cx="468732" cy="460783"/>
          </a:xfrm>
          <a:prstGeom prst="ellipse">
            <a:avLst/>
          </a:prstGeom>
          <a:ln w="2222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193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193" grpId="0" animBg="1"/>
      <p:bldP spid="194" grpId="0" animBg="1"/>
      <p:bldP spid="2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51DE94-CB88-4213-95B1-71FC55830F25}"/>
              </a:ext>
            </a:extLst>
          </p:cNvPr>
          <p:cNvSpPr txBox="1"/>
          <p:nvPr/>
        </p:nvSpPr>
        <p:spPr>
          <a:xfrm>
            <a:off x="152400" y="152400"/>
            <a:ext cx="8763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2400" b="0" i="0" dirty="0">
                <a:effectLst/>
                <a:latin typeface="-apple-system"/>
              </a:rPr>
              <a:t>Hi All,  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So sorry,  I change things as we go. 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(This was way </a:t>
            </a:r>
            <a:r>
              <a:rPr lang="en-US" sz="2400" b="0" i="0" dirty="0" err="1">
                <a:effectLst/>
                <a:latin typeface="-apple-system"/>
              </a:rPr>
              <a:t>way</a:t>
            </a:r>
            <a:r>
              <a:rPr lang="en-US" sz="2400" b="0" i="0" dirty="0">
                <a:effectLst/>
                <a:latin typeface="-apple-system"/>
              </a:rPr>
              <a:t> worse the last year)</a:t>
            </a:r>
          </a:p>
          <a:p>
            <a:pPr algn="l" rtl="0"/>
            <a:r>
              <a:rPr lang="en-US" sz="2400" b="0" i="0" dirty="0">
                <a:effectLst/>
                <a:latin typeface="-apple-system"/>
              </a:rPr>
              <a:t>What to Parse: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Before today, my parse tree did not parse the oracle's subtree.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I worked hard the last two day to change the slides (and the test) 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to parse all of the oracle's subtree except for implies -&gt;.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(This is recorded in the videos.)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Today during the lecture, we all questioned why I did not parse oracle's implies -&gt;.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After class, I redid the "Humans are Mortal" example </a:t>
            </a:r>
            <a:r>
              <a:rPr lang="en-US" sz="2400" b="0" i="0" dirty="0" err="1">
                <a:effectLst/>
                <a:latin typeface="-apple-system"/>
              </a:rPr>
              <a:t>pg</a:t>
            </a:r>
            <a:r>
              <a:rPr lang="en-US" sz="2400" b="0" i="0" dirty="0">
                <a:effectLst/>
                <a:latin typeface="-apple-system"/>
              </a:rPr>
              <a:t>  210-213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to do it  with parsing oracle's implies -&gt;. (It is also still done with modus ponens as well.)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(This is not recorded in the videos.)</a:t>
            </a:r>
          </a:p>
          <a:p>
            <a:pPr algn="l" rtl="0"/>
            <a:r>
              <a:rPr lang="en-US" sz="2400" b="0" i="0" dirty="0">
                <a:effectLst/>
                <a:latin typeface="-apple-system"/>
              </a:rPr>
              <a:t>On the test: DO parse the oracle's subtree for sure.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You can either use modus ponens or parsing oracle's implies -&gt;.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Your call.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Tell me which you like better.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032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51DE94-CB88-4213-95B1-71FC55830F25}"/>
              </a:ext>
            </a:extLst>
          </p:cNvPr>
          <p:cNvSpPr txBox="1"/>
          <p:nvPr/>
        </p:nvSpPr>
        <p:spPr>
          <a:xfrm>
            <a:off x="152400" y="152400"/>
            <a:ext cx="8763000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2400" b="0" i="0" dirty="0">
                <a:effectLst/>
                <a:latin typeface="-apple-system"/>
              </a:rPr>
              <a:t>Bubbling back up. See </a:t>
            </a:r>
            <a:r>
              <a:rPr lang="en-US" sz="2400" b="0" i="0" dirty="0" err="1">
                <a:effectLst/>
                <a:latin typeface="-apple-system"/>
              </a:rPr>
              <a:t>pg</a:t>
            </a:r>
            <a:r>
              <a:rPr lang="en-US" sz="2400" b="0" i="0" dirty="0">
                <a:effectLst/>
                <a:latin typeface="-apple-system"/>
              </a:rPr>
              <a:t> 209 &amp; 214.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I DO want you to do this on the test. </a:t>
            </a:r>
            <a:br>
              <a:rPr lang="en-US" sz="2400" b="0" i="0" dirty="0">
                <a:effectLst/>
                <a:latin typeface="-apple-system"/>
              </a:rPr>
            </a:br>
            <a:endParaRPr lang="en-US" sz="2400" b="0" i="0" dirty="0">
              <a:effectLst/>
              <a:latin typeface="-apple-system"/>
            </a:endParaRPr>
          </a:p>
          <a:p>
            <a:pPr algn="l" rtl="0"/>
            <a:r>
              <a:rPr lang="en-US" sz="2400" b="0" i="0" dirty="0">
                <a:effectLst/>
                <a:latin typeface="-apple-system"/>
              </a:rPr>
              <a:t>Building a model: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When trying to discover a model, start with the statement being false and work backwards to get what you need.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  </a:t>
            </a:r>
            <a:r>
              <a:rPr lang="en-US" sz="2400" b="0" i="0" dirty="0" err="1">
                <a:effectLst/>
                <a:latin typeface="-apple-system"/>
              </a:rPr>
              <a:t>pg</a:t>
            </a:r>
            <a:r>
              <a:rPr lang="en-US" sz="2400" b="0" i="0" dirty="0">
                <a:effectLst/>
                <a:latin typeface="-apple-system"/>
              </a:rPr>
              <a:t> 252-257  (not video recorded.)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But when handing it on the test, start with your definition of the model, and then evaluate the formula as false.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 </a:t>
            </a:r>
            <a:r>
              <a:rPr lang="en-US" sz="2400" b="0" i="0" dirty="0" err="1">
                <a:effectLst/>
                <a:latin typeface="-apple-system"/>
              </a:rPr>
              <a:t>pg</a:t>
            </a:r>
            <a:r>
              <a:rPr lang="en-US" sz="2400" b="0" i="0" dirty="0">
                <a:effectLst/>
                <a:latin typeface="-apple-system"/>
              </a:rPr>
              <a:t> 258.</a:t>
            </a:r>
            <a:br>
              <a:rPr lang="en-US" sz="2400" b="0" i="0" dirty="0">
                <a:effectLst/>
                <a:latin typeface="-apple-system"/>
              </a:rPr>
            </a:b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You WILL have to give a few formal proofs on the test.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But they should fall out with out much stress.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The hard part of the proof system is not what you CAN do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but knowing what you CANT do.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That latter comes up when you try to prove things that are NOT valid and you must catch the mistake in the proof.</a:t>
            </a:r>
            <a:br>
              <a:rPr lang="en-US" sz="2400" b="0" i="0" dirty="0">
                <a:effectLst/>
                <a:latin typeface="-apple-system"/>
              </a:rPr>
            </a:br>
            <a:r>
              <a:rPr lang="en-US" sz="2400" b="0" i="0" dirty="0">
                <a:effectLst/>
                <a:latin typeface="-apple-system"/>
              </a:rPr>
              <a:t>You do NOT need to do this one the </a:t>
            </a:r>
            <a:r>
              <a:rPr lang="en-US" sz="2400" b="0" i="0">
                <a:effectLst/>
                <a:latin typeface="-apple-system"/>
              </a:rPr>
              <a:t>test.</a:t>
            </a:r>
            <a:br>
              <a:rPr lang="en-US" sz="2400" b="0" i="0" dirty="0">
                <a:effectLst/>
                <a:latin typeface="-apple-system"/>
              </a:rPr>
            </a:br>
            <a:endParaRPr lang="en-US" sz="2400" b="0" i="0" dirty="0">
              <a:effectLst/>
              <a:latin typeface="-apple-system"/>
            </a:endParaRPr>
          </a:p>
          <a:p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0824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6A297E4-B77F-4B5E-AE15-51BE1A22A54D}"/>
              </a:ext>
            </a:extLst>
          </p:cNvPr>
          <p:cNvGrpSpPr/>
          <p:nvPr/>
        </p:nvGrpSpPr>
        <p:grpSpPr>
          <a:xfrm>
            <a:off x="-304799" y="703870"/>
            <a:ext cx="10286999" cy="6230330"/>
            <a:chOff x="-304799" y="703870"/>
            <a:chExt cx="10286999" cy="6230330"/>
          </a:xfrm>
        </p:grpSpPr>
        <p:grpSp>
          <p:nvGrpSpPr>
            <p:cNvPr id="7" name="Group 47"/>
            <p:cNvGrpSpPr>
              <a:grpSpLocks noChangeAspect="1"/>
            </p:cNvGrpSpPr>
            <p:nvPr/>
          </p:nvGrpSpPr>
          <p:grpSpPr bwMode="auto">
            <a:xfrm>
              <a:off x="548967" y="1140623"/>
              <a:ext cx="441911" cy="922248"/>
              <a:chOff x="2593" y="768"/>
              <a:chExt cx="849" cy="1475"/>
            </a:xfrm>
          </p:grpSpPr>
          <p:sp>
            <p:nvSpPr>
              <p:cNvPr id="13360" name="Freeform 48"/>
              <p:cNvSpPr>
                <a:spLocks/>
              </p:cNvSpPr>
              <p:nvPr/>
            </p:nvSpPr>
            <p:spPr bwMode="auto">
              <a:xfrm>
                <a:off x="3035" y="1179"/>
                <a:ext cx="302" cy="308"/>
              </a:xfrm>
              <a:custGeom>
                <a:avLst/>
                <a:gdLst>
                  <a:gd name="T0" fmla="*/ 220 w 302"/>
                  <a:gd name="T1" fmla="*/ 225 h 308"/>
                  <a:gd name="T2" fmla="*/ 220 w 302"/>
                  <a:gd name="T3" fmla="*/ 197 h 308"/>
                  <a:gd name="T4" fmla="*/ 216 w 302"/>
                  <a:gd name="T5" fmla="*/ 159 h 308"/>
                  <a:gd name="T6" fmla="*/ 208 w 302"/>
                  <a:gd name="T7" fmla="*/ 135 h 308"/>
                  <a:gd name="T8" fmla="*/ 198 w 302"/>
                  <a:gd name="T9" fmla="*/ 116 h 308"/>
                  <a:gd name="T10" fmla="*/ 181 w 302"/>
                  <a:gd name="T11" fmla="*/ 93 h 308"/>
                  <a:gd name="T12" fmla="*/ 193 w 302"/>
                  <a:gd name="T13" fmla="*/ 80 h 308"/>
                  <a:gd name="T14" fmla="*/ 199 w 302"/>
                  <a:gd name="T15" fmla="*/ 60 h 308"/>
                  <a:gd name="T16" fmla="*/ 196 w 302"/>
                  <a:gd name="T17" fmla="*/ 38 h 308"/>
                  <a:gd name="T18" fmla="*/ 184 w 302"/>
                  <a:gd name="T19" fmla="*/ 18 h 308"/>
                  <a:gd name="T20" fmla="*/ 163 w 302"/>
                  <a:gd name="T21" fmla="*/ 5 h 308"/>
                  <a:gd name="T22" fmla="*/ 142 w 302"/>
                  <a:gd name="T23" fmla="*/ 0 h 308"/>
                  <a:gd name="T24" fmla="*/ 136 w 302"/>
                  <a:gd name="T25" fmla="*/ 9 h 308"/>
                  <a:gd name="T26" fmla="*/ 148 w 302"/>
                  <a:gd name="T27" fmla="*/ 15 h 308"/>
                  <a:gd name="T28" fmla="*/ 160 w 302"/>
                  <a:gd name="T29" fmla="*/ 23 h 308"/>
                  <a:gd name="T30" fmla="*/ 172 w 302"/>
                  <a:gd name="T31" fmla="*/ 39 h 308"/>
                  <a:gd name="T32" fmla="*/ 171 w 302"/>
                  <a:gd name="T33" fmla="*/ 57 h 308"/>
                  <a:gd name="T34" fmla="*/ 157 w 302"/>
                  <a:gd name="T35" fmla="*/ 71 h 308"/>
                  <a:gd name="T36" fmla="*/ 151 w 302"/>
                  <a:gd name="T37" fmla="*/ 74 h 308"/>
                  <a:gd name="T38" fmla="*/ 117 w 302"/>
                  <a:gd name="T39" fmla="*/ 71 h 308"/>
                  <a:gd name="T40" fmla="*/ 93 w 302"/>
                  <a:gd name="T41" fmla="*/ 74 h 308"/>
                  <a:gd name="T42" fmla="*/ 69 w 302"/>
                  <a:gd name="T43" fmla="*/ 84 h 308"/>
                  <a:gd name="T44" fmla="*/ 64 w 302"/>
                  <a:gd name="T45" fmla="*/ 87 h 308"/>
                  <a:gd name="T46" fmla="*/ 45 w 302"/>
                  <a:gd name="T47" fmla="*/ 75 h 308"/>
                  <a:gd name="T48" fmla="*/ 28 w 302"/>
                  <a:gd name="T49" fmla="*/ 59 h 308"/>
                  <a:gd name="T50" fmla="*/ 25 w 302"/>
                  <a:gd name="T51" fmla="*/ 48 h 308"/>
                  <a:gd name="T52" fmla="*/ 30 w 302"/>
                  <a:gd name="T53" fmla="*/ 36 h 308"/>
                  <a:gd name="T54" fmla="*/ 43 w 302"/>
                  <a:gd name="T55" fmla="*/ 29 h 308"/>
                  <a:gd name="T56" fmla="*/ 48 w 302"/>
                  <a:gd name="T57" fmla="*/ 20 h 308"/>
                  <a:gd name="T58" fmla="*/ 40 w 302"/>
                  <a:gd name="T59" fmla="*/ 15 h 308"/>
                  <a:gd name="T60" fmla="*/ 25 w 302"/>
                  <a:gd name="T61" fmla="*/ 18 h 308"/>
                  <a:gd name="T62" fmla="*/ 6 w 302"/>
                  <a:gd name="T63" fmla="*/ 36 h 308"/>
                  <a:gd name="T64" fmla="*/ 0 w 302"/>
                  <a:gd name="T65" fmla="*/ 56 h 308"/>
                  <a:gd name="T66" fmla="*/ 6 w 302"/>
                  <a:gd name="T67" fmla="*/ 74 h 308"/>
                  <a:gd name="T68" fmla="*/ 22 w 302"/>
                  <a:gd name="T69" fmla="*/ 93 h 308"/>
                  <a:gd name="T70" fmla="*/ 40 w 302"/>
                  <a:gd name="T71" fmla="*/ 107 h 308"/>
                  <a:gd name="T72" fmla="*/ 25 w 302"/>
                  <a:gd name="T73" fmla="*/ 140 h 308"/>
                  <a:gd name="T74" fmla="*/ 22 w 302"/>
                  <a:gd name="T75" fmla="*/ 171 h 308"/>
                  <a:gd name="T76" fmla="*/ 24 w 302"/>
                  <a:gd name="T77" fmla="*/ 204 h 308"/>
                  <a:gd name="T78" fmla="*/ 27 w 302"/>
                  <a:gd name="T79" fmla="*/ 233 h 308"/>
                  <a:gd name="T80" fmla="*/ 39 w 302"/>
                  <a:gd name="T81" fmla="*/ 258 h 308"/>
                  <a:gd name="T82" fmla="*/ 55 w 302"/>
                  <a:gd name="T83" fmla="*/ 278 h 308"/>
                  <a:gd name="T84" fmla="*/ 79 w 302"/>
                  <a:gd name="T85" fmla="*/ 293 h 308"/>
                  <a:gd name="T86" fmla="*/ 99 w 302"/>
                  <a:gd name="T87" fmla="*/ 303 h 308"/>
                  <a:gd name="T88" fmla="*/ 124 w 302"/>
                  <a:gd name="T89" fmla="*/ 308 h 308"/>
                  <a:gd name="T90" fmla="*/ 148 w 302"/>
                  <a:gd name="T91" fmla="*/ 308 h 308"/>
                  <a:gd name="T92" fmla="*/ 172 w 302"/>
                  <a:gd name="T93" fmla="*/ 305 h 308"/>
                  <a:gd name="T94" fmla="*/ 196 w 302"/>
                  <a:gd name="T95" fmla="*/ 297 h 308"/>
                  <a:gd name="T96" fmla="*/ 208 w 302"/>
                  <a:gd name="T97" fmla="*/ 284 h 308"/>
                  <a:gd name="T98" fmla="*/ 220 w 302"/>
                  <a:gd name="T99" fmla="*/ 266 h 308"/>
                  <a:gd name="T100" fmla="*/ 253 w 302"/>
                  <a:gd name="T101" fmla="*/ 278 h 308"/>
                  <a:gd name="T102" fmla="*/ 273 w 302"/>
                  <a:gd name="T103" fmla="*/ 288 h 308"/>
                  <a:gd name="T104" fmla="*/ 288 w 302"/>
                  <a:gd name="T105" fmla="*/ 290 h 308"/>
                  <a:gd name="T106" fmla="*/ 298 w 302"/>
                  <a:gd name="T107" fmla="*/ 281 h 308"/>
                  <a:gd name="T108" fmla="*/ 302 w 302"/>
                  <a:gd name="T109" fmla="*/ 269 h 308"/>
                  <a:gd name="T110" fmla="*/ 294 w 302"/>
                  <a:gd name="T111" fmla="*/ 254 h 308"/>
                  <a:gd name="T112" fmla="*/ 270 w 302"/>
                  <a:gd name="T113" fmla="*/ 243 h 308"/>
                  <a:gd name="T114" fmla="*/ 238 w 302"/>
                  <a:gd name="T115" fmla="*/ 236 h 308"/>
                  <a:gd name="T116" fmla="*/ 220 w 302"/>
                  <a:gd name="T117" fmla="*/ 225 h 30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02"/>
                  <a:gd name="T178" fmla="*/ 0 h 308"/>
                  <a:gd name="T179" fmla="*/ 302 w 302"/>
                  <a:gd name="T180" fmla="*/ 308 h 308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02" h="308">
                    <a:moveTo>
                      <a:pt x="220" y="225"/>
                    </a:moveTo>
                    <a:lnTo>
                      <a:pt x="220" y="197"/>
                    </a:lnTo>
                    <a:lnTo>
                      <a:pt x="216" y="159"/>
                    </a:lnTo>
                    <a:lnTo>
                      <a:pt x="208" y="135"/>
                    </a:lnTo>
                    <a:lnTo>
                      <a:pt x="198" y="116"/>
                    </a:lnTo>
                    <a:lnTo>
                      <a:pt x="181" y="93"/>
                    </a:lnTo>
                    <a:lnTo>
                      <a:pt x="193" y="80"/>
                    </a:lnTo>
                    <a:lnTo>
                      <a:pt x="199" y="60"/>
                    </a:lnTo>
                    <a:lnTo>
                      <a:pt x="196" y="38"/>
                    </a:lnTo>
                    <a:lnTo>
                      <a:pt x="184" y="18"/>
                    </a:lnTo>
                    <a:lnTo>
                      <a:pt x="163" y="5"/>
                    </a:lnTo>
                    <a:lnTo>
                      <a:pt x="142" y="0"/>
                    </a:lnTo>
                    <a:lnTo>
                      <a:pt x="136" y="9"/>
                    </a:lnTo>
                    <a:lnTo>
                      <a:pt x="148" y="15"/>
                    </a:lnTo>
                    <a:lnTo>
                      <a:pt x="160" y="23"/>
                    </a:lnTo>
                    <a:lnTo>
                      <a:pt x="172" y="39"/>
                    </a:lnTo>
                    <a:lnTo>
                      <a:pt x="171" y="57"/>
                    </a:lnTo>
                    <a:lnTo>
                      <a:pt x="157" y="71"/>
                    </a:lnTo>
                    <a:lnTo>
                      <a:pt x="151" y="74"/>
                    </a:lnTo>
                    <a:lnTo>
                      <a:pt x="117" y="71"/>
                    </a:lnTo>
                    <a:lnTo>
                      <a:pt x="93" y="74"/>
                    </a:lnTo>
                    <a:lnTo>
                      <a:pt x="69" y="84"/>
                    </a:lnTo>
                    <a:lnTo>
                      <a:pt x="64" y="87"/>
                    </a:lnTo>
                    <a:lnTo>
                      <a:pt x="45" y="75"/>
                    </a:lnTo>
                    <a:lnTo>
                      <a:pt x="28" y="59"/>
                    </a:lnTo>
                    <a:lnTo>
                      <a:pt x="25" y="48"/>
                    </a:lnTo>
                    <a:lnTo>
                      <a:pt x="30" y="36"/>
                    </a:lnTo>
                    <a:lnTo>
                      <a:pt x="43" y="29"/>
                    </a:lnTo>
                    <a:lnTo>
                      <a:pt x="48" y="20"/>
                    </a:lnTo>
                    <a:lnTo>
                      <a:pt x="40" y="15"/>
                    </a:lnTo>
                    <a:lnTo>
                      <a:pt x="25" y="18"/>
                    </a:lnTo>
                    <a:lnTo>
                      <a:pt x="6" y="36"/>
                    </a:lnTo>
                    <a:lnTo>
                      <a:pt x="0" y="56"/>
                    </a:lnTo>
                    <a:lnTo>
                      <a:pt x="6" y="74"/>
                    </a:lnTo>
                    <a:lnTo>
                      <a:pt x="22" y="93"/>
                    </a:lnTo>
                    <a:lnTo>
                      <a:pt x="40" y="107"/>
                    </a:lnTo>
                    <a:lnTo>
                      <a:pt x="25" y="140"/>
                    </a:lnTo>
                    <a:lnTo>
                      <a:pt x="22" y="171"/>
                    </a:lnTo>
                    <a:lnTo>
                      <a:pt x="24" y="204"/>
                    </a:lnTo>
                    <a:lnTo>
                      <a:pt x="27" y="233"/>
                    </a:lnTo>
                    <a:lnTo>
                      <a:pt x="39" y="258"/>
                    </a:lnTo>
                    <a:lnTo>
                      <a:pt x="55" y="278"/>
                    </a:lnTo>
                    <a:lnTo>
                      <a:pt x="79" y="293"/>
                    </a:lnTo>
                    <a:lnTo>
                      <a:pt x="99" y="303"/>
                    </a:lnTo>
                    <a:lnTo>
                      <a:pt x="124" y="308"/>
                    </a:lnTo>
                    <a:lnTo>
                      <a:pt x="148" y="308"/>
                    </a:lnTo>
                    <a:lnTo>
                      <a:pt x="172" y="305"/>
                    </a:lnTo>
                    <a:lnTo>
                      <a:pt x="196" y="297"/>
                    </a:lnTo>
                    <a:lnTo>
                      <a:pt x="208" y="284"/>
                    </a:lnTo>
                    <a:lnTo>
                      <a:pt x="220" y="266"/>
                    </a:lnTo>
                    <a:lnTo>
                      <a:pt x="253" y="278"/>
                    </a:lnTo>
                    <a:lnTo>
                      <a:pt x="273" y="288"/>
                    </a:lnTo>
                    <a:lnTo>
                      <a:pt x="288" y="290"/>
                    </a:lnTo>
                    <a:lnTo>
                      <a:pt x="298" y="281"/>
                    </a:lnTo>
                    <a:lnTo>
                      <a:pt x="302" y="269"/>
                    </a:lnTo>
                    <a:lnTo>
                      <a:pt x="294" y="254"/>
                    </a:lnTo>
                    <a:lnTo>
                      <a:pt x="270" y="243"/>
                    </a:lnTo>
                    <a:lnTo>
                      <a:pt x="238" y="236"/>
                    </a:lnTo>
                    <a:lnTo>
                      <a:pt x="220" y="225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61" name="Freeform 49"/>
              <p:cNvSpPr>
                <a:spLocks/>
              </p:cNvSpPr>
              <p:nvPr/>
            </p:nvSpPr>
            <p:spPr bwMode="auto">
              <a:xfrm>
                <a:off x="3065" y="1498"/>
                <a:ext cx="216" cy="346"/>
              </a:xfrm>
              <a:custGeom>
                <a:avLst/>
                <a:gdLst>
                  <a:gd name="T0" fmla="*/ 45 w 216"/>
                  <a:gd name="T1" fmla="*/ 18 h 346"/>
                  <a:gd name="T2" fmla="*/ 57 w 216"/>
                  <a:gd name="T3" fmla="*/ 8 h 346"/>
                  <a:gd name="T4" fmla="*/ 78 w 216"/>
                  <a:gd name="T5" fmla="*/ 0 h 346"/>
                  <a:gd name="T6" fmla="*/ 99 w 216"/>
                  <a:gd name="T7" fmla="*/ 2 h 346"/>
                  <a:gd name="T8" fmla="*/ 117 w 216"/>
                  <a:gd name="T9" fmla="*/ 5 h 346"/>
                  <a:gd name="T10" fmla="*/ 140 w 216"/>
                  <a:gd name="T11" fmla="*/ 12 h 346"/>
                  <a:gd name="T12" fmla="*/ 158 w 216"/>
                  <a:gd name="T13" fmla="*/ 28 h 346"/>
                  <a:gd name="T14" fmla="*/ 174 w 216"/>
                  <a:gd name="T15" fmla="*/ 44 h 346"/>
                  <a:gd name="T16" fmla="*/ 191 w 216"/>
                  <a:gd name="T17" fmla="*/ 73 h 346"/>
                  <a:gd name="T18" fmla="*/ 203 w 216"/>
                  <a:gd name="T19" fmla="*/ 104 h 346"/>
                  <a:gd name="T20" fmla="*/ 210 w 216"/>
                  <a:gd name="T21" fmla="*/ 139 h 346"/>
                  <a:gd name="T22" fmla="*/ 215 w 216"/>
                  <a:gd name="T23" fmla="*/ 173 h 346"/>
                  <a:gd name="T24" fmla="*/ 216 w 216"/>
                  <a:gd name="T25" fmla="*/ 211 h 346"/>
                  <a:gd name="T26" fmla="*/ 210 w 216"/>
                  <a:gd name="T27" fmla="*/ 245 h 346"/>
                  <a:gd name="T28" fmla="*/ 206 w 216"/>
                  <a:gd name="T29" fmla="*/ 271 h 346"/>
                  <a:gd name="T30" fmla="*/ 195 w 216"/>
                  <a:gd name="T31" fmla="*/ 299 h 346"/>
                  <a:gd name="T32" fmla="*/ 176 w 216"/>
                  <a:gd name="T33" fmla="*/ 320 h 346"/>
                  <a:gd name="T34" fmla="*/ 150 w 216"/>
                  <a:gd name="T35" fmla="*/ 337 h 346"/>
                  <a:gd name="T36" fmla="*/ 114 w 216"/>
                  <a:gd name="T37" fmla="*/ 344 h 346"/>
                  <a:gd name="T38" fmla="*/ 78 w 216"/>
                  <a:gd name="T39" fmla="*/ 346 h 346"/>
                  <a:gd name="T40" fmla="*/ 50 w 216"/>
                  <a:gd name="T41" fmla="*/ 340 h 346"/>
                  <a:gd name="T42" fmla="*/ 24 w 216"/>
                  <a:gd name="T43" fmla="*/ 325 h 346"/>
                  <a:gd name="T44" fmla="*/ 9 w 216"/>
                  <a:gd name="T45" fmla="*/ 302 h 346"/>
                  <a:gd name="T46" fmla="*/ 0 w 216"/>
                  <a:gd name="T47" fmla="*/ 268 h 346"/>
                  <a:gd name="T48" fmla="*/ 3 w 216"/>
                  <a:gd name="T49" fmla="*/ 236 h 346"/>
                  <a:gd name="T50" fmla="*/ 17 w 216"/>
                  <a:gd name="T51" fmla="*/ 211 h 346"/>
                  <a:gd name="T52" fmla="*/ 30 w 216"/>
                  <a:gd name="T53" fmla="*/ 193 h 346"/>
                  <a:gd name="T54" fmla="*/ 42 w 216"/>
                  <a:gd name="T55" fmla="*/ 175 h 346"/>
                  <a:gd name="T56" fmla="*/ 47 w 216"/>
                  <a:gd name="T57" fmla="*/ 155 h 346"/>
                  <a:gd name="T58" fmla="*/ 45 w 216"/>
                  <a:gd name="T59" fmla="*/ 134 h 346"/>
                  <a:gd name="T60" fmla="*/ 38 w 216"/>
                  <a:gd name="T61" fmla="*/ 109 h 346"/>
                  <a:gd name="T62" fmla="*/ 32 w 216"/>
                  <a:gd name="T63" fmla="*/ 85 h 346"/>
                  <a:gd name="T64" fmla="*/ 30 w 216"/>
                  <a:gd name="T65" fmla="*/ 59 h 346"/>
                  <a:gd name="T66" fmla="*/ 35 w 216"/>
                  <a:gd name="T67" fmla="*/ 34 h 346"/>
                  <a:gd name="T68" fmla="*/ 45 w 216"/>
                  <a:gd name="T69" fmla="*/ 18 h 34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6"/>
                  <a:gd name="T106" fmla="*/ 0 h 346"/>
                  <a:gd name="T107" fmla="*/ 216 w 216"/>
                  <a:gd name="T108" fmla="*/ 346 h 34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6" h="346">
                    <a:moveTo>
                      <a:pt x="45" y="18"/>
                    </a:moveTo>
                    <a:lnTo>
                      <a:pt x="57" y="8"/>
                    </a:lnTo>
                    <a:lnTo>
                      <a:pt x="78" y="0"/>
                    </a:lnTo>
                    <a:lnTo>
                      <a:pt x="99" y="2"/>
                    </a:lnTo>
                    <a:lnTo>
                      <a:pt x="117" y="5"/>
                    </a:lnTo>
                    <a:lnTo>
                      <a:pt x="140" y="12"/>
                    </a:lnTo>
                    <a:lnTo>
                      <a:pt x="158" y="28"/>
                    </a:lnTo>
                    <a:lnTo>
                      <a:pt x="174" y="44"/>
                    </a:lnTo>
                    <a:lnTo>
                      <a:pt x="191" y="73"/>
                    </a:lnTo>
                    <a:lnTo>
                      <a:pt x="203" y="104"/>
                    </a:lnTo>
                    <a:lnTo>
                      <a:pt x="210" y="139"/>
                    </a:lnTo>
                    <a:lnTo>
                      <a:pt x="215" y="173"/>
                    </a:lnTo>
                    <a:lnTo>
                      <a:pt x="216" y="211"/>
                    </a:lnTo>
                    <a:lnTo>
                      <a:pt x="210" y="245"/>
                    </a:lnTo>
                    <a:lnTo>
                      <a:pt x="206" y="271"/>
                    </a:lnTo>
                    <a:lnTo>
                      <a:pt x="195" y="299"/>
                    </a:lnTo>
                    <a:lnTo>
                      <a:pt x="176" y="320"/>
                    </a:lnTo>
                    <a:lnTo>
                      <a:pt x="150" y="337"/>
                    </a:lnTo>
                    <a:lnTo>
                      <a:pt x="114" y="344"/>
                    </a:lnTo>
                    <a:lnTo>
                      <a:pt x="78" y="346"/>
                    </a:lnTo>
                    <a:lnTo>
                      <a:pt x="50" y="340"/>
                    </a:lnTo>
                    <a:lnTo>
                      <a:pt x="24" y="325"/>
                    </a:lnTo>
                    <a:lnTo>
                      <a:pt x="9" y="302"/>
                    </a:lnTo>
                    <a:lnTo>
                      <a:pt x="0" y="268"/>
                    </a:lnTo>
                    <a:lnTo>
                      <a:pt x="3" y="236"/>
                    </a:lnTo>
                    <a:lnTo>
                      <a:pt x="17" y="211"/>
                    </a:lnTo>
                    <a:lnTo>
                      <a:pt x="30" y="193"/>
                    </a:lnTo>
                    <a:lnTo>
                      <a:pt x="42" y="175"/>
                    </a:lnTo>
                    <a:lnTo>
                      <a:pt x="47" y="155"/>
                    </a:lnTo>
                    <a:lnTo>
                      <a:pt x="45" y="134"/>
                    </a:lnTo>
                    <a:lnTo>
                      <a:pt x="38" y="109"/>
                    </a:lnTo>
                    <a:lnTo>
                      <a:pt x="32" y="85"/>
                    </a:lnTo>
                    <a:lnTo>
                      <a:pt x="30" y="59"/>
                    </a:lnTo>
                    <a:lnTo>
                      <a:pt x="35" y="34"/>
                    </a:lnTo>
                    <a:lnTo>
                      <a:pt x="45" y="18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62" name="Freeform 50"/>
              <p:cNvSpPr>
                <a:spLocks/>
              </p:cNvSpPr>
              <p:nvPr/>
            </p:nvSpPr>
            <p:spPr bwMode="auto">
              <a:xfrm>
                <a:off x="2825" y="1515"/>
                <a:ext cx="321" cy="165"/>
              </a:xfrm>
              <a:custGeom>
                <a:avLst/>
                <a:gdLst>
                  <a:gd name="T0" fmla="*/ 254 w 321"/>
                  <a:gd name="T1" fmla="*/ 36 h 165"/>
                  <a:gd name="T2" fmla="*/ 269 w 321"/>
                  <a:gd name="T3" fmla="*/ 15 h 165"/>
                  <a:gd name="T4" fmla="*/ 294 w 321"/>
                  <a:gd name="T5" fmla="*/ 0 h 165"/>
                  <a:gd name="T6" fmla="*/ 311 w 321"/>
                  <a:gd name="T7" fmla="*/ 3 h 165"/>
                  <a:gd name="T8" fmla="*/ 321 w 321"/>
                  <a:gd name="T9" fmla="*/ 18 h 165"/>
                  <a:gd name="T10" fmla="*/ 318 w 321"/>
                  <a:gd name="T11" fmla="*/ 50 h 165"/>
                  <a:gd name="T12" fmla="*/ 306 w 321"/>
                  <a:gd name="T13" fmla="*/ 80 h 165"/>
                  <a:gd name="T14" fmla="*/ 282 w 321"/>
                  <a:gd name="T15" fmla="*/ 98 h 165"/>
                  <a:gd name="T16" fmla="*/ 243 w 321"/>
                  <a:gd name="T17" fmla="*/ 119 h 165"/>
                  <a:gd name="T18" fmla="*/ 207 w 321"/>
                  <a:gd name="T19" fmla="*/ 147 h 165"/>
                  <a:gd name="T20" fmla="*/ 179 w 321"/>
                  <a:gd name="T21" fmla="*/ 165 h 165"/>
                  <a:gd name="T22" fmla="*/ 162 w 321"/>
                  <a:gd name="T23" fmla="*/ 164 h 165"/>
                  <a:gd name="T24" fmla="*/ 137 w 321"/>
                  <a:gd name="T25" fmla="*/ 149 h 165"/>
                  <a:gd name="T26" fmla="*/ 104 w 321"/>
                  <a:gd name="T27" fmla="*/ 116 h 165"/>
                  <a:gd name="T28" fmla="*/ 75 w 321"/>
                  <a:gd name="T29" fmla="*/ 93 h 165"/>
                  <a:gd name="T30" fmla="*/ 62 w 321"/>
                  <a:gd name="T31" fmla="*/ 98 h 165"/>
                  <a:gd name="T32" fmla="*/ 54 w 321"/>
                  <a:gd name="T33" fmla="*/ 116 h 165"/>
                  <a:gd name="T34" fmla="*/ 50 w 321"/>
                  <a:gd name="T35" fmla="*/ 117 h 165"/>
                  <a:gd name="T36" fmla="*/ 24 w 321"/>
                  <a:gd name="T37" fmla="*/ 120 h 165"/>
                  <a:gd name="T38" fmla="*/ 9 w 321"/>
                  <a:gd name="T39" fmla="*/ 107 h 165"/>
                  <a:gd name="T40" fmla="*/ 2 w 321"/>
                  <a:gd name="T41" fmla="*/ 75 h 165"/>
                  <a:gd name="T42" fmla="*/ 0 w 321"/>
                  <a:gd name="T43" fmla="*/ 30 h 165"/>
                  <a:gd name="T44" fmla="*/ 18 w 321"/>
                  <a:gd name="T45" fmla="*/ 9 h 165"/>
                  <a:gd name="T46" fmla="*/ 45 w 321"/>
                  <a:gd name="T47" fmla="*/ 9 h 165"/>
                  <a:gd name="T48" fmla="*/ 69 w 321"/>
                  <a:gd name="T49" fmla="*/ 20 h 165"/>
                  <a:gd name="T50" fmla="*/ 89 w 321"/>
                  <a:gd name="T51" fmla="*/ 51 h 165"/>
                  <a:gd name="T52" fmla="*/ 104 w 321"/>
                  <a:gd name="T53" fmla="*/ 77 h 165"/>
                  <a:gd name="T54" fmla="*/ 126 w 321"/>
                  <a:gd name="T55" fmla="*/ 101 h 165"/>
                  <a:gd name="T56" fmla="*/ 152 w 321"/>
                  <a:gd name="T57" fmla="*/ 120 h 165"/>
                  <a:gd name="T58" fmla="*/ 171 w 321"/>
                  <a:gd name="T59" fmla="*/ 123 h 165"/>
                  <a:gd name="T60" fmla="*/ 189 w 321"/>
                  <a:gd name="T61" fmla="*/ 116 h 165"/>
                  <a:gd name="T62" fmla="*/ 212 w 321"/>
                  <a:gd name="T63" fmla="*/ 96 h 165"/>
                  <a:gd name="T64" fmla="*/ 231 w 321"/>
                  <a:gd name="T65" fmla="*/ 72 h 165"/>
                  <a:gd name="T66" fmla="*/ 254 w 321"/>
                  <a:gd name="T67" fmla="*/ 36 h 16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21"/>
                  <a:gd name="T103" fmla="*/ 0 h 165"/>
                  <a:gd name="T104" fmla="*/ 321 w 321"/>
                  <a:gd name="T105" fmla="*/ 165 h 16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21" h="165">
                    <a:moveTo>
                      <a:pt x="254" y="36"/>
                    </a:moveTo>
                    <a:lnTo>
                      <a:pt x="269" y="15"/>
                    </a:lnTo>
                    <a:lnTo>
                      <a:pt x="294" y="0"/>
                    </a:lnTo>
                    <a:lnTo>
                      <a:pt x="311" y="3"/>
                    </a:lnTo>
                    <a:lnTo>
                      <a:pt x="321" y="18"/>
                    </a:lnTo>
                    <a:lnTo>
                      <a:pt x="318" y="50"/>
                    </a:lnTo>
                    <a:lnTo>
                      <a:pt x="306" y="80"/>
                    </a:lnTo>
                    <a:lnTo>
                      <a:pt x="282" y="98"/>
                    </a:lnTo>
                    <a:lnTo>
                      <a:pt x="243" y="119"/>
                    </a:lnTo>
                    <a:lnTo>
                      <a:pt x="207" y="147"/>
                    </a:lnTo>
                    <a:lnTo>
                      <a:pt x="179" y="165"/>
                    </a:lnTo>
                    <a:lnTo>
                      <a:pt x="162" y="164"/>
                    </a:lnTo>
                    <a:lnTo>
                      <a:pt x="137" y="149"/>
                    </a:lnTo>
                    <a:lnTo>
                      <a:pt x="104" y="116"/>
                    </a:lnTo>
                    <a:lnTo>
                      <a:pt x="75" y="93"/>
                    </a:lnTo>
                    <a:lnTo>
                      <a:pt x="62" y="98"/>
                    </a:lnTo>
                    <a:lnTo>
                      <a:pt x="54" y="116"/>
                    </a:lnTo>
                    <a:lnTo>
                      <a:pt x="50" y="117"/>
                    </a:lnTo>
                    <a:lnTo>
                      <a:pt x="24" y="120"/>
                    </a:lnTo>
                    <a:lnTo>
                      <a:pt x="9" y="107"/>
                    </a:lnTo>
                    <a:lnTo>
                      <a:pt x="2" y="75"/>
                    </a:lnTo>
                    <a:lnTo>
                      <a:pt x="0" y="30"/>
                    </a:lnTo>
                    <a:lnTo>
                      <a:pt x="18" y="9"/>
                    </a:lnTo>
                    <a:lnTo>
                      <a:pt x="45" y="9"/>
                    </a:lnTo>
                    <a:lnTo>
                      <a:pt x="69" y="20"/>
                    </a:lnTo>
                    <a:lnTo>
                      <a:pt x="89" y="51"/>
                    </a:lnTo>
                    <a:lnTo>
                      <a:pt x="104" y="77"/>
                    </a:lnTo>
                    <a:lnTo>
                      <a:pt x="126" y="101"/>
                    </a:lnTo>
                    <a:lnTo>
                      <a:pt x="152" y="120"/>
                    </a:lnTo>
                    <a:lnTo>
                      <a:pt x="171" y="123"/>
                    </a:lnTo>
                    <a:lnTo>
                      <a:pt x="189" y="116"/>
                    </a:lnTo>
                    <a:lnTo>
                      <a:pt x="212" y="96"/>
                    </a:lnTo>
                    <a:lnTo>
                      <a:pt x="231" y="72"/>
                    </a:lnTo>
                    <a:lnTo>
                      <a:pt x="254" y="3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63" name="Freeform 51"/>
              <p:cNvSpPr>
                <a:spLocks/>
              </p:cNvSpPr>
              <p:nvPr/>
            </p:nvSpPr>
            <p:spPr bwMode="auto">
              <a:xfrm>
                <a:off x="3202" y="1530"/>
                <a:ext cx="240" cy="348"/>
              </a:xfrm>
              <a:custGeom>
                <a:avLst/>
                <a:gdLst>
                  <a:gd name="T0" fmla="*/ 16 w 240"/>
                  <a:gd name="T1" fmla="*/ 2 h 348"/>
                  <a:gd name="T2" fmla="*/ 45 w 240"/>
                  <a:gd name="T3" fmla="*/ 6 h 348"/>
                  <a:gd name="T4" fmla="*/ 67 w 240"/>
                  <a:gd name="T5" fmla="*/ 32 h 348"/>
                  <a:gd name="T6" fmla="*/ 91 w 240"/>
                  <a:gd name="T7" fmla="*/ 57 h 348"/>
                  <a:gd name="T8" fmla="*/ 121 w 240"/>
                  <a:gd name="T9" fmla="*/ 81 h 348"/>
                  <a:gd name="T10" fmla="*/ 144 w 240"/>
                  <a:gd name="T11" fmla="*/ 99 h 348"/>
                  <a:gd name="T12" fmla="*/ 169 w 240"/>
                  <a:gd name="T13" fmla="*/ 113 h 348"/>
                  <a:gd name="T14" fmla="*/ 196 w 240"/>
                  <a:gd name="T15" fmla="*/ 126 h 348"/>
                  <a:gd name="T16" fmla="*/ 219 w 240"/>
                  <a:gd name="T17" fmla="*/ 135 h 348"/>
                  <a:gd name="T18" fmla="*/ 235 w 240"/>
                  <a:gd name="T19" fmla="*/ 147 h 348"/>
                  <a:gd name="T20" fmla="*/ 240 w 240"/>
                  <a:gd name="T21" fmla="*/ 159 h 348"/>
                  <a:gd name="T22" fmla="*/ 231 w 240"/>
                  <a:gd name="T23" fmla="*/ 176 h 348"/>
                  <a:gd name="T24" fmla="*/ 210 w 240"/>
                  <a:gd name="T25" fmla="*/ 191 h 348"/>
                  <a:gd name="T26" fmla="*/ 166 w 240"/>
                  <a:gd name="T27" fmla="*/ 203 h 348"/>
                  <a:gd name="T28" fmla="*/ 127 w 240"/>
                  <a:gd name="T29" fmla="*/ 215 h 348"/>
                  <a:gd name="T30" fmla="*/ 103 w 240"/>
                  <a:gd name="T31" fmla="*/ 230 h 348"/>
                  <a:gd name="T32" fmla="*/ 108 w 240"/>
                  <a:gd name="T33" fmla="*/ 245 h 348"/>
                  <a:gd name="T34" fmla="*/ 109 w 240"/>
                  <a:gd name="T35" fmla="*/ 249 h 348"/>
                  <a:gd name="T36" fmla="*/ 135 w 240"/>
                  <a:gd name="T37" fmla="*/ 273 h 348"/>
                  <a:gd name="T38" fmla="*/ 163 w 240"/>
                  <a:gd name="T39" fmla="*/ 293 h 348"/>
                  <a:gd name="T40" fmla="*/ 189 w 240"/>
                  <a:gd name="T41" fmla="*/ 309 h 348"/>
                  <a:gd name="T42" fmla="*/ 193 w 240"/>
                  <a:gd name="T43" fmla="*/ 317 h 348"/>
                  <a:gd name="T44" fmla="*/ 195 w 240"/>
                  <a:gd name="T45" fmla="*/ 321 h 348"/>
                  <a:gd name="T46" fmla="*/ 192 w 240"/>
                  <a:gd name="T47" fmla="*/ 330 h 348"/>
                  <a:gd name="T48" fmla="*/ 187 w 240"/>
                  <a:gd name="T49" fmla="*/ 333 h 348"/>
                  <a:gd name="T50" fmla="*/ 177 w 240"/>
                  <a:gd name="T51" fmla="*/ 341 h 348"/>
                  <a:gd name="T52" fmla="*/ 172 w 240"/>
                  <a:gd name="T53" fmla="*/ 344 h 348"/>
                  <a:gd name="T54" fmla="*/ 153 w 240"/>
                  <a:gd name="T55" fmla="*/ 348 h 348"/>
                  <a:gd name="T56" fmla="*/ 130 w 240"/>
                  <a:gd name="T57" fmla="*/ 330 h 348"/>
                  <a:gd name="T58" fmla="*/ 112 w 240"/>
                  <a:gd name="T59" fmla="*/ 305 h 348"/>
                  <a:gd name="T60" fmla="*/ 87 w 240"/>
                  <a:gd name="T61" fmla="*/ 270 h 348"/>
                  <a:gd name="T62" fmla="*/ 70 w 240"/>
                  <a:gd name="T63" fmla="*/ 237 h 348"/>
                  <a:gd name="T64" fmla="*/ 69 w 240"/>
                  <a:gd name="T65" fmla="*/ 219 h 348"/>
                  <a:gd name="T66" fmla="*/ 81 w 240"/>
                  <a:gd name="T67" fmla="*/ 203 h 348"/>
                  <a:gd name="T68" fmla="*/ 112 w 240"/>
                  <a:gd name="T69" fmla="*/ 194 h 348"/>
                  <a:gd name="T70" fmla="*/ 148 w 240"/>
                  <a:gd name="T71" fmla="*/ 180 h 348"/>
                  <a:gd name="T72" fmla="*/ 172 w 240"/>
                  <a:gd name="T73" fmla="*/ 173 h 348"/>
                  <a:gd name="T74" fmla="*/ 180 w 240"/>
                  <a:gd name="T75" fmla="*/ 164 h 348"/>
                  <a:gd name="T76" fmla="*/ 175 w 240"/>
                  <a:gd name="T77" fmla="*/ 155 h 348"/>
                  <a:gd name="T78" fmla="*/ 154 w 240"/>
                  <a:gd name="T79" fmla="*/ 141 h 348"/>
                  <a:gd name="T80" fmla="*/ 121 w 240"/>
                  <a:gd name="T81" fmla="*/ 125 h 348"/>
                  <a:gd name="T82" fmla="*/ 85 w 240"/>
                  <a:gd name="T83" fmla="*/ 113 h 348"/>
                  <a:gd name="T84" fmla="*/ 57 w 240"/>
                  <a:gd name="T85" fmla="*/ 101 h 348"/>
                  <a:gd name="T86" fmla="*/ 24 w 240"/>
                  <a:gd name="T87" fmla="*/ 75 h 348"/>
                  <a:gd name="T88" fmla="*/ 9 w 240"/>
                  <a:gd name="T89" fmla="*/ 53 h 348"/>
                  <a:gd name="T90" fmla="*/ 0 w 240"/>
                  <a:gd name="T91" fmla="*/ 24 h 348"/>
                  <a:gd name="T92" fmla="*/ 9 w 240"/>
                  <a:gd name="T93" fmla="*/ 8 h 348"/>
                  <a:gd name="T94" fmla="*/ 22 w 240"/>
                  <a:gd name="T95" fmla="*/ 0 h 348"/>
                  <a:gd name="T96" fmla="*/ 16 w 240"/>
                  <a:gd name="T97" fmla="*/ 2 h 34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40"/>
                  <a:gd name="T148" fmla="*/ 0 h 348"/>
                  <a:gd name="T149" fmla="*/ 240 w 240"/>
                  <a:gd name="T150" fmla="*/ 348 h 348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40" h="348">
                    <a:moveTo>
                      <a:pt x="16" y="2"/>
                    </a:moveTo>
                    <a:lnTo>
                      <a:pt x="45" y="6"/>
                    </a:lnTo>
                    <a:lnTo>
                      <a:pt x="67" y="32"/>
                    </a:lnTo>
                    <a:lnTo>
                      <a:pt x="91" y="57"/>
                    </a:lnTo>
                    <a:lnTo>
                      <a:pt x="121" y="81"/>
                    </a:lnTo>
                    <a:lnTo>
                      <a:pt x="144" y="99"/>
                    </a:lnTo>
                    <a:lnTo>
                      <a:pt x="169" y="113"/>
                    </a:lnTo>
                    <a:lnTo>
                      <a:pt x="196" y="126"/>
                    </a:lnTo>
                    <a:lnTo>
                      <a:pt x="219" y="135"/>
                    </a:lnTo>
                    <a:lnTo>
                      <a:pt x="235" y="147"/>
                    </a:lnTo>
                    <a:lnTo>
                      <a:pt x="240" y="159"/>
                    </a:lnTo>
                    <a:lnTo>
                      <a:pt x="231" y="176"/>
                    </a:lnTo>
                    <a:lnTo>
                      <a:pt x="210" y="191"/>
                    </a:lnTo>
                    <a:lnTo>
                      <a:pt x="166" y="203"/>
                    </a:lnTo>
                    <a:lnTo>
                      <a:pt x="127" y="215"/>
                    </a:lnTo>
                    <a:lnTo>
                      <a:pt x="103" y="230"/>
                    </a:lnTo>
                    <a:lnTo>
                      <a:pt x="108" y="245"/>
                    </a:lnTo>
                    <a:lnTo>
                      <a:pt x="109" y="249"/>
                    </a:lnTo>
                    <a:lnTo>
                      <a:pt x="135" y="273"/>
                    </a:lnTo>
                    <a:lnTo>
                      <a:pt x="163" y="293"/>
                    </a:lnTo>
                    <a:lnTo>
                      <a:pt x="189" y="309"/>
                    </a:lnTo>
                    <a:lnTo>
                      <a:pt x="193" y="317"/>
                    </a:lnTo>
                    <a:lnTo>
                      <a:pt x="195" y="321"/>
                    </a:lnTo>
                    <a:lnTo>
                      <a:pt x="192" y="330"/>
                    </a:lnTo>
                    <a:lnTo>
                      <a:pt x="187" y="333"/>
                    </a:lnTo>
                    <a:lnTo>
                      <a:pt x="177" y="341"/>
                    </a:lnTo>
                    <a:lnTo>
                      <a:pt x="172" y="344"/>
                    </a:lnTo>
                    <a:lnTo>
                      <a:pt x="153" y="348"/>
                    </a:lnTo>
                    <a:lnTo>
                      <a:pt x="130" y="330"/>
                    </a:lnTo>
                    <a:lnTo>
                      <a:pt x="112" y="305"/>
                    </a:lnTo>
                    <a:lnTo>
                      <a:pt x="87" y="270"/>
                    </a:lnTo>
                    <a:lnTo>
                      <a:pt x="70" y="237"/>
                    </a:lnTo>
                    <a:lnTo>
                      <a:pt x="69" y="219"/>
                    </a:lnTo>
                    <a:lnTo>
                      <a:pt x="81" y="203"/>
                    </a:lnTo>
                    <a:lnTo>
                      <a:pt x="112" y="194"/>
                    </a:lnTo>
                    <a:lnTo>
                      <a:pt x="148" y="180"/>
                    </a:lnTo>
                    <a:lnTo>
                      <a:pt x="172" y="173"/>
                    </a:lnTo>
                    <a:lnTo>
                      <a:pt x="180" y="164"/>
                    </a:lnTo>
                    <a:lnTo>
                      <a:pt x="175" y="155"/>
                    </a:lnTo>
                    <a:lnTo>
                      <a:pt x="154" y="141"/>
                    </a:lnTo>
                    <a:lnTo>
                      <a:pt x="121" y="125"/>
                    </a:lnTo>
                    <a:lnTo>
                      <a:pt x="85" y="113"/>
                    </a:lnTo>
                    <a:lnTo>
                      <a:pt x="57" y="101"/>
                    </a:lnTo>
                    <a:lnTo>
                      <a:pt x="24" y="75"/>
                    </a:lnTo>
                    <a:lnTo>
                      <a:pt x="9" y="53"/>
                    </a:lnTo>
                    <a:lnTo>
                      <a:pt x="0" y="24"/>
                    </a:lnTo>
                    <a:lnTo>
                      <a:pt x="9" y="8"/>
                    </a:lnTo>
                    <a:lnTo>
                      <a:pt x="22" y="0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64" name="Freeform 52"/>
              <p:cNvSpPr>
                <a:spLocks/>
              </p:cNvSpPr>
              <p:nvPr/>
            </p:nvSpPr>
            <p:spPr bwMode="auto">
              <a:xfrm>
                <a:off x="3148" y="1775"/>
                <a:ext cx="187" cy="420"/>
              </a:xfrm>
              <a:custGeom>
                <a:avLst/>
                <a:gdLst>
                  <a:gd name="T0" fmla="*/ 52 w 187"/>
                  <a:gd name="T1" fmla="*/ 0 h 420"/>
                  <a:gd name="T2" fmla="*/ 67 w 187"/>
                  <a:gd name="T3" fmla="*/ 7 h 420"/>
                  <a:gd name="T4" fmla="*/ 84 w 187"/>
                  <a:gd name="T5" fmla="*/ 21 h 420"/>
                  <a:gd name="T6" fmla="*/ 91 w 187"/>
                  <a:gd name="T7" fmla="*/ 39 h 420"/>
                  <a:gd name="T8" fmla="*/ 103 w 187"/>
                  <a:gd name="T9" fmla="*/ 69 h 420"/>
                  <a:gd name="T10" fmla="*/ 111 w 187"/>
                  <a:gd name="T11" fmla="*/ 102 h 420"/>
                  <a:gd name="T12" fmla="*/ 117 w 187"/>
                  <a:gd name="T13" fmla="*/ 133 h 420"/>
                  <a:gd name="T14" fmla="*/ 114 w 187"/>
                  <a:gd name="T15" fmla="*/ 160 h 420"/>
                  <a:gd name="T16" fmla="*/ 108 w 187"/>
                  <a:gd name="T17" fmla="*/ 181 h 420"/>
                  <a:gd name="T18" fmla="*/ 99 w 187"/>
                  <a:gd name="T19" fmla="*/ 205 h 420"/>
                  <a:gd name="T20" fmla="*/ 82 w 187"/>
                  <a:gd name="T21" fmla="*/ 235 h 420"/>
                  <a:gd name="T22" fmla="*/ 64 w 187"/>
                  <a:gd name="T23" fmla="*/ 265 h 420"/>
                  <a:gd name="T24" fmla="*/ 51 w 187"/>
                  <a:gd name="T25" fmla="*/ 286 h 420"/>
                  <a:gd name="T26" fmla="*/ 43 w 187"/>
                  <a:gd name="T27" fmla="*/ 303 h 420"/>
                  <a:gd name="T28" fmla="*/ 43 w 187"/>
                  <a:gd name="T29" fmla="*/ 319 h 420"/>
                  <a:gd name="T30" fmla="*/ 48 w 187"/>
                  <a:gd name="T31" fmla="*/ 333 h 420"/>
                  <a:gd name="T32" fmla="*/ 72 w 187"/>
                  <a:gd name="T33" fmla="*/ 340 h 420"/>
                  <a:gd name="T34" fmla="*/ 106 w 187"/>
                  <a:gd name="T35" fmla="*/ 349 h 420"/>
                  <a:gd name="T36" fmla="*/ 157 w 187"/>
                  <a:gd name="T37" fmla="*/ 366 h 420"/>
                  <a:gd name="T38" fmla="*/ 181 w 187"/>
                  <a:gd name="T39" fmla="*/ 378 h 420"/>
                  <a:gd name="T40" fmla="*/ 187 w 187"/>
                  <a:gd name="T41" fmla="*/ 391 h 420"/>
                  <a:gd name="T42" fmla="*/ 181 w 187"/>
                  <a:gd name="T43" fmla="*/ 402 h 420"/>
                  <a:gd name="T44" fmla="*/ 163 w 187"/>
                  <a:gd name="T45" fmla="*/ 414 h 420"/>
                  <a:gd name="T46" fmla="*/ 157 w 187"/>
                  <a:gd name="T47" fmla="*/ 415 h 420"/>
                  <a:gd name="T48" fmla="*/ 133 w 187"/>
                  <a:gd name="T49" fmla="*/ 420 h 420"/>
                  <a:gd name="T50" fmla="*/ 121 w 187"/>
                  <a:gd name="T51" fmla="*/ 415 h 420"/>
                  <a:gd name="T52" fmla="*/ 112 w 187"/>
                  <a:gd name="T53" fmla="*/ 405 h 420"/>
                  <a:gd name="T54" fmla="*/ 97 w 187"/>
                  <a:gd name="T55" fmla="*/ 387 h 420"/>
                  <a:gd name="T56" fmla="*/ 73 w 187"/>
                  <a:gd name="T57" fmla="*/ 370 h 420"/>
                  <a:gd name="T58" fmla="*/ 54 w 187"/>
                  <a:gd name="T59" fmla="*/ 367 h 420"/>
                  <a:gd name="T60" fmla="*/ 36 w 187"/>
                  <a:gd name="T61" fmla="*/ 367 h 420"/>
                  <a:gd name="T62" fmla="*/ 22 w 187"/>
                  <a:gd name="T63" fmla="*/ 367 h 420"/>
                  <a:gd name="T64" fmla="*/ 10 w 187"/>
                  <a:gd name="T65" fmla="*/ 360 h 420"/>
                  <a:gd name="T66" fmla="*/ 4 w 187"/>
                  <a:gd name="T67" fmla="*/ 352 h 420"/>
                  <a:gd name="T68" fmla="*/ 0 w 187"/>
                  <a:gd name="T69" fmla="*/ 339 h 420"/>
                  <a:gd name="T70" fmla="*/ 3 w 187"/>
                  <a:gd name="T71" fmla="*/ 327 h 420"/>
                  <a:gd name="T72" fmla="*/ 7 w 187"/>
                  <a:gd name="T73" fmla="*/ 307 h 420"/>
                  <a:gd name="T74" fmla="*/ 15 w 187"/>
                  <a:gd name="T75" fmla="*/ 291 h 420"/>
                  <a:gd name="T76" fmla="*/ 27 w 187"/>
                  <a:gd name="T77" fmla="*/ 264 h 420"/>
                  <a:gd name="T78" fmla="*/ 49 w 187"/>
                  <a:gd name="T79" fmla="*/ 229 h 420"/>
                  <a:gd name="T80" fmla="*/ 64 w 187"/>
                  <a:gd name="T81" fmla="*/ 201 h 420"/>
                  <a:gd name="T82" fmla="*/ 70 w 187"/>
                  <a:gd name="T83" fmla="*/ 175 h 420"/>
                  <a:gd name="T84" fmla="*/ 73 w 187"/>
                  <a:gd name="T85" fmla="*/ 150 h 420"/>
                  <a:gd name="T86" fmla="*/ 64 w 187"/>
                  <a:gd name="T87" fmla="*/ 121 h 420"/>
                  <a:gd name="T88" fmla="*/ 52 w 187"/>
                  <a:gd name="T89" fmla="*/ 97 h 420"/>
                  <a:gd name="T90" fmla="*/ 37 w 187"/>
                  <a:gd name="T91" fmla="*/ 72 h 420"/>
                  <a:gd name="T92" fmla="*/ 25 w 187"/>
                  <a:gd name="T93" fmla="*/ 51 h 420"/>
                  <a:gd name="T94" fmla="*/ 21 w 187"/>
                  <a:gd name="T95" fmla="*/ 30 h 420"/>
                  <a:gd name="T96" fmla="*/ 25 w 187"/>
                  <a:gd name="T97" fmla="*/ 16 h 420"/>
                  <a:gd name="T98" fmla="*/ 33 w 187"/>
                  <a:gd name="T99" fmla="*/ 7 h 420"/>
                  <a:gd name="T100" fmla="*/ 46 w 187"/>
                  <a:gd name="T101" fmla="*/ 3 h 420"/>
                  <a:gd name="T102" fmla="*/ 52 w 187"/>
                  <a:gd name="T103" fmla="*/ 0 h 42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87"/>
                  <a:gd name="T157" fmla="*/ 0 h 420"/>
                  <a:gd name="T158" fmla="*/ 187 w 187"/>
                  <a:gd name="T159" fmla="*/ 420 h 42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87" h="420">
                    <a:moveTo>
                      <a:pt x="52" y="0"/>
                    </a:moveTo>
                    <a:lnTo>
                      <a:pt x="67" y="7"/>
                    </a:lnTo>
                    <a:lnTo>
                      <a:pt x="84" y="21"/>
                    </a:lnTo>
                    <a:lnTo>
                      <a:pt x="91" y="39"/>
                    </a:lnTo>
                    <a:lnTo>
                      <a:pt x="103" y="69"/>
                    </a:lnTo>
                    <a:lnTo>
                      <a:pt x="111" y="102"/>
                    </a:lnTo>
                    <a:lnTo>
                      <a:pt x="117" y="133"/>
                    </a:lnTo>
                    <a:lnTo>
                      <a:pt x="114" y="160"/>
                    </a:lnTo>
                    <a:lnTo>
                      <a:pt x="108" y="181"/>
                    </a:lnTo>
                    <a:lnTo>
                      <a:pt x="99" y="205"/>
                    </a:lnTo>
                    <a:lnTo>
                      <a:pt x="82" y="235"/>
                    </a:lnTo>
                    <a:lnTo>
                      <a:pt x="64" y="265"/>
                    </a:lnTo>
                    <a:lnTo>
                      <a:pt x="51" y="286"/>
                    </a:lnTo>
                    <a:lnTo>
                      <a:pt x="43" y="303"/>
                    </a:lnTo>
                    <a:lnTo>
                      <a:pt x="43" y="319"/>
                    </a:lnTo>
                    <a:lnTo>
                      <a:pt x="48" y="333"/>
                    </a:lnTo>
                    <a:lnTo>
                      <a:pt x="72" y="340"/>
                    </a:lnTo>
                    <a:lnTo>
                      <a:pt x="106" y="349"/>
                    </a:lnTo>
                    <a:lnTo>
                      <a:pt x="157" y="366"/>
                    </a:lnTo>
                    <a:lnTo>
                      <a:pt x="181" y="378"/>
                    </a:lnTo>
                    <a:lnTo>
                      <a:pt x="187" y="391"/>
                    </a:lnTo>
                    <a:lnTo>
                      <a:pt x="181" y="402"/>
                    </a:lnTo>
                    <a:lnTo>
                      <a:pt x="163" y="414"/>
                    </a:lnTo>
                    <a:lnTo>
                      <a:pt x="157" y="415"/>
                    </a:lnTo>
                    <a:lnTo>
                      <a:pt x="133" y="420"/>
                    </a:lnTo>
                    <a:lnTo>
                      <a:pt x="121" y="415"/>
                    </a:lnTo>
                    <a:lnTo>
                      <a:pt x="112" y="405"/>
                    </a:lnTo>
                    <a:lnTo>
                      <a:pt x="97" y="387"/>
                    </a:lnTo>
                    <a:lnTo>
                      <a:pt x="73" y="370"/>
                    </a:lnTo>
                    <a:lnTo>
                      <a:pt x="54" y="367"/>
                    </a:lnTo>
                    <a:lnTo>
                      <a:pt x="36" y="367"/>
                    </a:lnTo>
                    <a:lnTo>
                      <a:pt x="22" y="367"/>
                    </a:lnTo>
                    <a:lnTo>
                      <a:pt x="10" y="360"/>
                    </a:lnTo>
                    <a:lnTo>
                      <a:pt x="4" y="352"/>
                    </a:lnTo>
                    <a:lnTo>
                      <a:pt x="0" y="339"/>
                    </a:lnTo>
                    <a:lnTo>
                      <a:pt x="3" y="327"/>
                    </a:lnTo>
                    <a:lnTo>
                      <a:pt x="7" y="307"/>
                    </a:lnTo>
                    <a:lnTo>
                      <a:pt x="15" y="291"/>
                    </a:lnTo>
                    <a:lnTo>
                      <a:pt x="27" y="264"/>
                    </a:lnTo>
                    <a:lnTo>
                      <a:pt x="49" y="229"/>
                    </a:lnTo>
                    <a:lnTo>
                      <a:pt x="64" y="201"/>
                    </a:lnTo>
                    <a:lnTo>
                      <a:pt x="70" y="175"/>
                    </a:lnTo>
                    <a:lnTo>
                      <a:pt x="73" y="150"/>
                    </a:lnTo>
                    <a:lnTo>
                      <a:pt x="64" y="121"/>
                    </a:lnTo>
                    <a:lnTo>
                      <a:pt x="52" y="97"/>
                    </a:lnTo>
                    <a:lnTo>
                      <a:pt x="37" y="72"/>
                    </a:lnTo>
                    <a:lnTo>
                      <a:pt x="25" y="51"/>
                    </a:lnTo>
                    <a:lnTo>
                      <a:pt x="21" y="30"/>
                    </a:lnTo>
                    <a:lnTo>
                      <a:pt x="25" y="16"/>
                    </a:lnTo>
                    <a:lnTo>
                      <a:pt x="33" y="7"/>
                    </a:lnTo>
                    <a:lnTo>
                      <a:pt x="46" y="3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65" name="Freeform 53"/>
              <p:cNvSpPr>
                <a:spLocks/>
              </p:cNvSpPr>
              <p:nvPr/>
            </p:nvSpPr>
            <p:spPr bwMode="auto">
              <a:xfrm>
                <a:off x="2989" y="1773"/>
                <a:ext cx="165" cy="450"/>
              </a:xfrm>
              <a:custGeom>
                <a:avLst/>
                <a:gdLst>
                  <a:gd name="T0" fmla="*/ 81 w 165"/>
                  <a:gd name="T1" fmla="*/ 49 h 450"/>
                  <a:gd name="T2" fmla="*/ 97 w 165"/>
                  <a:gd name="T3" fmla="*/ 25 h 450"/>
                  <a:gd name="T4" fmla="*/ 123 w 165"/>
                  <a:gd name="T5" fmla="*/ 3 h 450"/>
                  <a:gd name="T6" fmla="*/ 147 w 165"/>
                  <a:gd name="T7" fmla="*/ 0 h 450"/>
                  <a:gd name="T8" fmla="*/ 160 w 165"/>
                  <a:gd name="T9" fmla="*/ 15 h 450"/>
                  <a:gd name="T10" fmla="*/ 165 w 165"/>
                  <a:gd name="T11" fmla="*/ 37 h 450"/>
                  <a:gd name="T12" fmla="*/ 157 w 165"/>
                  <a:gd name="T13" fmla="*/ 60 h 450"/>
                  <a:gd name="T14" fmla="*/ 141 w 165"/>
                  <a:gd name="T15" fmla="*/ 75 h 450"/>
                  <a:gd name="T16" fmla="*/ 112 w 165"/>
                  <a:gd name="T17" fmla="*/ 97 h 450"/>
                  <a:gd name="T18" fmla="*/ 93 w 165"/>
                  <a:gd name="T19" fmla="*/ 120 h 450"/>
                  <a:gd name="T20" fmla="*/ 82 w 165"/>
                  <a:gd name="T21" fmla="*/ 144 h 450"/>
                  <a:gd name="T22" fmla="*/ 78 w 165"/>
                  <a:gd name="T23" fmla="*/ 168 h 450"/>
                  <a:gd name="T24" fmla="*/ 76 w 165"/>
                  <a:gd name="T25" fmla="*/ 195 h 450"/>
                  <a:gd name="T26" fmla="*/ 82 w 165"/>
                  <a:gd name="T27" fmla="*/ 223 h 450"/>
                  <a:gd name="T28" fmla="*/ 82 w 165"/>
                  <a:gd name="T29" fmla="*/ 228 h 450"/>
                  <a:gd name="T30" fmla="*/ 90 w 165"/>
                  <a:gd name="T31" fmla="*/ 261 h 450"/>
                  <a:gd name="T32" fmla="*/ 97 w 165"/>
                  <a:gd name="T33" fmla="*/ 294 h 450"/>
                  <a:gd name="T34" fmla="*/ 108 w 165"/>
                  <a:gd name="T35" fmla="*/ 327 h 450"/>
                  <a:gd name="T36" fmla="*/ 118 w 165"/>
                  <a:gd name="T37" fmla="*/ 351 h 450"/>
                  <a:gd name="T38" fmla="*/ 121 w 165"/>
                  <a:gd name="T39" fmla="*/ 369 h 450"/>
                  <a:gd name="T40" fmla="*/ 114 w 165"/>
                  <a:gd name="T41" fmla="*/ 376 h 450"/>
                  <a:gd name="T42" fmla="*/ 96 w 165"/>
                  <a:gd name="T43" fmla="*/ 385 h 450"/>
                  <a:gd name="T44" fmla="*/ 78 w 165"/>
                  <a:gd name="T45" fmla="*/ 405 h 450"/>
                  <a:gd name="T46" fmla="*/ 67 w 165"/>
                  <a:gd name="T47" fmla="*/ 433 h 450"/>
                  <a:gd name="T48" fmla="*/ 63 w 165"/>
                  <a:gd name="T49" fmla="*/ 447 h 450"/>
                  <a:gd name="T50" fmla="*/ 58 w 165"/>
                  <a:gd name="T51" fmla="*/ 450 h 450"/>
                  <a:gd name="T52" fmla="*/ 48 w 165"/>
                  <a:gd name="T53" fmla="*/ 450 h 450"/>
                  <a:gd name="T54" fmla="*/ 13 w 165"/>
                  <a:gd name="T55" fmla="*/ 438 h 450"/>
                  <a:gd name="T56" fmla="*/ 0 w 165"/>
                  <a:gd name="T57" fmla="*/ 424 h 450"/>
                  <a:gd name="T58" fmla="*/ 3 w 165"/>
                  <a:gd name="T59" fmla="*/ 411 h 450"/>
                  <a:gd name="T60" fmla="*/ 13 w 165"/>
                  <a:gd name="T61" fmla="*/ 396 h 450"/>
                  <a:gd name="T62" fmla="*/ 31 w 165"/>
                  <a:gd name="T63" fmla="*/ 381 h 450"/>
                  <a:gd name="T64" fmla="*/ 61 w 165"/>
                  <a:gd name="T65" fmla="*/ 364 h 450"/>
                  <a:gd name="T66" fmla="*/ 72 w 165"/>
                  <a:gd name="T67" fmla="*/ 349 h 450"/>
                  <a:gd name="T68" fmla="*/ 73 w 165"/>
                  <a:gd name="T69" fmla="*/ 325 h 450"/>
                  <a:gd name="T70" fmla="*/ 69 w 165"/>
                  <a:gd name="T71" fmla="*/ 286 h 450"/>
                  <a:gd name="T72" fmla="*/ 55 w 165"/>
                  <a:gd name="T73" fmla="*/ 241 h 450"/>
                  <a:gd name="T74" fmla="*/ 48 w 165"/>
                  <a:gd name="T75" fmla="*/ 195 h 450"/>
                  <a:gd name="T76" fmla="*/ 42 w 165"/>
                  <a:gd name="T77" fmla="*/ 154 h 450"/>
                  <a:gd name="T78" fmla="*/ 43 w 165"/>
                  <a:gd name="T79" fmla="*/ 127 h 450"/>
                  <a:gd name="T80" fmla="*/ 49 w 165"/>
                  <a:gd name="T81" fmla="*/ 100 h 450"/>
                  <a:gd name="T82" fmla="*/ 58 w 165"/>
                  <a:gd name="T83" fmla="*/ 78 h 450"/>
                  <a:gd name="T84" fmla="*/ 72 w 165"/>
                  <a:gd name="T85" fmla="*/ 57 h 450"/>
                  <a:gd name="T86" fmla="*/ 81 w 165"/>
                  <a:gd name="T87" fmla="*/ 49 h 45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65"/>
                  <a:gd name="T133" fmla="*/ 0 h 450"/>
                  <a:gd name="T134" fmla="*/ 165 w 165"/>
                  <a:gd name="T135" fmla="*/ 450 h 45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65" h="450">
                    <a:moveTo>
                      <a:pt x="81" y="49"/>
                    </a:moveTo>
                    <a:lnTo>
                      <a:pt x="97" y="25"/>
                    </a:lnTo>
                    <a:lnTo>
                      <a:pt x="123" y="3"/>
                    </a:lnTo>
                    <a:lnTo>
                      <a:pt x="147" y="0"/>
                    </a:lnTo>
                    <a:lnTo>
                      <a:pt x="160" y="15"/>
                    </a:lnTo>
                    <a:lnTo>
                      <a:pt x="165" y="37"/>
                    </a:lnTo>
                    <a:lnTo>
                      <a:pt x="157" y="60"/>
                    </a:lnTo>
                    <a:lnTo>
                      <a:pt x="141" y="75"/>
                    </a:lnTo>
                    <a:lnTo>
                      <a:pt x="112" y="97"/>
                    </a:lnTo>
                    <a:lnTo>
                      <a:pt x="93" y="120"/>
                    </a:lnTo>
                    <a:lnTo>
                      <a:pt x="82" y="144"/>
                    </a:lnTo>
                    <a:lnTo>
                      <a:pt x="78" y="168"/>
                    </a:lnTo>
                    <a:lnTo>
                      <a:pt x="76" y="195"/>
                    </a:lnTo>
                    <a:lnTo>
                      <a:pt x="82" y="223"/>
                    </a:lnTo>
                    <a:lnTo>
                      <a:pt x="82" y="228"/>
                    </a:lnTo>
                    <a:lnTo>
                      <a:pt x="90" y="261"/>
                    </a:lnTo>
                    <a:lnTo>
                      <a:pt x="97" y="294"/>
                    </a:lnTo>
                    <a:lnTo>
                      <a:pt x="108" y="327"/>
                    </a:lnTo>
                    <a:lnTo>
                      <a:pt x="118" y="351"/>
                    </a:lnTo>
                    <a:lnTo>
                      <a:pt x="121" y="369"/>
                    </a:lnTo>
                    <a:lnTo>
                      <a:pt x="114" y="376"/>
                    </a:lnTo>
                    <a:lnTo>
                      <a:pt x="96" y="385"/>
                    </a:lnTo>
                    <a:lnTo>
                      <a:pt x="78" y="405"/>
                    </a:lnTo>
                    <a:lnTo>
                      <a:pt x="67" y="433"/>
                    </a:lnTo>
                    <a:lnTo>
                      <a:pt x="63" y="447"/>
                    </a:lnTo>
                    <a:lnTo>
                      <a:pt x="58" y="450"/>
                    </a:lnTo>
                    <a:lnTo>
                      <a:pt x="48" y="450"/>
                    </a:lnTo>
                    <a:lnTo>
                      <a:pt x="13" y="438"/>
                    </a:lnTo>
                    <a:lnTo>
                      <a:pt x="0" y="424"/>
                    </a:lnTo>
                    <a:lnTo>
                      <a:pt x="3" y="411"/>
                    </a:lnTo>
                    <a:lnTo>
                      <a:pt x="13" y="396"/>
                    </a:lnTo>
                    <a:lnTo>
                      <a:pt x="31" y="381"/>
                    </a:lnTo>
                    <a:lnTo>
                      <a:pt x="61" y="364"/>
                    </a:lnTo>
                    <a:lnTo>
                      <a:pt x="72" y="349"/>
                    </a:lnTo>
                    <a:lnTo>
                      <a:pt x="73" y="325"/>
                    </a:lnTo>
                    <a:lnTo>
                      <a:pt x="69" y="286"/>
                    </a:lnTo>
                    <a:lnTo>
                      <a:pt x="55" y="241"/>
                    </a:lnTo>
                    <a:lnTo>
                      <a:pt x="48" y="195"/>
                    </a:lnTo>
                    <a:lnTo>
                      <a:pt x="42" y="154"/>
                    </a:lnTo>
                    <a:lnTo>
                      <a:pt x="43" y="127"/>
                    </a:lnTo>
                    <a:lnTo>
                      <a:pt x="49" y="100"/>
                    </a:lnTo>
                    <a:lnTo>
                      <a:pt x="58" y="78"/>
                    </a:lnTo>
                    <a:lnTo>
                      <a:pt x="72" y="57"/>
                    </a:lnTo>
                    <a:lnTo>
                      <a:pt x="81" y="49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66" name="Freeform 54"/>
              <p:cNvSpPr>
                <a:spLocks/>
              </p:cNvSpPr>
              <p:nvPr/>
            </p:nvSpPr>
            <p:spPr bwMode="auto">
              <a:xfrm>
                <a:off x="2593" y="1767"/>
                <a:ext cx="488" cy="476"/>
              </a:xfrm>
              <a:custGeom>
                <a:avLst/>
                <a:gdLst>
                  <a:gd name="T0" fmla="*/ 480 w 488"/>
                  <a:gd name="T1" fmla="*/ 0 h 476"/>
                  <a:gd name="T2" fmla="*/ 432 w 488"/>
                  <a:gd name="T3" fmla="*/ 19 h 476"/>
                  <a:gd name="T4" fmla="*/ 402 w 488"/>
                  <a:gd name="T5" fmla="*/ 45 h 476"/>
                  <a:gd name="T6" fmla="*/ 381 w 488"/>
                  <a:gd name="T7" fmla="*/ 81 h 476"/>
                  <a:gd name="T8" fmla="*/ 363 w 488"/>
                  <a:gd name="T9" fmla="*/ 118 h 476"/>
                  <a:gd name="T10" fmla="*/ 352 w 488"/>
                  <a:gd name="T11" fmla="*/ 160 h 476"/>
                  <a:gd name="T12" fmla="*/ 346 w 488"/>
                  <a:gd name="T13" fmla="*/ 202 h 476"/>
                  <a:gd name="T14" fmla="*/ 337 w 488"/>
                  <a:gd name="T15" fmla="*/ 241 h 476"/>
                  <a:gd name="T16" fmla="*/ 327 w 488"/>
                  <a:gd name="T17" fmla="*/ 265 h 476"/>
                  <a:gd name="T18" fmla="*/ 313 w 488"/>
                  <a:gd name="T19" fmla="*/ 283 h 476"/>
                  <a:gd name="T20" fmla="*/ 294 w 488"/>
                  <a:gd name="T21" fmla="*/ 300 h 476"/>
                  <a:gd name="T22" fmla="*/ 289 w 488"/>
                  <a:gd name="T23" fmla="*/ 301 h 476"/>
                  <a:gd name="T24" fmla="*/ 264 w 488"/>
                  <a:gd name="T25" fmla="*/ 316 h 476"/>
                  <a:gd name="T26" fmla="*/ 223 w 488"/>
                  <a:gd name="T27" fmla="*/ 334 h 476"/>
                  <a:gd name="T28" fmla="*/ 184 w 488"/>
                  <a:gd name="T29" fmla="*/ 354 h 476"/>
                  <a:gd name="T30" fmla="*/ 148 w 488"/>
                  <a:gd name="T31" fmla="*/ 367 h 476"/>
                  <a:gd name="T32" fmla="*/ 127 w 488"/>
                  <a:gd name="T33" fmla="*/ 333 h 476"/>
                  <a:gd name="T34" fmla="*/ 127 w 488"/>
                  <a:gd name="T35" fmla="*/ 337 h 476"/>
                  <a:gd name="T36" fmla="*/ 111 w 488"/>
                  <a:gd name="T37" fmla="*/ 373 h 476"/>
                  <a:gd name="T38" fmla="*/ 88 w 488"/>
                  <a:gd name="T39" fmla="*/ 405 h 476"/>
                  <a:gd name="T40" fmla="*/ 51 w 488"/>
                  <a:gd name="T41" fmla="*/ 435 h 476"/>
                  <a:gd name="T42" fmla="*/ 12 w 488"/>
                  <a:gd name="T43" fmla="*/ 460 h 476"/>
                  <a:gd name="T44" fmla="*/ 0 w 488"/>
                  <a:gd name="T45" fmla="*/ 469 h 476"/>
                  <a:gd name="T46" fmla="*/ 10 w 488"/>
                  <a:gd name="T47" fmla="*/ 474 h 476"/>
                  <a:gd name="T48" fmla="*/ 6 w 488"/>
                  <a:gd name="T49" fmla="*/ 476 h 476"/>
                  <a:gd name="T50" fmla="*/ 64 w 488"/>
                  <a:gd name="T51" fmla="*/ 459 h 476"/>
                  <a:gd name="T52" fmla="*/ 118 w 488"/>
                  <a:gd name="T53" fmla="*/ 448 h 476"/>
                  <a:gd name="T54" fmla="*/ 175 w 488"/>
                  <a:gd name="T55" fmla="*/ 438 h 476"/>
                  <a:gd name="T56" fmla="*/ 204 w 488"/>
                  <a:gd name="T57" fmla="*/ 436 h 476"/>
                  <a:gd name="T58" fmla="*/ 168 w 488"/>
                  <a:gd name="T59" fmla="*/ 393 h 476"/>
                  <a:gd name="T60" fmla="*/ 163 w 488"/>
                  <a:gd name="T61" fmla="*/ 396 h 476"/>
                  <a:gd name="T62" fmla="*/ 217 w 488"/>
                  <a:gd name="T63" fmla="*/ 366 h 476"/>
                  <a:gd name="T64" fmla="*/ 262 w 488"/>
                  <a:gd name="T65" fmla="*/ 342 h 476"/>
                  <a:gd name="T66" fmla="*/ 298 w 488"/>
                  <a:gd name="T67" fmla="*/ 324 h 476"/>
                  <a:gd name="T68" fmla="*/ 328 w 488"/>
                  <a:gd name="T69" fmla="*/ 301 h 476"/>
                  <a:gd name="T70" fmla="*/ 346 w 488"/>
                  <a:gd name="T71" fmla="*/ 279 h 476"/>
                  <a:gd name="T72" fmla="*/ 358 w 488"/>
                  <a:gd name="T73" fmla="*/ 249 h 476"/>
                  <a:gd name="T74" fmla="*/ 367 w 488"/>
                  <a:gd name="T75" fmla="*/ 208 h 476"/>
                  <a:gd name="T76" fmla="*/ 375 w 488"/>
                  <a:gd name="T77" fmla="*/ 171 h 476"/>
                  <a:gd name="T78" fmla="*/ 384 w 488"/>
                  <a:gd name="T79" fmla="*/ 135 h 476"/>
                  <a:gd name="T80" fmla="*/ 394 w 488"/>
                  <a:gd name="T81" fmla="*/ 99 h 476"/>
                  <a:gd name="T82" fmla="*/ 412 w 488"/>
                  <a:gd name="T83" fmla="*/ 69 h 476"/>
                  <a:gd name="T84" fmla="*/ 433 w 488"/>
                  <a:gd name="T85" fmla="*/ 48 h 476"/>
                  <a:gd name="T86" fmla="*/ 465 w 488"/>
                  <a:gd name="T87" fmla="*/ 33 h 476"/>
                  <a:gd name="T88" fmla="*/ 488 w 488"/>
                  <a:gd name="T89" fmla="*/ 22 h 476"/>
                  <a:gd name="T90" fmla="*/ 480 w 488"/>
                  <a:gd name="T91" fmla="*/ 0 h 47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488"/>
                  <a:gd name="T139" fmla="*/ 0 h 476"/>
                  <a:gd name="T140" fmla="*/ 488 w 488"/>
                  <a:gd name="T141" fmla="*/ 476 h 47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488" h="476">
                    <a:moveTo>
                      <a:pt x="480" y="0"/>
                    </a:moveTo>
                    <a:lnTo>
                      <a:pt x="432" y="19"/>
                    </a:lnTo>
                    <a:lnTo>
                      <a:pt x="402" y="45"/>
                    </a:lnTo>
                    <a:lnTo>
                      <a:pt x="381" y="81"/>
                    </a:lnTo>
                    <a:lnTo>
                      <a:pt x="363" y="118"/>
                    </a:lnTo>
                    <a:lnTo>
                      <a:pt x="352" y="160"/>
                    </a:lnTo>
                    <a:lnTo>
                      <a:pt x="346" y="202"/>
                    </a:lnTo>
                    <a:lnTo>
                      <a:pt x="337" y="241"/>
                    </a:lnTo>
                    <a:lnTo>
                      <a:pt x="327" y="265"/>
                    </a:lnTo>
                    <a:lnTo>
                      <a:pt x="313" y="283"/>
                    </a:lnTo>
                    <a:lnTo>
                      <a:pt x="294" y="300"/>
                    </a:lnTo>
                    <a:lnTo>
                      <a:pt x="289" y="301"/>
                    </a:lnTo>
                    <a:lnTo>
                      <a:pt x="264" y="316"/>
                    </a:lnTo>
                    <a:lnTo>
                      <a:pt x="223" y="334"/>
                    </a:lnTo>
                    <a:lnTo>
                      <a:pt x="184" y="354"/>
                    </a:lnTo>
                    <a:lnTo>
                      <a:pt x="148" y="367"/>
                    </a:lnTo>
                    <a:lnTo>
                      <a:pt x="127" y="333"/>
                    </a:lnTo>
                    <a:lnTo>
                      <a:pt x="127" y="337"/>
                    </a:lnTo>
                    <a:lnTo>
                      <a:pt x="111" y="373"/>
                    </a:lnTo>
                    <a:lnTo>
                      <a:pt x="88" y="405"/>
                    </a:lnTo>
                    <a:lnTo>
                      <a:pt x="51" y="435"/>
                    </a:lnTo>
                    <a:lnTo>
                      <a:pt x="12" y="460"/>
                    </a:lnTo>
                    <a:lnTo>
                      <a:pt x="0" y="469"/>
                    </a:lnTo>
                    <a:lnTo>
                      <a:pt x="10" y="474"/>
                    </a:lnTo>
                    <a:lnTo>
                      <a:pt x="6" y="476"/>
                    </a:lnTo>
                    <a:lnTo>
                      <a:pt x="64" y="459"/>
                    </a:lnTo>
                    <a:lnTo>
                      <a:pt x="118" y="448"/>
                    </a:lnTo>
                    <a:lnTo>
                      <a:pt x="175" y="438"/>
                    </a:lnTo>
                    <a:lnTo>
                      <a:pt x="204" y="436"/>
                    </a:lnTo>
                    <a:lnTo>
                      <a:pt x="168" y="393"/>
                    </a:lnTo>
                    <a:lnTo>
                      <a:pt x="163" y="396"/>
                    </a:lnTo>
                    <a:lnTo>
                      <a:pt x="217" y="366"/>
                    </a:lnTo>
                    <a:lnTo>
                      <a:pt x="262" y="342"/>
                    </a:lnTo>
                    <a:lnTo>
                      <a:pt x="298" y="324"/>
                    </a:lnTo>
                    <a:lnTo>
                      <a:pt x="328" y="301"/>
                    </a:lnTo>
                    <a:lnTo>
                      <a:pt x="346" y="279"/>
                    </a:lnTo>
                    <a:lnTo>
                      <a:pt x="358" y="249"/>
                    </a:lnTo>
                    <a:lnTo>
                      <a:pt x="367" y="208"/>
                    </a:lnTo>
                    <a:lnTo>
                      <a:pt x="375" y="171"/>
                    </a:lnTo>
                    <a:lnTo>
                      <a:pt x="384" y="135"/>
                    </a:lnTo>
                    <a:lnTo>
                      <a:pt x="394" y="99"/>
                    </a:lnTo>
                    <a:lnTo>
                      <a:pt x="412" y="69"/>
                    </a:lnTo>
                    <a:lnTo>
                      <a:pt x="433" y="48"/>
                    </a:lnTo>
                    <a:lnTo>
                      <a:pt x="465" y="33"/>
                    </a:lnTo>
                    <a:lnTo>
                      <a:pt x="488" y="22"/>
                    </a:lnTo>
                    <a:lnTo>
                      <a:pt x="48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3367" name="Group 55"/>
              <p:cNvGrpSpPr>
                <a:grpSpLocks/>
              </p:cNvGrpSpPr>
              <p:nvPr/>
            </p:nvGrpSpPr>
            <p:grpSpPr bwMode="auto">
              <a:xfrm>
                <a:off x="2720" y="768"/>
                <a:ext cx="230" cy="1456"/>
                <a:chOff x="2720" y="768"/>
                <a:chExt cx="230" cy="1456"/>
              </a:xfrm>
            </p:grpSpPr>
            <p:sp>
              <p:nvSpPr>
                <p:cNvPr id="13368" name="Freeform 56"/>
                <p:cNvSpPr>
                  <a:spLocks/>
                </p:cNvSpPr>
                <p:nvPr/>
              </p:nvSpPr>
              <p:spPr bwMode="auto">
                <a:xfrm>
                  <a:off x="2720" y="795"/>
                  <a:ext cx="230" cy="293"/>
                </a:xfrm>
                <a:custGeom>
                  <a:avLst/>
                  <a:gdLst>
                    <a:gd name="T0" fmla="*/ 147 w 230"/>
                    <a:gd name="T1" fmla="*/ 264 h 293"/>
                    <a:gd name="T2" fmla="*/ 170 w 230"/>
                    <a:gd name="T3" fmla="*/ 252 h 293"/>
                    <a:gd name="T4" fmla="*/ 182 w 230"/>
                    <a:gd name="T5" fmla="*/ 234 h 293"/>
                    <a:gd name="T6" fmla="*/ 192 w 230"/>
                    <a:gd name="T7" fmla="*/ 204 h 293"/>
                    <a:gd name="T8" fmla="*/ 198 w 230"/>
                    <a:gd name="T9" fmla="*/ 165 h 293"/>
                    <a:gd name="T10" fmla="*/ 195 w 230"/>
                    <a:gd name="T11" fmla="*/ 111 h 293"/>
                    <a:gd name="T12" fmla="*/ 192 w 230"/>
                    <a:gd name="T13" fmla="*/ 81 h 293"/>
                    <a:gd name="T14" fmla="*/ 167 w 230"/>
                    <a:gd name="T15" fmla="*/ 84 h 293"/>
                    <a:gd name="T16" fmla="*/ 177 w 230"/>
                    <a:gd name="T17" fmla="*/ 2 h 293"/>
                    <a:gd name="T18" fmla="*/ 230 w 230"/>
                    <a:gd name="T19" fmla="*/ 69 h 293"/>
                    <a:gd name="T20" fmla="*/ 212 w 230"/>
                    <a:gd name="T21" fmla="*/ 77 h 293"/>
                    <a:gd name="T22" fmla="*/ 219 w 230"/>
                    <a:gd name="T23" fmla="*/ 125 h 293"/>
                    <a:gd name="T24" fmla="*/ 219 w 230"/>
                    <a:gd name="T25" fmla="*/ 129 h 293"/>
                    <a:gd name="T26" fmla="*/ 219 w 230"/>
                    <a:gd name="T27" fmla="*/ 179 h 293"/>
                    <a:gd name="T28" fmla="*/ 218 w 230"/>
                    <a:gd name="T29" fmla="*/ 183 h 293"/>
                    <a:gd name="T30" fmla="*/ 210 w 230"/>
                    <a:gd name="T31" fmla="*/ 222 h 293"/>
                    <a:gd name="T32" fmla="*/ 197 w 230"/>
                    <a:gd name="T33" fmla="*/ 258 h 293"/>
                    <a:gd name="T34" fmla="*/ 174 w 230"/>
                    <a:gd name="T35" fmla="*/ 279 h 293"/>
                    <a:gd name="T36" fmla="*/ 143 w 230"/>
                    <a:gd name="T37" fmla="*/ 288 h 293"/>
                    <a:gd name="T38" fmla="*/ 113 w 230"/>
                    <a:gd name="T39" fmla="*/ 293 h 293"/>
                    <a:gd name="T40" fmla="*/ 84 w 230"/>
                    <a:gd name="T41" fmla="*/ 290 h 293"/>
                    <a:gd name="T42" fmla="*/ 57 w 230"/>
                    <a:gd name="T43" fmla="*/ 279 h 293"/>
                    <a:gd name="T44" fmla="*/ 33 w 230"/>
                    <a:gd name="T45" fmla="*/ 257 h 293"/>
                    <a:gd name="T46" fmla="*/ 17 w 230"/>
                    <a:gd name="T47" fmla="*/ 227 h 293"/>
                    <a:gd name="T48" fmla="*/ 8 w 230"/>
                    <a:gd name="T49" fmla="*/ 192 h 293"/>
                    <a:gd name="T50" fmla="*/ 5 w 230"/>
                    <a:gd name="T51" fmla="*/ 153 h 293"/>
                    <a:gd name="T52" fmla="*/ 8 w 230"/>
                    <a:gd name="T53" fmla="*/ 116 h 293"/>
                    <a:gd name="T54" fmla="*/ 21 w 230"/>
                    <a:gd name="T55" fmla="*/ 89 h 293"/>
                    <a:gd name="T56" fmla="*/ 0 w 230"/>
                    <a:gd name="T57" fmla="*/ 72 h 293"/>
                    <a:gd name="T58" fmla="*/ 50 w 230"/>
                    <a:gd name="T59" fmla="*/ 0 h 293"/>
                    <a:gd name="T60" fmla="*/ 60 w 230"/>
                    <a:gd name="T61" fmla="*/ 92 h 293"/>
                    <a:gd name="T62" fmla="*/ 36 w 230"/>
                    <a:gd name="T63" fmla="*/ 90 h 293"/>
                    <a:gd name="T64" fmla="*/ 26 w 230"/>
                    <a:gd name="T65" fmla="*/ 128 h 293"/>
                    <a:gd name="T66" fmla="*/ 26 w 230"/>
                    <a:gd name="T67" fmla="*/ 162 h 293"/>
                    <a:gd name="T68" fmla="*/ 29 w 230"/>
                    <a:gd name="T69" fmla="*/ 192 h 293"/>
                    <a:gd name="T70" fmla="*/ 38 w 230"/>
                    <a:gd name="T71" fmla="*/ 221 h 293"/>
                    <a:gd name="T72" fmla="*/ 54 w 230"/>
                    <a:gd name="T73" fmla="*/ 242 h 293"/>
                    <a:gd name="T74" fmla="*/ 74 w 230"/>
                    <a:gd name="T75" fmla="*/ 258 h 293"/>
                    <a:gd name="T76" fmla="*/ 99 w 230"/>
                    <a:gd name="T77" fmla="*/ 267 h 293"/>
                    <a:gd name="T78" fmla="*/ 125 w 230"/>
                    <a:gd name="T79" fmla="*/ 267 h 293"/>
                    <a:gd name="T80" fmla="*/ 147 w 230"/>
                    <a:gd name="T81" fmla="*/ 264 h 29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230"/>
                    <a:gd name="T124" fmla="*/ 0 h 293"/>
                    <a:gd name="T125" fmla="*/ 230 w 230"/>
                    <a:gd name="T126" fmla="*/ 293 h 29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230" h="293">
                      <a:moveTo>
                        <a:pt x="147" y="264"/>
                      </a:moveTo>
                      <a:lnTo>
                        <a:pt x="170" y="252"/>
                      </a:lnTo>
                      <a:lnTo>
                        <a:pt x="182" y="234"/>
                      </a:lnTo>
                      <a:lnTo>
                        <a:pt x="192" y="204"/>
                      </a:lnTo>
                      <a:lnTo>
                        <a:pt x="198" y="165"/>
                      </a:lnTo>
                      <a:lnTo>
                        <a:pt x="195" y="111"/>
                      </a:lnTo>
                      <a:lnTo>
                        <a:pt x="192" y="81"/>
                      </a:lnTo>
                      <a:lnTo>
                        <a:pt x="167" y="84"/>
                      </a:lnTo>
                      <a:lnTo>
                        <a:pt x="177" y="2"/>
                      </a:lnTo>
                      <a:lnTo>
                        <a:pt x="230" y="69"/>
                      </a:lnTo>
                      <a:lnTo>
                        <a:pt x="212" y="77"/>
                      </a:lnTo>
                      <a:lnTo>
                        <a:pt x="219" y="125"/>
                      </a:lnTo>
                      <a:lnTo>
                        <a:pt x="219" y="129"/>
                      </a:lnTo>
                      <a:lnTo>
                        <a:pt x="219" y="179"/>
                      </a:lnTo>
                      <a:lnTo>
                        <a:pt x="218" y="183"/>
                      </a:lnTo>
                      <a:lnTo>
                        <a:pt x="210" y="222"/>
                      </a:lnTo>
                      <a:lnTo>
                        <a:pt x="197" y="258"/>
                      </a:lnTo>
                      <a:lnTo>
                        <a:pt x="174" y="279"/>
                      </a:lnTo>
                      <a:lnTo>
                        <a:pt x="143" y="288"/>
                      </a:lnTo>
                      <a:lnTo>
                        <a:pt x="113" y="293"/>
                      </a:lnTo>
                      <a:lnTo>
                        <a:pt x="84" y="290"/>
                      </a:lnTo>
                      <a:lnTo>
                        <a:pt x="57" y="279"/>
                      </a:lnTo>
                      <a:lnTo>
                        <a:pt x="33" y="257"/>
                      </a:lnTo>
                      <a:lnTo>
                        <a:pt x="17" y="227"/>
                      </a:lnTo>
                      <a:lnTo>
                        <a:pt x="8" y="192"/>
                      </a:lnTo>
                      <a:lnTo>
                        <a:pt x="5" y="153"/>
                      </a:lnTo>
                      <a:lnTo>
                        <a:pt x="8" y="116"/>
                      </a:lnTo>
                      <a:lnTo>
                        <a:pt x="21" y="89"/>
                      </a:lnTo>
                      <a:lnTo>
                        <a:pt x="0" y="72"/>
                      </a:lnTo>
                      <a:lnTo>
                        <a:pt x="50" y="0"/>
                      </a:lnTo>
                      <a:lnTo>
                        <a:pt x="60" y="92"/>
                      </a:lnTo>
                      <a:lnTo>
                        <a:pt x="36" y="90"/>
                      </a:lnTo>
                      <a:lnTo>
                        <a:pt x="26" y="128"/>
                      </a:lnTo>
                      <a:lnTo>
                        <a:pt x="26" y="162"/>
                      </a:lnTo>
                      <a:lnTo>
                        <a:pt x="29" y="192"/>
                      </a:lnTo>
                      <a:lnTo>
                        <a:pt x="38" y="221"/>
                      </a:lnTo>
                      <a:lnTo>
                        <a:pt x="54" y="242"/>
                      </a:lnTo>
                      <a:lnTo>
                        <a:pt x="74" y="258"/>
                      </a:lnTo>
                      <a:lnTo>
                        <a:pt x="99" y="267"/>
                      </a:lnTo>
                      <a:lnTo>
                        <a:pt x="125" y="267"/>
                      </a:lnTo>
                      <a:lnTo>
                        <a:pt x="147" y="2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69" name="Freeform 57"/>
                <p:cNvSpPr>
                  <a:spLocks/>
                </p:cNvSpPr>
                <p:nvPr/>
              </p:nvSpPr>
              <p:spPr bwMode="auto">
                <a:xfrm>
                  <a:off x="2794" y="768"/>
                  <a:ext cx="96" cy="1456"/>
                </a:xfrm>
                <a:custGeom>
                  <a:avLst/>
                  <a:gdLst>
                    <a:gd name="T0" fmla="*/ 27 w 96"/>
                    <a:gd name="T1" fmla="*/ 306 h 1456"/>
                    <a:gd name="T2" fmla="*/ 28 w 96"/>
                    <a:gd name="T3" fmla="*/ 78 h 1456"/>
                    <a:gd name="T4" fmla="*/ 0 w 96"/>
                    <a:gd name="T5" fmla="*/ 80 h 1456"/>
                    <a:gd name="T6" fmla="*/ 40 w 96"/>
                    <a:gd name="T7" fmla="*/ 0 h 1456"/>
                    <a:gd name="T8" fmla="*/ 73 w 96"/>
                    <a:gd name="T9" fmla="*/ 80 h 1456"/>
                    <a:gd name="T10" fmla="*/ 45 w 96"/>
                    <a:gd name="T11" fmla="*/ 75 h 1456"/>
                    <a:gd name="T12" fmla="*/ 46 w 96"/>
                    <a:gd name="T13" fmla="*/ 306 h 1456"/>
                    <a:gd name="T14" fmla="*/ 55 w 96"/>
                    <a:gd name="T15" fmla="*/ 582 h 1456"/>
                    <a:gd name="T16" fmla="*/ 70 w 96"/>
                    <a:gd name="T17" fmla="*/ 815 h 1456"/>
                    <a:gd name="T18" fmla="*/ 81 w 96"/>
                    <a:gd name="T19" fmla="*/ 1129 h 1456"/>
                    <a:gd name="T20" fmla="*/ 79 w 96"/>
                    <a:gd name="T21" fmla="*/ 1134 h 1456"/>
                    <a:gd name="T22" fmla="*/ 94 w 96"/>
                    <a:gd name="T23" fmla="*/ 1398 h 1456"/>
                    <a:gd name="T24" fmla="*/ 96 w 96"/>
                    <a:gd name="T25" fmla="*/ 1446 h 1456"/>
                    <a:gd name="T26" fmla="*/ 88 w 96"/>
                    <a:gd name="T27" fmla="*/ 1455 h 1456"/>
                    <a:gd name="T28" fmla="*/ 76 w 96"/>
                    <a:gd name="T29" fmla="*/ 1456 h 1456"/>
                    <a:gd name="T30" fmla="*/ 67 w 96"/>
                    <a:gd name="T31" fmla="*/ 1447 h 1456"/>
                    <a:gd name="T32" fmla="*/ 64 w 96"/>
                    <a:gd name="T33" fmla="*/ 1438 h 1456"/>
                    <a:gd name="T34" fmla="*/ 51 w 96"/>
                    <a:gd name="T35" fmla="*/ 911 h 1456"/>
                    <a:gd name="T36" fmla="*/ 34 w 96"/>
                    <a:gd name="T37" fmla="*/ 540 h 1456"/>
                    <a:gd name="T38" fmla="*/ 27 w 96"/>
                    <a:gd name="T39" fmla="*/ 306 h 145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96"/>
                    <a:gd name="T61" fmla="*/ 0 h 1456"/>
                    <a:gd name="T62" fmla="*/ 96 w 96"/>
                    <a:gd name="T63" fmla="*/ 1456 h 1456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96" h="1456">
                      <a:moveTo>
                        <a:pt x="27" y="306"/>
                      </a:moveTo>
                      <a:lnTo>
                        <a:pt x="28" y="78"/>
                      </a:lnTo>
                      <a:lnTo>
                        <a:pt x="0" y="80"/>
                      </a:lnTo>
                      <a:lnTo>
                        <a:pt x="40" y="0"/>
                      </a:lnTo>
                      <a:lnTo>
                        <a:pt x="73" y="80"/>
                      </a:lnTo>
                      <a:lnTo>
                        <a:pt x="45" y="75"/>
                      </a:lnTo>
                      <a:lnTo>
                        <a:pt x="46" y="306"/>
                      </a:lnTo>
                      <a:lnTo>
                        <a:pt x="55" y="582"/>
                      </a:lnTo>
                      <a:lnTo>
                        <a:pt x="70" y="815"/>
                      </a:lnTo>
                      <a:lnTo>
                        <a:pt x="81" y="1129"/>
                      </a:lnTo>
                      <a:lnTo>
                        <a:pt x="79" y="1134"/>
                      </a:lnTo>
                      <a:lnTo>
                        <a:pt x="94" y="1398"/>
                      </a:lnTo>
                      <a:lnTo>
                        <a:pt x="96" y="1446"/>
                      </a:lnTo>
                      <a:lnTo>
                        <a:pt x="88" y="1455"/>
                      </a:lnTo>
                      <a:lnTo>
                        <a:pt x="76" y="1456"/>
                      </a:lnTo>
                      <a:lnTo>
                        <a:pt x="67" y="1447"/>
                      </a:lnTo>
                      <a:lnTo>
                        <a:pt x="64" y="1438"/>
                      </a:lnTo>
                      <a:lnTo>
                        <a:pt x="51" y="911"/>
                      </a:lnTo>
                      <a:lnTo>
                        <a:pt x="34" y="540"/>
                      </a:lnTo>
                      <a:lnTo>
                        <a:pt x="27" y="30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59" name="Picture 5" descr="j011617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304799" y="5554506"/>
              <a:ext cx="910183" cy="1238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2" name="Group 26"/>
            <p:cNvGrpSpPr>
              <a:grpSpLocks noChangeAspect="1"/>
            </p:cNvGrpSpPr>
            <p:nvPr/>
          </p:nvGrpSpPr>
          <p:grpSpPr bwMode="auto">
            <a:xfrm flipH="1">
              <a:off x="3619633" y="3303817"/>
              <a:ext cx="204435" cy="394487"/>
              <a:chOff x="2308" y="1513"/>
              <a:chExt cx="1162" cy="2570"/>
            </a:xfrm>
          </p:grpSpPr>
          <p:grpSp>
            <p:nvGrpSpPr>
              <p:cNvPr id="13322" name="Group 27"/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13330" name="Freeform 28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31" name="Freeform 29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32" name="Freeform 30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33" name="Freeform 31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34" name="Freeform 32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35" name="Freeform 33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3323" name="Freeform 34"/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24" name="Freeform 35"/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25" name="Oval 36"/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3326" name="Oval 37"/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3327" name="Oval 38"/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3328" name="Oval 39"/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3329" name="Oval 40"/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400" dirty="0"/>
              </a:p>
            </p:txBody>
          </p:sp>
        </p:grpSp>
        <p:sp>
          <p:nvSpPr>
            <p:cNvPr id="37" name="AutoShape 8">
              <a:extLst>
                <a:ext uri="{FF2B5EF4-FFF2-40B4-BE49-F238E27FC236}">
                  <a16:creationId xmlns:a16="http://schemas.microsoft.com/office/drawing/2014/main" id="{7A448906-1106-4776-AF51-1311B036B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46" y="703870"/>
              <a:ext cx="8666154" cy="6088692"/>
            </a:xfrm>
            <a:prstGeom prst="wedgeRectCallout">
              <a:avLst>
                <a:gd name="adj1" fmla="val -54103"/>
                <a:gd name="adj2" fmla="val 19668"/>
              </a:avLst>
            </a:prstGeom>
            <a:noFill/>
            <a:ln w="12700">
              <a:solidFill>
                <a:srgbClr val="FF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CA" altLang="en-US" sz="2400" dirty="0"/>
                <a:t>Three players:</a:t>
              </a:r>
            </a:p>
            <a:p>
              <a:pPr algn="l" eaLnBrk="1" hangingPunct="1">
                <a:spcBef>
                  <a:spcPct val="0"/>
                </a:spcBef>
                <a:buFontTx/>
                <a:buNone/>
                <a:defRPr/>
              </a:pPr>
              <a:endParaRPr lang="en-US" altLang="en-US" sz="2400" dirty="0"/>
            </a:p>
          </p:txBody>
        </p:sp>
        <p:pic>
          <p:nvPicPr>
            <p:cNvPr id="38" name="Picture 2" descr="http://www.swordofthespirit.net/bulwark/mosesbush.gif">
              <a:extLst>
                <a:ext uri="{FF2B5EF4-FFF2-40B4-BE49-F238E27FC236}">
                  <a16:creationId xmlns:a16="http://schemas.microsoft.com/office/drawing/2014/main" id="{61BC542B-1972-489D-9ED2-45BEE9BD39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4601790"/>
              <a:ext cx="807362" cy="469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3AD4334-93EC-4528-8542-4BEC2782051A}"/>
                </a:ext>
              </a:extLst>
            </p:cNvPr>
            <p:cNvSpPr/>
            <p:nvPr/>
          </p:nvSpPr>
          <p:spPr>
            <a:xfrm>
              <a:off x="990600" y="1153328"/>
              <a:ext cx="4572000" cy="42165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 algn="l">
                <a:defRPr/>
              </a:pPr>
              <a:r>
                <a:rPr lang="en-CA" altLang="en-US" sz="2400" dirty="0">
                  <a:solidFill>
                    <a:srgbClr val="FF0000"/>
                  </a:solidFill>
                </a:rPr>
                <a:t>Adversary</a:t>
              </a:r>
              <a:r>
                <a:rPr lang="en-CA" altLang="en-US" sz="2400" dirty="0"/>
                <a:t>:</a:t>
              </a:r>
              <a:endParaRPr lang="en-US" altLang="en-US" sz="2400" dirty="0"/>
            </a:p>
            <a:p>
              <a:pPr marL="342900" indent="-342900" algn="l">
                <a:defRPr/>
              </a:pPr>
              <a:endParaRPr lang="en-US" altLang="en-US" sz="2400" dirty="0">
                <a:solidFill>
                  <a:schemeClr val="tx2"/>
                </a:solidFill>
              </a:endParaRPr>
            </a:p>
            <a:p>
              <a:pPr marL="342900" indent="-342900" algn="l">
                <a:defRPr/>
              </a:pPr>
              <a:r>
                <a:rPr lang="en-US" altLang="en-US" sz="1600" dirty="0">
                  <a:solidFill>
                    <a:schemeClr val="tx2"/>
                  </a:solidFill>
                </a:rPr>
                <a:t>  </a:t>
              </a:r>
              <a:endParaRPr lang="en-CA" altLang="en-US" sz="1600" dirty="0">
                <a:solidFill>
                  <a:schemeClr val="tx2"/>
                </a:solidFill>
              </a:endParaRPr>
            </a:p>
            <a:p>
              <a:pPr marL="342900" indent="-342900" algn="l">
                <a:defRPr/>
              </a:pPr>
              <a:r>
                <a:rPr lang="en-CA" altLang="en-US" sz="2400" dirty="0">
                  <a:solidFill>
                    <a:schemeClr val="accent2"/>
                  </a:solidFill>
                </a:rPr>
                <a:t>prover</a:t>
              </a:r>
              <a:r>
                <a:rPr lang="en-CA" altLang="en-US" sz="2400" dirty="0"/>
                <a:t>:</a:t>
              </a:r>
            </a:p>
            <a:p>
              <a:pPr marL="342900" indent="-342900" algn="l">
                <a:defRPr/>
              </a:pPr>
              <a:endParaRPr lang="en-CA" altLang="en-US" sz="2400" dirty="0">
                <a:solidFill>
                  <a:schemeClr val="tx2"/>
                </a:solidFill>
              </a:endParaRPr>
            </a:p>
            <a:p>
              <a:pPr marL="342900" indent="-342900" algn="l">
                <a:defRPr/>
              </a:pPr>
              <a:endParaRPr lang="en-CA" altLang="en-US" sz="2400" dirty="0">
                <a:solidFill>
                  <a:schemeClr val="tx2"/>
                </a:solidFill>
              </a:endParaRPr>
            </a:p>
            <a:p>
              <a:pPr marL="342900" indent="-342900" algn="l">
                <a:defRPr/>
              </a:pPr>
              <a:endParaRPr lang="en-CA" altLang="en-US" sz="2400" dirty="0">
                <a:solidFill>
                  <a:schemeClr val="tx2"/>
                </a:solidFill>
              </a:endParaRPr>
            </a:p>
            <a:p>
              <a:pPr marL="342900" indent="-342900" algn="l">
                <a:defRPr/>
              </a:pPr>
              <a:r>
                <a:rPr lang="en-CA" altLang="en-US" sz="2000" dirty="0">
                  <a:solidFill>
                    <a:schemeClr val="tx2"/>
                  </a:solidFill>
                </a:rPr>
                <a:t> </a:t>
              </a:r>
            </a:p>
            <a:p>
              <a:pPr marL="342900" indent="-342900" algn="l">
                <a:defRPr/>
              </a:pPr>
              <a:endParaRPr lang="en-CA" altLang="en-US" sz="1600" dirty="0">
                <a:solidFill>
                  <a:schemeClr val="tx2"/>
                </a:solidFill>
              </a:endParaRPr>
            </a:p>
            <a:p>
              <a:pPr marL="342900" indent="-342900" algn="l">
                <a:defRPr/>
              </a:pPr>
              <a:endParaRPr lang="en-CA" altLang="en-US" sz="1600" dirty="0">
                <a:solidFill>
                  <a:schemeClr val="tx2"/>
                </a:solidFill>
              </a:endParaRPr>
            </a:p>
            <a:p>
              <a:pPr marL="342900" indent="-342900" algn="l">
                <a:defRPr/>
              </a:pPr>
              <a:r>
                <a:rPr lang="en-CA" altLang="en-US" sz="1100" dirty="0">
                  <a:solidFill>
                    <a:schemeClr val="tx2"/>
                  </a:solidFill>
                </a:rPr>
                <a:t>  </a:t>
              </a:r>
            </a:p>
            <a:p>
              <a:pPr marL="342900" indent="-342900" algn="l">
                <a:defRPr/>
              </a:pPr>
              <a:r>
                <a:rPr lang="en-CA" altLang="en-US" sz="2400" dirty="0">
                  <a:solidFill>
                    <a:schemeClr val="tx2"/>
                  </a:solidFill>
                </a:rPr>
                <a:t>Oracle</a:t>
              </a:r>
              <a:r>
                <a:rPr lang="en-CA" altLang="en-US" sz="2400" dirty="0"/>
                <a:t>:</a:t>
              </a:r>
            </a:p>
            <a:p>
              <a:pPr marL="342900" indent="-342900" algn="l">
                <a:defRPr/>
              </a:pPr>
              <a:endParaRPr lang="en-CA" altLang="en-US" sz="1600" dirty="0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AD4A095-AED6-4FF1-9981-BDBDD7E6D09A}"/>
                </a:ext>
              </a:extLst>
            </p:cNvPr>
            <p:cNvSpPr/>
            <p:nvPr/>
          </p:nvSpPr>
          <p:spPr>
            <a:xfrm>
              <a:off x="2412169" y="1178778"/>
              <a:ext cx="7570031" cy="57554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defRPr/>
              </a:pPr>
              <a:r>
                <a:rPr lang="en-CA" altLang="en-US" sz="2400" dirty="0"/>
                <a:t>If there is an implied </a:t>
              </a:r>
              <a:r>
                <a:rPr lang="en-US" altLang="en-US" sz="2400" dirty="0">
                  <a:solidFill>
                    <a:srgbClr val="66FF66"/>
                  </a:solidFill>
                  <a:latin typeface="Symbol" pitchFamily="18" charset="2"/>
                </a:rPr>
                <a:t>"</a:t>
              </a:r>
              <a:r>
                <a:rPr lang="en-US" altLang="en-US" sz="2400" dirty="0">
                  <a:solidFill>
                    <a:srgbClr val="66FF66"/>
                  </a:solidFill>
                  <a:latin typeface="Monotype Corsiva" panose="03010101010201010101" pitchFamily="66" charset="0"/>
                </a:rPr>
                <a:t>M</a:t>
              </a:r>
              <a:r>
                <a:rPr lang="en-CA" altLang="en-US" sz="2400" dirty="0"/>
                <a:t>, I go first providing </a:t>
              </a:r>
            </a:p>
            <a:p>
              <a:pPr algn="l">
                <a:defRPr/>
              </a:pPr>
              <a:r>
                <a:rPr lang="en-CA" altLang="en-US" sz="2400" dirty="0"/>
                <a:t>  worst case</a:t>
              </a:r>
              <a:r>
                <a:rPr lang="en-US" altLang="en-US" sz="2400" dirty="0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 U</a:t>
              </a:r>
              <a:r>
                <a:rPr lang="en-CA" altLang="en-US" sz="2400" dirty="0"/>
                <a:t>, functions, relations and </a:t>
              </a:r>
              <a:r>
                <a:rPr lang="en-CA" altLang="en-US" sz="2400" dirty="0">
                  <a:solidFill>
                    <a:srgbClr val="66FF66"/>
                  </a:solidFill>
                </a:rPr>
                <a:t>free </a:t>
              </a:r>
              <a:r>
                <a:rPr lang="en-CA" altLang="en-US" sz="2400" dirty="0"/>
                <a:t>vars.</a:t>
              </a:r>
            </a:p>
            <a:p>
              <a:pPr algn="l">
                <a:defRPr/>
              </a:pPr>
              <a:r>
                <a:rPr lang="en-CA" altLang="en-US" sz="1600" dirty="0"/>
                <a:t>  </a:t>
              </a:r>
            </a:p>
            <a:p>
              <a:pPr algn="l">
                <a:defRPr/>
              </a:pPr>
              <a:r>
                <a:rPr lang="en-CA" altLang="en-US" sz="2400" dirty="0"/>
                <a:t>I prove formula is true </a:t>
              </a:r>
            </a:p>
            <a:p>
              <a:pPr algn="l">
                <a:defRPr/>
              </a:pPr>
              <a:r>
                <a:rPr lang="en-CA" altLang="en-US" sz="2400" dirty="0"/>
                <a:t>  with the Adversary’s choices and the Oracle’s help.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  <a:defRPr/>
              </a:pPr>
              <a:r>
                <a:rPr lang="en-CA" altLang="en-US" sz="2400" dirty="0"/>
                <a:t>If </a:t>
              </a:r>
              <a:r>
                <a:rPr lang="en-US" altLang="en-US" sz="2400" dirty="0">
                  <a:solidFill>
                    <a:srgbClr val="FF0000"/>
                  </a:solidFill>
                  <a:latin typeface="Symbol" pitchFamily="18" charset="2"/>
                </a:rPr>
                <a:t>"</a:t>
              </a:r>
              <a:r>
                <a:rPr lang="en-US" altLang="en-US" sz="2400" dirty="0">
                  <a:solidFill>
                    <a:srgbClr val="FF0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x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,     </a:t>
              </a:r>
              <a:endParaRPr lang="en-CA" altLang="en-US" sz="1600" dirty="0"/>
            </a:p>
            <a:p>
              <a:pPr marL="342900" indent="-342900" algn="l">
                <a:buFont typeface="Arial" panose="020B0604020202020204" pitchFamily="34" charset="0"/>
                <a:buChar char="•"/>
                <a:defRPr/>
              </a:pPr>
              <a:r>
                <a:rPr lang="en-CA" altLang="en-US" sz="2400" dirty="0"/>
                <a:t>If </a:t>
              </a:r>
              <a:r>
                <a:rPr lang="en-US" altLang="en-US" sz="2400" dirty="0">
                  <a:solidFill>
                    <a:schemeClr val="accent2"/>
                  </a:solidFill>
                  <a:latin typeface="Symbol" pitchFamily="18" charset="2"/>
                </a:rPr>
                <a:t>$</a:t>
              </a:r>
              <a:r>
                <a:rPr lang="en-US" altLang="en-US" sz="2400" dirty="0">
                  <a:solidFill>
                    <a:schemeClr val="accent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y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,      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  <a:defRPr/>
              </a:pPr>
              <a:r>
                <a:rPr lang="en-CA" altLang="en-US" sz="2400" dirty="0"/>
                <a:t>If </a:t>
              </a:r>
              <a:r>
                <a:rPr lang="en-US" altLang="en-US" sz="2400" dirty="0">
                  <a:solidFill>
                    <a:schemeClr val="accent2"/>
                  </a:solidFill>
                  <a:latin typeface="+mj-lt"/>
                </a:rPr>
                <a:t>or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,       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  <a:defRPr/>
              </a:pPr>
              <a:r>
                <a:rPr lang="en-CA" altLang="en-US" sz="2400" dirty="0"/>
                <a:t>If </a:t>
              </a:r>
              <a:r>
                <a:rPr lang="el-GR" altLang="en-US" sz="2400" dirty="0">
                  <a:solidFill>
                    <a:srgbClr val="FF00FF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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,   </a:t>
              </a:r>
            </a:p>
            <a:p>
              <a:pPr algn="l">
                <a:defRPr/>
              </a:pPr>
              <a:endParaRPr lang="en-CA" altLang="en-US" sz="1600" dirty="0"/>
            </a:p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I assure </a:t>
              </a:r>
              <a:r>
                <a:rPr lang="en-US" altLang="en-US" sz="2400" dirty="0">
                  <a:solidFill>
                    <a:srgbClr val="FFFF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A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 from </a:t>
              </a:r>
              <a:r>
                <a:rPr lang="en-CA" altLang="en-US" sz="2400" dirty="0">
                  <a:solidFill>
                    <a:schemeClr val="tx2"/>
                  </a:solidFill>
                </a:rPr>
                <a:t>A</a:t>
              </a:r>
              <a:r>
                <a:rPr lang="el-GR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</a:t>
              </a:r>
              <a:r>
                <a:rPr lang="en-US" altLang="en-US" sz="2400" dirty="0">
                  <a:solidFill>
                    <a:srgbClr val="FFC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B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.  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  <a:defRPr/>
              </a:pPr>
              <a:r>
                <a:rPr lang="en-CA" altLang="en-US" sz="2400" dirty="0"/>
                <a:t>If </a:t>
              </a:r>
              <a:r>
                <a:rPr lang="en-US" altLang="en-US" sz="2400" dirty="0">
                  <a:solidFill>
                    <a:schemeClr val="accent2"/>
                  </a:solidFill>
                  <a:latin typeface="Symbol" pitchFamily="18" charset="2"/>
                </a:rPr>
                <a:t>"</a:t>
              </a:r>
              <a:r>
                <a:rPr lang="en-US" altLang="en-US" sz="2400" dirty="0">
                  <a:solidFill>
                    <a:schemeClr val="accent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x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,       </a:t>
              </a:r>
              <a:endParaRPr lang="en-CA" altLang="en-US" sz="1600" dirty="0">
                <a:sym typeface="Symbol" panose="05050102010706020507" pitchFamily="18" charset="2"/>
              </a:endParaRPr>
            </a:p>
            <a:p>
              <a:pPr marL="342900" indent="-342900" algn="l">
                <a:buFont typeface="Arial" panose="020B0604020202020204" pitchFamily="34" charset="0"/>
                <a:buChar char="•"/>
                <a:defRPr/>
              </a:pPr>
              <a:r>
                <a:rPr lang="en-CA" altLang="en-US" sz="2400" dirty="0"/>
                <a:t>If </a:t>
              </a:r>
              <a:r>
                <a:rPr lang="en-US" altLang="en-US" sz="2400" dirty="0">
                  <a:solidFill>
                    <a:srgbClr val="FFFF00"/>
                  </a:solidFill>
                  <a:latin typeface="Symbol" pitchFamily="18" charset="2"/>
                </a:rPr>
                <a:t>$</a:t>
              </a:r>
              <a:r>
                <a:rPr lang="en-US" altLang="en-US" sz="2400" dirty="0">
                  <a:solidFill>
                    <a:srgbClr val="FFFF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y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,        </a:t>
              </a:r>
              <a:endParaRPr lang="en-CA" altLang="en-US" sz="2400" dirty="0"/>
            </a:p>
            <a:p>
              <a:pPr marL="342900" indent="-342900" algn="l">
                <a:buFont typeface="Arial" panose="020B0604020202020204" pitchFamily="34" charset="0"/>
                <a:buChar char="•"/>
                <a:defRPr/>
              </a:pPr>
              <a:r>
                <a:rPr lang="en-CA" altLang="en-US" sz="2400" dirty="0"/>
                <a:t>If </a:t>
              </a:r>
              <a:r>
                <a:rPr lang="en-US" altLang="en-US" sz="2400" dirty="0">
                  <a:solidFill>
                    <a:srgbClr val="FFFF00"/>
                  </a:solidFill>
                </a:rPr>
                <a:t>or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,         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  <a:defRPr/>
              </a:pPr>
              <a:r>
                <a:rPr lang="en-CA" altLang="en-US" sz="2400" dirty="0"/>
                <a:t>If </a:t>
              </a:r>
              <a:r>
                <a:rPr lang="el-GR" altLang="en-US" sz="2400" dirty="0">
                  <a:solidFill>
                    <a:srgbClr val="FF00FF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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,     </a:t>
              </a:r>
            </a:p>
            <a:p>
              <a:pPr algn="l">
                <a:defRPr/>
              </a:pPr>
              <a:endParaRPr lang="en-CA" altLang="en-US" sz="2400" dirty="0"/>
            </a:p>
          </p:txBody>
        </p:sp>
        <p:grpSp>
          <p:nvGrpSpPr>
            <p:cNvPr id="57" name="Group 26">
              <a:extLst>
                <a:ext uri="{FF2B5EF4-FFF2-40B4-BE49-F238E27FC236}">
                  <a16:creationId xmlns:a16="http://schemas.microsoft.com/office/drawing/2014/main" id="{EFF66382-29AB-4A1A-B8F2-2BDC9B89520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H="1">
              <a:off x="609763" y="2056680"/>
              <a:ext cx="417393" cy="805422"/>
              <a:chOff x="2308" y="1513"/>
              <a:chExt cx="1162" cy="2570"/>
            </a:xfrm>
          </p:grpSpPr>
          <p:grpSp>
            <p:nvGrpSpPr>
              <p:cNvPr id="61" name="Group 27">
                <a:extLst>
                  <a:ext uri="{FF2B5EF4-FFF2-40B4-BE49-F238E27FC236}">
                    <a16:creationId xmlns:a16="http://schemas.microsoft.com/office/drawing/2014/main" id="{EA222DA8-E4D8-4230-B7E6-947AA02EF6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70" name="Freeform 28">
                  <a:extLst>
                    <a:ext uri="{FF2B5EF4-FFF2-40B4-BE49-F238E27FC236}">
                      <a16:creationId xmlns:a16="http://schemas.microsoft.com/office/drawing/2014/main" id="{88E92CB4-D608-4ED3-9A59-F8ED81D930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1" name="Freeform 29">
                  <a:extLst>
                    <a:ext uri="{FF2B5EF4-FFF2-40B4-BE49-F238E27FC236}">
                      <a16:creationId xmlns:a16="http://schemas.microsoft.com/office/drawing/2014/main" id="{31F4BB85-0258-452A-A123-7B69714534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2" name="Freeform 30">
                  <a:extLst>
                    <a:ext uri="{FF2B5EF4-FFF2-40B4-BE49-F238E27FC236}">
                      <a16:creationId xmlns:a16="http://schemas.microsoft.com/office/drawing/2014/main" id="{B8BDA972-2E7B-41B8-AC3B-75E8C92614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3" name="Freeform 31">
                  <a:extLst>
                    <a:ext uri="{FF2B5EF4-FFF2-40B4-BE49-F238E27FC236}">
                      <a16:creationId xmlns:a16="http://schemas.microsoft.com/office/drawing/2014/main" id="{E05CF3C6-6DFA-47AC-A443-996C4CDB2F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4" name="Freeform 32">
                  <a:extLst>
                    <a:ext uri="{FF2B5EF4-FFF2-40B4-BE49-F238E27FC236}">
                      <a16:creationId xmlns:a16="http://schemas.microsoft.com/office/drawing/2014/main" id="{2AF914DC-1A0D-4554-9C9C-E4BF3276A5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5" name="Freeform 33">
                  <a:extLst>
                    <a:ext uri="{FF2B5EF4-FFF2-40B4-BE49-F238E27FC236}">
                      <a16:creationId xmlns:a16="http://schemas.microsoft.com/office/drawing/2014/main" id="{D96E9296-FFF2-41EB-8A85-40806C8B9D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63" name="Freeform 34">
                <a:extLst>
                  <a:ext uri="{FF2B5EF4-FFF2-40B4-BE49-F238E27FC236}">
                    <a16:creationId xmlns:a16="http://schemas.microsoft.com/office/drawing/2014/main" id="{6A0B283F-D78B-44AF-AD4B-5B47D21942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Freeform 35">
                <a:extLst>
                  <a:ext uri="{FF2B5EF4-FFF2-40B4-BE49-F238E27FC236}">
                    <a16:creationId xmlns:a16="http://schemas.microsoft.com/office/drawing/2014/main" id="{3D005A9D-CB61-4B35-B610-FA04D699B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Oval 36">
                <a:extLst>
                  <a:ext uri="{FF2B5EF4-FFF2-40B4-BE49-F238E27FC236}">
                    <a16:creationId xmlns:a16="http://schemas.microsoft.com/office/drawing/2014/main" id="{DAC13646-7A18-4D5F-BA64-D274DF0A8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66" name="Oval 37">
                <a:extLst>
                  <a:ext uri="{FF2B5EF4-FFF2-40B4-BE49-F238E27FC236}">
                    <a16:creationId xmlns:a16="http://schemas.microsoft.com/office/drawing/2014/main" id="{2C60BEB5-ECC0-4DCE-AE1C-FCEAE018D6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67" name="Oval 38">
                <a:extLst>
                  <a:ext uri="{FF2B5EF4-FFF2-40B4-BE49-F238E27FC236}">
                    <a16:creationId xmlns:a16="http://schemas.microsoft.com/office/drawing/2014/main" id="{B9CE9EF7-1007-4571-8660-94102EFC97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68" name="Oval 39">
                <a:extLst>
                  <a:ext uri="{FF2B5EF4-FFF2-40B4-BE49-F238E27FC236}">
                    <a16:creationId xmlns:a16="http://schemas.microsoft.com/office/drawing/2014/main" id="{10329A09-D618-40AE-B729-5BDD12CC93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69" name="Oval 40">
                <a:extLst>
                  <a:ext uri="{FF2B5EF4-FFF2-40B4-BE49-F238E27FC236}">
                    <a16:creationId xmlns:a16="http://schemas.microsoft.com/office/drawing/2014/main" id="{E9778E93-639C-4A79-9B75-FAC32EBB1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400" dirty="0"/>
              </a:p>
            </p:txBody>
          </p:sp>
        </p:grpSp>
        <p:grpSp>
          <p:nvGrpSpPr>
            <p:cNvPr id="76" name="Group 47">
              <a:extLst>
                <a:ext uri="{FF2B5EF4-FFF2-40B4-BE49-F238E27FC236}">
                  <a16:creationId xmlns:a16="http://schemas.microsoft.com/office/drawing/2014/main" id="{5CAC9BE4-4DB5-4B53-B9F2-A7CFB04A6F0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553264" y="2831635"/>
              <a:ext cx="262328" cy="547467"/>
              <a:chOff x="2593" y="768"/>
              <a:chExt cx="849" cy="1475"/>
            </a:xfrm>
          </p:grpSpPr>
          <p:sp>
            <p:nvSpPr>
              <p:cNvPr id="78" name="Freeform 48">
                <a:extLst>
                  <a:ext uri="{FF2B5EF4-FFF2-40B4-BE49-F238E27FC236}">
                    <a16:creationId xmlns:a16="http://schemas.microsoft.com/office/drawing/2014/main" id="{E4F5AA0B-F199-4CFE-881E-412B7B06C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5" y="1179"/>
                <a:ext cx="302" cy="308"/>
              </a:xfrm>
              <a:custGeom>
                <a:avLst/>
                <a:gdLst>
                  <a:gd name="T0" fmla="*/ 220 w 302"/>
                  <a:gd name="T1" fmla="*/ 225 h 308"/>
                  <a:gd name="T2" fmla="*/ 220 w 302"/>
                  <a:gd name="T3" fmla="*/ 197 h 308"/>
                  <a:gd name="T4" fmla="*/ 216 w 302"/>
                  <a:gd name="T5" fmla="*/ 159 h 308"/>
                  <a:gd name="T6" fmla="*/ 208 w 302"/>
                  <a:gd name="T7" fmla="*/ 135 h 308"/>
                  <a:gd name="T8" fmla="*/ 198 w 302"/>
                  <a:gd name="T9" fmla="*/ 116 h 308"/>
                  <a:gd name="T10" fmla="*/ 181 w 302"/>
                  <a:gd name="T11" fmla="*/ 93 h 308"/>
                  <a:gd name="T12" fmla="*/ 193 w 302"/>
                  <a:gd name="T13" fmla="*/ 80 h 308"/>
                  <a:gd name="T14" fmla="*/ 199 w 302"/>
                  <a:gd name="T15" fmla="*/ 60 h 308"/>
                  <a:gd name="T16" fmla="*/ 196 w 302"/>
                  <a:gd name="T17" fmla="*/ 38 h 308"/>
                  <a:gd name="T18" fmla="*/ 184 w 302"/>
                  <a:gd name="T19" fmla="*/ 18 h 308"/>
                  <a:gd name="T20" fmla="*/ 163 w 302"/>
                  <a:gd name="T21" fmla="*/ 5 h 308"/>
                  <a:gd name="T22" fmla="*/ 142 w 302"/>
                  <a:gd name="T23" fmla="*/ 0 h 308"/>
                  <a:gd name="T24" fmla="*/ 136 w 302"/>
                  <a:gd name="T25" fmla="*/ 9 h 308"/>
                  <a:gd name="T26" fmla="*/ 148 w 302"/>
                  <a:gd name="T27" fmla="*/ 15 h 308"/>
                  <a:gd name="T28" fmla="*/ 160 w 302"/>
                  <a:gd name="T29" fmla="*/ 23 h 308"/>
                  <a:gd name="T30" fmla="*/ 172 w 302"/>
                  <a:gd name="T31" fmla="*/ 39 h 308"/>
                  <a:gd name="T32" fmla="*/ 171 w 302"/>
                  <a:gd name="T33" fmla="*/ 57 h 308"/>
                  <a:gd name="T34" fmla="*/ 157 w 302"/>
                  <a:gd name="T35" fmla="*/ 71 h 308"/>
                  <a:gd name="T36" fmla="*/ 151 w 302"/>
                  <a:gd name="T37" fmla="*/ 74 h 308"/>
                  <a:gd name="T38" fmla="*/ 117 w 302"/>
                  <a:gd name="T39" fmla="*/ 71 h 308"/>
                  <a:gd name="T40" fmla="*/ 93 w 302"/>
                  <a:gd name="T41" fmla="*/ 74 h 308"/>
                  <a:gd name="T42" fmla="*/ 69 w 302"/>
                  <a:gd name="T43" fmla="*/ 84 h 308"/>
                  <a:gd name="T44" fmla="*/ 64 w 302"/>
                  <a:gd name="T45" fmla="*/ 87 h 308"/>
                  <a:gd name="T46" fmla="*/ 45 w 302"/>
                  <a:gd name="T47" fmla="*/ 75 h 308"/>
                  <a:gd name="T48" fmla="*/ 28 w 302"/>
                  <a:gd name="T49" fmla="*/ 59 h 308"/>
                  <a:gd name="T50" fmla="*/ 25 w 302"/>
                  <a:gd name="T51" fmla="*/ 48 h 308"/>
                  <a:gd name="T52" fmla="*/ 30 w 302"/>
                  <a:gd name="T53" fmla="*/ 36 h 308"/>
                  <a:gd name="T54" fmla="*/ 43 w 302"/>
                  <a:gd name="T55" fmla="*/ 29 h 308"/>
                  <a:gd name="T56" fmla="*/ 48 w 302"/>
                  <a:gd name="T57" fmla="*/ 20 h 308"/>
                  <a:gd name="T58" fmla="*/ 40 w 302"/>
                  <a:gd name="T59" fmla="*/ 15 h 308"/>
                  <a:gd name="T60" fmla="*/ 25 w 302"/>
                  <a:gd name="T61" fmla="*/ 18 h 308"/>
                  <a:gd name="T62" fmla="*/ 6 w 302"/>
                  <a:gd name="T63" fmla="*/ 36 h 308"/>
                  <a:gd name="T64" fmla="*/ 0 w 302"/>
                  <a:gd name="T65" fmla="*/ 56 h 308"/>
                  <a:gd name="T66" fmla="*/ 6 w 302"/>
                  <a:gd name="T67" fmla="*/ 74 h 308"/>
                  <a:gd name="T68" fmla="*/ 22 w 302"/>
                  <a:gd name="T69" fmla="*/ 93 h 308"/>
                  <a:gd name="T70" fmla="*/ 40 w 302"/>
                  <a:gd name="T71" fmla="*/ 107 h 308"/>
                  <a:gd name="T72" fmla="*/ 25 w 302"/>
                  <a:gd name="T73" fmla="*/ 140 h 308"/>
                  <a:gd name="T74" fmla="*/ 22 w 302"/>
                  <a:gd name="T75" fmla="*/ 171 h 308"/>
                  <a:gd name="T76" fmla="*/ 24 w 302"/>
                  <a:gd name="T77" fmla="*/ 204 h 308"/>
                  <a:gd name="T78" fmla="*/ 27 w 302"/>
                  <a:gd name="T79" fmla="*/ 233 h 308"/>
                  <a:gd name="T80" fmla="*/ 39 w 302"/>
                  <a:gd name="T81" fmla="*/ 258 h 308"/>
                  <a:gd name="T82" fmla="*/ 55 w 302"/>
                  <a:gd name="T83" fmla="*/ 278 h 308"/>
                  <a:gd name="T84" fmla="*/ 79 w 302"/>
                  <a:gd name="T85" fmla="*/ 293 h 308"/>
                  <a:gd name="T86" fmla="*/ 99 w 302"/>
                  <a:gd name="T87" fmla="*/ 303 h 308"/>
                  <a:gd name="T88" fmla="*/ 124 w 302"/>
                  <a:gd name="T89" fmla="*/ 308 h 308"/>
                  <a:gd name="T90" fmla="*/ 148 w 302"/>
                  <a:gd name="T91" fmla="*/ 308 h 308"/>
                  <a:gd name="T92" fmla="*/ 172 w 302"/>
                  <a:gd name="T93" fmla="*/ 305 h 308"/>
                  <a:gd name="T94" fmla="*/ 196 w 302"/>
                  <a:gd name="T95" fmla="*/ 297 h 308"/>
                  <a:gd name="T96" fmla="*/ 208 w 302"/>
                  <a:gd name="T97" fmla="*/ 284 h 308"/>
                  <a:gd name="T98" fmla="*/ 220 w 302"/>
                  <a:gd name="T99" fmla="*/ 266 h 308"/>
                  <a:gd name="T100" fmla="*/ 253 w 302"/>
                  <a:gd name="T101" fmla="*/ 278 h 308"/>
                  <a:gd name="T102" fmla="*/ 273 w 302"/>
                  <a:gd name="T103" fmla="*/ 288 h 308"/>
                  <a:gd name="T104" fmla="*/ 288 w 302"/>
                  <a:gd name="T105" fmla="*/ 290 h 308"/>
                  <a:gd name="T106" fmla="*/ 298 w 302"/>
                  <a:gd name="T107" fmla="*/ 281 h 308"/>
                  <a:gd name="T108" fmla="*/ 302 w 302"/>
                  <a:gd name="T109" fmla="*/ 269 h 308"/>
                  <a:gd name="T110" fmla="*/ 294 w 302"/>
                  <a:gd name="T111" fmla="*/ 254 h 308"/>
                  <a:gd name="T112" fmla="*/ 270 w 302"/>
                  <a:gd name="T113" fmla="*/ 243 h 308"/>
                  <a:gd name="T114" fmla="*/ 238 w 302"/>
                  <a:gd name="T115" fmla="*/ 236 h 308"/>
                  <a:gd name="T116" fmla="*/ 220 w 302"/>
                  <a:gd name="T117" fmla="*/ 225 h 30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02"/>
                  <a:gd name="T178" fmla="*/ 0 h 308"/>
                  <a:gd name="T179" fmla="*/ 302 w 302"/>
                  <a:gd name="T180" fmla="*/ 308 h 308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02" h="308">
                    <a:moveTo>
                      <a:pt x="220" y="225"/>
                    </a:moveTo>
                    <a:lnTo>
                      <a:pt x="220" y="197"/>
                    </a:lnTo>
                    <a:lnTo>
                      <a:pt x="216" y="159"/>
                    </a:lnTo>
                    <a:lnTo>
                      <a:pt x="208" y="135"/>
                    </a:lnTo>
                    <a:lnTo>
                      <a:pt x="198" y="116"/>
                    </a:lnTo>
                    <a:lnTo>
                      <a:pt x="181" y="93"/>
                    </a:lnTo>
                    <a:lnTo>
                      <a:pt x="193" y="80"/>
                    </a:lnTo>
                    <a:lnTo>
                      <a:pt x="199" y="60"/>
                    </a:lnTo>
                    <a:lnTo>
                      <a:pt x="196" y="38"/>
                    </a:lnTo>
                    <a:lnTo>
                      <a:pt x="184" y="18"/>
                    </a:lnTo>
                    <a:lnTo>
                      <a:pt x="163" y="5"/>
                    </a:lnTo>
                    <a:lnTo>
                      <a:pt x="142" y="0"/>
                    </a:lnTo>
                    <a:lnTo>
                      <a:pt x="136" y="9"/>
                    </a:lnTo>
                    <a:lnTo>
                      <a:pt x="148" y="15"/>
                    </a:lnTo>
                    <a:lnTo>
                      <a:pt x="160" y="23"/>
                    </a:lnTo>
                    <a:lnTo>
                      <a:pt x="172" y="39"/>
                    </a:lnTo>
                    <a:lnTo>
                      <a:pt x="171" y="57"/>
                    </a:lnTo>
                    <a:lnTo>
                      <a:pt x="157" y="71"/>
                    </a:lnTo>
                    <a:lnTo>
                      <a:pt x="151" y="74"/>
                    </a:lnTo>
                    <a:lnTo>
                      <a:pt x="117" y="71"/>
                    </a:lnTo>
                    <a:lnTo>
                      <a:pt x="93" y="74"/>
                    </a:lnTo>
                    <a:lnTo>
                      <a:pt x="69" y="84"/>
                    </a:lnTo>
                    <a:lnTo>
                      <a:pt x="64" y="87"/>
                    </a:lnTo>
                    <a:lnTo>
                      <a:pt x="45" y="75"/>
                    </a:lnTo>
                    <a:lnTo>
                      <a:pt x="28" y="59"/>
                    </a:lnTo>
                    <a:lnTo>
                      <a:pt x="25" y="48"/>
                    </a:lnTo>
                    <a:lnTo>
                      <a:pt x="30" y="36"/>
                    </a:lnTo>
                    <a:lnTo>
                      <a:pt x="43" y="29"/>
                    </a:lnTo>
                    <a:lnTo>
                      <a:pt x="48" y="20"/>
                    </a:lnTo>
                    <a:lnTo>
                      <a:pt x="40" y="15"/>
                    </a:lnTo>
                    <a:lnTo>
                      <a:pt x="25" y="18"/>
                    </a:lnTo>
                    <a:lnTo>
                      <a:pt x="6" y="36"/>
                    </a:lnTo>
                    <a:lnTo>
                      <a:pt x="0" y="56"/>
                    </a:lnTo>
                    <a:lnTo>
                      <a:pt x="6" y="74"/>
                    </a:lnTo>
                    <a:lnTo>
                      <a:pt x="22" y="93"/>
                    </a:lnTo>
                    <a:lnTo>
                      <a:pt x="40" y="107"/>
                    </a:lnTo>
                    <a:lnTo>
                      <a:pt x="25" y="140"/>
                    </a:lnTo>
                    <a:lnTo>
                      <a:pt x="22" y="171"/>
                    </a:lnTo>
                    <a:lnTo>
                      <a:pt x="24" y="204"/>
                    </a:lnTo>
                    <a:lnTo>
                      <a:pt x="27" y="233"/>
                    </a:lnTo>
                    <a:lnTo>
                      <a:pt x="39" y="258"/>
                    </a:lnTo>
                    <a:lnTo>
                      <a:pt x="55" y="278"/>
                    </a:lnTo>
                    <a:lnTo>
                      <a:pt x="79" y="293"/>
                    </a:lnTo>
                    <a:lnTo>
                      <a:pt x="99" y="303"/>
                    </a:lnTo>
                    <a:lnTo>
                      <a:pt x="124" y="308"/>
                    </a:lnTo>
                    <a:lnTo>
                      <a:pt x="148" y="308"/>
                    </a:lnTo>
                    <a:lnTo>
                      <a:pt x="172" y="305"/>
                    </a:lnTo>
                    <a:lnTo>
                      <a:pt x="196" y="297"/>
                    </a:lnTo>
                    <a:lnTo>
                      <a:pt x="208" y="284"/>
                    </a:lnTo>
                    <a:lnTo>
                      <a:pt x="220" y="266"/>
                    </a:lnTo>
                    <a:lnTo>
                      <a:pt x="253" y="278"/>
                    </a:lnTo>
                    <a:lnTo>
                      <a:pt x="273" y="288"/>
                    </a:lnTo>
                    <a:lnTo>
                      <a:pt x="288" y="290"/>
                    </a:lnTo>
                    <a:lnTo>
                      <a:pt x="298" y="281"/>
                    </a:lnTo>
                    <a:lnTo>
                      <a:pt x="302" y="269"/>
                    </a:lnTo>
                    <a:lnTo>
                      <a:pt x="294" y="254"/>
                    </a:lnTo>
                    <a:lnTo>
                      <a:pt x="270" y="243"/>
                    </a:lnTo>
                    <a:lnTo>
                      <a:pt x="238" y="236"/>
                    </a:lnTo>
                    <a:lnTo>
                      <a:pt x="220" y="225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9" name="Freeform 49">
                <a:extLst>
                  <a:ext uri="{FF2B5EF4-FFF2-40B4-BE49-F238E27FC236}">
                    <a16:creationId xmlns:a16="http://schemas.microsoft.com/office/drawing/2014/main" id="{20EE62A2-5274-4D8A-92CB-F9C603DE92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5" y="1498"/>
                <a:ext cx="216" cy="346"/>
              </a:xfrm>
              <a:custGeom>
                <a:avLst/>
                <a:gdLst>
                  <a:gd name="T0" fmla="*/ 45 w 216"/>
                  <a:gd name="T1" fmla="*/ 18 h 346"/>
                  <a:gd name="T2" fmla="*/ 57 w 216"/>
                  <a:gd name="T3" fmla="*/ 8 h 346"/>
                  <a:gd name="T4" fmla="*/ 78 w 216"/>
                  <a:gd name="T5" fmla="*/ 0 h 346"/>
                  <a:gd name="T6" fmla="*/ 99 w 216"/>
                  <a:gd name="T7" fmla="*/ 2 h 346"/>
                  <a:gd name="T8" fmla="*/ 117 w 216"/>
                  <a:gd name="T9" fmla="*/ 5 h 346"/>
                  <a:gd name="T10" fmla="*/ 140 w 216"/>
                  <a:gd name="T11" fmla="*/ 12 h 346"/>
                  <a:gd name="T12" fmla="*/ 158 w 216"/>
                  <a:gd name="T13" fmla="*/ 28 h 346"/>
                  <a:gd name="T14" fmla="*/ 174 w 216"/>
                  <a:gd name="T15" fmla="*/ 44 h 346"/>
                  <a:gd name="T16" fmla="*/ 191 w 216"/>
                  <a:gd name="T17" fmla="*/ 73 h 346"/>
                  <a:gd name="T18" fmla="*/ 203 w 216"/>
                  <a:gd name="T19" fmla="*/ 104 h 346"/>
                  <a:gd name="T20" fmla="*/ 210 w 216"/>
                  <a:gd name="T21" fmla="*/ 139 h 346"/>
                  <a:gd name="T22" fmla="*/ 215 w 216"/>
                  <a:gd name="T23" fmla="*/ 173 h 346"/>
                  <a:gd name="T24" fmla="*/ 216 w 216"/>
                  <a:gd name="T25" fmla="*/ 211 h 346"/>
                  <a:gd name="T26" fmla="*/ 210 w 216"/>
                  <a:gd name="T27" fmla="*/ 245 h 346"/>
                  <a:gd name="T28" fmla="*/ 206 w 216"/>
                  <a:gd name="T29" fmla="*/ 271 h 346"/>
                  <a:gd name="T30" fmla="*/ 195 w 216"/>
                  <a:gd name="T31" fmla="*/ 299 h 346"/>
                  <a:gd name="T32" fmla="*/ 176 w 216"/>
                  <a:gd name="T33" fmla="*/ 320 h 346"/>
                  <a:gd name="T34" fmla="*/ 150 w 216"/>
                  <a:gd name="T35" fmla="*/ 337 h 346"/>
                  <a:gd name="T36" fmla="*/ 114 w 216"/>
                  <a:gd name="T37" fmla="*/ 344 h 346"/>
                  <a:gd name="T38" fmla="*/ 78 w 216"/>
                  <a:gd name="T39" fmla="*/ 346 h 346"/>
                  <a:gd name="T40" fmla="*/ 50 w 216"/>
                  <a:gd name="T41" fmla="*/ 340 h 346"/>
                  <a:gd name="T42" fmla="*/ 24 w 216"/>
                  <a:gd name="T43" fmla="*/ 325 h 346"/>
                  <a:gd name="T44" fmla="*/ 9 w 216"/>
                  <a:gd name="T45" fmla="*/ 302 h 346"/>
                  <a:gd name="T46" fmla="*/ 0 w 216"/>
                  <a:gd name="T47" fmla="*/ 268 h 346"/>
                  <a:gd name="T48" fmla="*/ 3 w 216"/>
                  <a:gd name="T49" fmla="*/ 236 h 346"/>
                  <a:gd name="T50" fmla="*/ 17 w 216"/>
                  <a:gd name="T51" fmla="*/ 211 h 346"/>
                  <a:gd name="T52" fmla="*/ 30 w 216"/>
                  <a:gd name="T53" fmla="*/ 193 h 346"/>
                  <a:gd name="T54" fmla="*/ 42 w 216"/>
                  <a:gd name="T55" fmla="*/ 175 h 346"/>
                  <a:gd name="T56" fmla="*/ 47 w 216"/>
                  <a:gd name="T57" fmla="*/ 155 h 346"/>
                  <a:gd name="T58" fmla="*/ 45 w 216"/>
                  <a:gd name="T59" fmla="*/ 134 h 346"/>
                  <a:gd name="T60" fmla="*/ 38 w 216"/>
                  <a:gd name="T61" fmla="*/ 109 h 346"/>
                  <a:gd name="T62" fmla="*/ 32 w 216"/>
                  <a:gd name="T63" fmla="*/ 85 h 346"/>
                  <a:gd name="T64" fmla="*/ 30 w 216"/>
                  <a:gd name="T65" fmla="*/ 59 h 346"/>
                  <a:gd name="T66" fmla="*/ 35 w 216"/>
                  <a:gd name="T67" fmla="*/ 34 h 346"/>
                  <a:gd name="T68" fmla="*/ 45 w 216"/>
                  <a:gd name="T69" fmla="*/ 18 h 34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6"/>
                  <a:gd name="T106" fmla="*/ 0 h 346"/>
                  <a:gd name="T107" fmla="*/ 216 w 216"/>
                  <a:gd name="T108" fmla="*/ 346 h 34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6" h="346">
                    <a:moveTo>
                      <a:pt x="45" y="18"/>
                    </a:moveTo>
                    <a:lnTo>
                      <a:pt x="57" y="8"/>
                    </a:lnTo>
                    <a:lnTo>
                      <a:pt x="78" y="0"/>
                    </a:lnTo>
                    <a:lnTo>
                      <a:pt x="99" y="2"/>
                    </a:lnTo>
                    <a:lnTo>
                      <a:pt x="117" y="5"/>
                    </a:lnTo>
                    <a:lnTo>
                      <a:pt x="140" y="12"/>
                    </a:lnTo>
                    <a:lnTo>
                      <a:pt x="158" y="28"/>
                    </a:lnTo>
                    <a:lnTo>
                      <a:pt x="174" y="44"/>
                    </a:lnTo>
                    <a:lnTo>
                      <a:pt x="191" y="73"/>
                    </a:lnTo>
                    <a:lnTo>
                      <a:pt x="203" y="104"/>
                    </a:lnTo>
                    <a:lnTo>
                      <a:pt x="210" y="139"/>
                    </a:lnTo>
                    <a:lnTo>
                      <a:pt x="215" y="173"/>
                    </a:lnTo>
                    <a:lnTo>
                      <a:pt x="216" y="211"/>
                    </a:lnTo>
                    <a:lnTo>
                      <a:pt x="210" y="245"/>
                    </a:lnTo>
                    <a:lnTo>
                      <a:pt x="206" y="271"/>
                    </a:lnTo>
                    <a:lnTo>
                      <a:pt x="195" y="299"/>
                    </a:lnTo>
                    <a:lnTo>
                      <a:pt x="176" y="320"/>
                    </a:lnTo>
                    <a:lnTo>
                      <a:pt x="150" y="337"/>
                    </a:lnTo>
                    <a:lnTo>
                      <a:pt x="114" y="344"/>
                    </a:lnTo>
                    <a:lnTo>
                      <a:pt x="78" y="346"/>
                    </a:lnTo>
                    <a:lnTo>
                      <a:pt x="50" y="340"/>
                    </a:lnTo>
                    <a:lnTo>
                      <a:pt x="24" y="325"/>
                    </a:lnTo>
                    <a:lnTo>
                      <a:pt x="9" y="302"/>
                    </a:lnTo>
                    <a:lnTo>
                      <a:pt x="0" y="268"/>
                    </a:lnTo>
                    <a:lnTo>
                      <a:pt x="3" y="236"/>
                    </a:lnTo>
                    <a:lnTo>
                      <a:pt x="17" y="211"/>
                    </a:lnTo>
                    <a:lnTo>
                      <a:pt x="30" y="193"/>
                    </a:lnTo>
                    <a:lnTo>
                      <a:pt x="42" y="175"/>
                    </a:lnTo>
                    <a:lnTo>
                      <a:pt x="47" y="155"/>
                    </a:lnTo>
                    <a:lnTo>
                      <a:pt x="45" y="134"/>
                    </a:lnTo>
                    <a:lnTo>
                      <a:pt x="38" y="109"/>
                    </a:lnTo>
                    <a:lnTo>
                      <a:pt x="32" y="85"/>
                    </a:lnTo>
                    <a:lnTo>
                      <a:pt x="30" y="59"/>
                    </a:lnTo>
                    <a:lnTo>
                      <a:pt x="35" y="34"/>
                    </a:lnTo>
                    <a:lnTo>
                      <a:pt x="45" y="18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" name="Freeform 50">
                <a:extLst>
                  <a:ext uri="{FF2B5EF4-FFF2-40B4-BE49-F238E27FC236}">
                    <a16:creationId xmlns:a16="http://schemas.microsoft.com/office/drawing/2014/main" id="{F5D7EA16-8497-47F0-9D48-1F7FFEFA98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5" y="1515"/>
                <a:ext cx="321" cy="165"/>
              </a:xfrm>
              <a:custGeom>
                <a:avLst/>
                <a:gdLst>
                  <a:gd name="T0" fmla="*/ 254 w 321"/>
                  <a:gd name="T1" fmla="*/ 36 h 165"/>
                  <a:gd name="T2" fmla="*/ 269 w 321"/>
                  <a:gd name="T3" fmla="*/ 15 h 165"/>
                  <a:gd name="T4" fmla="*/ 294 w 321"/>
                  <a:gd name="T5" fmla="*/ 0 h 165"/>
                  <a:gd name="T6" fmla="*/ 311 w 321"/>
                  <a:gd name="T7" fmla="*/ 3 h 165"/>
                  <a:gd name="T8" fmla="*/ 321 w 321"/>
                  <a:gd name="T9" fmla="*/ 18 h 165"/>
                  <a:gd name="T10" fmla="*/ 318 w 321"/>
                  <a:gd name="T11" fmla="*/ 50 h 165"/>
                  <a:gd name="T12" fmla="*/ 306 w 321"/>
                  <a:gd name="T13" fmla="*/ 80 h 165"/>
                  <a:gd name="T14" fmla="*/ 282 w 321"/>
                  <a:gd name="T15" fmla="*/ 98 h 165"/>
                  <a:gd name="T16" fmla="*/ 243 w 321"/>
                  <a:gd name="T17" fmla="*/ 119 h 165"/>
                  <a:gd name="T18" fmla="*/ 207 w 321"/>
                  <a:gd name="T19" fmla="*/ 147 h 165"/>
                  <a:gd name="T20" fmla="*/ 179 w 321"/>
                  <a:gd name="T21" fmla="*/ 165 h 165"/>
                  <a:gd name="T22" fmla="*/ 162 w 321"/>
                  <a:gd name="T23" fmla="*/ 164 h 165"/>
                  <a:gd name="T24" fmla="*/ 137 w 321"/>
                  <a:gd name="T25" fmla="*/ 149 h 165"/>
                  <a:gd name="T26" fmla="*/ 104 w 321"/>
                  <a:gd name="T27" fmla="*/ 116 h 165"/>
                  <a:gd name="T28" fmla="*/ 75 w 321"/>
                  <a:gd name="T29" fmla="*/ 93 h 165"/>
                  <a:gd name="T30" fmla="*/ 62 w 321"/>
                  <a:gd name="T31" fmla="*/ 98 h 165"/>
                  <a:gd name="T32" fmla="*/ 54 w 321"/>
                  <a:gd name="T33" fmla="*/ 116 h 165"/>
                  <a:gd name="T34" fmla="*/ 50 w 321"/>
                  <a:gd name="T35" fmla="*/ 117 h 165"/>
                  <a:gd name="T36" fmla="*/ 24 w 321"/>
                  <a:gd name="T37" fmla="*/ 120 h 165"/>
                  <a:gd name="T38" fmla="*/ 9 w 321"/>
                  <a:gd name="T39" fmla="*/ 107 h 165"/>
                  <a:gd name="T40" fmla="*/ 2 w 321"/>
                  <a:gd name="T41" fmla="*/ 75 h 165"/>
                  <a:gd name="T42" fmla="*/ 0 w 321"/>
                  <a:gd name="T43" fmla="*/ 30 h 165"/>
                  <a:gd name="T44" fmla="*/ 18 w 321"/>
                  <a:gd name="T45" fmla="*/ 9 h 165"/>
                  <a:gd name="T46" fmla="*/ 45 w 321"/>
                  <a:gd name="T47" fmla="*/ 9 h 165"/>
                  <a:gd name="T48" fmla="*/ 69 w 321"/>
                  <a:gd name="T49" fmla="*/ 20 h 165"/>
                  <a:gd name="T50" fmla="*/ 89 w 321"/>
                  <a:gd name="T51" fmla="*/ 51 h 165"/>
                  <a:gd name="T52" fmla="*/ 104 w 321"/>
                  <a:gd name="T53" fmla="*/ 77 h 165"/>
                  <a:gd name="T54" fmla="*/ 126 w 321"/>
                  <a:gd name="T55" fmla="*/ 101 h 165"/>
                  <a:gd name="T56" fmla="*/ 152 w 321"/>
                  <a:gd name="T57" fmla="*/ 120 h 165"/>
                  <a:gd name="T58" fmla="*/ 171 w 321"/>
                  <a:gd name="T59" fmla="*/ 123 h 165"/>
                  <a:gd name="T60" fmla="*/ 189 w 321"/>
                  <a:gd name="T61" fmla="*/ 116 h 165"/>
                  <a:gd name="T62" fmla="*/ 212 w 321"/>
                  <a:gd name="T63" fmla="*/ 96 h 165"/>
                  <a:gd name="T64" fmla="*/ 231 w 321"/>
                  <a:gd name="T65" fmla="*/ 72 h 165"/>
                  <a:gd name="T66" fmla="*/ 254 w 321"/>
                  <a:gd name="T67" fmla="*/ 36 h 16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21"/>
                  <a:gd name="T103" fmla="*/ 0 h 165"/>
                  <a:gd name="T104" fmla="*/ 321 w 321"/>
                  <a:gd name="T105" fmla="*/ 165 h 16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21" h="165">
                    <a:moveTo>
                      <a:pt x="254" y="36"/>
                    </a:moveTo>
                    <a:lnTo>
                      <a:pt x="269" y="15"/>
                    </a:lnTo>
                    <a:lnTo>
                      <a:pt x="294" y="0"/>
                    </a:lnTo>
                    <a:lnTo>
                      <a:pt x="311" y="3"/>
                    </a:lnTo>
                    <a:lnTo>
                      <a:pt x="321" y="18"/>
                    </a:lnTo>
                    <a:lnTo>
                      <a:pt x="318" y="50"/>
                    </a:lnTo>
                    <a:lnTo>
                      <a:pt x="306" y="80"/>
                    </a:lnTo>
                    <a:lnTo>
                      <a:pt x="282" y="98"/>
                    </a:lnTo>
                    <a:lnTo>
                      <a:pt x="243" y="119"/>
                    </a:lnTo>
                    <a:lnTo>
                      <a:pt x="207" y="147"/>
                    </a:lnTo>
                    <a:lnTo>
                      <a:pt x="179" y="165"/>
                    </a:lnTo>
                    <a:lnTo>
                      <a:pt x="162" y="164"/>
                    </a:lnTo>
                    <a:lnTo>
                      <a:pt x="137" y="149"/>
                    </a:lnTo>
                    <a:lnTo>
                      <a:pt x="104" y="116"/>
                    </a:lnTo>
                    <a:lnTo>
                      <a:pt x="75" y="93"/>
                    </a:lnTo>
                    <a:lnTo>
                      <a:pt x="62" y="98"/>
                    </a:lnTo>
                    <a:lnTo>
                      <a:pt x="54" y="116"/>
                    </a:lnTo>
                    <a:lnTo>
                      <a:pt x="50" y="117"/>
                    </a:lnTo>
                    <a:lnTo>
                      <a:pt x="24" y="120"/>
                    </a:lnTo>
                    <a:lnTo>
                      <a:pt x="9" y="107"/>
                    </a:lnTo>
                    <a:lnTo>
                      <a:pt x="2" y="75"/>
                    </a:lnTo>
                    <a:lnTo>
                      <a:pt x="0" y="30"/>
                    </a:lnTo>
                    <a:lnTo>
                      <a:pt x="18" y="9"/>
                    </a:lnTo>
                    <a:lnTo>
                      <a:pt x="45" y="9"/>
                    </a:lnTo>
                    <a:lnTo>
                      <a:pt x="69" y="20"/>
                    </a:lnTo>
                    <a:lnTo>
                      <a:pt x="89" y="51"/>
                    </a:lnTo>
                    <a:lnTo>
                      <a:pt x="104" y="77"/>
                    </a:lnTo>
                    <a:lnTo>
                      <a:pt x="126" y="101"/>
                    </a:lnTo>
                    <a:lnTo>
                      <a:pt x="152" y="120"/>
                    </a:lnTo>
                    <a:lnTo>
                      <a:pt x="171" y="123"/>
                    </a:lnTo>
                    <a:lnTo>
                      <a:pt x="189" y="116"/>
                    </a:lnTo>
                    <a:lnTo>
                      <a:pt x="212" y="96"/>
                    </a:lnTo>
                    <a:lnTo>
                      <a:pt x="231" y="72"/>
                    </a:lnTo>
                    <a:lnTo>
                      <a:pt x="254" y="3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1" name="Freeform 51">
                <a:extLst>
                  <a:ext uri="{FF2B5EF4-FFF2-40B4-BE49-F238E27FC236}">
                    <a16:creationId xmlns:a16="http://schemas.microsoft.com/office/drawing/2014/main" id="{574ED893-DEA5-4C5F-A2B8-20721F05E0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2" y="1530"/>
                <a:ext cx="240" cy="348"/>
              </a:xfrm>
              <a:custGeom>
                <a:avLst/>
                <a:gdLst>
                  <a:gd name="T0" fmla="*/ 16 w 240"/>
                  <a:gd name="T1" fmla="*/ 2 h 348"/>
                  <a:gd name="T2" fmla="*/ 45 w 240"/>
                  <a:gd name="T3" fmla="*/ 6 h 348"/>
                  <a:gd name="T4" fmla="*/ 67 w 240"/>
                  <a:gd name="T5" fmla="*/ 32 h 348"/>
                  <a:gd name="T6" fmla="*/ 91 w 240"/>
                  <a:gd name="T7" fmla="*/ 57 h 348"/>
                  <a:gd name="T8" fmla="*/ 121 w 240"/>
                  <a:gd name="T9" fmla="*/ 81 h 348"/>
                  <a:gd name="T10" fmla="*/ 144 w 240"/>
                  <a:gd name="T11" fmla="*/ 99 h 348"/>
                  <a:gd name="T12" fmla="*/ 169 w 240"/>
                  <a:gd name="T13" fmla="*/ 113 h 348"/>
                  <a:gd name="T14" fmla="*/ 196 w 240"/>
                  <a:gd name="T15" fmla="*/ 126 h 348"/>
                  <a:gd name="T16" fmla="*/ 219 w 240"/>
                  <a:gd name="T17" fmla="*/ 135 h 348"/>
                  <a:gd name="T18" fmla="*/ 235 w 240"/>
                  <a:gd name="T19" fmla="*/ 147 h 348"/>
                  <a:gd name="T20" fmla="*/ 240 w 240"/>
                  <a:gd name="T21" fmla="*/ 159 h 348"/>
                  <a:gd name="T22" fmla="*/ 231 w 240"/>
                  <a:gd name="T23" fmla="*/ 176 h 348"/>
                  <a:gd name="T24" fmla="*/ 210 w 240"/>
                  <a:gd name="T25" fmla="*/ 191 h 348"/>
                  <a:gd name="T26" fmla="*/ 166 w 240"/>
                  <a:gd name="T27" fmla="*/ 203 h 348"/>
                  <a:gd name="T28" fmla="*/ 127 w 240"/>
                  <a:gd name="T29" fmla="*/ 215 h 348"/>
                  <a:gd name="T30" fmla="*/ 103 w 240"/>
                  <a:gd name="T31" fmla="*/ 230 h 348"/>
                  <a:gd name="T32" fmla="*/ 108 w 240"/>
                  <a:gd name="T33" fmla="*/ 245 h 348"/>
                  <a:gd name="T34" fmla="*/ 109 w 240"/>
                  <a:gd name="T35" fmla="*/ 249 h 348"/>
                  <a:gd name="T36" fmla="*/ 135 w 240"/>
                  <a:gd name="T37" fmla="*/ 273 h 348"/>
                  <a:gd name="T38" fmla="*/ 163 w 240"/>
                  <a:gd name="T39" fmla="*/ 293 h 348"/>
                  <a:gd name="T40" fmla="*/ 189 w 240"/>
                  <a:gd name="T41" fmla="*/ 309 h 348"/>
                  <a:gd name="T42" fmla="*/ 193 w 240"/>
                  <a:gd name="T43" fmla="*/ 317 h 348"/>
                  <a:gd name="T44" fmla="*/ 195 w 240"/>
                  <a:gd name="T45" fmla="*/ 321 h 348"/>
                  <a:gd name="T46" fmla="*/ 192 w 240"/>
                  <a:gd name="T47" fmla="*/ 330 h 348"/>
                  <a:gd name="T48" fmla="*/ 187 w 240"/>
                  <a:gd name="T49" fmla="*/ 333 h 348"/>
                  <a:gd name="T50" fmla="*/ 177 w 240"/>
                  <a:gd name="T51" fmla="*/ 341 h 348"/>
                  <a:gd name="T52" fmla="*/ 172 w 240"/>
                  <a:gd name="T53" fmla="*/ 344 h 348"/>
                  <a:gd name="T54" fmla="*/ 153 w 240"/>
                  <a:gd name="T55" fmla="*/ 348 h 348"/>
                  <a:gd name="T56" fmla="*/ 130 w 240"/>
                  <a:gd name="T57" fmla="*/ 330 h 348"/>
                  <a:gd name="T58" fmla="*/ 112 w 240"/>
                  <a:gd name="T59" fmla="*/ 305 h 348"/>
                  <a:gd name="T60" fmla="*/ 87 w 240"/>
                  <a:gd name="T61" fmla="*/ 270 h 348"/>
                  <a:gd name="T62" fmla="*/ 70 w 240"/>
                  <a:gd name="T63" fmla="*/ 237 h 348"/>
                  <a:gd name="T64" fmla="*/ 69 w 240"/>
                  <a:gd name="T65" fmla="*/ 219 h 348"/>
                  <a:gd name="T66" fmla="*/ 81 w 240"/>
                  <a:gd name="T67" fmla="*/ 203 h 348"/>
                  <a:gd name="T68" fmla="*/ 112 w 240"/>
                  <a:gd name="T69" fmla="*/ 194 h 348"/>
                  <a:gd name="T70" fmla="*/ 148 w 240"/>
                  <a:gd name="T71" fmla="*/ 180 h 348"/>
                  <a:gd name="T72" fmla="*/ 172 w 240"/>
                  <a:gd name="T73" fmla="*/ 173 h 348"/>
                  <a:gd name="T74" fmla="*/ 180 w 240"/>
                  <a:gd name="T75" fmla="*/ 164 h 348"/>
                  <a:gd name="T76" fmla="*/ 175 w 240"/>
                  <a:gd name="T77" fmla="*/ 155 h 348"/>
                  <a:gd name="T78" fmla="*/ 154 w 240"/>
                  <a:gd name="T79" fmla="*/ 141 h 348"/>
                  <a:gd name="T80" fmla="*/ 121 w 240"/>
                  <a:gd name="T81" fmla="*/ 125 h 348"/>
                  <a:gd name="T82" fmla="*/ 85 w 240"/>
                  <a:gd name="T83" fmla="*/ 113 h 348"/>
                  <a:gd name="T84" fmla="*/ 57 w 240"/>
                  <a:gd name="T85" fmla="*/ 101 h 348"/>
                  <a:gd name="T86" fmla="*/ 24 w 240"/>
                  <a:gd name="T87" fmla="*/ 75 h 348"/>
                  <a:gd name="T88" fmla="*/ 9 w 240"/>
                  <a:gd name="T89" fmla="*/ 53 h 348"/>
                  <a:gd name="T90" fmla="*/ 0 w 240"/>
                  <a:gd name="T91" fmla="*/ 24 h 348"/>
                  <a:gd name="T92" fmla="*/ 9 w 240"/>
                  <a:gd name="T93" fmla="*/ 8 h 348"/>
                  <a:gd name="T94" fmla="*/ 22 w 240"/>
                  <a:gd name="T95" fmla="*/ 0 h 348"/>
                  <a:gd name="T96" fmla="*/ 16 w 240"/>
                  <a:gd name="T97" fmla="*/ 2 h 34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40"/>
                  <a:gd name="T148" fmla="*/ 0 h 348"/>
                  <a:gd name="T149" fmla="*/ 240 w 240"/>
                  <a:gd name="T150" fmla="*/ 348 h 348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40" h="348">
                    <a:moveTo>
                      <a:pt x="16" y="2"/>
                    </a:moveTo>
                    <a:lnTo>
                      <a:pt x="45" y="6"/>
                    </a:lnTo>
                    <a:lnTo>
                      <a:pt x="67" y="32"/>
                    </a:lnTo>
                    <a:lnTo>
                      <a:pt x="91" y="57"/>
                    </a:lnTo>
                    <a:lnTo>
                      <a:pt x="121" y="81"/>
                    </a:lnTo>
                    <a:lnTo>
                      <a:pt x="144" y="99"/>
                    </a:lnTo>
                    <a:lnTo>
                      <a:pt x="169" y="113"/>
                    </a:lnTo>
                    <a:lnTo>
                      <a:pt x="196" y="126"/>
                    </a:lnTo>
                    <a:lnTo>
                      <a:pt x="219" y="135"/>
                    </a:lnTo>
                    <a:lnTo>
                      <a:pt x="235" y="147"/>
                    </a:lnTo>
                    <a:lnTo>
                      <a:pt x="240" y="159"/>
                    </a:lnTo>
                    <a:lnTo>
                      <a:pt x="231" y="176"/>
                    </a:lnTo>
                    <a:lnTo>
                      <a:pt x="210" y="191"/>
                    </a:lnTo>
                    <a:lnTo>
                      <a:pt x="166" y="203"/>
                    </a:lnTo>
                    <a:lnTo>
                      <a:pt x="127" y="215"/>
                    </a:lnTo>
                    <a:lnTo>
                      <a:pt x="103" y="230"/>
                    </a:lnTo>
                    <a:lnTo>
                      <a:pt x="108" y="245"/>
                    </a:lnTo>
                    <a:lnTo>
                      <a:pt x="109" y="249"/>
                    </a:lnTo>
                    <a:lnTo>
                      <a:pt x="135" y="273"/>
                    </a:lnTo>
                    <a:lnTo>
                      <a:pt x="163" y="293"/>
                    </a:lnTo>
                    <a:lnTo>
                      <a:pt x="189" y="309"/>
                    </a:lnTo>
                    <a:lnTo>
                      <a:pt x="193" y="317"/>
                    </a:lnTo>
                    <a:lnTo>
                      <a:pt x="195" y="321"/>
                    </a:lnTo>
                    <a:lnTo>
                      <a:pt x="192" y="330"/>
                    </a:lnTo>
                    <a:lnTo>
                      <a:pt x="187" y="333"/>
                    </a:lnTo>
                    <a:lnTo>
                      <a:pt x="177" y="341"/>
                    </a:lnTo>
                    <a:lnTo>
                      <a:pt x="172" y="344"/>
                    </a:lnTo>
                    <a:lnTo>
                      <a:pt x="153" y="348"/>
                    </a:lnTo>
                    <a:lnTo>
                      <a:pt x="130" y="330"/>
                    </a:lnTo>
                    <a:lnTo>
                      <a:pt x="112" y="305"/>
                    </a:lnTo>
                    <a:lnTo>
                      <a:pt x="87" y="270"/>
                    </a:lnTo>
                    <a:lnTo>
                      <a:pt x="70" y="237"/>
                    </a:lnTo>
                    <a:lnTo>
                      <a:pt x="69" y="219"/>
                    </a:lnTo>
                    <a:lnTo>
                      <a:pt x="81" y="203"/>
                    </a:lnTo>
                    <a:lnTo>
                      <a:pt x="112" y="194"/>
                    </a:lnTo>
                    <a:lnTo>
                      <a:pt x="148" y="180"/>
                    </a:lnTo>
                    <a:lnTo>
                      <a:pt x="172" y="173"/>
                    </a:lnTo>
                    <a:lnTo>
                      <a:pt x="180" y="164"/>
                    </a:lnTo>
                    <a:lnTo>
                      <a:pt x="175" y="155"/>
                    </a:lnTo>
                    <a:lnTo>
                      <a:pt x="154" y="141"/>
                    </a:lnTo>
                    <a:lnTo>
                      <a:pt x="121" y="125"/>
                    </a:lnTo>
                    <a:lnTo>
                      <a:pt x="85" y="113"/>
                    </a:lnTo>
                    <a:lnTo>
                      <a:pt x="57" y="101"/>
                    </a:lnTo>
                    <a:lnTo>
                      <a:pt x="24" y="75"/>
                    </a:lnTo>
                    <a:lnTo>
                      <a:pt x="9" y="53"/>
                    </a:lnTo>
                    <a:lnTo>
                      <a:pt x="0" y="24"/>
                    </a:lnTo>
                    <a:lnTo>
                      <a:pt x="9" y="8"/>
                    </a:lnTo>
                    <a:lnTo>
                      <a:pt x="22" y="0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2" name="Freeform 52">
                <a:extLst>
                  <a:ext uri="{FF2B5EF4-FFF2-40B4-BE49-F238E27FC236}">
                    <a16:creationId xmlns:a16="http://schemas.microsoft.com/office/drawing/2014/main" id="{01D48D91-ED98-4103-8994-F4EF584A5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8" y="1775"/>
                <a:ext cx="187" cy="420"/>
              </a:xfrm>
              <a:custGeom>
                <a:avLst/>
                <a:gdLst>
                  <a:gd name="T0" fmla="*/ 52 w 187"/>
                  <a:gd name="T1" fmla="*/ 0 h 420"/>
                  <a:gd name="T2" fmla="*/ 67 w 187"/>
                  <a:gd name="T3" fmla="*/ 7 h 420"/>
                  <a:gd name="T4" fmla="*/ 84 w 187"/>
                  <a:gd name="T5" fmla="*/ 21 h 420"/>
                  <a:gd name="T6" fmla="*/ 91 w 187"/>
                  <a:gd name="T7" fmla="*/ 39 h 420"/>
                  <a:gd name="T8" fmla="*/ 103 w 187"/>
                  <a:gd name="T9" fmla="*/ 69 h 420"/>
                  <a:gd name="T10" fmla="*/ 111 w 187"/>
                  <a:gd name="T11" fmla="*/ 102 h 420"/>
                  <a:gd name="T12" fmla="*/ 117 w 187"/>
                  <a:gd name="T13" fmla="*/ 133 h 420"/>
                  <a:gd name="T14" fmla="*/ 114 w 187"/>
                  <a:gd name="T15" fmla="*/ 160 h 420"/>
                  <a:gd name="T16" fmla="*/ 108 w 187"/>
                  <a:gd name="T17" fmla="*/ 181 h 420"/>
                  <a:gd name="T18" fmla="*/ 99 w 187"/>
                  <a:gd name="T19" fmla="*/ 205 h 420"/>
                  <a:gd name="T20" fmla="*/ 82 w 187"/>
                  <a:gd name="T21" fmla="*/ 235 h 420"/>
                  <a:gd name="T22" fmla="*/ 64 w 187"/>
                  <a:gd name="T23" fmla="*/ 265 h 420"/>
                  <a:gd name="T24" fmla="*/ 51 w 187"/>
                  <a:gd name="T25" fmla="*/ 286 h 420"/>
                  <a:gd name="T26" fmla="*/ 43 w 187"/>
                  <a:gd name="T27" fmla="*/ 303 h 420"/>
                  <a:gd name="T28" fmla="*/ 43 w 187"/>
                  <a:gd name="T29" fmla="*/ 319 h 420"/>
                  <a:gd name="T30" fmla="*/ 48 w 187"/>
                  <a:gd name="T31" fmla="*/ 333 h 420"/>
                  <a:gd name="T32" fmla="*/ 72 w 187"/>
                  <a:gd name="T33" fmla="*/ 340 h 420"/>
                  <a:gd name="T34" fmla="*/ 106 w 187"/>
                  <a:gd name="T35" fmla="*/ 349 h 420"/>
                  <a:gd name="T36" fmla="*/ 157 w 187"/>
                  <a:gd name="T37" fmla="*/ 366 h 420"/>
                  <a:gd name="T38" fmla="*/ 181 w 187"/>
                  <a:gd name="T39" fmla="*/ 378 h 420"/>
                  <a:gd name="T40" fmla="*/ 187 w 187"/>
                  <a:gd name="T41" fmla="*/ 391 h 420"/>
                  <a:gd name="T42" fmla="*/ 181 w 187"/>
                  <a:gd name="T43" fmla="*/ 402 h 420"/>
                  <a:gd name="T44" fmla="*/ 163 w 187"/>
                  <a:gd name="T45" fmla="*/ 414 h 420"/>
                  <a:gd name="T46" fmla="*/ 157 w 187"/>
                  <a:gd name="T47" fmla="*/ 415 h 420"/>
                  <a:gd name="T48" fmla="*/ 133 w 187"/>
                  <a:gd name="T49" fmla="*/ 420 h 420"/>
                  <a:gd name="T50" fmla="*/ 121 w 187"/>
                  <a:gd name="T51" fmla="*/ 415 h 420"/>
                  <a:gd name="T52" fmla="*/ 112 w 187"/>
                  <a:gd name="T53" fmla="*/ 405 h 420"/>
                  <a:gd name="T54" fmla="*/ 97 w 187"/>
                  <a:gd name="T55" fmla="*/ 387 h 420"/>
                  <a:gd name="T56" fmla="*/ 73 w 187"/>
                  <a:gd name="T57" fmla="*/ 370 h 420"/>
                  <a:gd name="T58" fmla="*/ 54 w 187"/>
                  <a:gd name="T59" fmla="*/ 367 h 420"/>
                  <a:gd name="T60" fmla="*/ 36 w 187"/>
                  <a:gd name="T61" fmla="*/ 367 h 420"/>
                  <a:gd name="T62" fmla="*/ 22 w 187"/>
                  <a:gd name="T63" fmla="*/ 367 h 420"/>
                  <a:gd name="T64" fmla="*/ 10 w 187"/>
                  <a:gd name="T65" fmla="*/ 360 h 420"/>
                  <a:gd name="T66" fmla="*/ 4 w 187"/>
                  <a:gd name="T67" fmla="*/ 352 h 420"/>
                  <a:gd name="T68" fmla="*/ 0 w 187"/>
                  <a:gd name="T69" fmla="*/ 339 h 420"/>
                  <a:gd name="T70" fmla="*/ 3 w 187"/>
                  <a:gd name="T71" fmla="*/ 327 h 420"/>
                  <a:gd name="T72" fmla="*/ 7 w 187"/>
                  <a:gd name="T73" fmla="*/ 307 h 420"/>
                  <a:gd name="T74" fmla="*/ 15 w 187"/>
                  <a:gd name="T75" fmla="*/ 291 h 420"/>
                  <a:gd name="T76" fmla="*/ 27 w 187"/>
                  <a:gd name="T77" fmla="*/ 264 h 420"/>
                  <a:gd name="T78" fmla="*/ 49 w 187"/>
                  <a:gd name="T79" fmla="*/ 229 h 420"/>
                  <a:gd name="T80" fmla="*/ 64 w 187"/>
                  <a:gd name="T81" fmla="*/ 201 h 420"/>
                  <a:gd name="T82" fmla="*/ 70 w 187"/>
                  <a:gd name="T83" fmla="*/ 175 h 420"/>
                  <a:gd name="T84" fmla="*/ 73 w 187"/>
                  <a:gd name="T85" fmla="*/ 150 h 420"/>
                  <a:gd name="T86" fmla="*/ 64 w 187"/>
                  <a:gd name="T87" fmla="*/ 121 h 420"/>
                  <a:gd name="T88" fmla="*/ 52 w 187"/>
                  <a:gd name="T89" fmla="*/ 97 h 420"/>
                  <a:gd name="T90" fmla="*/ 37 w 187"/>
                  <a:gd name="T91" fmla="*/ 72 h 420"/>
                  <a:gd name="T92" fmla="*/ 25 w 187"/>
                  <a:gd name="T93" fmla="*/ 51 h 420"/>
                  <a:gd name="T94" fmla="*/ 21 w 187"/>
                  <a:gd name="T95" fmla="*/ 30 h 420"/>
                  <a:gd name="T96" fmla="*/ 25 w 187"/>
                  <a:gd name="T97" fmla="*/ 16 h 420"/>
                  <a:gd name="T98" fmla="*/ 33 w 187"/>
                  <a:gd name="T99" fmla="*/ 7 h 420"/>
                  <a:gd name="T100" fmla="*/ 46 w 187"/>
                  <a:gd name="T101" fmla="*/ 3 h 420"/>
                  <a:gd name="T102" fmla="*/ 52 w 187"/>
                  <a:gd name="T103" fmla="*/ 0 h 42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87"/>
                  <a:gd name="T157" fmla="*/ 0 h 420"/>
                  <a:gd name="T158" fmla="*/ 187 w 187"/>
                  <a:gd name="T159" fmla="*/ 420 h 42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87" h="420">
                    <a:moveTo>
                      <a:pt x="52" y="0"/>
                    </a:moveTo>
                    <a:lnTo>
                      <a:pt x="67" y="7"/>
                    </a:lnTo>
                    <a:lnTo>
                      <a:pt x="84" y="21"/>
                    </a:lnTo>
                    <a:lnTo>
                      <a:pt x="91" y="39"/>
                    </a:lnTo>
                    <a:lnTo>
                      <a:pt x="103" y="69"/>
                    </a:lnTo>
                    <a:lnTo>
                      <a:pt x="111" y="102"/>
                    </a:lnTo>
                    <a:lnTo>
                      <a:pt x="117" y="133"/>
                    </a:lnTo>
                    <a:lnTo>
                      <a:pt x="114" y="160"/>
                    </a:lnTo>
                    <a:lnTo>
                      <a:pt x="108" y="181"/>
                    </a:lnTo>
                    <a:lnTo>
                      <a:pt x="99" y="205"/>
                    </a:lnTo>
                    <a:lnTo>
                      <a:pt x="82" y="235"/>
                    </a:lnTo>
                    <a:lnTo>
                      <a:pt x="64" y="265"/>
                    </a:lnTo>
                    <a:lnTo>
                      <a:pt x="51" y="286"/>
                    </a:lnTo>
                    <a:lnTo>
                      <a:pt x="43" y="303"/>
                    </a:lnTo>
                    <a:lnTo>
                      <a:pt x="43" y="319"/>
                    </a:lnTo>
                    <a:lnTo>
                      <a:pt x="48" y="333"/>
                    </a:lnTo>
                    <a:lnTo>
                      <a:pt x="72" y="340"/>
                    </a:lnTo>
                    <a:lnTo>
                      <a:pt x="106" y="349"/>
                    </a:lnTo>
                    <a:lnTo>
                      <a:pt x="157" y="366"/>
                    </a:lnTo>
                    <a:lnTo>
                      <a:pt x="181" y="378"/>
                    </a:lnTo>
                    <a:lnTo>
                      <a:pt x="187" y="391"/>
                    </a:lnTo>
                    <a:lnTo>
                      <a:pt x="181" y="402"/>
                    </a:lnTo>
                    <a:lnTo>
                      <a:pt x="163" y="414"/>
                    </a:lnTo>
                    <a:lnTo>
                      <a:pt x="157" y="415"/>
                    </a:lnTo>
                    <a:lnTo>
                      <a:pt x="133" y="420"/>
                    </a:lnTo>
                    <a:lnTo>
                      <a:pt x="121" y="415"/>
                    </a:lnTo>
                    <a:lnTo>
                      <a:pt x="112" y="405"/>
                    </a:lnTo>
                    <a:lnTo>
                      <a:pt x="97" y="387"/>
                    </a:lnTo>
                    <a:lnTo>
                      <a:pt x="73" y="370"/>
                    </a:lnTo>
                    <a:lnTo>
                      <a:pt x="54" y="367"/>
                    </a:lnTo>
                    <a:lnTo>
                      <a:pt x="36" y="367"/>
                    </a:lnTo>
                    <a:lnTo>
                      <a:pt x="22" y="367"/>
                    </a:lnTo>
                    <a:lnTo>
                      <a:pt x="10" y="360"/>
                    </a:lnTo>
                    <a:lnTo>
                      <a:pt x="4" y="352"/>
                    </a:lnTo>
                    <a:lnTo>
                      <a:pt x="0" y="339"/>
                    </a:lnTo>
                    <a:lnTo>
                      <a:pt x="3" y="327"/>
                    </a:lnTo>
                    <a:lnTo>
                      <a:pt x="7" y="307"/>
                    </a:lnTo>
                    <a:lnTo>
                      <a:pt x="15" y="291"/>
                    </a:lnTo>
                    <a:lnTo>
                      <a:pt x="27" y="264"/>
                    </a:lnTo>
                    <a:lnTo>
                      <a:pt x="49" y="229"/>
                    </a:lnTo>
                    <a:lnTo>
                      <a:pt x="64" y="201"/>
                    </a:lnTo>
                    <a:lnTo>
                      <a:pt x="70" y="175"/>
                    </a:lnTo>
                    <a:lnTo>
                      <a:pt x="73" y="150"/>
                    </a:lnTo>
                    <a:lnTo>
                      <a:pt x="64" y="121"/>
                    </a:lnTo>
                    <a:lnTo>
                      <a:pt x="52" y="97"/>
                    </a:lnTo>
                    <a:lnTo>
                      <a:pt x="37" y="72"/>
                    </a:lnTo>
                    <a:lnTo>
                      <a:pt x="25" y="51"/>
                    </a:lnTo>
                    <a:lnTo>
                      <a:pt x="21" y="30"/>
                    </a:lnTo>
                    <a:lnTo>
                      <a:pt x="25" y="16"/>
                    </a:lnTo>
                    <a:lnTo>
                      <a:pt x="33" y="7"/>
                    </a:lnTo>
                    <a:lnTo>
                      <a:pt x="46" y="3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" name="Freeform 53">
                <a:extLst>
                  <a:ext uri="{FF2B5EF4-FFF2-40B4-BE49-F238E27FC236}">
                    <a16:creationId xmlns:a16="http://schemas.microsoft.com/office/drawing/2014/main" id="{8F0F524F-A851-49F6-8823-9B75271F35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9" y="1773"/>
                <a:ext cx="165" cy="450"/>
              </a:xfrm>
              <a:custGeom>
                <a:avLst/>
                <a:gdLst>
                  <a:gd name="T0" fmla="*/ 81 w 165"/>
                  <a:gd name="T1" fmla="*/ 49 h 450"/>
                  <a:gd name="T2" fmla="*/ 97 w 165"/>
                  <a:gd name="T3" fmla="*/ 25 h 450"/>
                  <a:gd name="T4" fmla="*/ 123 w 165"/>
                  <a:gd name="T5" fmla="*/ 3 h 450"/>
                  <a:gd name="T6" fmla="*/ 147 w 165"/>
                  <a:gd name="T7" fmla="*/ 0 h 450"/>
                  <a:gd name="T8" fmla="*/ 160 w 165"/>
                  <a:gd name="T9" fmla="*/ 15 h 450"/>
                  <a:gd name="T10" fmla="*/ 165 w 165"/>
                  <a:gd name="T11" fmla="*/ 37 h 450"/>
                  <a:gd name="T12" fmla="*/ 157 w 165"/>
                  <a:gd name="T13" fmla="*/ 60 h 450"/>
                  <a:gd name="T14" fmla="*/ 141 w 165"/>
                  <a:gd name="T15" fmla="*/ 75 h 450"/>
                  <a:gd name="T16" fmla="*/ 112 w 165"/>
                  <a:gd name="T17" fmla="*/ 97 h 450"/>
                  <a:gd name="T18" fmla="*/ 93 w 165"/>
                  <a:gd name="T19" fmla="*/ 120 h 450"/>
                  <a:gd name="T20" fmla="*/ 82 w 165"/>
                  <a:gd name="T21" fmla="*/ 144 h 450"/>
                  <a:gd name="T22" fmla="*/ 78 w 165"/>
                  <a:gd name="T23" fmla="*/ 168 h 450"/>
                  <a:gd name="T24" fmla="*/ 76 w 165"/>
                  <a:gd name="T25" fmla="*/ 195 h 450"/>
                  <a:gd name="T26" fmla="*/ 82 w 165"/>
                  <a:gd name="T27" fmla="*/ 223 h 450"/>
                  <a:gd name="T28" fmla="*/ 82 w 165"/>
                  <a:gd name="T29" fmla="*/ 228 h 450"/>
                  <a:gd name="T30" fmla="*/ 90 w 165"/>
                  <a:gd name="T31" fmla="*/ 261 h 450"/>
                  <a:gd name="T32" fmla="*/ 97 w 165"/>
                  <a:gd name="T33" fmla="*/ 294 h 450"/>
                  <a:gd name="T34" fmla="*/ 108 w 165"/>
                  <a:gd name="T35" fmla="*/ 327 h 450"/>
                  <a:gd name="T36" fmla="*/ 118 w 165"/>
                  <a:gd name="T37" fmla="*/ 351 h 450"/>
                  <a:gd name="T38" fmla="*/ 121 w 165"/>
                  <a:gd name="T39" fmla="*/ 369 h 450"/>
                  <a:gd name="T40" fmla="*/ 114 w 165"/>
                  <a:gd name="T41" fmla="*/ 376 h 450"/>
                  <a:gd name="T42" fmla="*/ 96 w 165"/>
                  <a:gd name="T43" fmla="*/ 385 h 450"/>
                  <a:gd name="T44" fmla="*/ 78 w 165"/>
                  <a:gd name="T45" fmla="*/ 405 h 450"/>
                  <a:gd name="T46" fmla="*/ 67 w 165"/>
                  <a:gd name="T47" fmla="*/ 433 h 450"/>
                  <a:gd name="T48" fmla="*/ 63 w 165"/>
                  <a:gd name="T49" fmla="*/ 447 h 450"/>
                  <a:gd name="T50" fmla="*/ 58 w 165"/>
                  <a:gd name="T51" fmla="*/ 450 h 450"/>
                  <a:gd name="T52" fmla="*/ 48 w 165"/>
                  <a:gd name="T53" fmla="*/ 450 h 450"/>
                  <a:gd name="T54" fmla="*/ 13 w 165"/>
                  <a:gd name="T55" fmla="*/ 438 h 450"/>
                  <a:gd name="T56" fmla="*/ 0 w 165"/>
                  <a:gd name="T57" fmla="*/ 424 h 450"/>
                  <a:gd name="T58" fmla="*/ 3 w 165"/>
                  <a:gd name="T59" fmla="*/ 411 h 450"/>
                  <a:gd name="T60" fmla="*/ 13 w 165"/>
                  <a:gd name="T61" fmla="*/ 396 h 450"/>
                  <a:gd name="T62" fmla="*/ 31 w 165"/>
                  <a:gd name="T63" fmla="*/ 381 h 450"/>
                  <a:gd name="T64" fmla="*/ 61 w 165"/>
                  <a:gd name="T65" fmla="*/ 364 h 450"/>
                  <a:gd name="T66" fmla="*/ 72 w 165"/>
                  <a:gd name="T67" fmla="*/ 349 h 450"/>
                  <a:gd name="T68" fmla="*/ 73 w 165"/>
                  <a:gd name="T69" fmla="*/ 325 h 450"/>
                  <a:gd name="T70" fmla="*/ 69 w 165"/>
                  <a:gd name="T71" fmla="*/ 286 h 450"/>
                  <a:gd name="T72" fmla="*/ 55 w 165"/>
                  <a:gd name="T73" fmla="*/ 241 h 450"/>
                  <a:gd name="T74" fmla="*/ 48 w 165"/>
                  <a:gd name="T75" fmla="*/ 195 h 450"/>
                  <a:gd name="T76" fmla="*/ 42 w 165"/>
                  <a:gd name="T77" fmla="*/ 154 h 450"/>
                  <a:gd name="T78" fmla="*/ 43 w 165"/>
                  <a:gd name="T79" fmla="*/ 127 h 450"/>
                  <a:gd name="T80" fmla="*/ 49 w 165"/>
                  <a:gd name="T81" fmla="*/ 100 h 450"/>
                  <a:gd name="T82" fmla="*/ 58 w 165"/>
                  <a:gd name="T83" fmla="*/ 78 h 450"/>
                  <a:gd name="T84" fmla="*/ 72 w 165"/>
                  <a:gd name="T85" fmla="*/ 57 h 450"/>
                  <a:gd name="T86" fmla="*/ 81 w 165"/>
                  <a:gd name="T87" fmla="*/ 49 h 45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65"/>
                  <a:gd name="T133" fmla="*/ 0 h 450"/>
                  <a:gd name="T134" fmla="*/ 165 w 165"/>
                  <a:gd name="T135" fmla="*/ 450 h 45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65" h="450">
                    <a:moveTo>
                      <a:pt x="81" y="49"/>
                    </a:moveTo>
                    <a:lnTo>
                      <a:pt x="97" y="25"/>
                    </a:lnTo>
                    <a:lnTo>
                      <a:pt x="123" y="3"/>
                    </a:lnTo>
                    <a:lnTo>
                      <a:pt x="147" y="0"/>
                    </a:lnTo>
                    <a:lnTo>
                      <a:pt x="160" y="15"/>
                    </a:lnTo>
                    <a:lnTo>
                      <a:pt x="165" y="37"/>
                    </a:lnTo>
                    <a:lnTo>
                      <a:pt x="157" y="60"/>
                    </a:lnTo>
                    <a:lnTo>
                      <a:pt x="141" y="75"/>
                    </a:lnTo>
                    <a:lnTo>
                      <a:pt x="112" y="97"/>
                    </a:lnTo>
                    <a:lnTo>
                      <a:pt x="93" y="120"/>
                    </a:lnTo>
                    <a:lnTo>
                      <a:pt x="82" y="144"/>
                    </a:lnTo>
                    <a:lnTo>
                      <a:pt x="78" y="168"/>
                    </a:lnTo>
                    <a:lnTo>
                      <a:pt x="76" y="195"/>
                    </a:lnTo>
                    <a:lnTo>
                      <a:pt x="82" y="223"/>
                    </a:lnTo>
                    <a:lnTo>
                      <a:pt x="82" y="228"/>
                    </a:lnTo>
                    <a:lnTo>
                      <a:pt x="90" y="261"/>
                    </a:lnTo>
                    <a:lnTo>
                      <a:pt x="97" y="294"/>
                    </a:lnTo>
                    <a:lnTo>
                      <a:pt x="108" y="327"/>
                    </a:lnTo>
                    <a:lnTo>
                      <a:pt x="118" y="351"/>
                    </a:lnTo>
                    <a:lnTo>
                      <a:pt x="121" y="369"/>
                    </a:lnTo>
                    <a:lnTo>
                      <a:pt x="114" y="376"/>
                    </a:lnTo>
                    <a:lnTo>
                      <a:pt x="96" y="385"/>
                    </a:lnTo>
                    <a:lnTo>
                      <a:pt x="78" y="405"/>
                    </a:lnTo>
                    <a:lnTo>
                      <a:pt x="67" y="433"/>
                    </a:lnTo>
                    <a:lnTo>
                      <a:pt x="63" y="447"/>
                    </a:lnTo>
                    <a:lnTo>
                      <a:pt x="58" y="450"/>
                    </a:lnTo>
                    <a:lnTo>
                      <a:pt x="48" y="450"/>
                    </a:lnTo>
                    <a:lnTo>
                      <a:pt x="13" y="438"/>
                    </a:lnTo>
                    <a:lnTo>
                      <a:pt x="0" y="424"/>
                    </a:lnTo>
                    <a:lnTo>
                      <a:pt x="3" y="411"/>
                    </a:lnTo>
                    <a:lnTo>
                      <a:pt x="13" y="396"/>
                    </a:lnTo>
                    <a:lnTo>
                      <a:pt x="31" y="381"/>
                    </a:lnTo>
                    <a:lnTo>
                      <a:pt x="61" y="364"/>
                    </a:lnTo>
                    <a:lnTo>
                      <a:pt x="72" y="349"/>
                    </a:lnTo>
                    <a:lnTo>
                      <a:pt x="73" y="325"/>
                    </a:lnTo>
                    <a:lnTo>
                      <a:pt x="69" y="286"/>
                    </a:lnTo>
                    <a:lnTo>
                      <a:pt x="55" y="241"/>
                    </a:lnTo>
                    <a:lnTo>
                      <a:pt x="48" y="195"/>
                    </a:lnTo>
                    <a:lnTo>
                      <a:pt x="42" y="154"/>
                    </a:lnTo>
                    <a:lnTo>
                      <a:pt x="43" y="127"/>
                    </a:lnTo>
                    <a:lnTo>
                      <a:pt x="49" y="100"/>
                    </a:lnTo>
                    <a:lnTo>
                      <a:pt x="58" y="78"/>
                    </a:lnTo>
                    <a:lnTo>
                      <a:pt x="72" y="57"/>
                    </a:lnTo>
                    <a:lnTo>
                      <a:pt x="81" y="49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4" name="Freeform 54">
                <a:extLst>
                  <a:ext uri="{FF2B5EF4-FFF2-40B4-BE49-F238E27FC236}">
                    <a16:creationId xmlns:a16="http://schemas.microsoft.com/office/drawing/2014/main" id="{E4B137F0-E0F0-4DB8-9AE1-39F3CB04F7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3" y="1767"/>
                <a:ext cx="488" cy="476"/>
              </a:xfrm>
              <a:custGeom>
                <a:avLst/>
                <a:gdLst>
                  <a:gd name="T0" fmla="*/ 480 w 488"/>
                  <a:gd name="T1" fmla="*/ 0 h 476"/>
                  <a:gd name="T2" fmla="*/ 432 w 488"/>
                  <a:gd name="T3" fmla="*/ 19 h 476"/>
                  <a:gd name="T4" fmla="*/ 402 w 488"/>
                  <a:gd name="T5" fmla="*/ 45 h 476"/>
                  <a:gd name="T6" fmla="*/ 381 w 488"/>
                  <a:gd name="T7" fmla="*/ 81 h 476"/>
                  <a:gd name="T8" fmla="*/ 363 w 488"/>
                  <a:gd name="T9" fmla="*/ 118 h 476"/>
                  <a:gd name="T10" fmla="*/ 352 w 488"/>
                  <a:gd name="T11" fmla="*/ 160 h 476"/>
                  <a:gd name="T12" fmla="*/ 346 w 488"/>
                  <a:gd name="T13" fmla="*/ 202 h 476"/>
                  <a:gd name="T14" fmla="*/ 337 w 488"/>
                  <a:gd name="T15" fmla="*/ 241 h 476"/>
                  <a:gd name="T16" fmla="*/ 327 w 488"/>
                  <a:gd name="T17" fmla="*/ 265 h 476"/>
                  <a:gd name="T18" fmla="*/ 313 w 488"/>
                  <a:gd name="T19" fmla="*/ 283 h 476"/>
                  <a:gd name="T20" fmla="*/ 294 w 488"/>
                  <a:gd name="T21" fmla="*/ 300 h 476"/>
                  <a:gd name="T22" fmla="*/ 289 w 488"/>
                  <a:gd name="T23" fmla="*/ 301 h 476"/>
                  <a:gd name="T24" fmla="*/ 264 w 488"/>
                  <a:gd name="T25" fmla="*/ 316 h 476"/>
                  <a:gd name="T26" fmla="*/ 223 w 488"/>
                  <a:gd name="T27" fmla="*/ 334 h 476"/>
                  <a:gd name="T28" fmla="*/ 184 w 488"/>
                  <a:gd name="T29" fmla="*/ 354 h 476"/>
                  <a:gd name="T30" fmla="*/ 148 w 488"/>
                  <a:gd name="T31" fmla="*/ 367 h 476"/>
                  <a:gd name="T32" fmla="*/ 127 w 488"/>
                  <a:gd name="T33" fmla="*/ 333 h 476"/>
                  <a:gd name="T34" fmla="*/ 127 w 488"/>
                  <a:gd name="T35" fmla="*/ 337 h 476"/>
                  <a:gd name="T36" fmla="*/ 111 w 488"/>
                  <a:gd name="T37" fmla="*/ 373 h 476"/>
                  <a:gd name="T38" fmla="*/ 88 w 488"/>
                  <a:gd name="T39" fmla="*/ 405 h 476"/>
                  <a:gd name="T40" fmla="*/ 51 w 488"/>
                  <a:gd name="T41" fmla="*/ 435 h 476"/>
                  <a:gd name="T42" fmla="*/ 12 w 488"/>
                  <a:gd name="T43" fmla="*/ 460 h 476"/>
                  <a:gd name="T44" fmla="*/ 0 w 488"/>
                  <a:gd name="T45" fmla="*/ 469 h 476"/>
                  <a:gd name="T46" fmla="*/ 10 w 488"/>
                  <a:gd name="T47" fmla="*/ 474 h 476"/>
                  <a:gd name="T48" fmla="*/ 6 w 488"/>
                  <a:gd name="T49" fmla="*/ 476 h 476"/>
                  <a:gd name="T50" fmla="*/ 64 w 488"/>
                  <a:gd name="T51" fmla="*/ 459 h 476"/>
                  <a:gd name="T52" fmla="*/ 118 w 488"/>
                  <a:gd name="T53" fmla="*/ 448 h 476"/>
                  <a:gd name="T54" fmla="*/ 175 w 488"/>
                  <a:gd name="T55" fmla="*/ 438 h 476"/>
                  <a:gd name="T56" fmla="*/ 204 w 488"/>
                  <a:gd name="T57" fmla="*/ 436 h 476"/>
                  <a:gd name="T58" fmla="*/ 168 w 488"/>
                  <a:gd name="T59" fmla="*/ 393 h 476"/>
                  <a:gd name="T60" fmla="*/ 163 w 488"/>
                  <a:gd name="T61" fmla="*/ 396 h 476"/>
                  <a:gd name="T62" fmla="*/ 217 w 488"/>
                  <a:gd name="T63" fmla="*/ 366 h 476"/>
                  <a:gd name="T64" fmla="*/ 262 w 488"/>
                  <a:gd name="T65" fmla="*/ 342 h 476"/>
                  <a:gd name="T66" fmla="*/ 298 w 488"/>
                  <a:gd name="T67" fmla="*/ 324 h 476"/>
                  <a:gd name="T68" fmla="*/ 328 w 488"/>
                  <a:gd name="T69" fmla="*/ 301 h 476"/>
                  <a:gd name="T70" fmla="*/ 346 w 488"/>
                  <a:gd name="T71" fmla="*/ 279 h 476"/>
                  <a:gd name="T72" fmla="*/ 358 w 488"/>
                  <a:gd name="T73" fmla="*/ 249 h 476"/>
                  <a:gd name="T74" fmla="*/ 367 w 488"/>
                  <a:gd name="T75" fmla="*/ 208 h 476"/>
                  <a:gd name="T76" fmla="*/ 375 w 488"/>
                  <a:gd name="T77" fmla="*/ 171 h 476"/>
                  <a:gd name="T78" fmla="*/ 384 w 488"/>
                  <a:gd name="T79" fmla="*/ 135 h 476"/>
                  <a:gd name="T80" fmla="*/ 394 w 488"/>
                  <a:gd name="T81" fmla="*/ 99 h 476"/>
                  <a:gd name="T82" fmla="*/ 412 w 488"/>
                  <a:gd name="T83" fmla="*/ 69 h 476"/>
                  <a:gd name="T84" fmla="*/ 433 w 488"/>
                  <a:gd name="T85" fmla="*/ 48 h 476"/>
                  <a:gd name="T86" fmla="*/ 465 w 488"/>
                  <a:gd name="T87" fmla="*/ 33 h 476"/>
                  <a:gd name="T88" fmla="*/ 488 w 488"/>
                  <a:gd name="T89" fmla="*/ 22 h 476"/>
                  <a:gd name="T90" fmla="*/ 480 w 488"/>
                  <a:gd name="T91" fmla="*/ 0 h 47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488"/>
                  <a:gd name="T139" fmla="*/ 0 h 476"/>
                  <a:gd name="T140" fmla="*/ 488 w 488"/>
                  <a:gd name="T141" fmla="*/ 476 h 47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488" h="476">
                    <a:moveTo>
                      <a:pt x="480" y="0"/>
                    </a:moveTo>
                    <a:lnTo>
                      <a:pt x="432" y="19"/>
                    </a:lnTo>
                    <a:lnTo>
                      <a:pt x="402" y="45"/>
                    </a:lnTo>
                    <a:lnTo>
                      <a:pt x="381" y="81"/>
                    </a:lnTo>
                    <a:lnTo>
                      <a:pt x="363" y="118"/>
                    </a:lnTo>
                    <a:lnTo>
                      <a:pt x="352" y="160"/>
                    </a:lnTo>
                    <a:lnTo>
                      <a:pt x="346" y="202"/>
                    </a:lnTo>
                    <a:lnTo>
                      <a:pt x="337" y="241"/>
                    </a:lnTo>
                    <a:lnTo>
                      <a:pt x="327" y="265"/>
                    </a:lnTo>
                    <a:lnTo>
                      <a:pt x="313" y="283"/>
                    </a:lnTo>
                    <a:lnTo>
                      <a:pt x="294" y="300"/>
                    </a:lnTo>
                    <a:lnTo>
                      <a:pt x="289" y="301"/>
                    </a:lnTo>
                    <a:lnTo>
                      <a:pt x="264" y="316"/>
                    </a:lnTo>
                    <a:lnTo>
                      <a:pt x="223" y="334"/>
                    </a:lnTo>
                    <a:lnTo>
                      <a:pt x="184" y="354"/>
                    </a:lnTo>
                    <a:lnTo>
                      <a:pt x="148" y="367"/>
                    </a:lnTo>
                    <a:lnTo>
                      <a:pt x="127" y="333"/>
                    </a:lnTo>
                    <a:lnTo>
                      <a:pt x="127" y="337"/>
                    </a:lnTo>
                    <a:lnTo>
                      <a:pt x="111" y="373"/>
                    </a:lnTo>
                    <a:lnTo>
                      <a:pt x="88" y="405"/>
                    </a:lnTo>
                    <a:lnTo>
                      <a:pt x="51" y="435"/>
                    </a:lnTo>
                    <a:lnTo>
                      <a:pt x="12" y="460"/>
                    </a:lnTo>
                    <a:lnTo>
                      <a:pt x="0" y="469"/>
                    </a:lnTo>
                    <a:lnTo>
                      <a:pt x="10" y="474"/>
                    </a:lnTo>
                    <a:lnTo>
                      <a:pt x="6" y="476"/>
                    </a:lnTo>
                    <a:lnTo>
                      <a:pt x="64" y="459"/>
                    </a:lnTo>
                    <a:lnTo>
                      <a:pt x="118" y="448"/>
                    </a:lnTo>
                    <a:lnTo>
                      <a:pt x="175" y="438"/>
                    </a:lnTo>
                    <a:lnTo>
                      <a:pt x="204" y="436"/>
                    </a:lnTo>
                    <a:lnTo>
                      <a:pt x="168" y="393"/>
                    </a:lnTo>
                    <a:lnTo>
                      <a:pt x="163" y="396"/>
                    </a:lnTo>
                    <a:lnTo>
                      <a:pt x="217" y="366"/>
                    </a:lnTo>
                    <a:lnTo>
                      <a:pt x="262" y="342"/>
                    </a:lnTo>
                    <a:lnTo>
                      <a:pt x="298" y="324"/>
                    </a:lnTo>
                    <a:lnTo>
                      <a:pt x="328" y="301"/>
                    </a:lnTo>
                    <a:lnTo>
                      <a:pt x="346" y="279"/>
                    </a:lnTo>
                    <a:lnTo>
                      <a:pt x="358" y="249"/>
                    </a:lnTo>
                    <a:lnTo>
                      <a:pt x="367" y="208"/>
                    </a:lnTo>
                    <a:lnTo>
                      <a:pt x="375" y="171"/>
                    </a:lnTo>
                    <a:lnTo>
                      <a:pt x="384" y="135"/>
                    </a:lnTo>
                    <a:lnTo>
                      <a:pt x="394" y="99"/>
                    </a:lnTo>
                    <a:lnTo>
                      <a:pt x="412" y="69"/>
                    </a:lnTo>
                    <a:lnTo>
                      <a:pt x="433" y="48"/>
                    </a:lnTo>
                    <a:lnTo>
                      <a:pt x="465" y="33"/>
                    </a:lnTo>
                    <a:lnTo>
                      <a:pt x="488" y="22"/>
                    </a:lnTo>
                    <a:lnTo>
                      <a:pt x="48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85" name="Group 55">
                <a:extLst>
                  <a:ext uri="{FF2B5EF4-FFF2-40B4-BE49-F238E27FC236}">
                    <a16:creationId xmlns:a16="http://schemas.microsoft.com/office/drawing/2014/main" id="{C788E1A8-5409-477E-8237-EBA206471C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20" y="768"/>
                <a:ext cx="230" cy="1456"/>
                <a:chOff x="2720" y="768"/>
                <a:chExt cx="230" cy="1456"/>
              </a:xfrm>
            </p:grpSpPr>
            <p:sp>
              <p:nvSpPr>
                <p:cNvPr id="86" name="Freeform 56">
                  <a:extLst>
                    <a:ext uri="{FF2B5EF4-FFF2-40B4-BE49-F238E27FC236}">
                      <a16:creationId xmlns:a16="http://schemas.microsoft.com/office/drawing/2014/main" id="{C33B7585-2AC9-4891-9A08-01367F5DD8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0" y="795"/>
                  <a:ext cx="230" cy="293"/>
                </a:xfrm>
                <a:custGeom>
                  <a:avLst/>
                  <a:gdLst>
                    <a:gd name="T0" fmla="*/ 147 w 230"/>
                    <a:gd name="T1" fmla="*/ 264 h 293"/>
                    <a:gd name="T2" fmla="*/ 170 w 230"/>
                    <a:gd name="T3" fmla="*/ 252 h 293"/>
                    <a:gd name="T4" fmla="*/ 182 w 230"/>
                    <a:gd name="T5" fmla="*/ 234 h 293"/>
                    <a:gd name="T6" fmla="*/ 192 w 230"/>
                    <a:gd name="T7" fmla="*/ 204 h 293"/>
                    <a:gd name="T8" fmla="*/ 198 w 230"/>
                    <a:gd name="T9" fmla="*/ 165 h 293"/>
                    <a:gd name="T10" fmla="*/ 195 w 230"/>
                    <a:gd name="T11" fmla="*/ 111 h 293"/>
                    <a:gd name="T12" fmla="*/ 192 w 230"/>
                    <a:gd name="T13" fmla="*/ 81 h 293"/>
                    <a:gd name="T14" fmla="*/ 167 w 230"/>
                    <a:gd name="T15" fmla="*/ 84 h 293"/>
                    <a:gd name="T16" fmla="*/ 177 w 230"/>
                    <a:gd name="T17" fmla="*/ 2 h 293"/>
                    <a:gd name="T18" fmla="*/ 230 w 230"/>
                    <a:gd name="T19" fmla="*/ 69 h 293"/>
                    <a:gd name="T20" fmla="*/ 212 w 230"/>
                    <a:gd name="T21" fmla="*/ 77 h 293"/>
                    <a:gd name="T22" fmla="*/ 219 w 230"/>
                    <a:gd name="T23" fmla="*/ 125 h 293"/>
                    <a:gd name="T24" fmla="*/ 219 w 230"/>
                    <a:gd name="T25" fmla="*/ 129 h 293"/>
                    <a:gd name="T26" fmla="*/ 219 w 230"/>
                    <a:gd name="T27" fmla="*/ 179 h 293"/>
                    <a:gd name="T28" fmla="*/ 218 w 230"/>
                    <a:gd name="T29" fmla="*/ 183 h 293"/>
                    <a:gd name="T30" fmla="*/ 210 w 230"/>
                    <a:gd name="T31" fmla="*/ 222 h 293"/>
                    <a:gd name="T32" fmla="*/ 197 w 230"/>
                    <a:gd name="T33" fmla="*/ 258 h 293"/>
                    <a:gd name="T34" fmla="*/ 174 w 230"/>
                    <a:gd name="T35" fmla="*/ 279 h 293"/>
                    <a:gd name="T36" fmla="*/ 143 w 230"/>
                    <a:gd name="T37" fmla="*/ 288 h 293"/>
                    <a:gd name="T38" fmla="*/ 113 w 230"/>
                    <a:gd name="T39" fmla="*/ 293 h 293"/>
                    <a:gd name="T40" fmla="*/ 84 w 230"/>
                    <a:gd name="T41" fmla="*/ 290 h 293"/>
                    <a:gd name="T42" fmla="*/ 57 w 230"/>
                    <a:gd name="T43" fmla="*/ 279 h 293"/>
                    <a:gd name="T44" fmla="*/ 33 w 230"/>
                    <a:gd name="T45" fmla="*/ 257 h 293"/>
                    <a:gd name="T46" fmla="*/ 17 w 230"/>
                    <a:gd name="T47" fmla="*/ 227 h 293"/>
                    <a:gd name="T48" fmla="*/ 8 w 230"/>
                    <a:gd name="T49" fmla="*/ 192 h 293"/>
                    <a:gd name="T50" fmla="*/ 5 w 230"/>
                    <a:gd name="T51" fmla="*/ 153 h 293"/>
                    <a:gd name="T52" fmla="*/ 8 w 230"/>
                    <a:gd name="T53" fmla="*/ 116 h 293"/>
                    <a:gd name="T54" fmla="*/ 21 w 230"/>
                    <a:gd name="T55" fmla="*/ 89 h 293"/>
                    <a:gd name="T56" fmla="*/ 0 w 230"/>
                    <a:gd name="T57" fmla="*/ 72 h 293"/>
                    <a:gd name="T58" fmla="*/ 50 w 230"/>
                    <a:gd name="T59" fmla="*/ 0 h 293"/>
                    <a:gd name="T60" fmla="*/ 60 w 230"/>
                    <a:gd name="T61" fmla="*/ 92 h 293"/>
                    <a:gd name="T62" fmla="*/ 36 w 230"/>
                    <a:gd name="T63" fmla="*/ 90 h 293"/>
                    <a:gd name="T64" fmla="*/ 26 w 230"/>
                    <a:gd name="T65" fmla="*/ 128 h 293"/>
                    <a:gd name="T66" fmla="*/ 26 w 230"/>
                    <a:gd name="T67" fmla="*/ 162 h 293"/>
                    <a:gd name="T68" fmla="*/ 29 w 230"/>
                    <a:gd name="T69" fmla="*/ 192 h 293"/>
                    <a:gd name="T70" fmla="*/ 38 w 230"/>
                    <a:gd name="T71" fmla="*/ 221 h 293"/>
                    <a:gd name="T72" fmla="*/ 54 w 230"/>
                    <a:gd name="T73" fmla="*/ 242 h 293"/>
                    <a:gd name="T74" fmla="*/ 74 w 230"/>
                    <a:gd name="T75" fmla="*/ 258 h 293"/>
                    <a:gd name="T76" fmla="*/ 99 w 230"/>
                    <a:gd name="T77" fmla="*/ 267 h 293"/>
                    <a:gd name="T78" fmla="*/ 125 w 230"/>
                    <a:gd name="T79" fmla="*/ 267 h 293"/>
                    <a:gd name="T80" fmla="*/ 147 w 230"/>
                    <a:gd name="T81" fmla="*/ 264 h 29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230"/>
                    <a:gd name="T124" fmla="*/ 0 h 293"/>
                    <a:gd name="T125" fmla="*/ 230 w 230"/>
                    <a:gd name="T126" fmla="*/ 293 h 29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230" h="293">
                      <a:moveTo>
                        <a:pt x="147" y="264"/>
                      </a:moveTo>
                      <a:lnTo>
                        <a:pt x="170" y="252"/>
                      </a:lnTo>
                      <a:lnTo>
                        <a:pt x="182" y="234"/>
                      </a:lnTo>
                      <a:lnTo>
                        <a:pt x="192" y="204"/>
                      </a:lnTo>
                      <a:lnTo>
                        <a:pt x="198" y="165"/>
                      </a:lnTo>
                      <a:lnTo>
                        <a:pt x="195" y="111"/>
                      </a:lnTo>
                      <a:lnTo>
                        <a:pt x="192" y="81"/>
                      </a:lnTo>
                      <a:lnTo>
                        <a:pt x="167" y="84"/>
                      </a:lnTo>
                      <a:lnTo>
                        <a:pt x="177" y="2"/>
                      </a:lnTo>
                      <a:lnTo>
                        <a:pt x="230" y="69"/>
                      </a:lnTo>
                      <a:lnTo>
                        <a:pt x="212" y="77"/>
                      </a:lnTo>
                      <a:lnTo>
                        <a:pt x="219" y="125"/>
                      </a:lnTo>
                      <a:lnTo>
                        <a:pt x="219" y="129"/>
                      </a:lnTo>
                      <a:lnTo>
                        <a:pt x="219" y="179"/>
                      </a:lnTo>
                      <a:lnTo>
                        <a:pt x="218" y="183"/>
                      </a:lnTo>
                      <a:lnTo>
                        <a:pt x="210" y="222"/>
                      </a:lnTo>
                      <a:lnTo>
                        <a:pt x="197" y="258"/>
                      </a:lnTo>
                      <a:lnTo>
                        <a:pt x="174" y="279"/>
                      </a:lnTo>
                      <a:lnTo>
                        <a:pt x="143" y="288"/>
                      </a:lnTo>
                      <a:lnTo>
                        <a:pt x="113" y="293"/>
                      </a:lnTo>
                      <a:lnTo>
                        <a:pt x="84" y="290"/>
                      </a:lnTo>
                      <a:lnTo>
                        <a:pt x="57" y="279"/>
                      </a:lnTo>
                      <a:lnTo>
                        <a:pt x="33" y="257"/>
                      </a:lnTo>
                      <a:lnTo>
                        <a:pt x="17" y="227"/>
                      </a:lnTo>
                      <a:lnTo>
                        <a:pt x="8" y="192"/>
                      </a:lnTo>
                      <a:lnTo>
                        <a:pt x="5" y="153"/>
                      </a:lnTo>
                      <a:lnTo>
                        <a:pt x="8" y="116"/>
                      </a:lnTo>
                      <a:lnTo>
                        <a:pt x="21" y="89"/>
                      </a:lnTo>
                      <a:lnTo>
                        <a:pt x="0" y="72"/>
                      </a:lnTo>
                      <a:lnTo>
                        <a:pt x="50" y="0"/>
                      </a:lnTo>
                      <a:lnTo>
                        <a:pt x="60" y="92"/>
                      </a:lnTo>
                      <a:lnTo>
                        <a:pt x="36" y="90"/>
                      </a:lnTo>
                      <a:lnTo>
                        <a:pt x="26" y="128"/>
                      </a:lnTo>
                      <a:lnTo>
                        <a:pt x="26" y="162"/>
                      </a:lnTo>
                      <a:lnTo>
                        <a:pt x="29" y="192"/>
                      </a:lnTo>
                      <a:lnTo>
                        <a:pt x="38" y="221"/>
                      </a:lnTo>
                      <a:lnTo>
                        <a:pt x="54" y="242"/>
                      </a:lnTo>
                      <a:lnTo>
                        <a:pt x="74" y="258"/>
                      </a:lnTo>
                      <a:lnTo>
                        <a:pt x="99" y="267"/>
                      </a:lnTo>
                      <a:lnTo>
                        <a:pt x="125" y="267"/>
                      </a:lnTo>
                      <a:lnTo>
                        <a:pt x="147" y="2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7" name="Freeform 57">
                  <a:extLst>
                    <a:ext uri="{FF2B5EF4-FFF2-40B4-BE49-F238E27FC236}">
                      <a16:creationId xmlns:a16="http://schemas.microsoft.com/office/drawing/2014/main" id="{C9E62B5C-D7A8-45D4-A0A9-11A68B5F57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94" y="768"/>
                  <a:ext cx="96" cy="1456"/>
                </a:xfrm>
                <a:custGeom>
                  <a:avLst/>
                  <a:gdLst>
                    <a:gd name="T0" fmla="*/ 27 w 96"/>
                    <a:gd name="T1" fmla="*/ 306 h 1456"/>
                    <a:gd name="T2" fmla="*/ 28 w 96"/>
                    <a:gd name="T3" fmla="*/ 78 h 1456"/>
                    <a:gd name="T4" fmla="*/ 0 w 96"/>
                    <a:gd name="T5" fmla="*/ 80 h 1456"/>
                    <a:gd name="T6" fmla="*/ 40 w 96"/>
                    <a:gd name="T7" fmla="*/ 0 h 1456"/>
                    <a:gd name="T8" fmla="*/ 73 w 96"/>
                    <a:gd name="T9" fmla="*/ 80 h 1456"/>
                    <a:gd name="T10" fmla="*/ 45 w 96"/>
                    <a:gd name="T11" fmla="*/ 75 h 1456"/>
                    <a:gd name="T12" fmla="*/ 46 w 96"/>
                    <a:gd name="T13" fmla="*/ 306 h 1456"/>
                    <a:gd name="T14" fmla="*/ 55 w 96"/>
                    <a:gd name="T15" fmla="*/ 582 h 1456"/>
                    <a:gd name="T16" fmla="*/ 70 w 96"/>
                    <a:gd name="T17" fmla="*/ 815 h 1456"/>
                    <a:gd name="T18" fmla="*/ 81 w 96"/>
                    <a:gd name="T19" fmla="*/ 1129 h 1456"/>
                    <a:gd name="T20" fmla="*/ 79 w 96"/>
                    <a:gd name="T21" fmla="*/ 1134 h 1456"/>
                    <a:gd name="T22" fmla="*/ 94 w 96"/>
                    <a:gd name="T23" fmla="*/ 1398 h 1456"/>
                    <a:gd name="T24" fmla="*/ 96 w 96"/>
                    <a:gd name="T25" fmla="*/ 1446 h 1456"/>
                    <a:gd name="T26" fmla="*/ 88 w 96"/>
                    <a:gd name="T27" fmla="*/ 1455 h 1456"/>
                    <a:gd name="T28" fmla="*/ 76 w 96"/>
                    <a:gd name="T29" fmla="*/ 1456 h 1456"/>
                    <a:gd name="T30" fmla="*/ 67 w 96"/>
                    <a:gd name="T31" fmla="*/ 1447 h 1456"/>
                    <a:gd name="T32" fmla="*/ 64 w 96"/>
                    <a:gd name="T33" fmla="*/ 1438 h 1456"/>
                    <a:gd name="T34" fmla="*/ 51 w 96"/>
                    <a:gd name="T35" fmla="*/ 911 h 1456"/>
                    <a:gd name="T36" fmla="*/ 34 w 96"/>
                    <a:gd name="T37" fmla="*/ 540 h 1456"/>
                    <a:gd name="T38" fmla="*/ 27 w 96"/>
                    <a:gd name="T39" fmla="*/ 306 h 145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96"/>
                    <a:gd name="T61" fmla="*/ 0 h 1456"/>
                    <a:gd name="T62" fmla="*/ 96 w 96"/>
                    <a:gd name="T63" fmla="*/ 1456 h 1456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96" h="1456">
                      <a:moveTo>
                        <a:pt x="27" y="306"/>
                      </a:moveTo>
                      <a:lnTo>
                        <a:pt x="28" y="78"/>
                      </a:lnTo>
                      <a:lnTo>
                        <a:pt x="0" y="80"/>
                      </a:lnTo>
                      <a:lnTo>
                        <a:pt x="40" y="0"/>
                      </a:lnTo>
                      <a:lnTo>
                        <a:pt x="73" y="80"/>
                      </a:lnTo>
                      <a:lnTo>
                        <a:pt x="45" y="75"/>
                      </a:lnTo>
                      <a:lnTo>
                        <a:pt x="46" y="306"/>
                      </a:lnTo>
                      <a:lnTo>
                        <a:pt x="55" y="582"/>
                      </a:lnTo>
                      <a:lnTo>
                        <a:pt x="70" y="815"/>
                      </a:lnTo>
                      <a:lnTo>
                        <a:pt x="81" y="1129"/>
                      </a:lnTo>
                      <a:lnTo>
                        <a:pt x="79" y="1134"/>
                      </a:lnTo>
                      <a:lnTo>
                        <a:pt x="94" y="1398"/>
                      </a:lnTo>
                      <a:lnTo>
                        <a:pt x="96" y="1446"/>
                      </a:lnTo>
                      <a:lnTo>
                        <a:pt x="88" y="1455"/>
                      </a:lnTo>
                      <a:lnTo>
                        <a:pt x="76" y="1456"/>
                      </a:lnTo>
                      <a:lnTo>
                        <a:pt x="67" y="1447"/>
                      </a:lnTo>
                      <a:lnTo>
                        <a:pt x="64" y="1438"/>
                      </a:lnTo>
                      <a:lnTo>
                        <a:pt x="51" y="911"/>
                      </a:lnTo>
                      <a:lnTo>
                        <a:pt x="34" y="540"/>
                      </a:lnTo>
                      <a:lnTo>
                        <a:pt x="27" y="30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08" name="Group 26">
              <a:extLst>
                <a:ext uri="{FF2B5EF4-FFF2-40B4-BE49-F238E27FC236}">
                  <a16:creationId xmlns:a16="http://schemas.microsoft.com/office/drawing/2014/main" id="{A3A5D11C-FC31-4650-8312-0E577549F58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H="1">
              <a:off x="3643532" y="5063694"/>
              <a:ext cx="204435" cy="394487"/>
              <a:chOff x="2308" y="1513"/>
              <a:chExt cx="1162" cy="2570"/>
            </a:xfrm>
          </p:grpSpPr>
          <p:grpSp>
            <p:nvGrpSpPr>
              <p:cNvPr id="109" name="Group 27">
                <a:extLst>
                  <a:ext uri="{FF2B5EF4-FFF2-40B4-BE49-F238E27FC236}">
                    <a16:creationId xmlns:a16="http://schemas.microsoft.com/office/drawing/2014/main" id="{B764CCF5-28E2-4B72-81A2-46DF32A887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117" name="Freeform 28">
                  <a:extLst>
                    <a:ext uri="{FF2B5EF4-FFF2-40B4-BE49-F238E27FC236}">
                      <a16:creationId xmlns:a16="http://schemas.microsoft.com/office/drawing/2014/main" id="{E46E56FA-1F86-4901-92DB-C4928522FA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8" name="Freeform 29">
                  <a:extLst>
                    <a:ext uri="{FF2B5EF4-FFF2-40B4-BE49-F238E27FC236}">
                      <a16:creationId xmlns:a16="http://schemas.microsoft.com/office/drawing/2014/main" id="{65DA4324-1352-4256-B474-1175782C7F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9" name="Freeform 30">
                  <a:extLst>
                    <a:ext uri="{FF2B5EF4-FFF2-40B4-BE49-F238E27FC236}">
                      <a16:creationId xmlns:a16="http://schemas.microsoft.com/office/drawing/2014/main" id="{EC3BB889-597C-43D4-9760-5A182F6786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Freeform 31">
                  <a:extLst>
                    <a:ext uri="{FF2B5EF4-FFF2-40B4-BE49-F238E27FC236}">
                      <a16:creationId xmlns:a16="http://schemas.microsoft.com/office/drawing/2014/main" id="{FB7A0DC5-9188-4C93-A027-4625DE90B8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Freeform 32">
                  <a:extLst>
                    <a:ext uri="{FF2B5EF4-FFF2-40B4-BE49-F238E27FC236}">
                      <a16:creationId xmlns:a16="http://schemas.microsoft.com/office/drawing/2014/main" id="{19AC36CC-54AE-49A8-A602-B345F858B9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Freeform 33">
                  <a:extLst>
                    <a:ext uri="{FF2B5EF4-FFF2-40B4-BE49-F238E27FC236}">
                      <a16:creationId xmlns:a16="http://schemas.microsoft.com/office/drawing/2014/main" id="{92676C24-0AE2-449E-97DB-9B48BEADE4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0" name="Freeform 34">
                <a:extLst>
                  <a:ext uri="{FF2B5EF4-FFF2-40B4-BE49-F238E27FC236}">
                    <a16:creationId xmlns:a16="http://schemas.microsoft.com/office/drawing/2014/main" id="{370E8EDB-C669-4553-A40D-04B2CCA05A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1" name="Freeform 35">
                <a:extLst>
                  <a:ext uri="{FF2B5EF4-FFF2-40B4-BE49-F238E27FC236}">
                    <a16:creationId xmlns:a16="http://schemas.microsoft.com/office/drawing/2014/main" id="{9D111FE4-4716-4170-8F53-7AABE453C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2" name="Oval 36">
                <a:extLst>
                  <a:ext uri="{FF2B5EF4-FFF2-40B4-BE49-F238E27FC236}">
                    <a16:creationId xmlns:a16="http://schemas.microsoft.com/office/drawing/2014/main" id="{74E97DEF-5351-43AA-8728-6F1456392F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13" name="Oval 37">
                <a:extLst>
                  <a:ext uri="{FF2B5EF4-FFF2-40B4-BE49-F238E27FC236}">
                    <a16:creationId xmlns:a16="http://schemas.microsoft.com/office/drawing/2014/main" id="{A92782AD-43E2-4350-874A-B9D48DF51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14" name="Oval 38">
                <a:extLst>
                  <a:ext uri="{FF2B5EF4-FFF2-40B4-BE49-F238E27FC236}">
                    <a16:creationId xmlns:a16="http://schemas.microsoft.com/office/drawing/2014/main" id="{A1C2B5A8-9701-4C92-A5E7-EA1B1D9335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15" name="Oval 39">
                <a:extLst>
                  <a:ext uri="{FF2B5EF4-FFF2-40B4-BE49-F238E27FC236}">
                    <a16:creationId xmlns:a16="http://schemas.microsoft.com/office/drawing/2014/main" id="{C78E2DDF-A7B8-44BD-B711-63C879BD8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16" name="Oval 40">
                <a:extLst>
                  <a:ext uri="{FF2B5EF4-FFF2-40B4-BE49-F238E27FC236}">
                    <a16:creationId xmlns:a16="http://schemas.microsoft.com/office/drawing/2014/main" id="{8578D45E-6ECA-4F24-9C98-41B2E1852B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400" dirty="0"/>
              </a:p>
            </p:txBody>
          </p:sp>
        </p:grpSp>
        <p:pic>
          <p:nvPicPr>
            <p:cNvPr id="123" name="Picture 2" descr="http://www.swordofthespirit.net/bulwark/mosesbush.gif">
              <a:extLst>
                <a:ext uri="{FF2B5EF4-FFF2-40B4-BE49-F238E27FC236}">
                  <a16:creationId xmlns:a16="http://schemas.microsoft.com/office/drawing/2014/main" id="{01D1B56C-EDCD-4233-BBBB-8489B1B76B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3264" y="5489444"/>
              <a:ext cx="431016" cy="250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8" name="Group 26">
              <a:extLst>
                <a:ext uri="{FF2B5EF4-FFF2-40B4-BE49-F238E27FC236}">
                  <a16:creationId xmlns:a16="http://schemas.microsoft.com/office/drawing/2014/main" id="{60291281-2BBF-4A87-A5F4-2ADAF82A18C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H="1">
              <a:off x="3623604" y="3670416"/>
              <a:ext cx="204435" cy="394487"/>
              <a:chOff x="2308" y="1513"/>
              <a:chExt cx="1162" cy="2570"/>
            </a:xfrm>
          </p:grpSpPr>
          <p:grpSp>
            <p:nvGrpSpPr>
              <p:cNvPr id="89" name="Group 27">
                <a:extLst>
                  <a:ext uri="{FF2B5EF4-FFF2-40B4-BE49-F238E27FC236}">
                    <a16:creationId xmlns:a16="http://schemas.microsoft.com/office/drawing/2014/main" id="{EEF05196-DE73-4817-8192-386C6B075A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97" name="Freeform 28">
                  <a:extLst>
                    <a:ext uri="{FF2B5EF4-FFF2-40B4-BE49-F238E27FC236}">
                      <a16:creationId xmlns:a16="http://schemas.microsoft.com/office/drawing/2014/main" id="{DCC614D3-E379-49B2-9B6F-7CF17571CF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8" name="Freeform 29">
                  <a:extLst>
                    <a:ext uri="{FF2B5EF4-FFF2-40B4-BE49-F238E27FC236}">
                      <a16:creationId xmlns:a16="http://schemas.microsoft.com/office/drawing/2014/main" id="{4AFE7AC3-76AC-4F33-8431-F5F67D507A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Freeform 30">
                  <a:extLst>
                    <a:ext uri="{FF2B5EF4-FFF2-40B4-BE49-F238E27FC236}">
                      <a16:creationId xmlns:a16="http://schemas.microsoft.com/office/drawing/2014/main" id="{31A8F531-DBD1-4BE8-995B-1021A23758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Freeform 31">
                  <a:extLst>
                    <a:ext uri="{FF2B5EF4-FFF2-40B4-BE49-F238E27FC236}">
                      <a16:creationId xmlns:a16="http://schemas.microsoft.com/office/drawing/2014/main" id="{B74D5174-5460-47D0-9DEE-6A5AC67CDF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6" name="Freeform 32">
                  <a:extLst>
                    <a:ext uri="{FF2B5EF4-FFF2-40B4-BE49-F238E27FC236}">
                      <a16:creationId xmlns:a16="http://schemas.microsoft.com/office/drawing/2014/main" id="{8DC92AE8-C1D0-46C9-9823-7E7F7A8A01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7" name="Freeform 33">
                  <a:extLst>
                    <a:ext uri="{FF2B5EF4-FFF2-40B4-BE49-F238E27FC236}">
                      <a16:creationId xmlns:a16="http://schemas.microsoft.com/office/drawing/2014/main" id="{15DCF783-9D1A-4302-A9CF-F90CA08190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90" name="Freeform 34">
                <a:extLst>
                  <a:ext uri="{FF2B5EF4-FFF2-40B4-BE49-F238E27FC236}">
                    <a16:creationId xmlns:a16="http://schemas.microsoft.com/office/drawing/2014/main" id="{AAD025CE-FC74-485B-B7FA-B5B36CE725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" name="Freeform 35">
                <a:extLst>
                  <a:ext uri="{FF2B5EF4-FFF2-40B4-BE49-F238E27FC236}">
                    <a16:creationId xmlns:a16="http://schemas.microsoft.com/office/drawing/2014/main" id="{0EC7AEC9-7A28-4AF8-9C51-D0F3B2FB7A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2" name="Oval 36">
                <a:extLst>
                  <a:ext uri="{FF2B5EF4-FFF2-40B4-BE49-F238E27FC236}">
                    <a16:creationId xmlns:a16="http://schemas.microsoft.com/office/drawing/2014/main" id="{C411F3C0-0493-48A8-BEA8-1B0765E562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93" name="Oval 37">
                <a:extLst>
                  <a:ext uri="{FF2B5EF4-FFF2-40B4-BE49-F238E27FC236}">
                    <a16:creationId xmlns:a16="http://schemas.microsoft.com/office/drawing/2014/main" id="{75444383-2E5E-44DC-BA9E-497003BB1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94" name="Oval 38">
                <a:extLst>
                  <a:ext uri="{FF2B5EF4-FFF2-40B4-BE49-F238E27FC236}">
                    <a16:creationId xmlns:a16="http://schemas.microsoft.com/office/drawing/2014/main" id="{117CE1EB-031F-410B-AA28-2E92D8BFF8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95" name="Oval 39">
                <a:extLst>
                  <a:ext uri="{FF2B5EF4-FFF2-40B4-BE49-F238E27FC236}">
                    <a16:creationId xmlns:a16="http://schemas.microsoft.com/office/drawing/2014/main" id="{F12F03D1-675F-4517-A34B-420569A99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96" name="Oval 40">
                <a:extLst>
                  <a:ext uri="{FF2B5EF4-FFF2-40B4-BE49-F238E27FC236}">
                    <a16:creationId xmlns:a16="http://schemas.microsoft.com/office/drawing/2014/main" id="{36DAD2F2-5E6A-4230-9AA5-0B6693534D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400" dirty="0"/>
              </a:p>
            </p:txBody>
          </p:sp>
        </p:grpSp>
        <p:pic>
          <p:nvPicPr>
            <p:cNvPr id="128" name="Picture 2" descr="http://www.swordofthespirit.net/bulwark/mosesbush.gif">
              <a:extLst>
                <a:ext uri="{FF2B5EF4-FFF2-40B4-BE49-F238E27FC236}">
                  <a16:creationId xmlns:a16="http://schemas.microsoft.com/office/drawing/2014/main" id="{1ECB61DB-F411-44C2-9F48-370AD5EADD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7520" y="4073111"/>
              <a:ext cx="431016" cy="250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9" name="Picture 2" descr="http://www.swordofthespirit.net/bulwark/mosesbush.gif">
              <a:extLst>
                <a:ext uri="{FF2B5EF4-FFF2-40B4-BE49-F238E27FC236}">
                  <a16:creationId xmlns:a16="http://schemas.microsoft.com/office/drawing/2014/main" id="{8C87B272-AB1A-4E2F-82F5-5FC0151429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5452" y="5814172"/>
              <a:ext cx="431016" cy="250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2" name="Group 26">
              <a:extLst>
                <a:ext uri="{FF2B5EF4-FFF2-40B4-BE49-F238E27FC236}">
                  <a16:creationId xmlns:a16="http://schemas.microsoft.com/office/drawing/2014/main" id="{09B2B2DD-83BC-42A2-8DDD-6B9E6C3588E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H="1">
              <a:off x="3612936" y="6113676"/>
              <a:ext cx="204435" cy="394487"/>
              <a:chOff x="2308" y="1513"/>
              <a:chExt cx="1162" cy="2570"/>
            </a:xfrm>
          </p:grpSpPr>
          <p:grpSp>
            <p:nvGrpSpPr>
              <p:cNvPr id="163" name="Group 27">
                <a:extLst>
                  <a:ext uri="{FF2B5EF4-FFF2-40B4-BE49-F238E27FC236}">
                    <a16:creationId xmlns:a16="http://schemas.microsoft.com/office/drawing/2014/main" id="{50E12E7C-EAE0-4A64-B2AA-E573BA0A31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171" name="Freeform 28">
                  <a:extLst>
                    <a:ext uri="{FF2B5EF4-FFF2-40B4-BE49-F238E27FC236}">
                      <a16:creationId xmlns:a16="http://schemas.microsoft.com/office/drawing/2014/main" id="{895A02E3-0787-4CC4-A562-96FB1A3CE0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2" name="Freeform 29">
                  <a:extLst>
                    <a:ext uri="{FF2B5EF4-FFF2-40B4-BE49-F238E27FC236}">
                      <a16:creationId xmlns:a16="http://schemas.microsoft.com/office/drawing/2014/main" id="{618F7B57-A55B-49B1-BDCA-A81611B821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3" name="Freeform 30">
                  <a:extLst>
                    <a:ext uri="{FF2B5EF4-FFF2-40B4-BE49-F238E27FC236}">
                      <a16:creationId xmlns:a16="http://schemas.microsoft.com/office/drawing/2014/main" id="{1E585D67-5AB2-4646-B234-316E568028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4" name="Freeform 31">
                  <a:extLst>
                    <a:ext uri="{FF2B5EF4-FFF2-40B4-BE49-F238E27FC236}">
                      <a16:creationId xmlns:a16="http://schemas.microsoft.com/office/drawing/2014/main" id="{20FF5450-3831-47D1-ACCF-D738B05E2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5" name="Freeform 32">
                  <a:extLst>
                    <a:ext uri="{FF2B5EF4-FFF2-40B4-BE49-F238E27FC236}">
                      <a16:creationId xmlns:a16="http://schemas.microsoft.com/office/drawing/2014/main" id="{3490FDD0-5AE1-452F-A4D3-787575B3DA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6" name="Freeform 33">
                  <a:extLst>
                    <a:ext uri="{FF2B5EF4-FFF2-40B4-BE49-F238E27FC236}">
                      <a16:creationId xmlns:a16="http://schemas.microsoft.com/office/drawing/2014/main" id="{B6C13385-AB32-4E54-8230-C7F62BFD30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64" name="Freeform 34">
                <a:extLst>
                  <a:ext uri="{FF2B5EF4-FFF2-40B4-BE49-F238E27FC236}">
                    <a16:creationId xmlns:a16="http://schemas.microsoft.com/office/drawing/2014/main" id="{5F643128-01CC-4B3A-92D9-E712DA4F7E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" name="Freeform 35">
                <a:extLst>
                  <a:ext uri="{FF2B5EF4-FFF2-40B4-BE49-F238E27FC236}">
                    <a16:creationId xmlns:a16="http://schemas.microsoft.com/office/drawing/2014/main" id="{86B2887A-1FD1-4785-B09B-1A11CE0BAA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6" name="Oval 36">
                <a:extLst>
                  <a:ext uri="{FF2B5EF4-FFF2-40B4-BE49-F238E27FC236}">
                    <a16:creationId xmlns:a16="http://schemas.microsoft.com/office/drawing/2014/main" id="{49997B36-0572-44DF-84F3-A430105319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67" name="Oval 37">
                <a:extLst>
                  <a:ext uri="{FF2B5EF4-FFF2-40B4-BE49-F238E27FC236}">
                    <a16:creationId xmlns:a16="http://schemas.microsoft.com/office/drawing/2014/main" id="{ADEA3F37-96C4-4EED-BE29-CDEF449339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68" name="Oval 38">
                <a:extLst>
                  <a:ext uri="{FF2B5EF4-FFF2-40B4-BE49-F238E27FC236}">
                    <a16:creationId xmlns:a16="http://schemas.microsoft.com/office/drawing/2014/main" id="{60C9CC39-189E-4DF0-AD1A-50D59DE83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69" name="Oval 39">
                <a:extLst>
                  <a:ext uri="{FF2B5EF4-FFF2-40B4-BE49-F238E27FC236}">
                    <a16:creationId xmlns:a16="http://schemas.microsoft.com/office/drawing/2014/main" id="{E34FBABE-5C94-41A2-9CE9-F5141E731F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/>
              </a:p>
            </p:txBody>
          </p:sp>
          <p:sp>
            <p:nvSpPr>
              <p:cNvPr id="170" name="Oval 40">
                <a:extLst>
                  <a:ext uri="{FF2B5EF4-FFF2-40B4-BE49-F238E27FC236}">
                    <a16:creationId xmlns:a16="http://schemas.microsoft.com/office/drawing/2014/main" id="{6DA08276-F6DD-4316-801E-465B963EF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400" dirty="0"/>
              </a:p>
            </p:txBody>
          </p:sp>
        </p:grp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1CEAA201-EBAB-418C-A930-4EECBB5941A4}"/>
                </a:ext>
              </a:extLst>
            </p:cNvPr>
            <p:cNvSpPr/>
            <p:nvPr/>
          </p:nvSpPr>
          <p:spPr>
            <a:xfrm>
              <a:off x="3640392" y="2829253"/>
              <a:ext cx="6016362" cy="40626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  provides worst </a:t>
              </a:r>
              <a:r>
                <a:rPr lang="en-US" altLang="en-US" sz="2400" dirty="0">
                  <a:solidFill>
                    <a:srgbClr val="FF00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x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.</a:t>
              </a:r>
              <a:endParaRPr lang="en-CA" altLang="en-US" sz="1600" dirty="0"/>
            </a:p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  constructs best </a:t>
              </a:r>
              <a:r>
                <a:rPr lang="en-US" altLang="en-US" sz="2400" dirty="0">
                  <a:solidFill>
                    <a:schemeClr val="accent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y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.</a:t>
              </a:r>
            </a:p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  chooses which side to prove.</a:t>
              </a:r>
            </a:p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get new oracle       to assure LHS.</a:t>
              </a:r>
            </a:p>
            <a:p>
              <a:pPr algn="l">
                <a:defRPr/>
              </a:pPr>
              <a:endParaRPr lang="en-CA" altLang="en-US" sz="1400" dirty="0"/>
            </a:p>
            <a:p>
              <a:pPr algn="l">
                <a:defRPr/>
              </a:pPr>
              <a:r>
                <a:rPr lang="en-CA" altLang="en-US" sz="1200" dirty="0"/>
                <a:t>  </a:t>
              </a:r>
            </a:p>
            <a:p>
              <a:pPr algn="l">
                <a:defRPr/>
              </a:pPr>
              <a:endParaRPr lang="en-CA" altLang="en-US" sz="1600" dirty="0"/>
            </a:p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  queries about his favorite </a:t>
              </a:r>
              <a:r>
                <a:rPr lang="en-US" altLang="en-US" sz="2400" dirty="0">
                  <a:solidFill>
                    <a:schemeClr val="accent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x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.</a:t>
              </a:r>
              <a:endParaRPr lang="en-CA" altLang="en-US" sz="1600" dirty="0">
                <a:sym typeface="Symbol" panose="05050102010706020507" pitchFamily="18" charset="2"/>
              </a:endParaRPr>
            </a:p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    provides best </a:t>
              </a:r>
              <a:r>
                <a:rPr lang="en-US" altLang="en-US" sz="2400" dirty="0">
                  <a:solidFill>
                    <a:srgbClr val="FFFF00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y</a:t>
              </a: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.</a:t>
              </a:r>
              <a:endParaRPr lang="en-CA" altLang="en-US" sz="2400" dirty="0"/>
            </a:p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    chooses which side to prove.</a:t>
              </a:r>
            </a:p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    assures LHS, then       assures the RHS.</a:t>
              </a:r>
            </a:p>
            <a:p>
              <a:pPr algn="l">
                <a:defRPr/>
              </a:pPr>
              <a:r>
                <a:rPr lang="en-US" altLang="en-US" sz="2400" dirty="0">
                  <a:cs typeface="Times New Roman" panose="02020603050405020304" pitchFamily="18" charset="0"/>
                  <a:sym typeface="Symbol" panose="05050102010706020507" pitchFamily="18" charset="2"/>
                </a:rPr>
                <a:t>      or use modus ponens.</a:t>
              </a:r>
            </a:p>
          </p:txBody>
        </p:sp>
        <p:pic>
          <p:nvPicPr>
            <p:cNvPr id="130" name="Picture 2" descr="http://www.swordofthespirit.net/bulwark/mosesbush.gif">
              <a:extLst>
                <a:ext uri="{FF2B5EF4-FFF2-40B4-BE49-F238E27FC236}">
                  <a16:creationId xmlns:a16="http://schemas.microsoft.com/office/drawing/2014/main" id="{660D0AA5-FD2C-4176-ACC4-4FB50038D0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7108" y="6148282"/>
              <a:ext cx="431016" cy="250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1" name="Picture 2" descr="http://www.swordofthespirit.net/bulwark/mosesbush.gif">
              <a:extLst>
                <a:ext uri="{FF2B5EF4-FFF2-40B4-BE49-F238E27FC236}">
                  <a16:creationId xmlns:a16="http://schemas.microsoft.com/office/drawing/2014/main" id="{49FC826B-C48D-4DAE-B395-97902CF85E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742099">
              <a:off x="3785175" y="6224417"/>
              <a:ext cx="169393" cy="98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" name="Rectangle 2">
            <a:extLst>
              <a:ext uri="{FF2B5EF4-FFF2-40B4-BE49-F238E27FC236}">
                <a16:creationId xmlns:a16="http://schemas.microsoft.com/office/drawing/2014/main" id="{C9DA9DAD-C789-4DE1-ADCF-C4430E8D5F5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44304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Follow the Parse Tree</a:t>
            </a:r>
            <a:endParaRPr kumimoji="0" lang="en-CA" altLang="en-US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489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 algn="l">
          <a:defRPr sz="2400" dirty="0" smtClean="0">
            <a:cs typeface="Times New Roman" panose="02020603050405020304" pitchFamily="18" charset="0"/>
            <a:sym typeface="Symbol" panose="05050102010706020507" pitchFamily="18" charset="2"/>
          </a:defRPr>
        </a:defPPr>
      </a:lstStyle>
    </a:spDef>
    <a:lnDef>
      <a:spPr bwMode="auto">
        <a:noFill/>
        <a:ln w="25400" cap="flat" cmpd="sng" algn="ctr">
          <a:solidFill>
            <a:schemeClr val="hlink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rgbClr val="CC00FF"/>
          </a:solidFill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/>
      <a:lstStyle>
        <a:defPPr eaLnBrk="1" hangingPunct="1">
          <a:spcBef>
            <a:spcPct val="0"/>
          </a:spcBef>
          <a:buNone/>
          <a:defRPr sz="2400" dirty="0" smtClean="0">
            <a:solidFill>
              <a:schemeClr val="tx2"/>
            </a:solidFill>
          </a:defRPr>
        </a:defPPr>
      </a:lstStyle>
    </a:spDef>
    <a:lnDef>
      <a:spPr bwMode="auto">
        <a:noFill/>
        <a:ln w="25400" cap="flat" cmpd="sng" algn="ctr">
          <a:solidFill>
            <a:schemeClr val="hlink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91095</TotalTime>
  <Words>4316</Words>
  <Application>Microsoft Office PowerPoint</Application>
  <PresentationFormat>On-screen Show (4:3)</PresentationFormat>
  <Paragraphs>694</Paragraphs>
  <Slides>27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-apple-system</vt:lpstr>
      <vt:lpstr>Arial</vt:lpstr>
      <vt:lpstr>Calibri</vt:lpstr>
      <vt:lpstr>Comic Sans MS</vt:lpstr>
      <vt:lpstr>Monotype Corsiva</vt:lpstr>
      <vt:lpstr>Symbol</vt:lpstr>
      <vt:lpstr>Times New Roman</vt:lpstr>
      <vt:lpstr>Default Design</vt:lpstr>
      <vt:lpstr>5_Default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Jeff Edmonds</dc:creator>
  <cp:lastModifiedBy>Jeff Edmonds</cp:lastModifiedBy>
  <cp:revision>1123</cp:revision>
  <dcterms:created xsi:type="dcterms:W3CDTF">2000-08-25T17:31:26Z</dcterms:created>
  <dcterms:modified xsi:type="dcterms:W3CDTF">2021-10-27T22:29:16Z</dcterms:modified>
</cp:coreProperties>
</file>