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4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  <p:sldMasterId id="2147483666" r:id="rId3"/>
    <p:sldMasterId id="2147483675" r:id="rId4"/>
    <p:sldMasterId id="2147483682" r:id="rId5"/>
  </p:sldMasterIdLst>
  <p:notesMasterIdLst>
    <p:notesMasterId r:id="rId135"/>
  </p:notesMasterIdLst>
  <p:handoutMasterIdLst>
    <p:handoutMasterId r:id="rId136"/>
  </p:handoutMasterIdLst>
  <p:sldIdLst>
    <p:sldId id="1383" r:id="rId6"/>
    <p:sldId id="2600" r:id="rId7"/>
    <p:sldId id="2712" r:id="rId8"/>
    <p:sldId id="2719" r:id="rId9"/>
    <p:sldId id="2720" r:id="rId10"/>
    <p:sldId id="2721" r:id="rId11"/>
    <p:sldId id="2722" r:id="rId12"/>
    <p:sldId id="2713" r:id="rId13"/>
    <p:sldId id="2714" r:id="rId14"/>
    <p:sldId id="2715" r:id="rId15"/>
    <p:sldId id="2716" r:id="rId16"/>
    <p:sldId id="2717" r:id="rId17"/>
    <p:sldId id="2718" r:id="rId18"/>
    <p:sldId id="2723" r:id="rId19"/>
    <p:sldId id="2152" r:id="rId20"/>
    <p:sldId id="2209" r:id="rId21"/>
    <p:sldId id="1362" r:id="rId22"/>
    <p:sldId id="2142" r:id="rId23"/>
    <p:sldId id="2150" r:id="rId24"/>
    <p:sldId id="2149" r:id="rId25"/>
    <p:sldId id="2240" r:id="rId26"/>
    <p:sldId id="2118" r:id="rId27"/>
    <p:sldId id="2239" r:id="rId28"/>
    <p:sldId id="2134" r:id="rId29"/>
    <p:sldId id="2135" r:id="rId30"/>
    <p:sldId id="2137" r:id="rId31"/>
    <p:sldId id="2138" r:id="rId32"/>
    <p:sldId id="2141" r:id="rId33"/>
    <p:sldId id="2143" r:id="rId34"/>
    <p:sldId id="2144" r:id="rId35"/>
    <p:sldId id="2145" r:id="rId36"/>
    <p:sldId id="2146" r:id="rId37"/>
    <p:sldId id="2147" r:id="rId38"/>
    <p:sldId id="2151" r:id="rId39"/>
    <p:sldId id="2231" r:id="rId40"/>
    <p:sldId id="2230" r:id="rId41"/>
    <p:sldId id="2154" r:id="rId42"/>
    <p:sldId id="2155" r:id="rId43"/>
    <p:sldId id="2156" r:id="rId44"/>
    <p:sldId id="2157" r:id="rId45"/>
    <p:sldId id="2158" r:id="rId46"/>
    <p:sldId id="2159" r:id="rId47"/>
    <p:sldId id="2161" r:id="rId48"/>
    <p:sldId id="2162" r:id="rId49"/>
    <p:sldId id="2163" r:id="rId50"/>
    <p:sldId id="2165" r:id="rId51"/>
    <p:sldId id="2166" r:id="rId52"/>
    <p:sldId id="2167" r:id="rId53"/>
    <p:sldId id="2168" r:id="rId54"/>
    <p:sldId id="2169" r:id="rId55"/>
    <p:sldId id="2170" r:id="rId56"/>
    <p:sldId id="2171" r:id="rId57"/>
    <p:sldId id="2172" r:id="rId58"/>
    <p:sldId id="2204" r:id="rId59"/>
    <p:sldId id="2206" r:id="rId60"/>
    <p:sldId id="2205" r:id="rId61"/>
    <p:sldId id="2207" r:id="rId62"/>
    <p:sldId id="2203" r:id="rId63"/>
    <p:sldId id="2174" r:id="rId64"/>
    <p:sldId id="2175" r:id="rId65"/>
    <p:sldId id="2176" r:id="rId66"/>
    <p:sldId id="2177" r:id="rId67"/>
    <p:sldId id="2566" r:id="rId68"/>
    <p:sldId id="2178" r:id="rId69"/>
    <p:sldId id="2179" r:id="rId70"/>
    <p:sldId id="2180" r:id="rId71"/>
    <p:sldId id="2181" r:id="rId72"/>
    <p:sldId id="2182" r:id="rId73"/>
    <p:sldId id="2183" r:id="rId74"/>
    <p:sldId id="2184" r:id="rId75"/>
    <p:sldId id="2185" r:id="rId76"/>
    <p:sldId id="2186" r:id="rId77"/>
    <p:sldId id="2187" r:id="rId78"/>
    <p:sldId id="2188" r:id="rId79"/>
    <p:sldId id="2189" r:id="rId80"/>
    <p:sldId id="2190" r:id="rId81"/>
    <p:sldId id="2191" r:id="rId82"/>
    <p:sldId id="2192" r:id="rId83"/>
    <p:sldId id="2193" r:id="rId84"/>
    <p:sldId id="2194" r:id="rId85"/>
    <p:sldId id="2195" r:id="rId86"/>
    <p:sldId id="2196" r:id="rId87"/>
    <p:sldId id="2242" r:id="rId88"/>
    <p:sldId id="2198" r:id="rId89"/>
    <p:sldId id="2199" r:id="rId90"/>
    <p:sldId id="2200" r:id="rId91"/>
    <p:sldId id="2562" r:id="rId92"/>
    <p:sldId id="2210" r:id="rId93"/>
    <p:sldId id="2243" r:id="rId94"/>
    <p:sldId id="2229" r:id="rId95"/>
    <p:sldId id="2218" r:id="rId96"/>
    <p:sldId id="2221" r:id="rId97"/>
    <p:sldId id="2225" r:id="rId98"/>
    <p:sldId id="2226" r:id="rId99"/>
    <p:sldId id="2227" r:id="rId100"/>
    <p:sldId id="2236" r:id="rId101"/>
    <p:sldId id="2244" r:id="rId102"/>
    <p:sldId id="2223" r:id="rId103"/>
    <p:sldId id="2228" r:id="rId104"/>
    <p:sldId id="2245" r:id="rId105"/>
    <p:sldId id="2334" r:id="rId106"/>
    <p:sldId id="2429" r:id="rId107"/>
    <p:sldId id="2564" r:id="rId108"/>
    <p:sldId id="2555" r:id="rId109"/>
    <p:sldId id="2565" r:id="rId110"/>
    <p:sldId id="2561" r:id="rId111"/>
    <p:sldId id="2554" r:id="rId112"/>
    <p:sldId id="2563" r:id="rId113"/>
    <p:sldId id="2556" r:id="rId114"/>
    <p:sldId id="2576" r:id="rId115"/>
    <p:sldId id="2432" r:id="rId116"/>
    <p:sldId id="2568" r:id="rId117"/>
    <p:sldId id="2569" r:id="rId118"/>
    <p:sldId id="2570" r:id="rId119"/>
    <p:sldId id="2567" r:id="rId120"/>
    <p:sldId id="2581" r:id="rId121"/>
    <p:sldId id="2597" r:id="rId122"/>
    <p:sldId id="2571" r:id="rId123"/>
    <p:sldId id="2589" r:id="rId124"/>
    <p:sldId id="2586" r:id="rId125"/>
    <p:sldId id="2572" r:id="rId126"/>
    <p:sldId id="2585" r:id="rId127"/>
    <p:sldId id="2591" r:id="rId128"/>
    <p:sldId id="2588" r:id="rId129"/>
    <p:sldId id="2595" r:id="rId130"/>
    <p:sldId id="2590" r:id="rId131"/>
    <p:sldId id="2598" r:id="rId132"/>
    <p:sldId id="2596" r:id="rId133"/>
    <p:sldId id="2164" r:id="rId134"/>
  </p:sldIdLst>
  <p:sldSz cx="9144000" cy="6858000" type="screen4x3"/>
  <p:notesSz cx="6934200" cy="9120188"/>
  <p:defaultTextStyle>
    <a:defPPr>
      <a:defRPr lang="en-CA"/>
    </a:defPPr>
    <a:lvl1pPr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eff Edmonds" initials="JE" lastIdx="1" clrIdx="0">
    <p:extLst>
      <p:ext uri="{19B8F6BF-5375-455C-9EA6-DF929625EA0E}">
        <p15:presenceInfo xmlns:p15="http://schemas.microsoft.com/office/powerpoint/2012/main" userId="a8785b683ef20e2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FF66"/>
    <a:srgbClr val="FFFFFF"/>
    <a:srgbClr val="FF00FF"/>
    <a:srgbClr val="CC99FF"/>
    <a:srgbClr val="996600"/>
    <a:srgbClr val="000066"/>
    <a:srgbClr val="D9D9D9"/>
    <a:srgbClr val="4D0201"/>
    <a:srgbClr val="D6009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217" autoAdjust="0"/>
    <p:restoredTop sz="94571" autoAdjust="0"/>
  </p:normalViewPr>
  <p:slideViewPr>
    <p:cSldViewPr>
      <p:cViewPr varScale="1">
        <p:scale>
          <a:sx n="73" d="100"/>
          <a:sy n="73" d="100"/>
        </p:scale>
        <p:origin x="240" y="60"/>
      </p:cViewPr>
      <p:guideLst>
        <p:guide orient="horz" pos="33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117" Type="http://schemas.openxmlformats.org/officeDocument/2006/relationships/slide" Target="slides/slide112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84" Type="http://schemas.openxmlformats.org/officeDocument/2006/relationships/slide" Target="slides/slide79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33" Type="http://schemas.openxmlformats.org/officeDocument/2006/relationships/slide" Target="slides/slide128.xml"/><Relationship Id="rId138" Type="http://schemas.openxmlformats.org/officeDocument/2006/relationships/presProps" Target="presProps.xml"/><Relationship Id="rId16" Type="http://schemas.openxmlformats.org/officeDocument/2006/relationships/slide" Target="slides/slide11.xml"/><Relationship Id="rId107" Type="http://schemas.openxmlformats.org/officeDocument/2006/relationships/slide" Target="slides/slide102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74" Type="http://schemas.openxmlformats.org/officeDocument/2006/relationships/slide" Target="slides/slide69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123" Type="http://schemas.openxmlformats.org/officeDocument/2006/relationships/slide" Target="slides/slide118.xml"/><Relationship Id="rId128" Type="http://schemas.openxmlformats.org/officeDocument/2006/relationships/slide" Target="slides/slide123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5.xml"/><Relationship Id="rId95" Type="http://schemas.openxmlformats.org/officeDocument/2006/relationships/slide" Target="slides/slide90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113" Type="http://schemas.openxmlformats.org/officeDocument/2006/relationships/slide" Target="slides/slide108.xml"/><Relationship Id="rId118" Type="http://schemas.openxmlformats.org/officeDocument/2006/relationships/slide" Target="slides/slide113.xml"/><Relationship Id="rId134" Type="http://schemas.openxmlformats.org/officeDocument/2006/relationships/slide" Target="slides/slide129.xml"/><Relationship Id="rId139" Type="http://schemas.openxmlformats.org/officeDocument/2006/relationships/viewProps" Target="viewProp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80" Type="http://schemas.openxmlformats.org/officeDocument/2006/relationships/slide" Target="slides/slide75.xml"/><Relationship Id="rId85" Type="http://schemas.openxmlformats.org/officeDocument/2006/relationships/slide" Target="slides/slide80.xml"/><Relationship Id="rId93" Type="http://schemas.openxmlformats.org/officeDocument/2006/relationships/slide" Target="slides/slide88.xml"/><Relationship Id="rId98" Type="http://schemas.openxmlformats.org/officeDocument/2006/relationships/slide" Target="slides/slide93.xml"/><Relationship Id="rId121" Type="http://schemas.openxmlformats.org/officeDocument/2006/relationships/slide" Target="slides/slide116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slide" Target="slides/slide62.xml"/><Relationship Id="rId103" Type="http://schemas.openxmlformats.org/officeDocument/2006/relationships/slide" Target="slides/slide98.xml"/><Relationship Id="rId108" Type="http://schemas.openxmlformats.org/officeDocument/2006/relationships/slide" Target="slides/slide103.xml"/><Relationship Id="rId116" Type="http://schemas.openxmlformats.org/officeDocument/2006/relationships/slide" Target="slides/slide111.xml"/><Relationship Id="rId124" Type="http://schemas.openxmlformats.org/officeDocument/2006/relationships/slide" Target="slides/slide119.xml"/><Relationship Id="rId129" Type="http://schemas.openxmlformats.org/officeDocument/2006/relationships/slide" Target="slides/slide124.xml"/><Relationship Id="rId137" Type="http://schemas.openxmlformats.org/officeDocument/2006/relationships/commentAuthors" Target="commentAuthors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91" Type="http://schemas.openxmlformats.org/officeDocument/2006/relationships/slide" Target="slides/slide86.xml"/><Relationship Id="rId96" Type="http://schemas.openxmlformats.org/officeDocument/2006/relationships/slide" Target="slides/slide91.xml"/><Relationship Id="rId111" Type="http://schemas.openxmlformats.org/officeDocument/2006/relationships/slide" Target="slides/slide106.xml"/><Relationship Id="rId132" Type="http://schemas.openxmlformats.org/officeDocument/2006/relationships/slide" Target="slides/slide127.xml"/><Relationship Id="rId14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6" Type="http://schemas.openxmlformats.org/officeDocument/2006/relationships/slide" Target="slides/slide101.xml"/><Relationship Id="rId114" Type="http://schemas.openxmlformats.org/officeDocument/2006/relationships/slide" Target="slides/slide109.xml"/><Relationship Id="rId119" Type="http://schemas.openxmlformats.org/officeDocument/2006/relationships/slide" Target="slides/slide114.xml"/><Relationship Id="rId127" Type="http://schemas.openxmlformats.org/officeDocument/2006/relationships/slide" Target="slides/slide12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94" Type="http://schemas.openxmlformats.org/officeDocument/2006/relationships/slide" Target="slides/slide89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122" Type="http://schemas.openxmlformats.org/officeDocument/2006/relationships/slide" Target="slides/slide117.xml"/><Relationship Id="rId130" Type="http://schemas.openxmlformats.org/officeDocument/2006/relationships/slide" Target="slides/slide125.xml"/><Relationship Id="rId135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109" Type="http://schemas.openxmlformats.org/officeDocument/2006/relationships/slide" Target="slides/slide10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04" Type="http://schemas.openxmlformats.org/officeDocument/2006/relationships/slide" Target="slides/slide99.xml"/><Relationship Id="rId120" Type="http://schemas.openxmlformats.org/officeDocument/2006/relationships/slide" Target="slides/slide115.xml"/><Relationship Id="rId125" Type="http://schemas.openxmlformats.org/officeDocument/2006/relationships/slide" Target="slides/slide120.xml"/><Relationship Id="rId141" Type="http://schemas.openxmlformats.org/officeDocument/2006/relationships/tableStyles" Target="tableStyles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15" Type="http://schemas.openxmlformats.org/officeDocument/2006/relationships/slide" Target="slides/slide110.xml"/><Relationship Id="rId131" Type="http://schemas.openxmlformats.org/officeDocument/2006/relationships/slide" Target="slides/slide126.xml"/><Relationship Id="rId136" Type="http://schemas.openxmlformats.org/officeDocument/2006/relationships/handoutMaster" Target="handoutMasters/handoutMaster1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105" Type="http://schemas.openxmlformats.org/officeDocument/2006/relationships/slide" Target="slides/slide100.xml"/><Relationship Id="rId126" Type="http://schemas.openxmlformats.org/officeDocument/2006/relationships/slide" Target="slides/slide121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124D8B43-BAEB-4C0F-BC20-7823DDE8759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08176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7475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5360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7450" y="684213"/>
            <a:ext cx="4559300" cy="3419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6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32288"/>
            <a:ext cx="5546725" cy="410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/>
              <a:t>Click to edit Master text styles</a:t>
            </a:r>
          </a:p>
          <a:p>
            <a:pPr lvl="1"/>
            <a:r>
              <a:rPr lang="en-CA" noProof="0"/>
              <a:t>Second level</a:t>
            </a:r>
          </a:p>
          <a:p>
            <a:pPr lvl="2"/>
            <a:r>
              <a:rPr lang="en-CA" noProof="0"/>
              <a:t>Third level</a:t>
            </a:r>
          </a:p>
          <a:p>
            <a:pPr lvl="3"/>
            <a:r>
              <a:rPr lang="en-CA" noProof="0"/>
              <a:t>Fourth level</a:t>
            </a:r>
          </a:p>
          <a:p>
            <a:pPr lvl="4"/>
            <a:r>
              <a:rPr lang="en-CA" noProof="0"/>
              <a:t>Fifth level</a:t>
            </a:r>
          </a:p>
        </p:txBody>
      </p:sp>
      <p:sp>
        <p:nvSpPr>
          <p:cNvPr id="80896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A1D717B2-2470-4192-B072-B1976093DE8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2632145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467581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15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0555647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119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0689919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120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4436017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121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8639009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122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0416837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123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7278288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124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9300585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125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97443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16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227385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17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221344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18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406424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19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360628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13188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05280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24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9111987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25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264950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26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3319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055564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27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681628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28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930034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29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1171299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30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166026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31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050414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32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787070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33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793306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35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482274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42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0905173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35352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CA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509770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32723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204232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648043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924523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134593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922898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5323893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33707132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99924327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32234729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353520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8067024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27745350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9537881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961273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53599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19397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965631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965631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251321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52198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32723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219201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182180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985839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715635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524580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786431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899004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839198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2285509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370970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204232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83276426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16135848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7055660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85280943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2677735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682381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217574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312475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523936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525662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6480434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28674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322308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760714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4156544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1425691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338870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2789983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282909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9637814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5324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9245237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9029977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849112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149502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048464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5462337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5573006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6671577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08159955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1203852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270254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1345934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6864035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110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6066055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111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494440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112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3769030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113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8005794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114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8598903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115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730130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116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2660709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117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01327549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118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59948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87127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5593968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643346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3E9E52A-E609-4DBB-A8B1-F9B62A1B57C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41884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83639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914422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5713139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4375043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554308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581596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45636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93427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11653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45851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995502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494565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96371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3E9E52A-E609-4DBB-A8B1-F9B62A1B57C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65672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353523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234927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239765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49715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80772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11566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87976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16710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58353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131518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0658049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Relationship Id="rId9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4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5" Type="http://schemas.openxmlformats.org/officeDocument/2006/relationships/theme" Target="../theme/theme5.xml"/><Relationship Id="rId4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5" r:id="rId3"/>
    <p:sldLayoutId id="2147483656" r:id="rId4"/>
    <p:sldLayoutId id="2147483657" r:id="rId5"/>
    <p:sldLayoutId id="2147483658" r:id="rId6"/>
    <p:sldLayoutId id="2147483659" r:id="rId7"/>
    <p:sldLayoutId id="2147483660" r:id="rId8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D0BEDCD-A305-4E47-B6D0-E608F18D27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99268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D0BEDCD-A305-4E47-B6D0-E608F18D27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579807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D0BEDCD-A305-4E47-B6D0-E608F18D27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807388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1" r:id="rId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57766765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36.xml"/><Relationship Id="rId13" Type="http://schemas.openxmlformats.org/officeDocument/2006/relationships/slide" Target="slide116.xml"/><Relationship Id="rId18" Type="http://schemas.openxmlformats.org/officeDocument/2006/relationships/slide" Target="slide52.xml"/><Relationship Id="rId26" Type="http://schemas.openxmlformats.org/officeDocument/2006/relationships/slide" Target="slide2.xml"/><Relationship Id="rId3" Type="http://schemas.openxmlformats.org/officeDocument/2006/relationships/oleObject" Target="../embeddings/oleObject1.bin"/><Relationship Id="rId21" Type="http://schemas.openxmlformats.org/officeDocument/2006/relationships/slide" Target="slide73.xml"/><Relationship Id="rId7" Type="http://schemas.openxmlformats.org/officeDocument/2006/relationships/slide" Target="slide35.xml"/><Relationship Id="rId12" Type="http://schemas.openxmlformats.org/officeDocument/2006/relationships/slide" Target="slide115.xml"/><Relationship Id="rId17" Type="http://schemas.openxmlformats.org/officeDocument/2006/relationships/slide" Target="slide46.xml"/><Relationship Id="rId25" Type="http://schemas.openxmlformats.org/officeDocument/2006/relationships/slide" Target="slide101.xml"/><Relationship Id="rId2" Type="http://schemas.openxmlformats.org/officeDocument/2006/relationships/notesSlide" Target="../notesSlides/notesSlide1.xml"/><Relationship Id="rId16" Type="http://schemas.openxmlformats.org/officeDocument/2006/relationships/slide" Target="slide126.xml"/><Relationship Id="rId20" Type="http://schemas.openxmlformats.org/officeDocument/2006/relationships/slide" Target="slide6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7.xml"/><Relationship Id="rId11" Type="http://schemas.openxmlformats.org/officeDocument/2006/relationships/slide" Target="slide112.xml"/><Relationship Id="rId24" Type="http://schemas.openxmlformats.org/officeDocument/2006/relationships/slide" Target="slide90.xml"/><Relationship Id="rId5" Type="http://schemas.openxmlformats.org/officeDocument/2006/relationships/slide" Target="slide15.xml"/><Relationship Id="rId15" Type="http://schemas.openxmlformats.org/officeDocument/2006/relationships/slide" Target="slide120.xml"/><Relationship Id="rId23" Type="http://schemas.openxmlformats.org/officeDocument/2006/relationships/slide" Target="slide82.xml"/><Relationship Id="rId10" Type="http://schemas.openxmlformats.org/officeDocument/2006/relationships/slide" Target="slide110.xml"/><Relationship Id="rId19" Type="http://schemas.openxmlformats.org/officeDocument/2006/relationships/slide" Target="slide60.xml"/><Relationship Id="rId4" Type="http://schemas.openxmlformats.org/officeDocument/2006/relationships/image" Target="../media/image1.wmf"/><Relationship Id="rId9" Type="http://schemas.openxmlformats.org/officeDocument/2006/relationships/slide" Target="slide42.xml"/><Relationship Id="rId14" Type="http://schemas.openxmlformats.org/officeDocument/2006/relationships/slide" Target="slide118.xml"/><Relationship Id="rId22" Type="http://schemas.openxmlformats.org/officeDocument/2006/relationships/slide" Target="slide8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3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.wmf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550.png"/><Relationship Id="rId4" Type="http://schemas.openxmlformats.org/officeDocument/2006/relationships/image" Target="../media/image540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550.png"/><Relationship Id="rId4" Type="http://schemas.openxmlformats.org/officeDocument/2006/relationships/image" Target="../media/image540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550.png"/><Relationship Id="rId4" Type="http://schemas.openxmlformats.org/officeDocument/2006/relationships/image" Target="../media/image540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550.png"/><Relationship Id="rId4" Type="http://schemas.openxmlformats.org/officeDocument/2006/relationships/image" Target="../media/image540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550.png"/><Relationship Id="rId4" Type="http://schemas.openxmlformats.org/officeDocument/2006/relationships/image" Target="../media/image540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550.png"/><Relationship Id="rId5" Type="http://schemas.openxmlformats.org/officeDocument/2006/relationships/image" Target="../media/image59.png"/><Relationship Id="rId4" Type="http://schemas.openxmlformats.org/officeDocument/2006/relationships/image" Target="../media/image540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550.png"/><Relationship Id="rId4" Type="http://schemas.openxmlformats.org/officeDocument/2006/relationships/image" Target="../media/image540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550.png"/><Relationship Id="rId4" Type="http://schemas.openxmlformats.org/officeDocument/2006/relationships/image" Target="../media/image54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20.png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18" Type="http://schemas.openxmlformats.org/officeDocument/2006/relationships/image" Target="../media/image2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image" Target="../media/image23.png"/><Relationship Id="rId2" Type="http://schemas.openxmlformats.org/officeDocument/2006/relationships/image" Target="../media/image8.jpeg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5" Type="http://schemas.openxmlformats.org/officeDocument/2006/relationships/image" Target="../media/image21.png"/><Relationship Id="rId10" Type="http://schemas.openxmlformats.org/officeDocument/2006/relationships/image" Target="../media/image16.png"/><Relationship Id="rId19" Type="http://schemas.openxmlformats.org/officeDocument/2006/relationships/image" Target="../media/image25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0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0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.w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.w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30.png"/><Relationship Id="rId4" Type="http://schemas.openxmlformats.org/officeDocument/2006/relationships/image" Target="../media/image2.w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.w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.w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.w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0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0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0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3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0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0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70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0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70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6.png"/><Relationship Id="rId5" Type="http://schemas.openxmlformats.org/officeDocument/2006/relationships/image" Target="../media/image70.png"/><Relationship Id="rId4" Type="http://schemas.openxmlformats.org/officeDocument/2006/relationships/image" Target="../media/image350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0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.wmf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0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0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0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0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8.wmf"/><Relationship Id="rId5" Type="http://schemas.openxmlformats.org/officeDocument/2006/relationships/image" Target="../media/image37.wmf"/><Relationship Id="rId4" Type="http://schemas.openxmlformats.org/officeDocument/2006/relationships/image" Target="../media/image2.wmf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42.jpeg"/><Relationship Id="rId4" Type="http://schemas.openxmlformats.org/officeDocument/2006/relationships/image" Target="../media/image41.jpe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.w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0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0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image" Target="../media/image2.wmf"/><Relationship Id="rId7" Type="http://schemas.openxmlformats.org/officeDocument/2006/relationships/image" Target="../media/image50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4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4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0.png"/><Relationship Id="rId3" Type="http://schemas.openxmlformats.org/officeDocument/2006/relationships/image" Target="../media/image2.wmf"/><Relationship Id="rId7" Type="http://schemas.openxmlformats.org/officeDocument/2006/relationships/image" Target="../media/image53.png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52.png"/><Relationship Id="rId5" Type="http://schemas.openxmlformats.org/officeDocument/2006/relationships/image" Target="../media/image510.png"/><Relationship Id="rId4" Type="http://schemas.openxmlformats.org/officeDocument/2006/relationships/image" Target="../media/image48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4.xml"/><Relationship Id="rId4" Type="http://schemas.openxmlformats.org/officeDocument/2006/relationships/hyperlink" Target="https://en.wikipedia.org/wiki/Skolem_normal_form" TargetMode="Externa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wmf"/><Relationship Id="rId3" Type="http://schemas.openxmlformats.org/officeDocument/2006/relationships/image" Target="../media/image43.wmf"/><Relationship Id="rId7" Type="http://schemas.openxmlformats.org/officeDocument/2006/relationships/image" Target="../media/image47.wmf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6.wmf"/><Relationship Id="rId11" Type="http://schemas.openxmlformats.org/officeDocument/2006/relationships/image" Target="../media/image2.wmf"/><Relationship Id="rId5" Type="http://schemas.openxmlformats.org/officeDocument/2006/relationships/image" Target="../media/image45.wmf"/><Relationship Id="rId10" Type="http://schemas.openxmlformats.org/officeDocument/2006/relationships/image" Target="../media/image50.jpeg"/><Relationship Id="rId4" Type="http://schemas.openxmlformats.org/officeDocument/2006/relationships/image" Target="../media/image44.wmf"/><Relationship Id="rId9" Type="http://schemas.openxmlformats.org/officeDocument/2006/relationships/image" Target="../media/image49.wmf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wmf"/><Relationship Id="rId3" Type="http://schemas.openxmlformats.org/officeDocument/2006/relationships/image" Target="../media/image43.wmf"/><Relationship Id="rId7" Type="http://schemas.openxmlformats.org/officeDocument/2006/relationships/image" Target="../media/image47.wmf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6.wmf"/><Relationship Id="rId11" Type="http://schemas.openxmlformats.org/officeDocument/2006/relationships/image" Target="../media/image2.wmf"/><Relationship Id="rId5" Type="http://schemas.openxmlformats.org/officeDocument/2006/relationships/image" Target="../media/image45.wmf"/><Relationship Id="rId10" Type="http://schemas.openxmlformats.org/officeDocument/2006/relationships/image" Target="../media/image50.jpeg"/><Relationship Id="rId4" Type="http://schemas.openxmlformats.org/officeDocument/2006/relationships/image" Target="../media/image44.wmf"/><Relationship Id="rId9" Type="http://schemas.openxmlformats.org/officeDocument/2006/relationships/image" Target="../media/image49.wmf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wmf"/><Relationship Id="rId3" Type="http://schemas.openxmlformats.org/officeDocument/2006/relationships/image" Target="../media/image43.wmf"/><Relationship Id="rId7" Type="http://schemas.openxmlformats.org/officeDocument/2006/relationships/image" Target="../media/image47.wmf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6.wmf"/><Relationship Id="rId11" Type="http://schemas.openxmlformats.org/officeDocument/2006/relationships/image" Target="../media/image2.wmf"/><Relationship Id="rId5" Type="http://schemas.openxmlformats.org/officeDocument/2006/relationships/image" Target="../media/image45.wmf"/><Relationship Id="rId10" Type="http://schemas.openxmlformats.org/officeDocument/2006/relationships/image" Target="../media/image50.jpeg"/><Relationship Id="rId4" Type="http://schemas.openxmlformats.org/officeDocument/2006/relationships/image" Target="../media/image44.wmf"/><Relationship Id="rId9" Type="http://schemas.openxmlformats.org/officeDocument/2006/relationships/image" Target="../media/image49.wmf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wmf"/><Relationship Id="rId13" Type="http://schemas.openxmlformats.org/officeDocument/2006/relationships/image" Target="../media/image55.png"/><Relationship Id="rId3" Type="http://schemas.openxmlformats.org/officeDocument/2006/relationships/image" Target="../media/image43.wmf"/><Relationship Id="rId7" Type="http://schemas.openxmlformats.org/officeDocument/2006/relationships/image" Target="../media/image47.wmf"/><Relationship Id="rId12" Type="http://schemas.openxmlformats.org/officeDocument/2006/relationships/image" Target="../media/image54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6.wmf"/><Relationship Id="rId11" Type="http://schemas.openxmlformats.org/officeDocument/2006/relationships/image" Target="../media/image2.wmf"/><Relationship Id="rId5" Type="http://schemas.openxmlformats.org/officeDocument/2006/relationships/image" Target="../media/image45.wmf"/><Relationship Id="rId15" Type="http://schemas.openxmlformats.org/officeDocument/2006/relationships/image" Target="../media/image57.png"/><Relationship Id="rId10" Type="http://schemas.openxmlformats.org/officeDocument/2006/relationships/image" Target="../media/image50.jpeg"/><Relationship Id="rId4" Type="http://schemas.openxmlformats.org/officeDocument/2006/relationships/image" Target="../media/image44.wmf"/><Relationship Id="rId9" Type="http://schemas.openxmlformats.org/officeDocument/2006/relationships/image" Target="../media/image49.wmf"/><Relationship Id="rId14" Type="http://schemas.openxmlformats.org/officeDocument/2006/relationships/image" Target="../media/image56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wmf"/><Relationship Id="rId13" Type="http://schemas.openxmlformats.org/officeDocument/2006/relationships/image" Target="../media/image55.png"/><Relationship Id="rId3" Type="http://schemas.openxmlformats.org/officeDocument/2006/relationships/image" Target="../media/image43.wmf"/><Relationship Id="rId7" Type="http://schemas.openxmlformats.org/officeDocument/2006/relationships/image" Target="../media/image47.wmf"/><Relationship Id="rId12" Type="http://schemas.openxmlformats.org/officeDocument/2006/relationships/image" Target="../media/image54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6.wmf"/><Relationship Id="rId11" Type="http://schemas.openxmlformats.org/officeDocument/2006/relationships/image" Target="../media/image2.wmf"/><Relationship Id="rId5" Type="http://schemas.openxmlformats.org/officeDocument/2006/relationships/image" Target="../media/image45.wmf"/><Relationship Id="rId15" Type="http://schemas.openxmlformats.org/officeDocument/2006/relationships/image" Target="../media/image57.png"/><Relationship Id="rId10" Type="http://schemas.openxmlformats.org/officeDocument/2006/relationships/image" Target="../media/image50.jpeg"/><Relationship Id="rId4" Type="http://schemas.openxmlformats.org/officeDocument/2006/relationships/image" Target="../media/image44.wmf"/><Relationship Id="rId9" Type="http://schemas.openxmlformats.org/officeDocument/2006/relationships/image" Target="../media/image49.wmf"/><Relationship Id="rId14" Type="http://schemas.openxmlformats.org/officeDocument/2006/relationships/image" Target="../media/image560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0.xml"/><Relationship Id="rId4" Type="http://schemas.openxmlformats.org/officeDocument/2006/relationships/hyperlink" Target="https://en.wikipedia.org/wiki/Skolem_normal_form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0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3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3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3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3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3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3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3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3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4294967295"/>
          </p:nvPr>
        </p:nvSpPr>
        <p:spPr>
          <a:xfrm>
            <a:off x="6781800" y="5867400"/>
            <a:ext cx="2492048" cy="990600"/>
          </a:xfrm>
        </p:spPr>
        <p:txBody>
          <a:bodyPr/>
          <a:lstStyle/>
          <a:p>
            <a:pPr marL="0" indent="0" eaLnBrk="1" hangingPunct="1">
              <a:buNone/>
            </a:pPr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marL="0" indent="0" eaLnBrk="1" hangingPunct="1">
              <a:buNone/>
            </a:pPr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sz="2400" dirty="0">
              <a:solidFill>
                <a:schemeClr val="accent2"/>
              </a:solidFill>
            </a:endParaRPr>
          </a:p>
          <a:p>
            <a:pPr marL="0" indent="0" eaLnBrk="1" hangingPunct="1">
              <a:buNone/>
            </a:pPr>
            <a:endParaRPr lang="en-US" altLang="en-US" dirty="0">
              <a:solidFill>
                <a:schemeClr val="accent2"/>
              </a:solidFill>
            </a:endParaRPr>
          </a:p>
          <a:p>
            <a:pPr marL="0" indent="0" eaLnBrk="1" hangingPunct="1">
              <a:buNone/>
            </a:pPr>
            <a:endParaRPr lang="en-US" altLang="en-US" dirty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205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Lecture</a:t>
            </a:r>
            <a:r>
              <a:rPr lang="en-US" sz="24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 </a:t>
            </a: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4</a:t>
            </a:r>
            <a:endParaRPr lang="en-US" sz="24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670560" y="1888535"/>
            <a:ext cx="3621504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800" dirty="0">
                <a:latin typeface="+mj-lt"/>
                <a:hlinkClick r:id="rId5" action="ppaction://hlinksldjump"/>
              </a:rPr>
              <a:t>Syntax</a:t>
            </a:r>
            <a:r>
              <a:rPr lang="en-US" altLang="en-US" sz="1800" dirty="0">
                <a:latin typeface="+mj-lt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6" action="ppaction://hlinksldjump"/>
              </a:rPr>
              <a:t>Context Free Grammar of Syntax</a:t>
            </a:r>
            <a:endParaRPr lang="en-US" altLang="en-US" sz="1800" dirty="0">
              <a:latin typeface="+mj-lt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7" action="ppaction://hlinksldjump"/>
              </a:rPr>
              <a:t>Meta Syntax </a:t>
            </a:r>
            <a:r>
              <a:rPr lang="el-GR" altLang="en-US" sz="1800" dirty="0">
                <a:solidFill>
                  <a:schemeClr val="accent2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  <a:hlinkClick r:id="rId7" action="ppaction://hlinksldjump"/>
              </a:rPr>
              <a:t>α</a:t>
            </a:r>
            <a:endParaRPr lang="en-US" altLang="en-US" sz="1800" dirty="0">
              <a:latin typeface="+mj-lt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8" action="ppaction://hlinksldjump"/>
              </a:rPr>
              <a:t>Closure of Syntax</a:t>
            </a:r>
            <a:endParaRPr lang="en-US" altLang="en-US" sz="1800" dirty="0">
              <a:latin typeface="+mj-lt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9" action="ppaction://hlinksldjump"/>
              </a:rPr>
              <a:t>Parsing of Syntax</a:t>
            </a:r>
            <a:endParaRPr lang="en-US" altLang="en-US" sz="1800" dirty="0">
              <a:latin typeface="+mj-lt"/>
            </a:endParaRPr>
          </a:p>
        </p:txBody>
      </p:sp>
      <p:sp>
        <p:nvSpPr>
          <p:cNvPr id="8" name="Text Box 9">
            <a:extLst>
              <a:ext uri="{FF2B5EF4-FFF2-40B4-BE49-F238E27FC236}">
                <a16:creationId xmlns:a16="http://schemas.microsoft.com/office/drawing/2014/main" id="{7560CAE4-F019-4095-8D1D-1D0DF98385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4195540"/>
            <a:ext cx="3911648" cy="203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800" dirty="0">
                <a:hlinkClick r:id="rId10" action="ppaction://hlinksldjump"/>
              </a:rPr>
              <a:t>Sound and Complete</a:t>
            </a:r>
            <a:endParaRPr lang="en-US" altLang="en-US" sz="18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11" action="ppaction://hlinksldjump"/>
              </a:rPr>
              <a:t>True vs Tautology vs Valid</a:t>
            </a:r>
            <a:endParaRPr lang="en-US" altLang="en-US" sz="1800" dirty="0">
              <a:latin typeface="+mj-lt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12" action="ppaction://hlinksldjump"/>
              </a:rPr>
              <a:t>Proofs</a:t>
            </a:r>
            <a:endParaRPr lang="en-US" altLang="en-US" sz="1800" dirty="0">
              <a:latin typeface="+mj-lt"/>
              <a:hlinkClick r:id="" action="ppaction://noaction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13" action="ppaction://hlinksldjump"/>
              </a:rPr>
              <a:t>Sound and Complete</a:t>
            </a:r>
            <a:endParaRPr lang="en-US" altLang="en-US" sz="1800" dirty="0">
              <a:latin typeface="+mj-lt"/>
              <a:hlinkClick r:id="" action="ppaction://noaction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14" action="ppaction://hlinksldjump"/>
              </a:rPr>
              <a:t>Non-Logical Axioms </a:t>
            </a:r>
            <a:r>
              <a:rPr lang="el-GR" altLang="en-US" sz="1800" dirty="0">
                <a:latin typeface="+mj-lt"/>
                <a:hlinkClick r:id="rId14" action="ppaction://hlinksldjump"/>
              </a:rPr>
              <a:t>Γ</a:t>
            </a:r>
            <a:endParaRPr lang="en-US" altLang="en-US" sz="1800" dirty="0">
              <a:latin typeface="+mj-lt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hlinkClick r:id="rId15" action="ppaction://hlinksldjump"/>
              </a:rPr>
              <a:t>⊧, ⊢, ⇒, and → are Interchangeable:</a:t>
            </a:r>
            <a:endParaRPr lang="en-US" altLang="en-US" sz="1800" dirty="0">
              <a:hlinkClick r:id="" action="ppaction://noaction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hlinkClick r:id="rId16" action="ppaction://hlinksldjump"/>
              </a:rPr>
              <a:t>Definitions</a:t>
            </a:r>
            <a:endParaRPr lang="en-US" altLang="en-US" sz="1800" dirty="0">
              <a:hlinkClick r:id="" action="ppaction://noaction"/>
            </a:endParaRPr>
          </a:p>
        </p:txBody>
      </p:sp>
      <p:sp>
        <p:nvSpPr>
          <p:cNvPr id="10" name="Text Box 9">
            <a:extLst>
              <a:ext uri="{FF2B5EF4-FFF2-40B4-BE49-F238E27FC236}">
                <a16:creationId xmlns:a16="http://schemas.microsoft.com/office/drawing/2014/main" id="{CDD29329-774A-4960-9375-A78249F7F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989" y="1524000"/>
            <a:ext cx="4224811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800" dirty="0">
                <a:latin typeface="+mj-lt"/>
                <a:hlinkClick r:id="rId17" action="ppaction://hlinksldjump"/>
              </a:rPr>
              <a:t>Semantics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17" action="ppaction://hlinksldjump"/>
              </a:rPr>
              <a:t>Meaning?</a:t>
            </a:r>
            <a:endParaRPr lang="en-US" altLang="en-US" sz="1800" dirty="0">
              <a:latin typeface="+mj-lt"/>
              <a:hlinkClick r:id="" action="ppaction://noaction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18" action="ppaction://hlinksldjump"/>
              </a:rPr>
              <a:t>M: The Model/Universe/Interpretation</a:t>
            </a:r>
            <a:endParaRPr lang="en-US" altLang="en-US" sz="1800" dirty="0">
              <a:latin typeface="+mj-lt"/>
              <a:hlinkClick r:id="" action="ppaction://noaction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19" action="ppaction://hlinksldjump"/>
              </a:rPr>
              <a:t>Free and Bound Variables</a:t>
            </a:r>
            <a:endParaRPr lang="en-US" altLang="en-US" sz="1800" dirty="0">
              <a:latin typeface="+mj-lt"/>
              <a:hlinkClick r:id="" action="ppaction://noaction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20" action="ppaction://hlinksldjump"/>
              </a:rPr>
              <a:t>Free Variables and Models</a:t>
            </a:r>
            <a:endParaRPr lang="en-US" altLang="en-US" sz="1800" dirty="0">
              <a:latin typeface="+mj-lt"/>
              <a:hlinkClick r:id="" action="ppaction://noaction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21" action="ppaction://hlinksldjump"/>
              </a:rPr>
              <a:t>Formulas Truth (Infinite Recursive </a:t>
            </a:r>
            <a:r>
              <a:rPr lang="en-US" altLang="en-US" sz="1800" dirty="0" err="1">
                <a:latin typeface="+mj-lt"/>
                <a:hlinkClick r:id="rId21" action="ppaction://hlinksldjump"/>
              </a:rPr>
              <a:t>Alg</a:t>
            </a:r>
            <a:r>
              <a:rPr lang="en-US" altLang="en-US" sz="1800" dirty="0">
                <a:latin typeface="+mj-lt"/>
                <a:hlinkClick r:id="rId21" action="ppaction://hlinksldjump"/>
              </a:rPr>
              <a:t>)</a:t>
            </a:r>
            <a:endParaRPr lang="en-US" altLang="en-US" sz="1800" dirty="0">
              <a:latin typeface="+mj-lt"/>
              <a:hlinkClick r:id="" action="ppaction://noaction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22" action="ppaction://hlinksldjump"/>
              </a:rPr>
              <a:t>Skolem</a:t>
            </a:r>
            <a:r>
              <a:rPr lang="en-US" altLang="en-US" sz="1800" dirty="0">
                <a:latin typeface="+mj-lt"/>
                <a:hlinkClick r:id="rId23" action="ppaction://hlinksldjump"/>
              </a:rPr>
              <a:t>/Auxiliary Functions y</a:t>
            </a:r>
            <a:r>
              <a:rPr lang="en-US" altLang="en-US" sz="1800" baseline="-25000" dirty="0">
                <a:latin typeface="+mj-lt"/>
                <a:hlinkClick r:id="rId23" action="ppaction://hlinksldjump"/>
              </a:rPr>
              <a:t>$</a:t>
            </a:r>
            <a:r>
              <a:rPr lang="en-US" altLang="en-US" sz="1800" dirty="0">
                <a:latin typeface="+mj-lt"/>
                <a:hlinkClick r:id="rId23" action="ppaction://hlinksldjump"/>
              </a:rPr>
              <a:t>(x) </a:t>
            </a:r>
            <a:endParaRPr lang="en-US" altLang="en-US" sz="1800" dirty="0">
              <a:latin typeface="+mj-lt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24" action="ppaction://hlinksldjump"/>
              </a:rPr>
              <a:t>Deduction Reminding Variables x´</a:t>
            </a:r>
            <a:endParaRPr lang="en-US" altLang="en-US" sz="1800" dirty="0">
              <a:latin typeface="+mj-lt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800" dirty="0">
                <a:latin typeface="+mj-lt"/>
                <a:hlinkClick r:id="rId25" action="ppaction://hlinksldjump"/>
              </a:rPr>
              <a:t>Adding Meaning</a:t>
            </a:r>
            <a:endParaRPr lang="en-US" altLang="en-US" sz="1800" dirty="0">
              <a:latin typeface="+mj-lt"/>
            </a:endParaRPr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4BCBC7F1-BBD4-4F20-BB86-F903F284C697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152400"/>
            <a:ext cx="7772400" cy="7458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000" kern="0"/>
              <a:t>Logic for Computer Science</a:t>
            </a:r>
            <a:endParaRPr lang="en-US" altLang="en-US" sz="4000" kern="0" dirty="0"/>
          </a:p>
        </p:txBody>
      </p:sp>
      <p:sp>
        <p:nvSpPr>
          <p:cNvPr id="12" name="Rectangle 2">
            <a:extLst>
              <a:ext uri="{FF2B5EF4-FFF2-40B4-BE49-F238E27FC236}">
                <a16:creationId xmlns:a16="http://schemas.microsoft.com/office/drawing/2014/main" id="{CEF46B91-F65C-477C-80FE-6BE5FC002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01913"/>
            <a:ext cx="7772400" cy="74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600" kern="0" dirty="0"/>
              <a:t>Syntax, Semantics, Sound, &amp; Complete</a:t>
            </a:r>
          </a:p>
        </p:txBody>
      </p:sp>
      <p:sp>
        <p:nvSpPr>
          <p:cNvPr id="13" name="Text Box 9">
            <a:extLst>
              <a:ext uri="{FF2B5EF4-FFF2-40B4-BE49-F238E27FC236}">
                <a16:creationId xmlns:a16="http://schemas.microsoft.com/office/drawing/2014/main" id="{C7125A12-4C9F-4051-A367-4EBFAD8773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460863"/>
            <a:ext cx="8066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800" dirty="0">
                <a:latin typeface="+mj-lt"/>
                <a:hlinkClick r:id="rId26" action="ppaction://hlinksldjump"/>
              </a:rPr>
              <a:t>Quick</a:t>
            </a:r>
            <a:r>
              <a:rPr lang="en-US" altLang="en-US" sz="1800" dirty="0">
                <a:latin typeface="+mj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975717858"/>
      </p:ext>
    </p:ext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155821" y="712001"/>
            <a:ext cx="4759579" cy="1156160"/>
          </a:xfrm>
          <a:prstGeom prst="wedgeRectCallout">
            <a:avLst>
              <a:gd name="adj1" fmla="val 45024"/>
              <a:gd name="adj2" fmla="val 62626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Semantics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a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model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universe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interpretation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which assigns objects and true/false.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4" name="AutoShape 8"/>
          <p:cNvSpPr>
            <a:spLocks noChangeArrowheads="1"/>
          </p:cNvSpPr>
          <p:nvPr/>
        </p:nvSpPr>
        <p:spPr bwMode="auto">
          <a:xfrm>
            <a:off x="1169126" y="2642373"/>
            <a:ext cx="5959943" cy="4164570"/>
          </a:xfrm>
          <a:prstGeom prst="wedgeRectCallout">
            <a:avLst>
              <a:gd name="adj1" fmla="val 46420"/>
              <a:gd name="adj2" fmla="val -57198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Semantic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Meaning Values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an object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“jeff”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 function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symbol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f(x,y)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x+y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an object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x+f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(2,y),g(h(x))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4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relation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each relation symbol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Love(b,g)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true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– love all around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true/false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  Love(b,g)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20943"/>
            <a:ext cx="3733800" cy="2079699"/>
          </a:xfrm>
          <a:prstGeom prst="wedgeRoundRectCallout">
            <a:avLst>
              <a:gd name="adj1" fmla="val -26155"/>
              <a:gd name="adj2" fmla="val 5688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don’t think you can assign such a human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 to all Predicate formulas.</a:t>
            </a:r>
          </a:p>
        </p:txBody>
      </p:sp>
      <p:cxnSp>
        <p:nvCxnSpPr>
          <p:cNvPr id="3" name="Straight Connector 2"/>
          <p:cNvCxnSpPr/>
          <p:nvPr/>
        </p:nvCxnSpPr>
        <p:spPr bwMode="auto">
          <a:xfrm flipV="1">
            <a:off x="2667000" y="2824592"/>
            <a:ext cx="1093763" cy="18721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27" name="AutoShape 8">
            <a:extLst>
              <a:ext uri="{FF2B5EF4-FFF2-40B4-BE49-F238E27FC236}">
                <a16:creationId xmlns:a16="http://schemas.microsoft.com/office/drawing/2014/main" id="{EE4CD97A-45CA-404F-8EB4-3ADF6C0F5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926" y="3429000"/>
            <a:ext cx="1905001" cy="2362200"/>
          </a:xfrm>
          <a:prstGeom prst="wedgeRectCallout">
            <a:avLst>
              <a:gd name="adj1" fmla="val -19591"/>
              <a:gd name="adj2" fmla="val -618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Continuing this assigns a value to everything in the natural way.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07646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4" grpId="0" animBg="1"/>
      <p:bldP spid="27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609600" y="12303"/>
            <a:ext cx="8153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Deduction Reminding Variables x</a:t>
            </a:r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713344"/>
            <a:ext cx="1223454" cy="1239990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AutoShape 8"/>
          <p:cNvSpPr>
            <a:spLocks noChangeArrowheads="1"/>
          </p:cNvSpPr>
          <p:nvPr/>
        </p:nvSpPr>
        <p:spPr bwMode="auto">
          <a:xfrm>
            <a:off x="838200" y="3276600"/>
            <a:ext cx="7162800" cy="3048000"/>
          </a:xfrm>
          <a:prstGeom prst="wedgeRectCallout">
            <a:avLst>
              <a:gd name="adj1" fmla="val -30651"/>
              <a:gd name="adj2" fmla="val -52836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The proof then reads as follows: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denote an arbitrary but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fixed value.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baseline="0" dirty="0">
                <a:solidFill>
                  <a:srgbClr val="FFFFFF"/>
                </a:solidFill>
              </a:rPr>
              <a:t>Assume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baseline="0" dirty="0">
                <a:solidFill>
                  <a:srgbClr val="FFFFFF"/>
                </a:solidFill>
              </a:rPr>
              <a:t>is true for this value 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baseline="0" dirty="0">
                <a:solidFill>
                  <a:srgbClr val="FFFFFF"/>
                </a:solidFill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this prove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olidFill>
                  <a:srgbClr val="FFFFFF"/>
                </a:solidFill>
              </a:rPr>
              <a:t>is true for this value 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</a:rPr>
              <a:t>Deduce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because we did this for an arbitrary </a:t>
            </a:r>
            <a:r>
              <a:rPr lang="en-CA" altLang="en-US" sz="2400" dirty="0">
                <a:solidFill>
                  <a:srgbClr val="FFFFFF"/>
                </a:solidFill>
              </a:rPr>
              <a:t>value 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FF"/>
                </a:solidFill>
              </a:rPr>
              <a:t>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 we can generalize to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</a:rPr>
              <a:t>With a free variable, we can write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>
              <a:solidFill>
                <a:srgbClr val="66FF66"/>
              </a:solidFill>
              <a:latin typeface="Symbol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66FF66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1447800" y="762000"/>
            <a:ext cx="40296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Formal Proof:</a:t>
            </a:r>
          </a:p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 is 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algn="l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9896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35" name="Picture 3" descr="Department of Computer Science">
            <a:extLst>
              <a:ext uri="{FF2B5EF4-FFF2-40B4-BE49-F238E27FC236}">
                <a16:creationId xmlns:a16="http://schemas.microsoft.com/office/drawing/2014/main" id="{0B97C652-B335-48A1-AD16-841AD4BFA7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33" t="4571" r="12000"/>
          <a:stretch/>
        </p:blipFill>
        <p:spPr bwMode="auto">
          <a:xfrm>
            <a:off x="1344955" y="2585424"/>
            <a:ext cx="1053950" cy="1590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AutoShape 35">
            <a:extLst>
              <a:ext uri="{FF2B5EF4-FFF2-40B4-BE49-F238E27FC236}">
                <a16:creationId xmlns:a16="http://schemas.microsoft.com/office/drawing/2014/main" id="{FA550DD0-71B9-49EA-8425-367E0E7F6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6249" y="3736010"/>
            <a:ext cx="4071501" cy="533400"/>
          </a:xfrm>
          <a:prstGeom prst="wedgeRoundRectCallout">
            <a:avLst>
              <a:gd name="adj1" fmla="val -53475"/>
              <a:gd name="adj2" fmla="val -41855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ct val="0"/>
              </a:spcBef>
              <a:buNone/>
            </a:pPr>
            <a:r>
              <a:rPr lang="en-US" altLang="en-US" sz="2400" dirty="0"/>
              <a:t>It is call the </a:t>
            </a:r>
            <a:r>
              <a:rPr lang="en-US" altLang="en-US" sz="2400" dirty="0">
                <a:solidFill>
                  <a:srgbClr val="00FF00"/>
                </a:solidFill>
              </a:rPr>
              <a:t>Universal Closure</a:t>
            </a:r>
            <a:r>
              <a:rPr lang="en-US" altLang="en-US" sz="2400" dirty="0"/>
              <a:t>.</a:t>
            </a:r>
            <a:endParaRPr lang="en-US" altLang="en-US" sz="2400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41" name="AutoShape 35">
            <a:extLst>
              <a:ext uri="{FF2B5EF4-FFF2-40B4-BE49-F238E27FC236}">
                <a16:creationId xmlns:a16="http://schemas.microsoft.com/office/drawing/2014/main" id="{2C989E1F-D8CB-4D33-BBB6-9F9B79622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2449" y="2629818"/>
            <a:ext cx="4474151" cy="942810"/>
          </a:xfrm>
          <a:prstGeom prst="wedgeRoundRectCallout">
            <a:avLst>
              <a:gd name="adj1" fmla="val -57218"/>
              <a:gd name="adj2" fmla="val 16068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Proof systems generally assume:</a:t>
            </a:r>
          </a:p>
          <a:p>
            <a:pPr marL="342900" indent="-342900" eaLnBrk="1" hangingPunct="1">
              <a:spcBef>
                <a:spcPct val="0"/>
              </a:spcBef>
              <a:buFont typeface="Symbol" panose="05050102010706020507" pitchFamily="18" charset="2"/>
              <a:buChar char=" "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</a:t>
            </a:r>
            <a:r>
              <a:rPr lang="en-US" altLang="en-US" sz="2400" dirty="0"/>
              <a:t>on the entire formula.</a:t>
            </a:r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515896D8-3BF5-4C72-B107-E81D58A683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11" name="Picture 5" descr="j0116172">
            <a:extLst>
              <a:ext uri="{FF2B5EF4-FFF2-40B4-BE49-F238E27FC236}">
                <a16:creationId xmlns:a16="http://schemas.microsoft.com/office/drawing/2014/main" id="{933BF016-E166-4A26-B1AB-2080A027DE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4D55DE34-FF42-4A03-8E22-F9C122066045}"/>
              </a:ext>
            </a:extLst>
          </p:cNvPr>
          <p:cNvSpPr/>
          <p:nvPr/>
        </p:nvSpPr>
        <p:spPr>
          <a:xfrm>
            <a:off x="1213745" y="4095355"/>
            <a:ext cx="12845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400" dirty="0" err="1"/>
              <a:t>Toniann</a:t>
            </a:r>
            <a:r>
              <a:rPr lang="en-US" altLang="en-US" sz="1400" dirty="0"/>
              <a:t> </a:t>
            </a:r>
            <a:r>
              <a:rPr lang="en-US" altLang="en-US" sz="1400" dirty="0" err="1"/>
              <a:t>Pitassi</a:t>
            </a:r>
            <a:endParaRPr lang="en-US" sz="1400" dirty="0"/>
          </a:p>
        </p:txBody>
      </p:sp>
      <p:sp>
        <p:nvSpPr>
          <p:cNvPr id="13" name="AutoShape 8">
            <a:extLst>
              <a:ext uri="{FF2B5EF4-FFF2-40B4-BE49-F238E27FC236}">
                <a16:creationId xmlns:a16="http://schemas.microsoft.com/office/drawing/2014/main" id="{09FC1636-E611-4CE6-955A-5099A7137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2586" y="4466574"/>
            <a:ext cx="3935164" cy="967346"/>
          </a:xfrm>
          <a:prstGeom prst="wedgeRectCallout">
            <a:avLst>
              <a:gd name="adj1" fmla="val -55790"/>
              <a:gd name="adj2" fmla="val -38693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</a:rPr>
              <a:t>We </a:t>
            </a:r>
            <a:r>
              <a:rPr lang="en-CA" altLang="en-US" sz="2400" dirty="0"/>
              <a:t>will extend this can call it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rPr>
              <a:t>Quantifier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rPr>
              <a:t> Closure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sp>
        <p:nvSpPr>
          <p:cNvPr id="14" name="AutoShape 8">
            <a:extLst>
              <a:ext uri="{FF2B5EF4-FFF2-40B4-BE49-F238E27FC236}">
                <a16:creationId xmlns:a16="http://schemas.microsoft.com/office/drawing/2014/main" id="{D2482671-7F3E-4760-9745-4669E287E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35307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1" grpId="0" animBg="1"/>
      <p:bldP spid="10" grpId="0"/>
      <p:bldP spid="12" grpId="0"/>
      <p:bldP spid="13" grpId="0" animBg="1"/>
      <p:bldP spid="14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/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 dirty="0">
                      <a:solidFill>
                        <a:srgbClr val="66FF66"/>
                      </a:solidFill>
                      <a:latin typeface="Monotype Corsiva" panose="03010101010201010101" pitchFamily="66" charset="0"/>
                    </a:rPr>
                    <a:t>M</a:t>
                  </a:r>
                  <a:r>
                    <a:rPr lang="en-US" altLang="en-US" sz="2800" dirty="0">
                      <a:solidFill>
                        <a:srgbClr val="66FF66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00FF"/>
                      </a:solidFill>
                      <a:latin typeface="Symbol" pitchFamily="18" charset="2"/>
                    </a:rPr>
                    <a:t>$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altLang="en-US" sz="2800" baseline="-25000" dirty="0">
                          <a:solidFill>
                            <a:srgbClr val="FF00FF"/>
                          </a:solidFill>
                          <a:latin typeface="Symbol" pitchFamily="18" charset="2"/>
                        </a:rPr>
                        <m:t>$</m:t>
                      </m:r>
                    </m:oMath>
                  </a14:m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 "</a:t>
                  </a:r>
                  <a:r>
                    <a:rPr lang="en-US" altLang="en-US" sz="2800" dirty="0">
                      <a:solidFill>
                        <a:srgbClr val="FFFF00"/>
                      </a:solidFill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US" altLang="en-US" sz="2800" dirty="0">
                      <a:solidFill>
                        <a:srgbClr val="FF00FF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[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α</a:t>
                  </a:r>
                  <a:r>
                    <a:rPr 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</a:rPr>
                    <a:t>(</a:t>
                  </a:r>
                  <a:r>
                    <a:rPr lang="en-CA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l-GR" altLang="en-US" sz="2800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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].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 </a:t>
                  </a:r>
                  <a:endParaRPr lang="en-US" sz="2800" dirty="0"/>
                </a:p>
              </p:txBody>
            </p:sp>
          </mc:Choice>
          <mc:Fallback xmlns="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  <a:blipFill>
                  <a:blip r:embed="rId4"/>
                  <a:stretch>
                    <a:fillRect l="-2800" t="-17442" b="-337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51" name="Text Box 44">
            <a:extLst>
              <a:ext uri="{FF2B5EF4-FFF2-40B4-BE49-F238E27FC236}">
                <a16:creationId xmlns:a16="http://schemas.microsoft.com/office/drawing/2014/main" id="{D20EA9C0-C9F4-45A4-A480-F4400AFF0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 Box 44">
                <a:extLst>
                  <a:ext uri="{FF2B5EF4-FFF2-40B4-BE49-F238E27FC236}">
                    <a16:creationId xmlns:a16="http://schemas.microsoft.com/office/drawing/2014/main" id="{2460FD1E-B25F-49E6-B7C2-33398E865B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00FF00"/>
                    </a:solidFill>
                    <a:latin typeface="Symbol" pitchFamily="18" charset="2"/>
                  </a:rPr>
                  <a:t>"</a:t>
                </a:r>
                <a:r>
                  <a:rPr lang="el-GR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00FF00"/>
                    </a:solidFill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r>
                      <a:rPr kumimoji="0" lang="en-CA" altLang="en-U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𝑥</m:t>
                    </m:r>
                    <m:r>
                      <a:rPr kumimoji="0" lang="en-US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(x))</a:t>
                </a:r>
              </a:p>
            </p:txBody>
          </p:sp>
        </mc:Choice>
        <mc:Fallback xmlns="">
          <p:sp>
            <p:nvSpPr>
              <p:cNvPr id="52" name="Text Box 44">
                <a:extLst>
                  <a:ext uri="{FF2B5EF4-FFF2-40B4-BE49-F238E27FC236}">
                    <a16:creationId xmlns:a16="http://schemas.microsoft.com/office/drawing/2014/main" id="{2460FD1E-B25F-49E6-B7C2-33398E865B5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blipFill>
                <a:blip r:embed="rId5"/>
                <a:stretch>
                  <a:fillRect l="-3311" t="-11842" r="-1545" b="-2894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" name="Rectangle 52">
            <a:extLst>
              <a:ext uri="{FF2B5EF4-FFF2-40B4-BE49-F238E27FC236}">
                <a16:creationId xmlns:a16="http://schemas.microsoft.com/office/drawing/2014/main" id="{1ACF35C4-8290-4839-9A9C-736F295BB8E4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4" name="Text Box 44">
            <a:extLst>
              <a:ext uri="{FF2B5EF4-FFF2-40B4-BE49-F238E27FC236}">
                <a16:creationId xmlns:a16="http://schemas.microsoft.com/office/drawing/2014/main" id="{6043D766-EEE8-41C4-925A-48D83CB2D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125" y="4400621"/>
            <a:ext cx="2941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7BBA94F-A8B6-40D1-A65B-C838AA3053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2F990AAF-4C71-4653-BB4A-4FD25D9001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2" name="Freeform 28">
                <a:extLst>
                  <a:ext uri="{FF2B5EF4-FFF2-40B4-BE49-F238E27FC236}">
                    <a16:creationId xmlns:a16="http://schemas.microsoft.com/office/drawing/2014/main" id="{29FCE154-1508-4DA8-87EC-6580C9DFE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7" name="Freeform 29">
                <a:extLst>
                  <a:ext uri="{FF2B5EF4-FFF2-40B4-BE49-F238E27FC236}">
                    <a16:creationId xmlns:a16="http://schemas.microsoft.com/office/drawing/2014/main" id="{21A94A5D-73A2-46BC-A620-BB570092B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8" name="Freeform 30">
                <a:extLst>
                  <a:ext uri="{FF2B5EF4-FFF2-40B4-BE49-F238E27FC236}">
                    <a16:creationId xmlns:a16="http://schemas.microsoft.com/office/drawing/2014/main" id="{C561FFA9-399E-4281-B489-4D9518E0F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9" name="Freeform 31">
                <a:extLst>
                  <a:ext uri="{FF2B5EF4-FFF2-40B4-BE49-F238E27FC236}">
                    <a16:creationId xmlns:a16="http://schemas.microsoft.com/office/drawing/2014/main" id="{5443424F-3BC9-4947-89B7-24D537696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32">
                <a:extLst>
                  <a:ext uri="{FF2B5EF4-FFF2-40B4-BE49-F238E27FC236}">
                    <a16:creationId xmlns:a16="http://schemas.microsoft.com/office/drawing/2014/main" id="{3F82C6B2-C5C8-4E13-85A8-C1C5E7869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33">
                <a:extLst>
                  <a:ext uri="{FF2B5EF4-FFF2-40B4-BE49-F238E27FC236}">
                    <a16:creationId xmlns:a16="http://schemas.microsoft.com/office/drawing/2014/main" id="{18C8B458-E860-48F1-87A6-37D5ED65D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9" name="Freeform 34">
              <a:extLst>
                <a:ext uri="{FF2B5EF4-FFF2-40B4-BE49-F238E27FC236}">
                  <a16:creationId xmlns:a16="http://schemas.microsoft.com/office/drawing/2014/main" id="{909008A7-1C74-4F7E-9125-4EB315B50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5">
              <a:extLst>
                <a:ext uri="{FF2B5EF4-FFF2-40B4-BE49-F238E27FC236}">
                  <a16:creationId xmlns:a16="http://schemas.microsoft.com/office/drawing/2014/main" id="{F12BF947-4710-483F-8743-AE3D679FF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Oval 36">
              <a:extLst>
                <a:ext uri="{FF2B5EF4-FFF2-40B4-BE49-F238E27FC236}">
                  <a16:creationId xmlns:a16="http://schemas.microsoft.com/office/drawing/2014/main" id="{E0DE666C-7083-4558-8E95-E84A1D9619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Oval 37">
              <a:extLst>
                <a:ext uri="{FF2B5EF4-FFF2-40B4-BE49-F238E27FC236}">
                  <a16:creationId xmlns:a16="http://schemas.microsoft.com/office/drawing/2014/main" id="{6EE7B348-DF2E-4C90-8F65-97F637CC9E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Oval 38">
              <a:extLst>
                <a:ext uri="{FF2B5EF4-FFF2-40B4-BE49-F238E27FC236}">
                  <a16:creationId xmlns:a16="http://schemas.microsoft.com/office/drawing/2014/main" id="{6C25C7BF-1642-43E9-88FA-A71A36A819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Oval 39">
              <a:extLst>
                <a:ext uri="{FF2B5EF4-FFF2-40B4-BE49-F238E27FC236}">
                  <a16:creationId xmlns:a16="http://schemas.microsoft.com/office/drawing/2014/main" id="{AD73F546-F627-4490-87F2-B225019B7A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C4AA09E3-7E09-4F86-AB4C-F9C25504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7" name="Group 45">
            <a:extLst>
              <a:ext uri="{FF2B5EF4-FFF2-40B4-BE49-F238E27FC236}">
                <a16:creationId xmlns:a16="http://schemas.microsoft.com/office/drawing/2014/main" id="{F0258289-AE48-4521-A835-5D4D583D5B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42721" y="5203733"/>
            <a:ext cx="601279" cy="1428750"/>
            <a:chOff x="2593" y="768"/>
            <a:chExt cx="849" cy="1475"/>
          </a:xfrm>
        </p:grpSpPr>
        <p:sp>
          <p:nvSpPr>
            <p:cNvPr id="58" name="Freeform 46">
              <a:extLst>
                <a:ext uri="{FF2B5EF4-FFF2-40B4-BE49-F238E27FC236}">
                  <a16:creationId xmlns:a16="http://schemas.microsoft.com/office/drawing/2014/main" id="{382FB628-8518-41C2-A6CA-B5AFDAC89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 47">
              <a:extLst>
                <a:ext uri="{FF2B5EF4-FFF2-40B4-BE49-F238E27FC236}">
                  <a16:creationId xmlns:a16="http://schemas.microsoft.com/office/drawing/2014/main" id="{D808AFAC-30CC-4A56-912B-E6807BCA5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Freeform 48">
              <a:extLst>
                <a:ext uri="{FF2B5EF4-FFF2-40B4-BE49-F238E27FC236}">
                  <a16:creationId xmlns:a16="http://schemas.microsoft.com/office/drawing/2014/main" id="{98886CB6-0549-4912-950F-D3A027C28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Freeform 49">
              <a:extLst>
                <a:ext uri="{FF2B5EF4-FFF2-40B4-BE49-F238E27FC236}">
                  <a16:creationId xmlns:a16="http://schemas.microsoft.com/office/drawing/2014/main" id="{8B031CFE-19AA-4ACB-9731-4022D504B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Freeform 50">
              <a:extLst>
                <a:ext uri="{FF2B5EF4-FFF2-40B4-BE49-F238E27FC236}">
                  <a16:creationId xmlns:a16="http://schemas.microsoft.com/office/drawing/2014/main" id="{A6D08130-1233-4055-B2EE-7B4466583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Freeform 51">
              <a:extLst>
                <a:ext uri="{FF2B5EF4-FFF2-40B4-BE49-F238E27FC236}">
                  <a16:creationId xmlns:a16="http://schemas.microsoft.com/office/drawing/2014/main" id="{9DAF1127-9352-4713-AC2B-FF85B862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Freeform 52">
              <a:extLst>
                <a:ext uri="{FF2B5EF4-FFF2-40B4-BE49-F238E27FC236}">
                  <a16:creationId xmlns:a16="http://schemas.microsoft.com/office/drawing/2014/main" id="{36813014-0744-4FD6-84EA-9E962C5D3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5" name="Group 53">
              <a:extLst>
                <a:ext uri="{FF2B5EF4-FFF2-40B4-BE49-F238E27FC236}">
                  <a16:creationId xmlns:a16="http://schemas.microsoft.com/office/drawing/2014/main" id="{15121E35-3B78-4E76-86A3-DCD2DBE609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6" name="Freeform 54">
                <a:extLst>
                  <a:ext uri="{FF2B5EF4-FFF2-40B4-BE49-F238E27FC236}">
                    <a16:creationId xmlns:a16="http://schemas.microsoft.com/office/drawing/2014/main" id="{4AC0D446-45EE-4283-A99D-130E0862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Freeform 55">
                <a:extLst>
                  <a:ext uri="{FF2B5EF4-FFF2-40B4-BE49-F238E27FC236}">
                    <a16:creationId xmlns:a16="http://schemas.microsoft.com/office/drawing/2014/main" id="{6A2EC01A-9076-4A42-92BE-020FB7ABF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68" name="AutoShape 55">
            <a:extLst>
              <a:ext uri="{FF2B5EF4-FFF2-40B4-BE49-F238E27FC236}">
                <a16:creationId xmlns:a16="http://schemas.microsoft.com/office/drawing/2014/main" id="{3FDF3A04-D76D-41A8-BADB-DF851F298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5298096"/>
            <a:ext cx="3253863" cy="1407504"/>
          </a:xfrm>
          <a:prstGeom prst="wedgeRoundRectCallout">
            <a:avLst>
              <a:gd name="adj1" fmla="val 55615"/>
              <a:gd name="adj2" fmla="val 744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As your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adversary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 you hard 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</a:rPr>
              <a:t>objects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69" name="AutoShape 58">
            <a:extLst>
              <a:ext uri="{FF2B5EF4-FFF2-40B4-BE49-F238E27FC236}">
                <a16:creationId xmlns:a16="http://schemas.microsoft.com/office/drawing/2014/main" id="{DB350604-6B4F-48E0-A138-930AB30D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50" y="5295041"/>
            <a:ext cx="4196821" cy="1410560"/>
          </a:xfrm>
          <a:prstGeom prst="wedgeRoundRectCallout">
            <a:avLst>
              <a:gd name="adj1" fmla="val -55819"/>
              <a:gd name="adj2" fmla="val -2762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 prove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FFFF"/>
                </a:solidFill>
              </a:rPr>
              <a:t> is true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by </a:t>
            </a:r>
            <a:r>
              <a:rPr lang="en-US" altLang="en-US" sz="2400" dirty="0">
                <a:solidFill>
                  <a:srgbClr val="00FFFF"/>
                </a:solidFill>
              </a:rPr>
              <a:t>constructing</a:t>
            </a:r>
            <a:r>
              <a:rPr lang="en-US" altLang="en-US" sz="2400" dirty="0">
                <a:solidFill>
                  <a:srgbClr val="FFFFFF"/>
                </a:solidFill>
              </a:rPr>
              <a:t> the </a:t>
            </a:r>
            <a:r>
              <a:rPr lang="en-US" altLang="en-US" sz="2400" dirty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00FFFF"/>
                </a:solidFill>
                <a:latin typeface="+mj-lt"/>
              </a:rPr>
              <a:t>objects</a:t>
            </a:r>
            <a:br>
              <a:rPr lang="en-US" altLang="en-US" sz="2400" dirty="0">
                <a:solidFill>
                  <a:schemeClr val="accent2"/>
                </a:solidFill>
                <a:latin typeface="+mj-lt"/>
              </a:rPr>
            </a:br>
            <a:r>
              <a:rPr lang="en-US" altLang="en-US" sz="2400" dirty="0">
                <a:latin typeface="+mj-lt"/>
              </a:rPr>
              <a:t>and proving the final </a:t>
            </a:r>
            <a:r>
              <a:rPr lang="en-US" altLang="en-US" sz="2400" dirty="0">
                <a:solidFill>
                  <a:srgbClr val="00FFFF"/>
                </a:solidFill>
                <a:latin typeface="+mj-lt"/>
              </a:rPr>
              <a:t>statement.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1343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3" grpId="0"/>
      <p:bldP spid="54" grpId="0"/>
      <p:bldP spid="68" grpId="0" animBg="1"/>
      <p:bldP spid="69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/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 dirty="0">
                      <a:solidFill>
                        <a:srgbClr val="66FF66"/>
                      </a:solidFill>
                      <a:latin typeface="Monotype Corsiva" panose="03010101010201010101" pitchFamily="66" charset="0"/>
                    </a:rPr>
                    <a:t>M</a:t>
                  </a:r>
                  <a:r>
                    <a:rPr lang="en-US" altLang="en-US" sz="2800" dirty="0">
                      <a:solidFill>
                        <a:srgbClr val="66FF66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00FF"/>
                      </a:solidFill>
                      <a:latin typeface="Symbol" pitchFamily="18" charset="2"/>
                    </a:rPr>
                    <a:t>$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altLang="en-US" sz="2800" baseline="-25000" dirty="0">
                          <a:solidFill>
                            <a:srgbClr val="FF00FF"/>
                          </a:solidFill>
                          <a:latin typeface="Symbol" pitchFamily="18" charset="2"/>
                        </a:rPr>
                        <m:t>$</m:t>
                      </m:r>
                    </m:oMath>
                  </a14:m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 "</a:t>
                  </a:r>
                  <a:r>
                    <a:rPr lang="en-US" altLang="en-US" sz="2800" dirty="0">
                      <a:solidFill>
                        <a:srgbClr val="FFFF00"/>
                      </a:solidFill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US" altLang="en-US" sz="2800" dirty="0">
                      <a:solidFill>
                        <a:srgbClr val="FF00FF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[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α</a:t>
                  </a:r>
                  <a:r>
                    <a:rPr 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</a:rPr>
                    <a:t>(</a:t>
                  </a:r>
                  <a:r>
                    <a:rPr lang="en-CA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l-GR" altLang="en-US" sz="2800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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].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 </a:t>
                  </a:r>
                  <a:endParaRPr lang="en-US" sz="2800" dirty="0"/>
                </a:p>
              </p:txBody>
            </p:sp>
          </mc:Choice>
          <mc:Fallback xmlns="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  <a:blipFill>
                  <a:blip r:embed="rId4"/>
                  <a:stretch>
                    <a:fillRect l="-2800" t="-17442" b="-337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51" name="Text Box 44">
            <a:extLst>
              <a:ext uri="{FF2B5EF4-FFF2-40B4-BE49-F238E27FC236}">
                <a16:creationId xmlns:a16="http://schemas.microsoft.com/office/drawing/2014/main" id="{D20EA9C0-C9F4-45A4-A480-F4400AFF0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 Box 44">
                <a:extLst>
                  <a:ext uri="{FF2B5EF4-FFF2-40B4-BE49-F238E27FC236}">
                    <a16:creationId xmlns:a16="http://schemas.microsoft.com/office/drawing/2014/main" id="{2460FD1E-B25F-49E6-B7C2-33398E865B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00FF00"/>
                    </a:solidFill>
                    <a:latin typeface="Symbol" pitchFamily="18" charset="2"/>
                  </a:rPr>
                  <a:t>"</a:t>
                </a:r>
                <a:r>
                  <a:rPr lang="el-GR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00FF00"/>
                    </a:solidFill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r>
                      <a:rPr kumimoji="0" lang="en-CA" altLang="en-U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𝑥</m:t>
                    </m:r>
                    <m:r>
                      <a:rPr kumimoji="0" lang="en-US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(x))</a:t>
                </a:r>
              </a:p>
            </p:txBody>
          </p:sp>
        </mc:Choice>
        <mc:Fallback xmlns="">
          <p:sp>
            <p:nvSpPr>
              <p:cNvPr id="52" name="Text Box 44">
                <a:extLst>
                  <a:ext uri="{FF2B5EF4-FFF2-40B4-BE49-F238E27FC236}">
                    <a16:creationId xmlns:a16="http://schemas.microsoft.com/office/drawing/2014/main" id="{2460FD1E-B25F-49E6-B7C2-33398E865B5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blipFill>
                <a:blip r:embed="rId5"/>
                <a:stretch>
                  <a:fillRect l="-3311" t="-11842" r="-1545" b="-2894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" name="Rectangle 52">
            <a:extLst>
              <a:ext uri="{FF2B5EF4-FFF2-40B4-BE49-F238E27FC236}">
                <a16:creationId xmlns:a16="http://schemas.microsoft.com/office/drawing/2014/main" id="{1ACF35C4-8290-4839-9A9C-736F295BB8E4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4" name="Text Box 44">
            <a:extLst>
              <a:ext uri="{FF2B5EF4-FFF2-40B4-BE49-F238E27FC236}">
                <a16:creationId xmlns:a16="http://schemas.microsoft.com/office/drawing/2014/main" id="{6043D766-EEE8-41C4-925A-48D83CB2D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125" y="4400621"/>
            <a:ext cx="2941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26" name="AutoShape 8">
            <a:extLst>
              <a:ext uri="{FF2B5EF4-FFF2-40B4-BE49-F238E27FC236}">
                <a16:creationId xmlns:a16="http://schemas.microsoft.com/office/drawing/2014/main" id="{6CE6EAB8-A827-4311-BA4A-E90608951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856" y="4876800"/>
            <a:ext cx="6264344" cy="1905000"/>
          </a:xfrm>
          <a:prstGeom prst="wedgeRectCallout">
            <a:avLst>
              <a:gd name="adj1" fmla="val 56586"/>
              <a:gd name="adj2" fmla="val -6732"/>
            </a:avLst>
          </a:prstGeom>
          <a:noFill/>
          <a:ln w="1270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CA" sz="2400" dirty="0"/>
              <a:t>Here </a:t>
            </a:r>
            <a:r>
              <a:rPr lang="en-US" altLang="en-US" sz="2400" dirty="0">
                <a:solidFill>
                  <a:srgbClr val="00FF00"/>
                </a:solidFill>
                <a:latin typeface="Monotype Corsiva" panose="03010101010201010101" pitchFamily="66" charset="0"/>
              </a:rPr>
              <a:t>M </a:t>
            </a:r>
            <a:r>
              <a:rPr lang="en-US" sz="2400" dirty="0"/>
              <a:t>is the model specifying: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sz="2400" dirty="0"/>
              <a:t>the universe </a:t>
            </a:r>
            <a:r>
              <a:rPr lang="en-US" sz="2400" i="1" dirty="0">
                <a:solidFill>
                  <a:srgbClr val="00FF00"/>
                </a:solidFill>
              </a:rPr>
              <a:t>U </a:t>
            </a:r>
            <a:r>
              <a:rPr lang="en-US" sz="2400" dirty="0"/>
              <a:t>of objects,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sz="2400" dirty="0"/>
              <a:t>the functions </a:t>
            </a:r>
            <a:r>
              <a:rPr lang="en-US" sz="2400" dirty="0">
                <a:solidFill>
                  <a:srgbClr val="00FF00"/>
                </a:solidFill>
              </a:rPr>
              <a:t>f</a:t>
            </a:r>
            <a:r>
              <a:rPr lang="en-US" sz="2400" dirty="0"/>
              <a:t> and relations </a:t>
            </a:r>
            <a:r>
              <a:rPr lang="en-US" sz="2400" dirty="0">
                <a:solidFill>
                  <a:srgbClr val="00FF00"/>
                </a:solidFill>
              </a:rPr>
              <a:t>R</a:t>
            </a:r>
            <a:r>
              <a:rPr lang="en-US" sz="2400" dirty="0"/>
              <a:t>. Even </a:t>
            </a:r>
            <a:r>
              <a:rPr lang="en-US" sz="2400" dirty="0">
                <a:solidFill>
                  <a:srgbClr val="00FF00"/>
                </a:solidFill>
              </a:rPr>
              <a:t>+</a:t>
            </a:r>
            <a:r>
              <a:rPr lang="en-US" sz="2400" dirty="0"/>
              <a:t>&amp;</a:t>
            </a:r>
            <a:r>
              <a:rPr lang="el-GR" altLang="en-US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sz="2400" dirty="0"/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It is certainly not mentioned in Predicate syntax.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Often we don’t mention it.</a:t>
            </a:r>
          </a:p>
          <a:p>
            <a:pPr marL="342900" indent="-342900" eaLnBrk="1" hangingPunct="1">
              <a:spcBef>
                <a:spcPct val="0"/>
              </a:spcBef>
            </a:pPr>
            <a:endParaRPr lang="en-US" sz="2400" dirty="0">
              <a:solidFill>
                <a:srgbClr val="66FF66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821146-BFEB-41C6-9422-2C862C79CFE6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96C564CA-212D-4741-B938-2604520560D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ADA70A41-4F7A-4AF8-812A-779BC1BAAB7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244D082C-5EB8-46FC-B7D1-0EBD761287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5FA4EAE3-92B1-4798-A0A3-5970FFB250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EBE089CD-444F-4907-8139-0E16078D541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3D9BE5D3-5194-45AF-80CE-0E140BDB77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1275B96E-E0C7-4278-8F2B-81607ED8DB8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5" name="Group 53">
              <a:extLst>
                <a:ext uri="{FF2B5EF4-FFF2-40B4-BE49-F238E27FC236}">
                  <a16:creationId xmlns:a16="http://schemas.microsoft.com/office/drawing/2014/main" id="{5C507B3F-52D4-4342-8511-4555CF853E7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56" name="Freeform 54">
                <a:extLst>
                  <a:ext uri="{FF2B5EF4-FFF2-40B4-BE49-F238E27FC236}">
                    <a16:creationId xmlns:a16="http://schemas.microsoft.com/office/drawing/2014/main" id="{CD14E2AB-BCA9-4CBC-8821-D18CC0881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55">
                <a:extLst>
                  <a:ext uri="{FF2B5EF4-FFF2-40B4-BE49-F238E27FC236}">
                    <a16:creationId xmlns:a16="http://schemas.microsoft.com/office/drawing/2014/main" id="{E7E392E5-D667-4A0B-8629-0826EB579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Arrow: Down 57">
            <a:extLst>
              <a:ext uri="{FF2B5EF4-FFF2-40B4-BE49-F238E27FC236}">
                <a16:creationId xmlns:a16="http://schemas.microsoft.com/office/drawing/2014/main" id="{EA70A75B-4096-4F6A-A171-5974AEE118B5}"/>
              </a:ext>
            </a:extLst>
          </p:cNvPr>
          <p:cNvSpPr/>
          <p:nvPr/>
        </p:nvSpPr>
        <p:spPr>
          <a:xfrm flipV="1">
            <a:off x="3962400" y="3552372"/>
            <a:ext cx="152400" cy="333828"/>
          </a:xfrm>
          <a:prstGeom prst="downArrow">
            <a:avLst/>
          </a:prstGeom>
          <a:solidFill>
            <a:srgbClr val="FF00FF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DB682F98-4D4A-4A1F-A971-BF0C6D969151}"/>
              </a:ext>
            </a:extLst>
          </p:cNvPr>
          <p:cNvCxnSpPr>
            <a:cxnSpLocks/>
          </p:cNvCxnSpPr>
          <p:nvPr/>
        </p:nvCxnSpPr>
        <p:spPr bwMode="auto">
          <a:xfrm flipV="1">
            <a:off x="3764643" y="3284641"/>
            <a:ext cx="502558" cy="21423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88F87CE-2A50-440A-BAFA-A2ABE26C4CC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0D7D87AD-7F32-4B83-AD52-F01370B9BD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9" name="Freeform 28">
                <a:extLst>
                  <a:ext uri="{FF2B5EF4-FFF2-40B4-BE49-F238E27FC236}">
                    <a16:creationId xmlns:a16="http://schemas.microsoft.com/office/drawing/2014/main" id="{8FA758FD-47CB-4A8F-B180-03D1FF38C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0" name="Freeform 29">
                <a:extLst>
                  <a:ext uri="{FF2B5EF4-FFF2-40B4-BE49-F238E27FC236}">
                    <a16:creationId xmlns:a16="http://schemas.microsoft.com/office/drawing/2014/main" id="{F5596452-4D6E-4048-B227-6D339ADE5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Freeform 30">
                <a:extLst>
                  <a:ext uri="{FF2B5EF4-FFF2-40B4-BE49-F238E27FC236}">
                    <a16:creationId xmlns:a16="http://schemas.microsoft.com/office/drawing/2014/main" id="{7F36CEF9-E6CF-4099-83BF-13F3389CB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2" name="Freeform 31">
                <a:extLst>
                  <a:ext uri="{FF2B5EF4-FFF2-40B4-BE49-F238E27FC236}">
                    <a16:creationId xmlns:a16="http://schemas.microsoft.com/office/drawing/2014/main" id="{EF53B0A1-25D6-4C4B-AB41-50CBC1071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3" name="Freeform 32">
                <a:extLst>
                  <a:ext uri="{FF2B5EF4-FFF2-40B4-BE49-F238E27FC236}">
                    <a16:creationId xmlns:a16="http://schemas.microsoft.com/office/drawing/2014/main" id="{3CBC563F-5BB7-49BF-A374-54B47C0A7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" name="Freeform 33">
                <a:extLst>
                  <a:ext uri="{FF2B5EF4-FFF2-40B4-BE49-F238E27FC236}">
                    <a16:creationId xmlns:a16="http://schemas.microsoft.com/office/drawing/2014/main" id="{3BFADB89-0260-4D70-B3B7-BE1303833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2" name="Freeform 34">
              <a:extLst>
                <a:ext uri="{FF2B5EF4-FFF2-40B4-BE49-F238E27FC236}">
                  <a16:creationId xmlns:a16="http://schemas.microsoft.com/office/drawing/2014/main" id="{D41A8A98-5550-4076-BAEC-DB3BA6023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Freeform 35">
              <a:extLst>
                <a:ext uri="{FF2B5EF4-FFF2-40B4-BE49-F238E27FC236}">
                  <a16:creationId xmlns:a16="http://schemas.microsoft.com/office/drawing/2014/main" id="{711E41FF-C35E-41C6-BA6E-92DEA11AF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Oval 36">
              <a:extLst>
                <a:ext uri="{FF2B5EF4-FFF2-40B4-BE49-F238E27FC236}">
                  <a16:creationId xmlns:a16="http://schemas.microsoft.com/office/drawing/2014/main" id="{0F159480-61B2-4762-BF88-9CE73355A1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Oval 37">
              <a:extLst>
                <a:ext uri="{FF2B5EF4-FFF2-40B4-BE49-F238E27FC236}">
                  <a16:creationId xmlns:a16="http://schemas.microsoft.com/office/drawing/2014/main" id="{0157D6A5-86C0-4244-9AF4-9F6E114FE7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6" name="Oval 38">
              <a:extLst>
                <a:ext uri="{FF2B5EF4-FFF2-40B4-BE49-F238E27FC236}">
                  <a16:creationId xmlns:a16="http://schemas.microsoft.com/office/drawing/2014/main" id="{894D11EA-C830-4444-89CF-2AAD53921C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Oval 39">
              <a:extLst>
                <a:ext uri="{FF2B5EF4-FFF2-40B4-BE49-F238E27FC236}">
                  <a16:creationId xmlns:a16="http://schemas.microsoft.com/office/drawing/2014/main" id="{E43FBE0E-E8D6-4243-9AE1-E61DE97DE6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5400C214-E646-4FEB-9A7B-66648AE63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0155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uiExpand="1" build="allAtOnce" animBg="1"/>
      <p:bldP spid="58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/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 dirty="0">
                      <a:solidFill>
                        <a:srgbClr val="66FF66"/>
                      </a:solidFill>
                      <a:latin typeface="Monotype Corsiva" panose="03010101010201010101" pitchFamily="66" charset="0"/>
                    </a:rPr>
                    <a:t>M</a:t>
                  </a:r>
                  <a:r>
                    <a:rPr lang="en-US" altLang="en-US" sz="2800" dirty="0">
                      <a:solidFill>
                        <a:srgbClr val="66FF66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00FF"/>
                      </a:solidFill>
                      <a:latin typeface="Symbol" pitchFamily="18" charset="2"/>
                    </a:rPr>
                    <a:t>$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altLang="en-US" sz="2800" baseline="-25000" dirty="0">
                          <a:solidFill>
                            <a:srgbClr val="FF00FF"/>
                          </a:solidFill>
                          <a:latin typeface="Symbol" pitchFamily="18" charset="2"/>
                        </a:rPr>
                        <m:t>$</m:t>
                      </m:r>
                    </m:oMath>
                  </a14:m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 "</a:t>
                  </a:r>
                  <a:r>
                    <a:rPr lang="en-US" altLang="en-US" sz="2800" dirty="0">
                      <a:solidFill>
                        <a:srgbClr val="FFFF00"/>
                      </a:solidFill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US" altLang="en-US" sz="2800" dirty="0">
                      <a:solidFill>
                        <a:srgbClr val="FF00FF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[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α</a:t>
                  </a:r>
                  <a:r>
                    <a:rPr 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</a:rPr>
                    <a:t>(</a:t>
                  </a:r>
                  <a:r>
                    <a:rPr lang="en-CA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l-GR" altLang="en-US" sz="2800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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].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 </a:t>
                  </a:r>
                  <a:endParaRPr lang="en-US" sz="2800" dirty="0"/>
                </a:p>
              </p:txBody>
            </p:sp>
          </mc:Choice>
          <mc:Fallback xmlns="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  <a:blipFill>
                  <a:blip r:embed="rId4"/>
                  <a:stretch>
                    <a:fillRect l="-2800" t="-17442" b="-337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40" name="AutoShape 8">
            <a:extLst>
              <a:ext uri="{FF2B5EF4-FFF2-40B4-BE49-F238E27FC236}">
                <a16:creationId xmlns:a16="http://schemas.microsoft.com/office/drawing/2014/main" id="{D3954796-9423-4C66-8025-3C9C478CF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8056" y="4876800"/>
            <a:ext cx="6264344" cy="1905000"/>
          </a:xfrm>
          <a:prstGeom prst="wedgeRectCallout">
            <a:avLst>
              <a:gd name="adj1" fmla="val -55932"/>
              <a:gd name="adj2" fmla="val -16065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endParaRPr lang="en-US" sz="2400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FA2F50B-7144-4286-BFAF-28415BB88500}"/>
              </a:ext>
            </a:extLst>
          </p:cNvPr>
          <p:cNvSpPr/>
          <p:nvPr/>
        </p:nvSpPr>
        <p:spPr>
          <a:xfrm>
            <a:off x="1479028" y="4951665"/>
            <a:ext cx="626434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Here </a:t>
            </a:r>
            <a:r>
              <a:rPr lang="en-US" altLang="en-US" sz="2400" dirty="0">
                <a:solidFill>
                  <a:srgbClr val="FF00FF"/>
                </a:solidFill>
              </a:rPr>
              <a:t>y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00FF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is called a </a:t>
            </a:r>
            <a:r>
              <a:rPr lang="en-US" altLang="en-US" sz="2400" dirty="0">
                <a:solidFill>
                  <a:srgbClr val="FFFF00"/>
                </a:solidFill>
              </a:rPr>
              <a:t>Skolem function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is a “fixed” value/function.</a:t>
            </a:r>
          </a:p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Because of the game, it can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depend on</a:t>
            </a:r>
            <a:endParaRPr lang="en-US" altLang="en-US" sz="2400" dirty="0">
              <a:solidFill>
                <a:srgbClr val="FFFFFF"/>
              </a:solidFill>
            </a:endParaRPr>
          </a:p>
          <a:p>
            <a:pPr marL="342900" indent="-3429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on the model </a:t>
            </a:r>
            <a:r>
              <a:rPr lang="en-US" altLang="en-US" sz="2400" dirty="0">
                <a:solidFill>
                  <a:srgbClr val="00FF00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sp>
        <p:nvSpPr>
          <p:cNvPr id="50" name="Arrow: Down 49">
            <a:extLst>
              <a:ext uri="{FF2B5EF4-FFF2-40B4-BE49-F238E27FC236}">
                <a16:creationId xmlns:a16="http://schemas.microsoft.com/office/drawing/2014/main" id="{06DF602E-8268-4BB7-972C-E1A80F387D03}"/>
              </a:ext>
            </a:extLst>
          </p:cNvPr>
          <p:cNvSpPr/>
          <p:nvPr/>
        </p:nvSpPr>
        <p:spPr>
          <a:xfrm flipV="1">
            <a:off x="4495800" y="3552372"/>
            <a:ext cx="152400" cy="333828"/>
          </a:xfrm>
          <a:prstGeom prst="downArrow">
            <a:avLst/>
          </a:prstGeom>
          <a:solidFill>
            <a:srgbClr val="FF00FF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8" name="Text Box 44">
            <a:extLst>
              <a:ext uri="{FF2B5EF4-FFF2-40B4-BE49-F238E27FC236}">
                <a16:creationId xmlns:a16="http://schemas.microsoft.com/office/drawing/2014/main" id="{35F97EA9-9030-4EAB-A3A8-049372FCE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 Box 44">
                <a:extLst>
                  <a:ext uri="{FF2B5EF4-FFF2-40B4-BE49-F238E27FC236}">
                    <a16:creationId xmlns:a16="http://schemas.microsoft.com/office/drawing/2014/main" id="{F9059BDA-A024-43BD-8BCD-1A6D344DE2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00FF00"/>
                    </a:solidFill>
                    <a:latin typeface="Symbol" pitchFamily="18" charset="2"/>
                  </a:rPr>
                  <a:t>"</a:t>
                </a:r>
                <a:r>
                  <a:rPr lang="el-GR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00FF00"/>
                    </a:solidFill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r>
                      <a:rPr kumimoji="0" lang="en-CA" altLang="en-U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𝑥</m:t>
                    </m:r>
                    <m:r>
                      <a:rPr kumimoji="0" lang="en-US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(x))</a:t>
                </a:r>
              </a:p>
            </p:txBody>
          </p:sp>
        </mc:Choice>
        <mc:Fallback xmlns="">
          <p:sp>
            <p:nvSpPr>
              <p:cNvPr id="19" name="Text Box 44">
                <a:extLst>
                  <a:ext uri="{FF2B5EF4-FFF2-40B4-BE49-F238E27FC236}">
                    <a16:creationId xmlns:a16="http://schemas.microsoft.com/office/drawing/2014/main" id="{F9059BDA-A024-43BD-8BCD-1A6D344DE21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blipFill>
                <a:blip r:embed="rId5"/>
                <a:stretch>
                  <a:fillRect l="-3311" t="-11842" r="-1545" b="-2894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9">
            <a:extLst>
              <a:ext uri="{FF2B5EF4-FFF2-40B4-BE49-F238E27FC236}">
                <a16:creationId xmlns:a16="http://schemas.microsoft.com/office/drawing/2014/main" id="{89D284F0-11E6-4B14-8FE3-AF4DACD9E7BE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1" name="Text Box 44">
            <a:extLst>
              <a:ext uri="{FF2B5EF4-FFF2-40B4-BE49-F238E27FC236}">
                <a16:creationId xmlns:a16="http://schemas.microsoft.com/office/drawing/2014/main" id="{04ED8395-1524-4B37-A882-466E4C201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125" y="4400621"/>
            <a:ext cx="2941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014CFAA-E45C-4FF9-B12A-0738EA3C5667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380AC584-8D34-4B7E-8C12-1097B79758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7">
              <a:extLst>
                <a:ext uri="{FF2B5EF4-FFF2-40B4-BE49-F238E27FC236}">
                  <a16:creationId xmlns:a16="http://schemas.microsoft.com/office/drawing/2014/main" id="{AD38FDC9-D7D0-4D80-9AB5-E06DD5AD6C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D27631F9-68D1-4245-A580-D85657DA08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9">
              <a:extLst>
                <a:ext uri="{FF2B5EF4-FFF2-40B4-BE49-F238E27FC236}">
                  <a16:creationId xmlns:a16="http://schemas.microsoft.com/office/drawing/2014/main" id="{918C9FA5-06EC-44FA-9752-DF67BC8CF0D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CD118957-0BED-48F3-8DAF-664A30082D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D8852237-EE11-4069-9D79-9F670C62F74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2">
              <a:extLst>
                <a:ext uri="{FF2B5EF4-FFF2-40B4-BE49-F238E27FC236}">
                  <a16:creationId xmlns:a16="http://schemas.microsoft.com/office/drawing/2014/main" id="{D99D5BB7-BD16-4D25-AD3D-62D8C4DC1A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5" name="Group 53">
              <a:extLst>
                <a:ext uri="{FF2B5EF4-FFF2-40B4-BE49-F238E27FC236}">
                  <a16:creationId xmlns:a16="http://schemas.microsoft.com/office/drawing/2014/main" id="{AB495285-62D2-4F65-ACBA-7B0E723ABD7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D5B08889-19AE-489D-A99A-A1A772EF5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FFB0FAFD-3729-4FFD-AB36-CB6691B1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0C98D08-1502-459B-AB70-36C89B66CB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2B38D421-8C28-4F2F-B553-8EEED7687C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2" name="Freeform 28">
                <a:extLst>
                  <a:ext uri="{FF2B5EF4-FFF2-40B4-BE49-F238E27FC236}">
                    <a16:creationId xmlns:a16="http://schemas.microsoft.com/office/drawing/2014/main" id="{8CAF9817-7F86-42C7-A58B-804F60827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29">
                <a:extLst>
                  <a:ext uri="{FF2B5EF4-FFF2-40B4-BE49-F238E27FC236}">
                    <a16:creationId xmlns:a16="http://schemas.microsoft.com/office/drawing/2014/main" id="{DDF31A29-6A35-4109-92D5-534FF84FF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30">
                <a:extLst>
                  <a:ext uri="{FF2B5EF4-FFF2-40B4-BE49-F238E27FC236}">
                    <a16:creationId xmlns:a16="http://schemas.microsoft.com/office/drawing/2014/main" id="{B097A736-2B11-4B2A-B662-4B3B25BE0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31">
                <a:extLst>
                  <a:ext uri="{FF2B5EF4-FFF2-40B4-BE49-F238E27FC236}">
                    <a16:creationId xmlns:a16="http://schemas.microsoft.com/office/drawing/2014/main" id="{B12DF758-919A-404D-B786-293F7A941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32">
                <a:extLst>
                  <a:ext uri="{FF2B5EF4-FFF2-40B4-BE49-F238E27FC236}">
                    <a16:creationId xmlns:a16="http://schemas.microsoft.com/office/drawing/2014/main" id="{C0CCA070-BC19-4540-AD8C-2A96AC50D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33">
                <a:extLst>
                  <a:ext uri="{FF2B5EF4-FFF2-40B4-BE49-F238E27FC236}">
                    <a16:creationId xmlns:a16="http://schemas.microsoft.com/office/drawing/2014/main" id="{1AC99BD3-77D4-4F5F-BD7F-28225DDE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82BDDABE-97E3-4A0A-A830-1BB6067F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F1100309-C55D-4032-8CF8-80784294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Oval 36">
              <a:extLst>
                <a:ext uri="{FF2B5EF4-FFF2-40B4-BE49-F238E27FC236}">
                  <a16:creationId xmlns:a16="http://schemas.microsoft.com/office/drawing/2014/main" id="{F4228522-A8A6-4E0D-A5BC-A6E7EF65E45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Oval 37">
              <a:extLst>
                <a:ext uri="{FF2B5EF4-FFF2-40B4-BE49-F238E27FC236}">
                  <a16:creationId xmlns:a16="http://schemas.microsoft.com/office/drawing/2014/main" id="{A7EF3FB0-D094-4CFC-9CB4-6DE065B2715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Oval 38">
              <a:extLst>
                <a:ext uri="{FF2B5EF4-FFF2-40B4-BE49-F238E27FC236}">
                  <a16:creationId xmlns:a16="http://schemas.microsoft.com/office/drawing/2014/main" id="{B9694242-98C1-4AC9-A133-22FF3C74083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Oval 39">
              <a:extLst>
                <a:ext uri="{FF2B5EF4-FFF2-40B4-BE49-F238E27FC236}">
                  <a16:creationId xmlns:a16="http://schemas.microsoft.com/office/drawing/2014/main" id="{06418638-6B65-4950-9A9A-24C7B5A598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17CFB88-EB92-4465-AB54-8289E6F63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6416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6" grpId="0"/>
      <p:bldP spid="50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/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 dirty="0">
                      <a:solidFill>
                        <a:srgbClr val="66FF66"/>
                      </a:solidFill>
                      <a:latin typeface="Monotype Corsiva" panose="03010101010201010101" pitchFamily="66" charset="0"/>
                    </a:rPr>
                    <a:t>M</a:t>
                  </a:r>
                  <a:r>
                    <a:rPr lang="en-US" altLang="en-US" sz="2800" dirty="0">
                      <a:solidFill>
                        <a:srgbClr val="66FF66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00FF"/>
                      </a:solidFill>
                      <a:latin typeface="Symbol" pitchFamily="18" charset="2"/>
                    </a:rPr>
                    <a:t>$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altLang="en-US" sz="2800" baseline="-25000" dirty="0">
                          <a:solidFill>
                            <a:srgbClr val="FF00FF"/>
                          </a:solidFill>
                          <a:latin typeface="Symbol" pitchFamily="18" charset="2"/>
                        </a:rPr>
                        <m:t>$</m:t>
                      </m:r>
                    </m:oMath>
                  </a14:m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 "</a:t>
                  </a:r>
                  <a:r>
                    <a:rPr lang="en-US" altLang="en-US" sz="2800" dirty="0">
                      <a:solidFill>
                        <a:srgbClr val="FFFF00"/>
                      </a:solidFill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US" altLang="en-US" sz="2800" dirty="0">
                      <a:solidFill>
                        <a:srgbClr val="FF00FF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[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α</a:t>
                  </a:r>
                  <a:r>
                    <a:rPr 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</a:rPr>
                    <a:t>(</a:t>
                  </a:r>
                  <a:r>
                    <a:rPr lang="en-CA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l-GR" altLang="en-US" sz="2800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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].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 </a:t>
                  </a:r>
                  <a:endParaRPr lang="en-US" sz="2800" dirty="0"/>
                </a:p>
              </p:txBody>
            </p:sp>
          </mc:Choice>
          <mc:Fallback xmlns="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  <a:blipFill>
                  <a:blip r:embed="rId4"/>
                  <a:stretch>
                    <a:fillRect l="-2800" t="-17442" b="-337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40" name="AutoShape 8">
            <a:extLst>
              <a:ext uri="{FF2B5EF4-FFF2-40B4-BE49-F238E27FC236}">
                <a16:creationId xmlns:a16="http://schemas.microsoft.com/office/drawing/2014/main" id="{D3954796-9423-4C66-8025-3C9C478CF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8056" y="4876800"/>
            <a:ext cx="6264344" cy="1905000"/>
          </a:xfrm>
          <a:prstGeom prst="wedgeRectCallout">
            <a:avLst>
              <a:gd name="adj1" fmla="val -55932"/>
              <a:gd name="adj2" fmla="val -16065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endParaRPr lang="en-US" sz="2400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FA2F50B-7144-4286-BFAF-28415BB88500}"/>
              </a:ext>
            </a:extLst>
          </p:cNvPr>
          <p:cNvSpPr/>
          <p:nvPr/>
        </p:nvSpPr>
        <p:spPr>
          <a:xfrm>
            <a:off x="1479028" y="4951665"/>
            <a:ext cx="626434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Here </a:t>
            </a:r>
            <a:r>
              <a:rPr lang="en-US" altLang="en-US" sz="2400" dirty="0">
                <a:solidFill>
                  <a:srgbClr val="FF00FF"/>
                </a:solidFill>
              </a:rPr>
              <a:t>y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00FF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is called a </a:t>
            </a:r>
            <a:r>
              <a:rPr lang="en-US" altLang="en-US" sz="2400" dirty="0">
                <a:solidFill>
                  <a:srgbClr val="FFFF00"/>
                </a:solidFill>
              </a:rPr>
              <a:t>Skolem function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is a “fixed” value/function.</a:t>
            </a:r>
          </a:p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When it is a function it can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depend on</a:t>
            </a:r>
          </a:p>
          <a:p>
            <a:pPr marL="342900" indent="-3429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the value of the  free variables 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50" name="Arrow: Down 49">
            <a:extLst>
              <a:ext uri="{FF2B5EF4-FFF2-40B4-BE49-F238E27FC236}">
                <a16:creationId xmlns:a16="http://schemas.microsoft.com/office/drawing/2014/main" id="{06DF602E-8268-4BB7-972C-E1A80F387D03}"/>
              </a:ext>
            </a:extLst>
          </p:cNvPr>
          <p:cNvSpPr/>
          <p:nvPr/>
        </p:nvSpPr>
        <p:spPr>
          <a:xfrm flipV="1">
            <a:off x="4495800" y="3552372"/>
            <a:ext cx="152400" cy="333828"/>
          </a:xfrm>
          <a:prstGeom prst="downArrow">
            <a:avLst/>
          </a:prstGeom>
          <a:solidFill>
            <a:srgbClr val="FF00FF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8" name="Text Box 44">
            <a:extLst>
              <a:ext uri="{FF2B5EF4-FFF2-40B4-BE49-F238E27FC236}">
                <a16:creationId xmlns:a16="http://schemas.microsoft.com/office/drawing/2014/main" id="{35F97EA9-9030-4EAB-A3A8-049372FCE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 Box 44">
                <a:extLst>
                  <a:ext uri="{FF2B5EF4-FFF2-40B4-BE49-F238E27FC236}">
                    <a16:creationId xmlns:a16="http://schemas.microsoft.com/office/drawing/2014/main" id="{F9059BDA-A024-43BD-8BCD-1A6D344DE2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00FF00"/>
                    </a:solidFill>
                    <a:latin typeface="Symbol" pitchFamily="18" charset="2"/>
                  </a:rPr>
                  <a:t>"</a:t>
                </a:r>
                <a:r>
                  <a:rPr lang="el-GR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00FF00"/>
                    </a:solidFill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r>
                      <a:rPr kumimoji="0" lang="en-CA" altLang="en-U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𝑥</m:t>
                    </m:r>
                    <m:r>
                      <a:rPr kumimoji="0" lang="en-US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(x))</a:t>
                </a:r>
              </a:p>
            </p:txBody>
          </p:sp>
        </mc:Choice>
        <mc:Fallback xmlns="">
          <p:sp>
            <p:nvSpPr>
              <p:cNvPr id="19" name="Text Box 44">
                <a:extLst>
                  <a:ext uri="{FF2B5EF4-FFF2-40B4-BE49-F238E27FC236}">
                    <a16:creationId xmlns:a16="http://schemas.microsoft.com/office/drawing/2014/main" id="{F9059BDA-A024-43BD-8BCD-1A6D344DE21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blipFill>
                <a:blip r:embed="rId5"/>
                <a:stretch>
                  <a:fillRect l="-3311" t="-11842" r="-1545" b="-2894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9">
            <a:extLst>
              <a:ext uri="{FF2B5EF4-FFF2-40B4-BE49-F238E27FC236}">
                <a16:creationId xmlns:a16="http://schemas.microsoft.com/office/drawing/2014/main" id="{89D284F0-11E6-4B14-8FE3-AF4DACD9E7BE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1" name="Text Box 44">
            <a:extLst>
              <a:ext uri="{FF2B5EF4-FFF2-40B4-BE49-F238E27FC236}">
                <a16:creationId xmlns:a16="http://schemas.microsoft.com/office/drawing/2014/main" id="{04ED8395-1524-4B37-A882-466E4C201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125" y="4400621"/>
            <a:ext cx="2941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014CFAA-E45C-4FF9-B12A-0738EA3C5667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380AC584-8D34-4B7E-8C12-1097B79758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7">
              <a:extLst>
                <a:ext uri="{FF2B5EF4-FFF2-40B4-BE49-F238E27FC236}">
                  <a16:creationId xmlns:a16="http://schemas.microsoft.com/office/drawing/2014/main" id="{AD38FDC9-D7D0-4D80-9AB5-E06DD5AD6C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D27631F9-68D1-4245-A580-D85657DA08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9">
              <a:extLst>
                <a:ext uri="{FF2B5EF4-FFF2-40B4-BE49-F238E27FC236}">
                  <a16:creationId xmlns:a16="http://schemas.microsoft.com/office/drawing/2014/main" id="{918C9FA5-06EC-44FA-9752-DF67BC8CF0D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CD118957-0BED-48F3-8DAF-664A30082D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D8852237-EE11-4069-9D79-9F670C62F74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2">
              <a:extLst>
                <a:ext uri="{FF2B5EF4-FFF2-40B4-BE49-F238E27FC236}">
                  <a16:creationId xmlns:a16="http://schemas.microsoft.com/office/drawing/2014/main" id="{D99D5BB7-BD16-4D25-AD3D-62D8C4DC1A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5" name="Group 53">
              <a:extLst>
                <a:ext uri="{FF2B5EF4-FFF2-40B4-BE49-F238E27FC236}">
                  <a16:creationId xmlns:a16="http://schemas.microsoft.com/office/drawing/2014/main" id="{AB495285-62D2-4F65-ACBA-7B0E723ABD7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D5B08889-19AE-489D-A99A-A1A772EF5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FFB0FAFD-3729-4FFD-AB36-CB6691B1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0C98D08-1502-459B-AB70-36C89B66CB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2B38D421-8C28-4F2F-B553-8EEED7687C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2" name="Freeform 28">
                <a:extLst>
                  <a:ext uri="{FF2B5EF4-FFF2-40B4-BE49-F238E27FC236}">
                    <a16:creationId xmlns:a16="http://schemas.microsoft.com/office/drawing/2014/main" id="{8CAF9817-7F86-42C7-A58B-804F60827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29">
                <a:extLst>
                  <a:ext uri="{FF2B5EF4-FFF2-40B4-BE49-F238E27FC236}">
                    <a16:creationId xmlns:a16="http://schemas.microsoft.com/office/drawing/2014/main" id="{DDF31A29-6A35-4109-92D5-534FF84FF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30">
                <a:extLst>
                  <a:ext uri="{FF2B5EF4-FFF2-40B4-BE49-F238E27FC236}">
                    <a16:creationId xmlns:a16="http://schemas.microsoft.com/office/drawing/2014/main" id="{B097A736-2B11-4B2A-B662-4B3B25BE0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31">
                <a:extLst>
                  <a:ext uri="{FF2B5EF4-FFF2-40B4-BE49-F238E27FC236}">
                    <a16:creationId xmlns:a16="http://schemas.microsoft.com/office/drawing/2014/main" id="{B12DF758-919A-404D-B786-293F7A941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32">
                <a:extLst>
                  <a:ext uri="{FF2B5EF4-FFF2-40B4-BE49-F238E27FC236}">
                    <a16:creationId xmlns:a16="http://schemas.microsoft.com/office/drawing/2014/main" id="{C0CCA070-BC19-4540-AD8C-2A96AC50D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33">
                <a:extLst>
                  <a:ext uri="{FF2B5EF4-FFF2-40B4-BE49-F238E27FC236}">
                    <a16:creationId xmlns:a16="http://schemas.microsoft.com/office/drawing/2014/main" id="{1AC99BD3-77D4-4F5F-BD7F-28225DDE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82BDDABE-97E3-4A0A-A830-1BB6067F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F1100309-C55D-4032-8CF8-80784294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Oval 36">
              <a:extLst>
                <a:ext uri="{FF2B5EF4-FFF2-40B4-BE49-F238E27FC236}">
                  <a16:creationId xmlns:a16="http://schemas.microsoft.com/office/drawing/2014/main" id="{F4228522-A8A6-4E0D-A5BC-A6E7EF65E45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Oval 37">
              <a:extLst>
                <a:ext uri="{FF2B5EF4-FFF2-40B4-BE49-F238E27FC236}">
                  <a16:creationId xmlns:a16="http://schemas.microsoft.com/office/drawing/2014/main" id="{A7EF3FB0-D094-4CFC-9CB4-6DE065B2715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Oval 38">
              <a:extLst>
                <a:ext uri="{FF2B5EF4-FFF2-40B4-BE49-F238E27FC236}">
                  <a16:creationId xmlns:a16="http://schemas.microsoft.com/office/drawing/2014/main" id="{B9694242-98C1-4AC9-A133-22FF3C74083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Oval 39">
              <a:extLst>
                <a:ext uri="{FF2B5EF4-FFF2-40B4-BE49-F238E27FC236}">
                  <a16:creationId xmlns:a16="http://schemas.microsoft.com/office/drawing/2014/main" id="{06418638-6B65-4950-9A9A-24C7B5A598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17CFB88-EB92-4465-AB54-8289E6F63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586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/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 dirty="0">
                      <a:solidFill>
                        <a:srgbClr val="66FF66"/>
                      </a:solidFill>
                      <a:latin typeface="Monotype Corsiva" panose="03010101010201010101" pitchFamily="66" charset="0"/>
                    </a:rPr>
                    <a:t>M</a:t>
                  </a:r>
                  <a:r>
                    <a:rPr lang="en-US" altLang="en-US" sz="2800" dirty="0">
                      <a:solidFill>
                        <a:srgbClr val="66FF66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00FF"/>
                      </a:solidFill>
                      <a:latin typeface="Symbol" pitchFamily="18" charset="2"/>
                    </a:rPr>
                    <a:t>$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altLang="en-US" sz="2800" baseline="-25000" dirty="0">
                          <a:solidFill>
                            <a:srgbClr val="FF00FF"/>
                          </a:solidFill>
                          <a:latin typeface="Symbol" pitchFamily="18" charset="2"/>
                        </a:rPr>
                        <m:t>$</m:t>
                      </m:r>
                    </m:oMath>
                  </a14:m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 "</a:t>
                  </a:r>
                  <a:r>
                    <a:rPr lang="en-US" altLang="en-US" sz="2800" dirty="0">
                      <a:solidFill>
                        <a:srgbClr val="FFFF00"/>
                      </a:solidFill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US" altLang="en-US" sz="2800" dirty="0">
                      <a:solidFill>
                        <a:srgbClr val="FF00FF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[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α</a:t>
                  </a:r>
                  <a:r>
                    <a:rPr 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</a:rPr>
                    <a:t>(</a:t>
                  </a:r>
                  <a:r>
                    <a:rPr lang="en-CA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l-GR" altLang="en-US" sz="2800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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].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 </a:t>
                  </a:r>
                  <a:endParaRPr lang="en-US" sz="2800" dirty="0"/>
                </a:p>
              </p:txBody>
            </p:sp>
          </mc:Choice>
          <mc:Fallback xmlns="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  <a:blipFill>
                  <a:blip r:embed="rId4"/>
                  <a:stretch>
                    <a:fillRect l="-2800" t="-17442" b="-337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40" name="AutoShape 8">
            <a:extLst>
              <a:ext uri="{FF2B5EF4-FFF2-40B4-BE49-F238E27FC236}">
                <a16:creationId xmlns:a16="http://schemas.microsoft.com/office/drawing/2014/main" id="{D3954796-9423-4C66-8025-3C9C478CF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8056" y="4876800"/>
            <a:ext cx="6264344" cy="1905000"/>
          </a:xfrm>
          <a:prstGeom prst="wedgeRectCallout">
            <a:avLst>
              <a:gd name="adj1" fmla="val -56134"/>
              <a:gd name="adj2" fmla="val -1539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endParaRPr lang="en-US" sz="2400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FA2F50B-7144-4286-BFAF-28415BB88500}"/>
              </a:ext>
            </a:extLst>
          </p:cNvPr>
          <p:cNvSpPr/>
          <p:nvPr/>
        </p:nvSpPr>
        <p:spPr>
          <a:xfrm>
            <a:off x="1479028" y="4951665"/>
            <a:ext cx="626434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Here </a:t>
            </a:r>
            <a:r>
              <a:rPr lang="en-US" altLang="en-US" sz="2400" dirty="0">
                <a:solidFill>
                  <a:srgbClr val="FF00FF"/>
                </a:solidFill>
              </a:rPr>
              <a:t>y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00FF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is called a </a:t>
            </a:r>
            <a:r>
              <a:rPr lang="en-US" altLang="en-US" sz="2400" dirty="0">
                <a:solidFill>
                  <a:srgbClr val="FFFF00"/>
                </a:solidFill>
              </a:rPr>
              <a:t>Skolem function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Being a function, it is really second order logic.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sp>
        <p:nvSpPr>
          <p:cNvPr id="50" name="Arrow: Down 49">
            <a:extLst>
              <a:ext uri="{FF2B5EF4-FFF2-40B4-BE49-F238E27FC236}">
                <a16:creationId xmlns:a16="http://schemas.microsoft.com/office/drawing/2014/main" id="{06DF602E-8268-4BB7-972C-E1A80F387D03}"/>
              </a:ext>
            </a:extLst>
          </p:cNvPr>
          <p:cNvSpPr/>
          <p:nvPr/>
        </p:nvSpPr>
        <p:spPr>
          <a:xfrm flipV="1">
            <a:off x="4495800" y="3552372"/>
            <a:ext cx="152400" cy="333828"/>
          </a:xfrm>
          <a:prstGeom prst="downArrow">
            <a:avLst/>
          </a:prstGeom>
          <a:solidFill>
            <a:srgbClr val="FF00FF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8" name="Text Box 44">
            <a:extLst>
              <a:ext uri="{FF2B5EF4-FFF2-40B4-BE49-F238E27FC236}">
                <a16:creationId xmlns:a16="http://schemas.microsoft.com/office/drawing/2014/main" id="{35F97EA9-9030-4EAB-A3A8-049372FCE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 Box 44">
                <a:extLst>
                  <a:ext uri="{FF2B5EF4-FFF2-40B4-BE49-F238E27FC236}">
                    <a16:creationId xmlns:a16="http://schemas.microsoft.com/office/drawing/2014/main" id="{F9059BDA-A024-43BD-8BCD-1A6D344DE2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00FF00"/>
                    </a:solidFill>
                    <a:latin typeface="Symbol" pitchFamily="18" charset="2"/>
                  </a:rPr>
                  <a:t>"</a:t>
                </a:r>
                <a:r>
                  <a:rPr lang="el-GR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00FF00"/>
                    </a:solidFill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r>
                      <a:rPr kumimoji="0" lang="en-CA" altLang="en-U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𝑥</m:t>
                    </m:r>
                    <m:r>
                      <a:rPr kumimoji="0" lang="en-US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(x))</a:t>
                </a:r>
              </a:p>
            </p:txBody>
          </p:sp>
        </mc:Choice>
        <mc:Fallback xmlns="">
          <p:sp>
            <p:nvSpPr>
              <p:cNvPr id="19" name="Text Box 44">
                <a:extLst>
                  <a:ext uri="{FF2B5EF4-FFF2-40B4-BE49-F238E27FC236}">
                    <a16:creationId xmlns:a16="http://schemas.microsoft.com/office/drawing/2014/main" id="{F9059BDA-A024-43BD-8BCD-1A6D344DE21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blipFill>
                <a:blip r:embed="rId5"/>
                <a:stretch>
                  <a:fillRect l="-3311" t="-11842" r="-1545" b="-2894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9">
            <a:extLst>
              <a:ext uri="{FF2B5EF4-FFF2-40B4-BE49-F238E27FC236}">
                <a16:creationId xmlns:a16="http://schemas.microsoft.com/office/drawing/2014/main" id="{89D284F0-11E6-4B14-8FE3-AF4DACD9E7BE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1" name="Text Box 44">
            <a:extLst>
              <a:ext uri="{FF2B5EF4-FFF2-40B4-BE49-F238E27FC236}">
                <a16:creationId xmlns:a16="http://schemas.microsoft.com/office/drawing/2014/main" id="{04ED8395-1524-4B37-A882-466E4C201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125" y="4400621"/>
            <a:ext cx="2941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D338D01-DBDD-448B-BC77-6EE6C741A2D6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C8712DD3-8443-41A7-A40C-4E59D29D50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7">
              <a:extLst>
                <a:ext uri="{FF2B5EF4-FFF2-40B4-BE49-F238E27FC236}">
                  <a16:creationId xmlns:a16="http://schemas.microsoft.com/office/drawing/2014/main" id="{546C3CFA-E7C6-43EC-BD8D-C1A5E14F4B8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B6AD3556-7637-416B-A645-673A297F15B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9">
              <a:extLst>
                <a:ext uri="{FF2B5EF4-FFF2-40B4-BE49-F238E27FC236}">
                  <a16:creationId xmlns:a16="http://schemas.microsoft.com/office/drawing/2014/main" id="{2294CEE8-1813-4E95-B01C-D01DF83A255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9848F31E-7AD4-4B6E-BEFF-8FC71BE7CDD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D57ABD09-A025-41BC-A266-55CAD39A1F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2">
              <a:extLst>
                <a:ext uri="{FF2B5EF4-FFF2-40B4-BE49-F238E27FC236}">
                  <a16:creationId xmlns:a16="http://schemas.microsoft.com/office/drawing/2014/main" id="{7A1C4DDD-A6C5-4ECA-92D2-310395CAD07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5" name="Group 53">
              <a:extLst>
                <a:ext uri="{FF2B5EF4-FFF2-40B4-BE49-F238E27FC236}">
                  <a16:creationId xmlns:a16="http://schemas.microsoft.com/office/drawing/2014/main" id="{7DC84313-B69A-4FD9-8043-42E18BD4138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3083C580-473A-41FB-A605-D5F5F6103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2205251A-B50E-4767-9E62-85637305B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6C3CE91-62E6-4B63-A4C0-E697C976C62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F126F247-E1A5-44B2-AB2A-97AC7376A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2" name="Freeform 28">
                <a:extLst>
                  <a:ext uri="{FF2B5EF4-FFF2-40B4-BE49-F238E27FC236}">
                    <a16:creationId xmlns:a16="http://schemas.microsoft.com/office/drawing/2014/main" id="{A9BC0643-AB2A-45FD-80E3-07922385E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29">
                <a:extLst>
                  <a:ext uri="{FF2B5EF4-FFF2-40B4-BE49-F238E27FC236}">
                    <a16:creationId xmlns:a16="http://schemas.microsoft.com/office/drawing/2014/main" id="{40218EC0-3557-4F9B-AF37-1C29BD049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30">
                <a:extLst>
                  <a:ext uri="{FF2B5EF4-FFF2-40B4-BE49-F238E27FC236}">
                    <a16:creationId xmlns:a16="http://schemas.microsoft.com/office/drawing/2014/main" id="{F73DD6A7-3F62-4F76-938E-FD3FF09FA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31">
                <a:extLst>
                  <a:ext uri="{FF2B5EF4-FFF2-40B4-BE49-F238E27FC236}">
                    <a16:creationId xmlns:a16="http://schemas.microsoft.com/office/drawing/2014/main" id="{A6DA0F10-E135-4B03-B41D-F502E00FC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32">
                <a:extLst>
                  <a:ext uri="{FF2B5EF4-FFF2-40B4-BE49-F238E27FC236}">
                    <a16:creationId xmlns:a16="http://schemas.microsoft.com/office/drawing/2014/main" id="{F8D44FE1-595D-4C3D-9CC0-D9EEC9D90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33">
                <a:extLst>
                  <a:ext uri="{FF2B5EF4-FFF2-40B4-BE49-F238E27FC236}">
                    <a16:creationId xmlns:a16="http://schemas.microsoft.com/office/drawing/2014/main" id="{94002578-8606-4762-83F7-2BEB6C35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47077433-5E15-46D5-B2CF-892BCF522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A1A5B1B2-FBD0-4BA0-9BD1-32AAC544A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Oval 36">
              <a:extLst>
                <a:ext uri="{FF2B5EF4-FFF2-40B4-BE49-F238E27FC236}">
                  <a16:creationId xmlns:a16="http://schemas.microsoft.com/office/drawing/2014/main" id="{2870EA7C-2DC3-41EC-9C90-6C25D03542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Oval 37">
              <a:extLst>
                <a:ext uri="{FF2B5EF4-FFF2-40B4-BE49-F238E27FC236}">
                  <a16:creationId xmlns:a16="http://schemas.microsoft.com/office/drawing/2014/main" id="{6B089C5A-C995-4B08-A5A9-87330F5FB8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Oval 38">
              <a:extLst>
                <a:ext uri="{FF2B5EF4-FFF2-40B4-BE49-F238E27FC236}">
                  <a16:creationId xmlns:a16="http://schemas.microsoft.com/office/drawing/2014/main" id="{BBE2EB4C-7501-49AB-8A39-7AA5368D36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Oval 39">
              <a:extLst>
                <a:ext uri="{FF2B5EF4-FFF2-40B4-BE49-F238E27FC236}">
                  <a16:creationId xmlns:a16="http://schemas.microsoft.com/office/drawing/2014/main" id="{2A276E1F-4BD6-432E-ACE9-3C47D1D9850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2EF78FA1-9194-4173-8F52-0B38CE5F1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6133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/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 dirty="0">
                      <a:solidFill>
                        <a:srgbClr val="66FF66"/>
                      </a:solidFill>
                      <a:latin typeface="Monotype Corsiva" panose="03010101010201010101" pitchFamily="66" charset="0"/>
                    </a:rPr>
                    <a:t>M</a:t>
                  </a:r>
                  <a:r>
                    <a:rPr lang="en-US" altLang="en-US" sz="2800" dirty="0">
                      <a:solidFill>
                        <a:srgbClr val="66FF66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00FF"/>
                      </a:solidFill>
                      <a:latin typeface="Symbol" pitchFamily="18" charset="2"/>
                    </a:rPr>
                    <a:t>$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altLang="en-US" sz="2800" baseline="-25000" dirty="0">
                          <a:solidFill>
                            <a:srgbClr val="FF00FF"/>
                          </a:solidFill>
                          <a:latin typeface="Symbol" pitchFamily="18" charset="2"/>
                        </a:rPr>
                        <m:t>$</m:t>
                      </m:r>
                    </m:oMath>
                  </a14:m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 "</a:t>
                  </a:r>
                  <a:r>
                    <a:rPr lang="en-US" altLang="en-US" sz="2800" dirty="0">
                      <a:solidFill>
                        <a:srgbClr val="FFFF00"/>
                      </a:solidFill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US" altLang="en-US" sz="2800" dirty="0">
                      <a:solidFill>
                        <a:srgbClr val="FF00FF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[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α</a:t>
                  </a:r>
                  <a:r>
                    <a:rPr 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</a:rPr>
                    <a:t>(</a:t>
                  </a:r>
                  <a:r>
                    <a:rPr lang="en-CA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l-GR" altLang="en-US" sz="2800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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].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 </a:t>
                  </a:r>
                  <a:endParaRPr lang="en-US" sz="2800" dirty="0"/>
                </a:p>
              </p:txBody>
            </p:sp>
          </mc:Choice>
          <mc:Fallback xmlns="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  <a:blipFill>
                  <a:blip r:embed="rId4"/>
                  <a:stretch>
                    <a:fillRect l="-2800" t="-17442" b="-337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40" name="AutoShape 8">
            <a:extLst>
              <a:ext uri="{FF2B5EF4-FFF2-40B4-BE49-F238E27FC236}">
                <a16:creationId xmlns:a16="http://schemas.microsoft.com/office/drawing/2014/main" id="{D3954796-9423-4C66-8025-3C9C478CF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628" y="4876800"/>
            <a:ext cx="6264344" cy="1905000"/>
          </a:xfrm>
          <a:prstGeom prst="wedgeRectCallout">
            <a:avLst>
              <a:gd name="adj1" fmla="val 56181"/>
              <a:gd name="adj2" fmla="val -9399"/>
            </a:avLst>
          </a:prstGeom>
          <a:noFill/>
          <a:ln w="1270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endParaRPr lang="en-US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6FA2F50B-7144-4286-BFAF-28415BB88500}"/>
                  </a:ext>
                </a:extLst>
              </p:cNvPr>
              <p:cNvSpPr/>
              <p:nvPr/>
            </p:nvSpPr>
            <p:spPr>
              <a:xfrm>
                <a:off x="1498600" y="4951665"/>
                <a:ext cx="6324600" cy="156966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l"/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Here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400" i="1" dirty="0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400" i="1" dirty="0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400" dirty="0">
                    <a:solidFill>
                      <a:srgbClr val="FF00FF"/>
                    </a:solidFill>
                  </a:rPr>
                  <a:t> </a:t>
                </a:r>
                <a:r>
                  <a:rPr lang="en-US" sz="2400" dirty="0"/>
                  <a:t>specifies the vector of all free variables </a:t>
                </a:r>
                <a:r>
                  <a:rPr lang="en-US" sz="2400" dirty="0">
                    <a:solidFill>
                      <a:srgbClr val="00FF00"/>
                    </a:solidFill>
                  </a:rPr>
                  <a:t>x</a:t>
                </a:r>
                <a:r>
                  <a:rPr lang="en-US" sz="2400" dirty="0"/>
                  <a:t>.</a:t>
                </a:r>
              </a:p>
              <a:p>
                <a:pPr lvl="0" algn="l"/>
                <a:r>
                  <a:rPr lang="en-US" sz="2400" dirty="0"/>
                  <a:t>If these have not been specified by a user, </a:t>
                </a:r>
              </a:p>
              <a:p>
                <a:pPr lvl="0" algn="l"/>
                <a:r>
                  <a:rPr lang="en-US" sz="2400" dirty="0"/>
                  <a:t>  then for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 </a:t>
                </a:r>
                <a:r>
                  <a:rPr lang="en-US" sz="2400" dirty="0"/>
                  <a:t>to be valid, </a:t>
                </a:r>
              </a:p>
              <a:p>
                <a:pPr lvl="0" algn="l"/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 </a:t>
                </a:r>
                <a:r>
                  <a:rPr lang="en-US" sz="2400" dirty="0"/>
                  <a:t>must be true for every setting of values of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400" i="1" dirty="0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400" i="1" dirty="0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2400" dirty="0"/>
                  <a:t>. </a:t>
                </a:r>
              </a:p>
            </p:txBody>
          </p:sp>
        </mc:Choice>
        <mc:Fallback xmlns=""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6FA2F50B-7144-4286-BFAF-28415BB8850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98600" y="4951665"/>
                <a:ext cx="6324600" cy="1569660"/>
              </a:xfrm>
              <a:prstGeom prst="rect">
                <a:avLst/>
              </a:prstGeom>
              <a:blipFill>
                <a:blip r:embed="rId5"/>
                <a:stretch>
                  <a:fillRect l="-1543" t="-5426" b="-77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0" name="Arrow: Down 49">
            <a:extLst>
              <a:ext uri="{FF2B5EF4-FFF2-40B4-BE49-F238E27FC236}">
                <a16:creationId xmlns:a16="http://schemas.microsoft.com/office/drawing/2014/main" id="{06DF602E-8268-4BB7-972C-E1A80F387D03}"/>
              </a:ext>
            </a:extLst>
          </p:cNvPr>
          <p:cNvSpPr/>
          <p:nvPr/>
        </p:nvSpPr>
        <p:spPr>
          <a:xfrm flipV="1">
            <a:off x="5032830" y="3552372"/>
            <a:ext cx="152400" cy="333828"/>
          </a:xfrm>
          <a:prstGeom prst="downArrow">
            <a:avLst/>
          </a:prstGeom>
          <a:solidFill>
            <a:srgbClr val="FF00FF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2" name="Text Box 44">
            <a:extLst>
              <a:ext uri="{FF2B5EF4-FFF2-40B4-BE49-F238E27FC236}">
                <a16:creationId xmlns:a16="http://schemas.microsoft.com/office/drawing/2014/main" id="{4975EB4F-382D-4F8A-8319-550D4058C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 Box 44">
                <a:extLst>
                  <a:ext uri="{FF2B5EF4-FFF2-40B4-BE49-F238E27FC236}">
                    <a16:creationId xmlns:a16="http://schemas.microsoft.com/office/drawing/2014/main" id="{999A0059-3B91-4E84-A3EB-51B65FD24B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00FF00"/>
                    </a:solidFill>
                    <a:latin typeface="Symbol" pitchFamily="18" charset="2"/>
                  </a:rPr>
                  <a:t>"</a:t>
                </a:r>
                <a:r>
                  <a:rPr lang="el-GR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00FF00"/>
                    </a:solidFill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r>
                      <a:rPr kumimoji="0" lang="en-CA" altLang="en-U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𝑥</m:t>
                    </m:r>
                    <m:r>
                      <a:rPr kumimoji="0" lang="en-US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(x))</a:t>
                </a:r>
              </a:p>
            </p:txBody>
          </p:sp>
        </mc:Choice>
        <mc:Fallback xmlns="">
          <p:sp>
            <p:nvSpPr>
              <p:cNvPr id="24" name="Text Box 44">
                <a:extLst>
                  <a:ext uri="{FF2B5EF4-FFF2-40B4-BE49-F238E27FC236}">
                    <a16:creationId xmlns:a16="http://schemas.microsoft.com/office/drawing/2014/main" id="{999A0059-3B91-4E84-A3EB-51B65FD24B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blipFill>
                <a:blip r:embed="rId6"/>
                <a:stretch>
                  <a:fillRect l="-3311" t="-11842" r="-1545" b="-2894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" name="Rectangle 25">
            <a:extLst>
              <a:ext uri="{FF2B5EF4-FFF2-40B4-BE49-F238E27FC236}">
                <a16:creationId xmlns:a16="http://schemas.microsoft.com/office/drawing/2014/main" id="{393508B8-76E2-49E9-AB2C-C9AFD72EE356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7" name="Text Box 44">
            <a:extLst>
              <a:ext uri="{FF2B5EF4-FFF2-40B4-BE49-F238E27FC236}">
                <a16:creationId xmlns:a16="http://schemas.microsoft.com/office/drawing/2014/main" id="{F90EB515-FF5D-49A1-A259-35EC5E3502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125" y="4400621"/>
            <a:ext cx="2941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B64980C-9CBA-4C3D-A1C9-4C219A0C612A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9" name="Freeform 46">
              <a:extLst>
                <a:ext uri="{FF2B5EF4-FFF2-40B4-BE49-F238E27FC236}">
                  <a16:creationId xmlns:a16="http://schemas.microsoft.com/office/drawing/2014/main" id="{1A62B587-1700-4DC5-81C5-0B71F09816A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47">
              <a:extLst>
                <a:ext uri="{FF2B5EF4-FFF2-40B4-BE49-F238E27FC236}">
                  <a16:creationId xmlns:a16="http://schemas.microsoft.com/office/drawing/2014/main" id="{99F941DF-6D42-405C-8C1F-640C21EC1CC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48">
              <a:extLst>
                <a:ext uri="{FF2B5EF4-FFF2-40B4-BE49-F238E27FC236}">
                  <a16:creationId xmlns:a16="http://schemas.microsoft.com/office/drawing/2014/main" id="{70437834-500D-42BA-A029-4EF5CED8462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49">
              <a:extLst>
                <a:ext uri="{FF2B5EF4-FFF2-40B4-BE49-F238E27FC236}">
                  <a16:creationId xmlns:a16="http://schemas.microsoft.com/office/drawing/2014/main" id="{58712953-EB78-4AAD-8012-DB1D930448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50">
              <a:extLst>
                <a:ext uri="{FF2B5EF4-FFF2-40B4-BE49-F238E27FC236}">
                  <a16:creationId xmlns:a16="http://schemas.microsoft.com/office/drawing/2014/main" id="{80627FAB-BFC1-43D4-B53A-F7B663A9036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51">
              <a:extLst>
                <a:ext uri="{FF2B5EF4-FFF2-40B4-BE49-F238E27FC236}">
                  <a16:creationId xmlns:a16="http://schemas.microsoft.com/office/drawing/2014/main" id="{492FCE1D-CF66-478E-AB39-35105BFF453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52">
              <a:extLst>
                <a:ext uri="{FF2B5EF4-FFF2-40B4-BE49-F238E27FC236}">
                  <a16:creationId xmlns:a16="http://schemas.microsoft.com/office/drawing/2014/main" id="{76500A2C-1CF1-4101-BF21-C0A3C8C644B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2" name="Group 53">
              <a:extLst>
                <a:ext uri="{FF2B5EF4-FFF2-40B4-BE49-F238E27FC236}">
                  <a16:creationId xmlns:a16="http://schemas.microsoft.com/office/drawing/2014/main" id="{42319B32-BCE7-4F45-8248-D629129B936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43" name="Freeform 54">
                <a:extLst>
                  <a:ext uri="{FF2B5EF4-FFF2-40B4-BE49-F238E27FC236}">
                    <a16:creationId xmlns:a16="http://schemas.microsoft.com/office/drawing/2014/main" id="{20E3784C-A0FA-41FF-B28F-A523D01E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" name="Freeform 55">
                <a:extLst>
                  <a:ext uri="{FF2B5EF4-FFF2-40B4-BE49-F238E27FC236}">
                    <a16:creationId xmlns:a16="http://schemas.microsoft.com/office/drawing/2014/main" id="{378E6299-ADFA-4EAA-A8B3-67586C39E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6D4FBAF-067F-4D58-9FF4-156ABC7B101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B0FB83AA-324D-4B3E-8CEF-29398947B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6" name="Freeform 28">
                <a:extLst>
                  <a:ext uri="{FF2B5EF4-FFF2-40B4-BE49-F238E27FC236}">
                    <a16:creationId xmlns:a16="http://schemas.microsoft.com/office/drawing/2014/main" id="{61D7F566-BB52-45F7-AAF3-96A35C3F9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29">
                <a:extLst>
                  <a:ext uri="{FF2B5EF4-FFF2-40B4-BE49-F238E27FC236}">
                    <a16:creationId xmlns:a16="http://schemas.microsoft.com/office/drawing/2014/main" id="{760D4A0B-EA34-49D2-BBA9-B045E5CC4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30">
                <a:extLst>
                  <a:ext uri="{FF2B5EF4-FFF2-40B4-BE49-F238E27FC236}">
                    <a16:creationId xmlns:a16="http://schemas.microsoft.com/office/drawing/2014/main" id="{A02C1CED-3838-44CA-AC3C-ADD475FA0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31">
                <a:extLst>
                  <a:ext uri="{FF2B5EF4-FFF2-40B4-BE49-F238E27FC236}">
                    <a16:creationId xmlns:a16="http://schemas.microsoft.com/office/drawing/2014/main" id="{22BDC659-762B-4C06-9500-E14F0D040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Freeform 32">
                <a:extLst>
                  <a:ext uri="{FF2B5EF4-FFF2-40B4-BE49-F238E27FC236}">
                    <a16:creationId xmlns:a16="http://schemas.microsoft.com/office/drawing/2014/main" id="{EF33C8FF-1AEE-4BBB-A547-AFF2767D4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Freeform 33">
                <a:extLst>
                  <a:ext uri="{FF2B5EF4-FFF2-40B4-BE49-F238E27FC236}">
                    <a16:creationId xmlns:a16="http://schemas.microsoft.com/office/drawing/2014/main" id="{85BCF308-DB10-4901-959F-1E23F85D4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42D1B70D-10C9-4A50-9962-D201B4FD2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5AB568A6-8D59-4F03-8275-426B44EC1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Oval 36">
              <a:extLst>
                <a:ext uri="{FF2B5EF4-FFF2-40B4-BE49-F238E27FC236}">
                  <a16:creationId xmlns:a16="http://schemas.microsoft.com/office/drawing/2014/main" id="{A9C0DB59-ED13-4F61-AFB8-526E765FAC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Oval 37">
              <a:extLst>
                <a:ext uri="{FF2B5EF4-FFF2-40B4-BE49-F238E27FC236}">
                  <a16:creationId xmlns:a16="http://schemas.microsoft.com/office/drawing/2014/main" id="{C066D829-0539-4D02-A35D-3D51F66E28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Oval 38">
              <a:extLst>
                <a:ext uri="{FF2B5EF4-FFF2-40B4-BE49-F238E27FC236}">
                  <a16:creationId xmlns:a16="http://schemas.microsoft.com/office/drawing/2014/main" id="{663CAFF4-D24B-4BE7-9661-4C20603985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Oval 39">
              <a:extLst>
                <a:ext uri="{FF2B5EF4-FFF2-40B4-BE49-F238E27FC236}">
                  <a16:creationId xmlns:a16="http://schemas.microsoft.com/office/drawing/2014/main" id="{75516A07-96C5-41F2-AE6F-DF63F650D9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C98A706E-B284-4ACF-A2DD-5724B63A0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3338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0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/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 dirty="0">
                      <a:solidFill>
                        <a:srgbClr val="66FF66"/>
                      </a:solidFill>
                      <a:latin typeface="Monotype Corsiva" panose="03010101010201010101" pitchFamily="66" charset="0"/>
                    </a:rPr>
                    <a:t>M</a:t>
                  </a:r>
                  <a:r>
                    <a:rPr lang="en-US" altLang="en-US" sz="2800" dirty="0">
                      <a:solidFill>
                        <a:srgbClr val="66FF66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00FF"/>
                      </a:solidFill>
                      <a:latin typeface="Symbol" pitchFamily="18" charset="2"/>
                    </a:rPr>
                    <a:t>$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altLang="en-US" sz="2800" baseline="-25000" dirty="0">
                          <a:solidFill>
                            <a:srgbClr val="FF00FF"/>
                          </a:solidFill>
                          <a:latin typeface="Symbol" pitchFamily="18" charset="2"/>
                        </a:rPr>
                        <m:t>$</m:t>
                      </m:r>
                    </m:oMath>
                  </a14:m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 "</a:t>
                  </a:r>
                  <a:r>
                    <a:rPr lang="en-US" altLang="en-US" sz="2800" dirty="0">
                      <a:solidFill>
                        <a:srgbClr val="FFFF00"/>
                      </a:solidFill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US" altLang="en-US" sz="2800" dirty="0">
                      <a:solidFill>
                        <a:srgbClr val="FF00FF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[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α</a:t>
                  </a:r>
                  <a:r>
                    <a:rPr 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</a:rPr>
                    <a:t>(</a:t>
                  </a:r>
                  <a:r>
                    <a:rPr lang="en-CA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l-GR" altLang="en-US" sz="2800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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].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 </a:t>
                  </a:r>
                  <a:endParaRPr lang="en-US" sz="2800" dirty="0"/>
                </a:p>
              </p:txBody>
            </p:sp>
          </mc:Choice>
          <mc:Fallback xmlns="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  <a:blipFill>
                  <a:blip r:embed="rId4"/>
                  <a:stretch>
                    <a:fillRect l="-2800" t="-17442" b="-337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8" name="Arrow: Down 7">
            <a:extLst>
              <a:ext uri="{FF2B5EF4-FFF2-40B4-BE49-F238E27FC236}">
                <a16:creationId xmlns:a16="http://schemas.microsoft.com/office/drawing/2014/main" id="{AD7C41FB-6BC8-481C-92FC-5D4A6CFD1C73}"/>
              </a:ext>
            </a:extLst>
          </p:cNvPr>
          <p:cNvSpPr/>
          <p:nvPr/>
        </p:nvSpPr>
        <p:spPr>
          <a:xfrm flipV="1">
            <a:off x="6629400" y="3570516"/>
            <a:ext cx="152400" cy="333828"/>
          </a:xfrm>
          <a:prstGeom prst="downArrow">
            <a:avLst/>
          </a:prstGeom>
          <a:solidFill>
            <a:srgbClr val="FF00FF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AF5B9CE-5BEC-42BB-B4B5-C3E847639BF3}"/>
              </a:ext>
            </a:extLst>
          </p:cNvPr>
          <p:cNvSpPr/>
          <p:nvPr/>
        </p:nvSpPr>
        <p:spPr>
          <a:xfrm>
            <a:off x="1288419" y="4930215"/>
            <a:ext cx="43344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 is 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CA" sz="2400" noProof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1" algn="l"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assumption </a:t>
            </a:r>
          </a:p>
          <a:p>
            <a:pPr lvl="1" algn="l"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lvl="1"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1" algn="l"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lvl="1" algn="l"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E36CE75-2109-490F-8D24-E7600C543CE9}"/>
              </a:ext>
            </a:extLst>
          </p:cNvPr>
          <p:cNvSpPr/>
          <p:nvPr/>
        </p:nvSpPr>
        <p:spPr>
          <a:xfrm>
            <a:off x="1642310" y="5935505"/>
            <a:ext cx="111120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C30F64C5-DE2D-4FE4-B53E-9130A25F0968}"/>
              </a:ext>
            </a:extLst>
          </p:cNvPr>
          <p:cNvSpPr/>
          <p:nvPr/>
        </p:nvSpPr>
        <p:spPr>
          <a:xfrm>
            <a:off x="1674970" y="5196114"/>
            <a:ext cx="111120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FA2F50B-7144-4286-BFAF-28415BB88500}"/>
              </a:ext>
            </a:extLst>
          </p:cNvPr>
          <p:cNvSpPr/>
          <p:nvPr/>
        </p:nvSpPr>
        <p:spPr>
          <a:xfrm>
            <a:off x="5622856" y="5025570"/>
            <a:ext cx="20574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 algn="ctr"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is a 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fixed but arbitrary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value.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0" name="Arrow: Down 49">
            <a:extLst>
              <a:ext uri="{FF2B5EF4-FFF2-40B4-BE49-F238E27FC236}">
                <a16:creationId xmlns:a16="http://schemas.microsoft.com/office/drawing/2014/main" id="{06DF602E-8268-4BB7-972C-E1A80F387D03}"/>
              </a:ext>
            </a:extLst>
          </p:cNvPr>
          <p:cNvSpPr/>
          <p:nvPr/>
        </p:nvSpPr>
        <p:spPr>
          <a:xfrm flipV="1">
            <a:off x="5577114" y="3552372"/>
            <a:ext cx="152400" cy="333828"/>
          </a:xfrm>
          <a:prstGeom prst="downArrow">
            <a:avLst/>
          </a:prstGeom>
          <a:solidFill>
            <a:srgbClr val="FF00FF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1" name="Text Box 44">
            <a:extLst>
              <a:ext uri="{FF2B5EF4-FFF2-40B4-BE49-F238E27FC236}">
                <a16:creationId xmlns:a16="http://schemas.microsoft.com/office/drawing/2014/main" id="{D20EA9C0-C9F4-45A4-A480-F4400AFF0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 Box 44">
                <a:extLst>
                  <a:ext uri="{FF2B5EF4-FFF2-40B4-BE49-F238E27FC236}">
                    <a16:creationId xmlns:a16="http://schemas.microsoft.com/office/drawing/2014/main" id="{2460FD1E-B25F-49E6-B7C2-33398E865B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00FF00"/>
                    </a:solidFill>
                    <a:latin typeface="Symbol" pitchFamily="18" charset="2"/>
                  </a:rPr>
                  <a:t>"</a:t>
                </a:r>
                <a:r>
                  <a:rPr lang="el-GR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00FF00"/>
                    </a:solidFill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r>
                      <a:rPr kumimoji="0" lang="en-CA" altLang="en-U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𝑥</m:t>
                    </m:r>
                    <m:r>
                      <a:rPr kumimoji="0" lang="en-US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(x))</a:t>
                </a:r>
              </a:p>
            </p:txBody>
          </p:sp>
        </mc:Choice>
        <mc:Fallback xmlns="">
          <p:sp>
            <p:nvSpPr>
              <p:cNvPr id="52" name="Text Box 44">
                <a:extLst>
                  <a:ext uri="{FF2B5EF4-FFF2-40B4-BE49-F238E27FC236}">
                    <a16:creationId xmlns:a16="http://schemas.microsoft.com/office/drawing/2014/main" id="{2460FD1E-B25F-49E6-B7C2-33398E865B5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blipFill>
                <a:blip r:embed="rId5"/>
                <a:stretch>
                  <a:fillRect l="-3311" t="-11842" r="-1545" b="-2894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" name="Rectangle 52">
            <a:extLst>
              <a:ext uri="{FF2B5EF4-FFF2-40B4-BE49-F238E27FC236}">
                <a16:creationId xmlns:a16="http://schemas.microsoft.com/office/drawing/2014/main" id="{1ACF35C4-8290-4839-9A9C-736F295BB8E4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4" name="Text Box 44">
            <a:extLst>
              <a:ext uri="{FF2B5EF4-FFF2-40B4-BE49-F238E27FC236}">
                <a16:creationId xmlns:a16="http://schemas.microsoft.com/office/drawing/2014/main" id="{6043D766-EEE8-41C4-925A-48D83CB2D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125" y="4400621"/>
            <a:ext cx="2941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484B11A-CE6B-4F4D-B479-58FD6E1FCE63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D5CDF3FE-09CA-4592-9A17-976288315A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7">
              <a:extLst>
                <a:ext uri="{FF2B5EF4-FFF2-40B4-BE49-F238E27FC236}">
                  <a16:creationId xmlns:a16="http://schemas.microsoft.com/office/drawing/2014/main" id="{86F3DE15-6765-4991-AF12-02900841EB4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48">
              <a:extLst>
                <a:ext uri="{FF2B5EF4-FFF2-40B4-BE49-F238E27FC236}">
                  <a16:creationId xmlns:a16="http://schemas.microsoft.com/office/drawing/2014/main" id="{CF88F01E-C864-4545-9F75-1FF74BB455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49">
              <a:extLst>
                <a:ext uri="{FF2B5EF4-FFF2-40B4-BE49-F238E27FC236}">
                  <a16:creationId xmlns:a16="http://schemas.microsoft.com/office/drawing/2014/main" id="{FA2ADE3F-A1A1-4104-955A-70E6D5AAA3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0">
              <a:extLst>
                <a:ext uri="{FF2B5EF4-FFF2-40B4-BE49-F238E27FC236}">
                  <a16:creationId xmlns:a16="http://schemas.microsoft.com/office/drawing/2014/main" id="{F3784E04-2FCE-427D-BD20-051AE3C5F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76674779-5307-4255-AA4B-6EE131253D1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52">
              <a:extLst>
                <a:ext uri="{FF2B5EF4-FFF2-40B4-BE49-F238E27FC236}">
                  <a16:creationId xmlns:a16="http://schemas.microsoft.com/office/drawing/2014/main" id="{45800123-BAFC-4830-8B1E-4B41BB4CC6A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9" name="Group 53">
              <a:extLst>
                <a:ext uri="{FF2B5EF4-FFF2-40B4-BE49-F238E27FC236}">
                  <a16:creationId xmlns:a16="http://schemas.microsoft.com/office/drawing/2014/main" id="{03959E92-F9F1-4529-A2AC-D436DD6D54F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41" name="Freeform 54">
                <a:extLst>
                  <a:ext uri="{FF2B5EF4-FFF2-40B4-BE49-F238E27FC236}">
                    <a16:creationId xmlns:a16="http://schemas.microsoft.com/office/drawing/2014/main" id="{2D828E4F-954C-4B91-80B9-F918197CC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Freeform 55">
                <a:extLst>
                  <a:ext uri="{FF2B5EF4-FFF2-40B4-BE49-F238E27FC236}">
                    <a16:creationId xmlns:a16="http://schemas.microsoft.com/office/drawing/2014/main" id="{0A993DB0-5A1F-4B22-8A79-AC3105313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3B6EEC7-AC8C-49A2-8663-B470930949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27516FED-7970-4277-BE8D-233BE779A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1" name="Freeform 28">
                <a:extLst>
                  <a:ext uri="{FF2B5EF4-FFF2-40B4-BE49-F238E27FC236}">
                    <a16:creationId xmlns:a16="http://schemas.microsoft.com/office/drawing/2014/main" id="{2530ABEC-1985-4799-87A4-2A5183A3F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Freeform 29">
                <a:extLst>
                  <a:ext uri="{FF2B5EF4-FFF2-40B4-BE49-F238E27FC236}">
                    <a16:creationId xmlns:a16="http://schemas.microsoft.com/office/drawing/2014/main" id="{6B3F1B37-52F7-48DC-80E4-335E6D6F6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3" name="Freeform 30">
                <a:extLst>
                  <a:ext uri="{FF2B5EF4-FFF2-40B4-BE49-F238E27FC236}">
                    <a16:creationId xmlns:a16="http://schemas.microsoft.com/office/drawing/2014/main" id="{C2270EA0-7319-4F2B-BA58-4B87FBED6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Freeform 31">
                <a:extLst>
                  <a:ext uri="{FF2B5EF4-FFF2-40B4-BE49-F238E27FC236}">
                    <a16:creationId xmlns:a16="http://schemas.microsoft.com/office/drawing/2014/main" id="{47C64EDD-FFA9-4236-9390-767573F3C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5" name="Freeform 32">
                <a:extLst>
                  <a:ext uri="{FF2B5EF4-FFF2-40B4-BE49-F238E27FC236}">
                    <a16:creationId xmlns:a16="http://schemas.microsoft.com/office/drawing/2014/main" id="{94830236-967B-4B09-BFF7-4BA6231F6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6" name="Freeform 33">
                <a:extLst>
                  <a:ext uri="{FF2B5EF4-FFF2-40B4-BE49-F238E27FC236}">
                    <a16:creationId xmlns:a16="http://schemas.microsoft.com/office/drawing/2014/main" id="{D4554644-9813-483D-B6C5-88445247C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9" name="Freeform 34">
              <a:extLst>
                <a:ext uri="{FF2B5EF4-FFF2-40B4-BE49-F238E27FC236}">
                  <a16:creationId xmlns:a16="http://schemas.microsoft.com/office/drawing/2014/main" id="{7925CDE0-F7F5-476D-9AB9-274D65679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5C1F984D-0508-42E3-8AED-30174D32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Oval 36">
              <a:extLst>
                <a:ext uri="{FF2B5EF4-FFF2-40B4-BE49-F238E27FC236}">
                  <a16:creationId xmlns:a16="http://schemas.microsoft.com/office/drawing/2014/main" id="{A99C46E1-10F3-4561-AD76-2F03A21CCF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Oval 37">
              <a:extLst>
                <a:ext uri="{FF2B5EF4-FFF2-40B4-BE49-F238E27FC236}">
                  <a16:creationId xmlns:a16="http://schemas.microsoft.com/office/drawing/2014/main" id="{B9A7F8BC-AE86-49E1-8FA0-24917B1C7E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Oval 38">
              <a:extLst>
                <a:ext uri="{FF2B5EF4-FFF2-40B4-BE49-F238E27FC236}">
                  <a16:creationId xmlns:a16="http://schemas.microsoft.com/office/drawing/2014/main" id="{0651B169-35E4-4ECE-9BC8-3309AFEDC5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Oval 39">
              <a:extLst>
                <a:ext uri="{FF2B5EF4-FFF2-40B4-BE49-F238E27FC236}">
                  <a16:creationId xmlns:a16="http://schemas.microsoft.com/office/drawing/2014/main" id="{6D4D4FBE-ACF9-4FBE-886E-B71C6CF409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459DAC37-8BC8-4990-BB80-58346F99C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7" name="AutoShape 8">
            <a:extLst>
              <a:ext uri="{FF2B5EF4-FFF2-40B4-BE49-F238E27FC236}">
                <a16:creationId xmlns:a16="http://schemas.microsoft.com/office/drawing/2014/main" id="{69386204-D901-42F5-9657-09253F404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628" y="4876800"/>
            <a:ext cx="6264344" cy="1905000"/>
          </a:xfrm>
          <a:prstGeom prst="wedgeRectCallout">
            <a:avLst>
              <a:gd name="adj1" fmla="val 56181"/>
              <a:gd name="adj2" fmla="val -9399"/>
            </a:avLst>
          </a:prstGeom>
          <a:noFill/>
          <a:ln w="1270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792506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43" grpId="0"/>
      <p:bldP spid="44" grpId="0"/>
      <p:bldP spid="45" grpId="0"/>
      <p:bldP spid="46" grpId="0"/>
      <p:bldP spid="50" grpId="0" animBg="1"/>
      <p:bldP spid="50" grpId="1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/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 dirty="0">
                      <a:solidFill>
                        <a:srgbClr val="66FF66"/>
                      </a:solidFill>
                      <a:latin typeface="Monotype Corsiva" panose="03010101010201010101" pitchFamily="66" charset="0"/>
                    </a:rPr>
                    <a:t>M</a:t>
                  </a:r>
                  <a:r>
                    <a:rPr lang="en-US" altLang="en-US" sz="2800" dirty="0">
                      <a:solidFill>
                        <a:srgbClr val="66FF66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00FF"/>
                      </a:solidFill>
                      <a:latin typeface="Symbol" pitchFamily="18" charset="2"/>
                    </a:rPr>
                    <a:t>$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FF00FF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altLang="en-US" sz="2800" baseline="-25000" dirty="0">
                          <a:solidFill>
                            <a:srgbClr val="FF00FF"/>
                          </a:solidFill>
                          <a:latin typeface="Symbol" pitchFamily="18" charset="2"/>
                        </a:rPr>
                        <m:t>$</m:t>
                      </m:r>
                    </m:oMath>
                  </a14:m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 "</a:t>
                  </a:r>
                  <a:r>
                    <a:rPr lang="en-US" altLang="en-US" sz="2800" dirty="0">
                      <a:solidFill>
                        <a:srgbClr val="FFFF00"/>
                      </a:solidFill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US" altLang="en-US" sz="2800" dirty="0">
                      <a:solidFill>
                        <a:srgbClr val="FF00FF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[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α</a:t>
                  </a:r>
                  <a:r>
                    <a:rPr 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</a:rPr>
                    <a:t>(</a:t>
                  </a:r>
                  <a:r>
                    <a:rPr lang="en-CA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x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l-GR" altLang="en-US" sz="2800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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].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 </a:t>
                  </a:r>
                  <a:endParaRPr lang="en-US" sz="2800" dirty="0"/>
                </a:p>
              </p:txBody>
            </p:sp>
          </mc:Choice>
          <mc:Fallback xmlns="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  <a:blipFill>
                  <a:blip r:embed="rId4"/>
                  <a:stretch>
                    <a:fillRect l="-2800" t="-17442" b="-3372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19" name="Text Box 44">
            <a:extLst>
              <a:ext uri="{FF2B5EF4-FFF2-40B4-BE49-F238E27FC236}">
                <a16:creationId xmlns:a16="http://schemas.microsoft.com/office/drawing/2014/main" id="{4E2F0A97-35EA-4C7D-9429-3E082580F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 Box 44">
                <a:extLst>
                  <a:ext uri="{FF2B5EF4-FFF2-40B4-BE49-F238E27FC236}">
                    <a16:creationId xmlns:a16="http://schemas.microsoft.com/office/drawing/2014/main" id="{C326223D-E36E-4366-8E0D-2D5A9EB293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00FF00"/>
                    </a:solidFill>
                    <a:latin typeface="Symbol" pitchFamily="18" charset="2"/>
                  </a:rPr>
                  <a:t>"</a:t>
                </a:r>
                <a:r>
                  <a:rPr lang="el-GR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00FF00"/>
                    </a:solidFill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r>
                      <a:rPr kumimoji="0" lang="en-CA" altLang="en-U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𝑥</m:t>
                    </m:r>
                    <m:r>
                      <a:rPr kumimoji="0" lang="en-US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(x))</a:t>
                </a:r>
              </a:p>
            </p:txBody>
          </p:sp>
        </mc:Choice>
        <mc:Fallback xmlns="">
          <p:sp>
            <p:nvSpPr>
              <p:cNvPr id="20" name="Text Box 44">
                <a:extLst>
                  <a:ext uri="{FF2B5EF4-FFF2-40B4-BE49-F238E27FC236}">
                    <a16:creationId xmlns:a16="http://schemas.microsoft.com/office/drawing/2014/main" id="{C326223D-E36E-4366-8E0D-2D5A9EB293D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97125" y="3938871"/>
                <a:ext cx="2760371" cy="461665"/>
              </a:xfrm>
              <a:prstGeom prst="rect">
                <a:avLst/>
              </a:prstGeom>
              <a:blipFill>
                <a:blip r:embed="rId5"/>
                <a:stretch>
                  <a:fillRect l="-3311" t="-11842" r="-1545" b="-2894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Rectangle 20">
            <a:extLst>
              <a:ext uri="{FF2B5EF4-FFF2-40B4-BE49-F238E27FC236}">
                <a16:creationId xmlns:a16="http://schemas.microsoft.com/office/drawing/2014/main" id="{DE5C0AAB-558C-4AA8-A459-E136F1805161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2" name="Text Box 44">
            <a:extLst>
              <a:ext uri="{FF2B5EF4-FFF2-40B4-BE49-F238E27FC236}">
                <a16:creationId xmlns:a16="http://schemas.microsoft.com/office/drawing/2014/main" id="{3E15E9A8-DC11-4A3F-9B8B-7907F4A24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125" y="4400621"/>
            <a:ext cx="2941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814F9F8-1089-467F-9787-5CAF284AF0A6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B822072E-F1F2-4F1B-AC0A-8A875BD7F8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7">
              <a:extLst>
                <a:ext uri="{FF2B5EF4-FFF2-40B4-BE49-F238E27FC236}">
                  <a16:creationId xmlns:a16="http://schemas.microsoft.com/office/drawing/2014/main" id="{FD0473AF-DE13-4B8D-ACC8-4C6CE02E0D5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8">
              <a:extLst>
                <a:ext uri="{FF2B5EF4-FFF2-40B4-BE49-F238E27FC236}">
                  <a16:creationId xmlns:a16="http://schemas.microsoft.com/office/drawing/2014/main" id="{F099141D-0001-49D9-BAEA-EF12F7BA0E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49">
              <a:extLst>
                <a:ext uri="{FF2B5EF4-FFF2-40B4-BE49-F238E27FC236}">
                  <a16:creationId xmlns:a16="http://schemas.microsoft.com/office/drawing/2014/main" id="{C3B36450-4698-4400-AD15-1E56C476CEF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0">
              <a:extLst>
                <a:ext uri="{FF2B5EF4-FFF2-40B4-BE49-F238E27FC236}">
                  <a16:creationId xmlns:a16="http://schemas.microsoft.com/office/drawing/2014/main" id="{B3013D02-0EF1-456F-A589-9623BA693A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1">
              <a:extLst>
                <a:ext uri="{FF2B5EF4-FFF2-40B4-BE49-F238E27FC236}">
                  <a16:creationId xmlns:a16="http://schemas.microsoft.com/office/drawing/2014/main" id="{EEE4EC70-BE5D-48CF-AA91-19CC4B538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52">
              <a:extLst>
                <a:ext uri="{FF2B5EF4-FFF2-40B4-BE49-F238E27FC236}">
                  <a16:creationId xmlns:a16="http://schemas.microsoft.com/office/drawing/2014/main" id="{3002D165-DCC7-4A35-BAE2-AAFAD2674E0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8" name="Group 53">
              <a:extLst>
                <a:ext uri="{FF2B5EF4-FFF2-40B4-BE49-F238E27FC236}">
                  <a16:creationId xmlns:a16="http://schemas.microsoft.com/office/drawing/2014/main" id="{D301E67A-E2E4-4E6A-AAF1-FC2F2184CA3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39" name="Freeform 54">
                <a:extLst>
                  <a:ext uri="{FF2B5EF4-FFF2-40B4-BE49-F238E27FC236}">
                    <a16:creationId xmlns:a16="http://schemas.microsoft.com/office/drawing/2014/main" id="{8D109AE2-2CD6-41B3-AB4C-F2095BA3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Freeform 55">
                <a:extLst>
                  <a:ext uri="{FF2B5EF4-FFF2-40B4-BE49-F238E27FC236}">
                    <a16:creationId xmlns:a16="http://schemas.microsoft.com/office/drawing/2014/main" id="{6F24FB25-E12C-4DFA-82B3-352FC7992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889AE44-730B-4B53-9D1A-92B70028D04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21A49F5E-BFBD-4C66-BF33-93C056FA2B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0" name="Freeform 28">
                <a:extLst>
                  <a:ext uri="{FF2B5EF4-FFF2-40B4-BE49-F238E27FC236}">
                    <a16:creationId xmlns:a16="http://schemas.microsoft.com/office/drawing/2014/main" id="{A07491B8-9BBA-47B4-B721-F621F3913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Freeform 29">
                <a:extLst>
                  <a:ext uri="{FF2B5EF4-FFF2-40B4-BE49-F238E27FC236}">
                    <a16:creationId xmlns:a16="http://schemas.microsoft.com/office/drawing/2014/main" id="{A6F64151-B1E9-4143-9276-87DFFB3D8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2" name="Freeform 30">
                <a:extLst>
                  <a:ext uri="{FF2B5EF4-FFF2-40B4-BE49-F238E27FC236}">
                    <a16:creationId xmlns:a16="http://schemas.microsoft.com/office/drawing/2014/main" id="{C662D41D-F4BF-4E16-8F57-005731D6C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31">
                <a:extLst>
                  <a:ext uri="{FF2B5EF4-FFF2-40B4-BE49-F238E27FC236}">
                    <a16:creationId xmlns:a16="http://schemas.microsoft.com/office/drawing/2014/main" id="{996FB6E9-6297-4EB6-BF52-01E0F0629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32">
                <a:extLst>
                  <a:ext uri="{FF2B5EF4-FFF2-40B4-BE49-F238E27FC236}">
                    <a16:creationId xmlns:a16="http://schemas.microsoft.com/office/drawing/2014/main" id="{150ACBEC-9711-4EE4-9576-A11F3DA7E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33">
                <a:extLst>
                  <a:ext uri="{FF2B5EF4-FFF2-40B4-BE49-F238E27FC236}">
                    <a16:creationId xmlns:a16="http://schemas.microsoft.com/office/drawing/2014/main" id="{E34EBADC-0ECD-4B28-9A82-69E4DAD56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8DB6D04-E5D5-4689-A0ED-1FCDC7B27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92F49367-E1C3-4915-8772-45C8A718F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Oval 36">
              <a:extLst>
                <a:ext uri="{FF2B5EF4-FFF2-40B4-BE49-F238E27FC236}">
                  <a16:creationId xmlns:a16="http://schemas.microsoft.com/office/drawing/2014/main" id="{CE12F590-D6B1-46F8-B796-DD5EF63391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Oval 37">
              <a:extLst>
                <a:ext uri="{FF2B5EF4-FFF2-40B4-BE49-F238E27FC236}">
                  <a16:creationId xmlns:a16="http://schemas.microsoft.com/office/drawing/2014/main" id="{5096E32D-A7D9-42E8-A90B-866AE53244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Oval 38">
              <a:extLst>
                <a:ext uri="{FF2B5EF4-FFF2-40B4-BE49-F238E27FC236}">
                  <a16:creationId xmlns:a16="http://schemas.microsoft.com/office/drawing/2014/main" id="{4DBDD906-89E5-4F26-98EC-1BE40CC866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Oval 39">
              <a:extLst>
                <a:ext uri="{FF2B5EF4-FFF2-40B4-BE49-F238E27FC236}">
                  <a16:creationId xmlns:a16="http://schemas.microsoft.com/office/drawing/2014/main" id="{8F17B3C3-EA82-433D-AD49-59EDE030E09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60D9871A-110D-4E8A-A918-2F29A8D3C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923720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155821" y="712001"/>
            <a:ext cx="3921379" cy="1314142"/>
          </a:xfrm>
          <a:prstGeom prst="wedgeRectCallout">
            <a:avLst>
              <a:gd name="adj1" fmla="val 45024"/>
              <a:gd name="adj2" fmla="val 62626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You caught me!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“algorithm” takes an infinite amount of time.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20943"/>
            <a:ext cx="3733800" cy="2079699"/>
          </a:xfrm>
          <a:prstGeom prst="wedgeRoundRectCallout">
            <a:avLst>
              <a:gd name="adj1" fmla="val -25805"/>
              <a:gd name="adj2" fmla="val 5625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undecidable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a Predicate formula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know whether it is true.</a:t>
            </a:r>
          </a:p>
        </p:txBody>
      </p:sp>
      <p:sp>
        <p:nvSpPr>
          <p:cNvPr id="32" name="AutoShape 8">
            <a:extLst>
              <a:ext uri="{FF2B5EF4-FFF2-40B4-BE49-F238E27FC236}">
                <a16:creationId xmlns:a16="http://schemas.microsoft.com/office/drawing/2014/main" id="{1FEA491A-1C45-4615-8099-6C07A736B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9126" y="2642373"/>
            <a:ext cx="5959943" cy="4164570"/>
          </a:xfrm>
          <a:prstGeom prst="wedgeRectCallout">
            <a:avLst>
              <a:gd name="adj1" fmla="val 46420"/>
              <a:gd name="adj2" fmla="val -57198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Semantic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Meaning Values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an object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“jeff”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 function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symbol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f(x,y)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x+y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an object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x+f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(2,y),g(h(x))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4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relation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each relation symbol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Love(b,g)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true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– love all around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true/false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  Love(b,g)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64838465-771D-4AC6-855A-E8F6CFB2D27A}"/>
              </a:ext>
            </a:extLst>
          </p:cNvPr>
          <p:cNvCxnSpPr/>
          <p:nvPr/>
        </p:nvCxnSpPr>
        <p:spPr bwMode="auto">
          <a:xfrm flipV="1">
            <a:off x="2667000" y="2824592"/>
            <a:ext cx="1093763" cy="18721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5" name="AutoShape 8">
            <a:extLst>
              <a:ext uri="{FF2B5EF4-FFF2-40B4-BE49-F238E27FC236}">
                <a16:creationId xmlns:a16="http://schemas.microsoft.com/office/drawing/2014/main" id="{8B646D70-594D-458E-B138-89FB6190B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926" y="3429000"/>
            <a:ext cx="1905001" cy="2362200"/>
          </a:xfrm>
          <a:prstGeom prst="wedgeRectCallout">
            <a:avLst>
              <a:gd name="adj1" fmla="val -19591"/>
              <a:gd name="adj2" fmla="val -618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Continuing this assigns a value to everything in the natural way.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591396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40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xt Box 21"/>
          <p:cNvSpPr txBox="1">
            <a:spLocks noChangeArrowheads="1"/>
          </p:cNvSpPr>
          <p:nvPr/>
        </p:nvSpPr>
        <p:spPr bwMode="auto">
          <a:xfrm>
            <a:off x="304800" y="572497"/>
            <a:ext cx="16764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Syntax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1825451" y="574946"/>
            <a:ext cx="4959643" cy="2066968"/>
            <a:chOff x="1828800" y="627706"/>
            <a:chExt cx="4956072" cy="2313453"/>
          </a:xfrm>
        </p:grpSpPr>
        <p:cxnSp>
          <p:nvCxnSpPr>
            <p:cNvPr id="4" name="Straight Connector 3"/>
            <p:cNvCxnSpPr>
              <a:cxnSpLocks/>
            </p:cNvCxnSpPr>
            <p:nvPr/>
          </p:nvCxnSpPr>
          <p:spPr bwMode="auto">
            <a:xfrm>
              <a:off x="1828800" y="685800"/>
              <a:ext cx="0" cy="225535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Text Box 21"/>
            <p:cNvSpPr txBox="1">
              <a:spLocks noChangeArrowheads="1"/>
            </p:cNvSpPr>
            <p:nvPr/>
          </p:nvSpPr>
          <p:spPr bwMode="auto">
            <a:xfrm>
              <a:off x="2212872" y="627706"/>
              <a:ext cx="4572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kern="0" dirty="0">
                  <a:solidFill>
                    <a:schemeClr val="tx2"/>
                  </a:solidFill>
                </a:rPr>
                <a:t>Model/Interpretation/Universe</a:t>
              </a:r>
              <a:endParaRPr lang="en-CA" altLang="en-US" sz="2400" kern="0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-152400" y="1031186"/>
            <a:ext cx="2209801" cy="1138270"/>
            <a:chOff x="-152400" y="1143000"/>
            <a:chExt cx="2209801" cy="1138270"/>
          </a:xfrm>
        </p:grpSpPr>
        <p:sp>
          <p:nvSpPr>
            <p:cNvPr id="23" name="Down Arrow 22"/>
            <p:cNvSpPr/>
            <p:nvPr/>
          </p:nvSpPr>
          <p:spPr bwMode="auto">
            <a:xfrm flipH="1">
              <a:off x="762000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" name="Text Box 21"/>
            <p:cNvSpPr txBox="1">
              <a:spLocks noChangeArrowheads="1"/>
            </p:cNvSpPr>
            <p:nvPr/>
          </p:nvSpPr>
          <p:spPr bwMode="auto">
            <a:xfrm>
              <a:off x="-152400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well defined.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553200" y="567020"/>
            <a:ext cx="2590800" cy="2074895"/>
            <a:chOff x="6553200" y="619780"/>
            <a:chExt cx="2590800" cy="2329059"/>
          </a:xfrm>
        </p:grpSpPr>
        <p:sp>
          <p:nvSpPr>
            <p:cNvPr id="13" name="Text Box 21"/>
            <p:cNvSpPr txBox="1">
              <a:spLocks noChangeArrowheads="1"/>
            </p:cNvSpPr>
            <p:nvPr/>
          </p:nvSpPr>
          <p:spPr bwMode="auto">
            <a:xfrm>
              <a:off x="6629400" y="619780"/>
              <a:ext cx="2514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A Proof System</a:t>
              </a:r>
            </a:p>
          </p:txBody>
        </p:sp>
        <p:cxnSp>
          <p:nvCxnSpPr>
            <p:cNvPr id="29" name="Straight Connector 28"/>
            <p:cNvCxnSpPr>
              <a:cxnSpLocks/>
            </p:cNvCxnSpPr>
            <p:nvPr/>
          </p:nvCxnSpPr>
          <p:spPr bwMode="auto">
            <a:xfrm>
              <a:off x="6553200" y="685800"/>
              <a:ext cx="0" cy="226303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36" name="Straight Connector 35"/>
          <p:cNvCxnSpPr/>
          <p:nvPr/>
        </p:nvCxnSpPr>
        <p:spPr bwMode="auto">
          <a:xfrm>
            <a:off x="304800" y="2637972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41" name="Group 40"/>
          <p:cNvGrpSpPr/>
          <p:nvPr/>
        </p:nvGrpSpPr>
        <p:grpSpPr>
          <a:xfrm>
            <a:off x="1676400" y="1371600"/>
            <a:ext cx="5257800" cy="766465"/>
            <a:chOff x="1676400" y="1143000"/>
            <a:chExt cx="5257800" cy="766465"/>
          </a:xfrm>
        </p:grpSpPr>
        <p:sp>
          <p:nvSpPr>
            <p:cNvPr id="24" name="Text Box 21"/>
            <p:cNvSpPr txBox="1">
              <a:spLocks noChangeArrowheads="1"/>
            </p:cNvSpPr>
            <p:nvPr/>
          </p:nvSpPr>
          <p:spPr bwMode="auto">
            <a:xfrm>
              <a:off x="1676400" y="1447800"/>
              <a:ext cx="525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true/valid.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4" name="Down Arrow 43"/>
            <p:cNvSpPr/>
            <p:nvPr/>
          </p:nvSpPr>
          <p:spPr bwMode="auto">
            <a:xfrm flipH="1">
              <a:off x="3973519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781799" y="1017738"/>
            <a:ext cx="2209801" cy="1138270"/>
            <a:chOff x="6781799" y="1143000"/>
            <a:chExt cx="2209801" cy="1138270"/>
          </a:xfrm>
        </p:grpSpPr>
        <p:sp>
          <p:nvSpPr>
            <p:cNvPr id="28" name="Text Box 21"/>
            <p:cNvSpPr txBox="1">
              <a:spLocks noChangeArrowheads="1"/>
            </p:cNvSpPr>
            <p:nvPr/>
          </p:nvSpPr>
          <p:spPr bwMode="auto">
            <a:xfrm>
              <a:off x="6781799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proved.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5" name="Down Arrow 44"/>
            <p:cNvSpPr/>
            <p:nvPr/>
          </p:nvSpPr>
          <p:spPr bwMode="auto">
            <a:xfrm flipH="1">
              <a:off x="7763347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9" name="Text Box 21">
            <a:extLst>
              <a:ext uri="{FF2B5EF4-FFF2-40B4-BE49-F238E27FC236}">
                <a16:creationId xmlns:a16="http://schemas.microsoft.com/office/drawing/2014/main" id="{006FEC70-B6C4-4BD9-9349-927329A5D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914400"/>
            <a:ext cx="32941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Wingdings" panose="05000000000000000000" pitchFamily="2" charset="2"/>
              </a:rPr>
              <a:t>Values of all symbols.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5BAF856-9B98-4510-8988-E90F96092141}"/>
              </a:ext>
            </a:extLst>
          </p:cNvPr>
          <p:cNvCxnSpPr/>
          <p:nvPr/>
        </p:nvCxnSpPr>
        <p:spPr bwMode="auto">
          <a:xfrm>
            <a:off x="304800" y="605970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DEC56FB-9052-4480-A4A3-A9309E7CCF57}"/>
              </a:ext>
            </a:extLst>
          </p:cNvPr>
          <p:cNvSpPr/>
          <p:nvPr/>
        </p:nvSpPr>
        <p:spPr>
          <a:xfrm>
            <a:off x="3869100" y="1959114"/>
            <a:ext cx="71846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dirty="0">
                <a:solidFill>
                  <a:srgbClr val="FFC000"/>
                </a:solidFill>
              </a:rPr>
              <a:t>⊧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B3C58B3-B575-4873-8CF8-2FA39B95A4AE}"/>
              </a:ext>
            </a:extLst>
          </p:cNvPr>
          <p:cNvSpPr/>
          <p:nvPr/>
        </p:nvSpPr>
        <p:spPr>
          <a:xfrm>
            <a:off x="7620000" y="1934028"/>
            <a:ext cx="79861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CA" sz="4000" dirty="0">
                <a:solidFill>
                  <a:srgbClr val="FFC000"/>
                </a:solidFill>
              </a:rPr>
              <a:t>⊢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grpSp>
        <p:nvGrpSpPr>
          <p:cNvPr id="33" name="Group 29">
            <a:extLst>
              <a:ext uri="{FF2B5EF4-FFF2-40B4-BE49-F238E27FC236}">
                <a16:creationId xmlns:a16="http://schemas.microsoft.com/office/drawing/2014/main" id="{05B29955-6C1F-4662-9C63-6E323156A414}"/>
              </a:ext>
            </a:extLst>
          </p:cNvPr>
          <p:cNvGrpSpPr>
            <a:grpSpLocks/>
          </p:cNvGrpSpPr>
          <p:nvPr/>
        </p:nvGrpSpPr>
        <p:grpSpPr bwMode="auto">
          <a:xfrm>
            <a:off x="1507051" y="3212933"/>
            <a:ext cx="1223454" cy="1239990"/>
            <a:chOff x="2065" y="1551"/>
            <a:chExt cx="1628" cy="1988"/>
          </a:xfrm>
        </p:grpSpPr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7283C3AE-E0B6-4080-98CE-BD29ED66C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14C11629-3ED0-4F76-BC8B-511C91107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C74E81FE-58DA-42E4-BDB4-53575F3EA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7E3FA2E9-AE40-4D13-97F3-F748664B4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66C7D86C-DC0D-4126-9062-E35213970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6B526B95-4419-4CB3-B008-B8257A4AC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D1CA27AC-4DD0-4F0B-8929-0986B5574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EBBAEC8A-B9A4-40EC-98D2-7F4F8EDF9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38">
              <a:extLst>
                <a:ext uri="{FF2B5EF4-FFF2-40B4-BE49-F238E27FC236}">
                  <a16:creationId xmlns:a16="http://schemas.microsoft.com/office/drawing/2014/main" id="{7AA604DC-0293-4273-BFAC-012BE8720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B2EF767D-7F5D-4681-BD24-FE3CDFF5F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7EB74023-4DB0-4876-A97E-13502C863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E92C3015-38FB-4170-BB33-D99BBEB5D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455664DC-A21C-4305-A991-5F51A39BA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BDF9B35E-5072-45F7-91FD-41709299F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C5102FFA-AF21-4748-8316-37C44371E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568DADE-1E56-44DF-875A-593D25F2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6">
              <a:extLst>
                <a:ext uri="{FF2B5EF4-FFF2-40B4-BE49-F238E27FC236}">
                  <a16:creationId xmlns:a16="http://schemas.microsoft.com/office/drawing/2014/main" id="{FC5B0BBB-93CC-49B0-B2A7-5E78AE6EB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" name="AutoShape 35">
            <a:extLst>
              <a:ext uri="{FF2B5EF4-FFF2-40B4-BE49-F238E27FC236}">
                <a16:creationId xmlns:a16="http://schemas.microsoft.com/office/drawing/2014/main" id="{73AE02D1-F295-48D4-B0D9-23B055937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2" y="2996478"/>
            <a:ext cx="5181598" cy="489652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 err="1"/>
              <a:t>Aaaaah</a:t>
            </a:r>
            <a:r>
              <a:rPr lang="en-US" altLang="en-US" sz="2400" dirty="0"/>
              <a:t>! I always get </a:t>
            </a:r>
            <a:r>
              <a:rPr lang="en-US" sz="2400" dirty="0">
                <a:solidFill>
                  <a:srgbClr val="FFC000"/>
                </a:solidFill>
              </a:rPr>
              <a:t>⊧ </a:t>
            </a:r>
            <a:r>
              <a:rPr lang="en-US" altLang="en-US" sz="2400" dirty="0"/>
              <a:t>and </a:t>
            </a:r>
            <a:r>
              <a:rPr lang="en-CA" sz="2400" dirty="0">
                <a:solidFill>
                  <a:srgbClr val="FFC000"/>
                </a:solidFill>
              </a:rPr>
              <a:t>⊢ </a:t>
            </a:r>
            <a:r>
              <a:rPr lang="en-US" altLang="en-US" sz="2400" dirty="0"/>
              <a:t>mixed up.</a:t>
            </a:r>
          </a:p>
        </p:txBody>
      </p:sp>
      <p:pic>
        <p:nvPicPr>
          <p:cNvPr id="61" name="Picture 5" descr="j0116172">
            <a:extLst>
              <a:ext uri="{FF2B5EF4-FFF2-40B4-BE49-F238E27FC236}">
                <a16:creationId xmlns:a16="http://schemas.microsoft.com/office/drawing/2014/main" id="{1FA9B2EB-BFE4-4E7F-91DC-D12E2B3634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514604" y="4266056"/>
            <a:ext cx="1435224" cy="1952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" name="AutoShape 8">
            <a:extLst>
              <a:ext uri="{FF2B5EF4-FFF2-40B4-BE49-F238E27FC236}">
                <a16:creationId xmlns:a16="http://schemas.microsoft.com/office/drawing/2014/main" id="{4E5B0B5D-437D-4B8F-AB07-37E18A67A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4" y="3797999"/>
            <a:ext cx="1181100" cy="470915"/>
          </a:xfrm>
          <a:prstGeom prst="wedgeRectCallout">
            <a:avLst>
              <a:gd name="adj1" fmla="val -60204"/>
              <a:gd name="adj2" fmla="val 89898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28600" algn="l" eaLnBrk="1" hangingPunct="1">
              <a:spcBef>
                <a:spcPts val="0"/>
              </a:spcBef>
              <a:buNone/>
            </a:pPr>
            <a:r>
              <a:rPr lang="en-US" altLang="en-US" sz="2400" dirty="0"/>
              <a:t>Me too.</a:t>
            </a:r>
          </a:p>
        </p:txBody>
      </p:sp>
    </p:spTree>
    <p:extLst>
      <p:ext uri="{BB962C8B-B14F-4D97-AF65-F5344CB8AC3E}">
        <p14:creationId xmlns:p14="http://schemas.microsoft.com/office/powerpoint/2010/main" val="3660614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49" grpId="0"/>
      <p:bldP spid="66" grpId="0"/>
      <p:bldP spid="2" grpId="0"/>
      <p:bldP spid="30" grpId="0"/>
      <p:bldP spid="60" grpId="0" animBg="1"/>
      <p:bldP spid="62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xt Box 21"/>
          <p:cNvSpPr txBox="1">
            <a:spLocks noChangeArrowheads="1"/>
          </p:cNvSpPr>
          <p:nvPr/>
        </p:nvSpPr>
        <p:spPr bwMode="auto">
          <a:xfrm>
            <a:off x="304800" y="572497"/>
            <a:ext cx="16764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Syntax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1825451" y="574946"/>
            <a:ext cx="4959643" cy="2066968"/>
            <a:chOff x="1828800" y="627706"/>
            <a:chExt cx="4956072" cy="2313453"/>
          </a:xfrm>
        </p:grpSpPr>
        <p:cxnSp>
          <p:nvCxnSpPr>
            <p:cNvPr id="4" name="Straight Connector 3"/>
            <p:cNvCxnSpPr>
              <a:cxnSpLocks/>
            </p:cNvCxnSpPr>
            <p:nvPr/>
          </p:nvCxnSpPr>
          <p:spPr bwMode="auto">
            <a:xfrm>
              <a:off x="1828800" y="685800"/>
              <a:ext cx="0" cy="225535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Text Box 21"/>
            <p:cNvSpPr txBox="1">
              <a:spLocks noChangeArrowheads="1"/>
            </p:cNvSpPr>
            <p:nvPr/>
          </p:nvSpPr>
          <p:spPr bwMode="auto">
            <a:xfrm>
              <a:off x="2212872" y="627706"/>
              <a:ext cx="4572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kern="0" dirty="0">
                  <a:solidFill>
                    <a:schemeClr val="tx2"/>
                  </a:solidFill>
                </a:rPr>
                <a:t>Model/Interpretation/Universe</a:t>
              </a:r>
              <a:endParaRPr lang="en-CA" altLang="en-US" sz="2400" kern="0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-152400" y="1031186"/>
            <a:ext cx="2209801" cy="1138270"/>
            <a:chOff x="-152400" y="1143000"/>
            <a:chExt cx="2209801" cy="1138270"/>
          </a:xfrm>
        </p:grpSpPr>
        <p:sp>
          <p:nvSpPr>
            <p:cNvPr id="23" name="Down Arrow 22"/>
            <p:cNvSpPr/>
            <p:nvPr/>
          </p:nvSpPr>
          <p:spPr bwMode="auto">
            <a:xfrm flipH="1">
              <a:off x="762000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" name="Text Box 21"/>
            <p:cNvSpPr txBox="1">
              <a:spLocks noChangeArrowheads="1"/>
            </p:cNvSpPr>
            <p:nvPr/>
          </p:nvSpPr>
          <p:spPr bwMode="auto">
            <a:xfrm>
              <a:off x="-152400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well defined.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553200" y="567020"/>
            <a:ext cx="2590800" cy="2074895"/>
            <a:chOff x="6553200" y="619780"/>
            <a:chExt cx="2590800" cy="2329059"/>
          </a:xfrm>
        </p:grpSpPr>
        <p:sp>
          <p:nvSpPr>
            <p:cNvPr id="13" name="Text Box 21"/>
            <p:cNvSpPr txBox="1">
              <a:spLocks noChangeArrowheads="1"/>
            </p:cNvSpPr>
            <p:nvPr/>
          </p:nvSpPr>
          <p:spPr bwMode="auto">
            <a:xfrm>
              <a:off x="6629400" y="619780"/>
              <a:ext cx="2514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A Proof System</a:t>
              </a:r>
            </a:p>
          </p:txBody>
        </p:sp>
        <p:cxnSp>
          <p:nvCxnSpPr>
            <p:cNvPr id="29" name="Straight Connector 28"/>
            <p:cNvCxnSpPr>
              <a:cxnSpLocks/>
            </p:cNvCxnSpPr>
            <p:nvPr/>
          </p:nvCxnSpPr>
          <p:spPr bwMode="auto">
            <a:xfrm>
              <a:off x="6553200" y="685800"/>
              <a:ext cx="0" cy="226303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36" name="Straight Connector 35"/>
          <p:cNvCxnSpPr/>
          <p:nvPr/>
        </p:nvCxnSpPr>
        <p:spPr bwMode="auto">
          <a:xfrm>
            <a:off x="304800" y="2637972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41" name="Group 40"/>
          <p:cNvGrpSpPr/>
          <p:nvPr/>
        </p:nvGrpSpPr>
        <p:grpSpPr>
          <a:xfrm>
            <a:off x="1676400" y="1371600"/>
            <a:ext cx="5257800" cy="766465"/>
            <a:chOff x="1676400" y="1143000"/>
            <a:chExt cx="5257800" cy="766465"/>
          </a:xfrm>
        </p:grpSpPr>
        <p:sp>
          <p:nvSpPr>
            <p:cNvPr id="24" name="Text Box 21"/>
            <p:cNvSpPr txBox="1">
              <a:spLocks noChangeArrowheads="1"/>
            </p:cNvSpPr>
            <p:nvPr/>
          </p:nvSpPr>
          <p:spPr bwMode="auto">
            <a:xfrm>
              <a:off x="1676400" y="1447800"/>
              <a:ext cx="525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true/valid.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4" name="Down Arrow 43"/>
            <p:cNvSpPr/>
            <p:nvPr/>
          </p:nvSpPr>
          <p:spPr bwMode="auto">
            <a:xfrm flipH="1">
              <a:off x="3973519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781799" y="1017738"/>
            <a:ext cx="2209801" cy="1138270"/>
            <a:chOff x="6781799" y="1143000"/>
            <a:chExt cx="2209801" cy="1138270"/>
          </a:xfrm>
        </p:grpSpPr>
        <p:sp>
          <p:nvSpPr>
            <p:cNvPr id="28" name="Text Box 21"/>
            <p:cNvSpPr txBox="1">
              <a:spLocks noChangeArrowheads="1"/>
            </p:cNvSpPr>
            <p:nvPr/>
          </p:nvSpPr>
          <p:spPr bwMode="auto">
            <a:xfrm>
              <a:off x="6781799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proved.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5" name="Down Arrow 44"/>
            <p:cNvSpPr/>
            <p:nvPr/>
          </p:nvSpPr>
          <p:spPr bwMode="auto">
            <a:xfrm flipH="1">
              <a:off x="7763347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9" name="Text Box 21">
            <a:extLst>
              <a:ext uri="{FF2B5EF4-FFF2-40B4-BE49-F238E27FC236}">
                <a16:creationId xmlns:a16="http://schemas.microsoft.com/office/drawing/2014/main" id="{006FEC70-B6C4-4BD9-9349-927329A5D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914400"/>
            <a:ext cx="32941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Wingdings" panose="05000000000000000000" pitchFamily="2" charset="2"/>
              </a:rPr>
              <a:t>Values of all symbols.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5BAF856-9B98-4510-8988-E90F96092141}"/>
              </a:ext>
            </a:extLst>
          </p:cNvPr>
          <p:cNvCxnSpPr/>
          <p:nvPr/>
        </p:nvCxnSpPr>
        <p:spPr bwMode="auto">
          <a:xfrm>
            <a:off x="304800" y="605970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DEC56FB-9052-4480-A4A3-A9309E7CCF57}"/>
              </a:ext>
            </a:extLst>
          </p:cNvPr>
          <p:cNvSpPr/>
          <p:nvPr/>
        </p:nvSpPr>
        <p:spPr>
          <a:xfrm>
            <a:off x="3869100" y="1959114"/>
            <a:ext cx="71846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dirty="0">
                <a:solidFill>
                  <a:srgbClr val="FFC000"/>
                </a:solidFill>
              </a:rPr>
              <a:t>⊧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B3C58B3-B575-4873-8CF8-2FA39B95A4AE}"/>
              </a:ext>
            </a:extLst>
          </p:cNvPr>
          <p:cNvSpPr/>
          <p:nvPr/>
        </p:nvSpPr>
        <p:spPr>
          <a:xfrm>
            <a:off x="7620000" y="1934028"/>
            <a:ext cx="79861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CA" sz="4000" dirty="0">
                <a:solidFill>
                  <a:srgbClr val="FFC000"/>
                </a:solidFill>
              </a:rPr>
              <a:t>⊢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pic>
        <p:nvPicPr>
          <p:cNvPr id="31" name="Picture 30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D5F2E307-E5FA-4786-914E-3C90ED274A7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 flipV="1">
            <a:off x="2511560" y="4180242"/>
            <a:ext cx="965133" cy="988405"/>
          </a:xfrm>
          <a:prstGeom prst="rect">
            <a:avLst/>
          </a:prstGeom>
        </p:spPr>
      </p:pic>
      <p:sp>
        <p:nvSpPr>
          <p:cNvPr id="32" name="AutoShape 8">
            <a:extLst>
              <a:ext uri="{FF2B5EF4-FFF2-40B4-BE49-F238E27FC236}">
                <a16:creationId xmlns:a16="http://schemas.microsoft.com/office/drawing/2014/main" id="{3AEE1C4A-7DF9-4E82-BE7A-45CEDAAFE60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083205" y="4527623"/>
            <a:ext cx="3886195" cy="435468"/>
          </a:xfrm>
          <a:prstGeom prst="wedgeRectCallout">
            <a:avLst>
              <a:gd name="adj1" fmla="val 11620"/>
              <a:gd name="adj2" fmla="val -8453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How about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π </a:t>
            </a:r>
            <a:r>
              <a:rPr lang="en-US" sz="2400" dirty="0"/>
              <a:t>for Pi for Proof?</a:t>
            </a:r>
          </a:p>
        </p:txBody>
      </p:sp>
      <p:sp>
        <p:nvSpPr>
          <p:cNvPr id="67" name="AutoShape 8">
            <a:extLst>
              <a:ext uri="{FF2B5EF4-FFF2-40B4-BE49-F238E27FC236}">
                <a16:creationId xmlns:a16="http://schemas.microsoft.com/office/drawing/2014/main" id="{F6463B06-FCB2-4132-B56B-6C0BF52B4C8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776928" y="4575605"/>
            <a:ext cx="3886195" cy="435468"/>
          </a:xfrm>
          <a:prstGeom prst="wedgeRectCallout">
            <a:avLst>
              <a:gd name="adj1" fmla="val 16476"/>
              <a:gd name="adj2" fmla="val -8453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And 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400" dirty="0"/>
              <a:t>for truth?</a:t>
            </a:r>
          </a:p>
        </p:txBody>
      </p:sp>
      <p:sp>
        <p:nvSpPr>
          <p:cNvPr id="68" name="AutoShape 8">
            <a:extLst>
              <a:ext uri="{FF2B5EF4-FFF2-40B4-BE49-F238E27FC236}">
                <a16:creationId xmlns:a16="http://schemas.microsoft.com/office/drawing/2014/main" id="{7ED29DDE-86E6-496D-BA88-CBC8587BA7E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930068" y="4250057"/>
            <a:ext cx="3886195" cy="990600"/>
          </a:xfrm>
          <a:prstGeom prst="wedgeRectCallout">
            <a:avLst>
              <a:gd name="adj1" fmla="val 19253"/>
              <a:gd name="adj2" fmla="val -7325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Except that it is backwards</a:t>
            </a:r>
          </a:p>
          <a:p>
            <a:pPr algn="ctr">
              <a:buNone/>
            </a:pPr>
            <a:r>
              <a:rPr lang="en-US" sz="2400" dirty="0"/>
              <a:t>and sideways.</a:t>
            </a:r>
          </a:p>
        </p:txBody>
      </p:sp>
    </p:spTree>
    <p:extLst>
      <p:ext uri="{BB962C8B-B14F-4D97-AF65-F5344CB8AC3E}">
        <p14:creationId xmlns:p14="http://schemas.microsoft.com/office/powerpoint/2010/main" val="121230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7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2.59259E-6 L 0.1052 0.00486 C 0.12743 0.00602 0.16041 0.00672 0.19479 0.00672 C 0.23402 0.00672 0.26545 0.00602 0.28767 0.00486 L 0.39305 -2.59259E-6 " pathEditMode="relative" rAng="0" ptsTypes="AAAAA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653" y="324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7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85185E-6 L -0.10989 0.00486 C -0.13298 0.00602 -0.16736 0.00671 -0.2033 0.00671 C -0.24427 0.00671 -0.27691 0.00602 -0.3 0.00486 L -0.40972 1.85185E-6 " pathEditMode="relative" rAng="0" ptsTypes="AAAAA">
                                      <p:cBhvr>
                                        <p:cTn id="2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86" y="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2" animBg="1"/>
      <p:bldP spid="67" grpId="0" animBg="1"/>
      <p:bldP spid="67" grpId="1" animBg="1"/>
      <p:bldP spid="68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58">
            <a:extLst>
              <a:ext uri="{FF2B5EF4-FFF2-40B4-BE49-F238E27FC236}">
                <a16:creationId xmlns:a16="http://schemas.microsoft.com/office/drawing/2014/main" id="{89B91DEB-397C-49A9-BC94-FE68A58C9DC1}"/>
              </a:ext>
            </a:extLst>
          </p:cNvPr>
          <p:cNvSpPr/>
          <p:nvPr/>
        </p:nvSpPr>
        <p:spPr>
          <a:xfrm>
            <a:off x="76200" y="598944"/>
            <a:ext cx="10363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True vs Tautology vs Valid:</a:t>
            </a:r>
          </a:p>
        </p:txBody>
      </p:sp>
      <p:grpSp>
        <p:nvGrpSpPr>
          <p:cNvPr id="6" name="Group 16">
            <a:extLst>
              <a:ext uri="{FF2B5EF4-FFF2-40B4-BE49-F238E27FC236}">
                <a16:creationId xmlns:a16="http://schemas.microsoft.com/office/drawing/2014/main" id="{F0A6E6D9-25D5-43DF-AC91-B76BC7509D7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2400" y="1060609"/>
            <a:ext cx="401638" cy="1143000"/>
            <a:chOff x="5760" y="720"/>
            <a:chExt cx="1021" cy="2477"/>
          </a:xfrm>
        </p:grpSpPr>
        <p:grpSp>
          <p:nvGrpSpPr>
            <p:cNvPr id="7" name="Group 17">
              <a:extLst>
                <a:ext uri="{FF2B5EF4-FFF2-40B4-BE49-F238E27FC236}">
                  <a16:creationId xmlns:a16="http://schemas.microsoft.com/office/drawing/2014/main" id="{4FEC818D-72A3-4E82-B961-585A7E45D4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" name="Freeform 18">
                <a:extLst>
                  <a:ext uri="{FF2B5EF4-FFF2-40B4-BE49-F238E27FC236}">
                    <a16:creationId xmlns:a16="http://schemas.microsoft.com/office/drawing/2014/main" id="{95495B4E-D0E7-44C9-AF9B-84187DD3C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" name="Freeform 19">
                <a:extLst>
                  <a:ext uri="{FF2B5EF4-FFF2-40B4-BE49-F238E27FC236}">
                    <a16:creationId xmlns:a16="http://schemas.microsoft.com/office/drawing/2014/main" id="{0601227A-8985-4A5E-9499-67C89A457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20">
                <a:extLst>
                  <a:ext uri="{FF2B5EF4-FFF2-40B4-BE49-F238E27FC236}">
                    <a16:creationId xmlns:a16="http://schemas.microsoft.com/office/drawing/2014/main" id="{3E5AD351-7C1D-48D1-BDCF-74E3E0377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21">
                <a:extLst>
                  <a:ext uri="{FF2B5EF4-FFF2-40B4-BE49-F238E27FC236}">
                    <a16:creationId xmlns:a16="http://schemas.microsoft.com/office/drawing/2014/main" id="{CD90BBEF-158F-4C10-8A6B-BBDF25588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22">
                <a:extLst>
                  <a:ext uri="{FF2B5EF4-FFF2-40B4-BE49-F238E27FC236}">
                    <a16:creationId xmlns:a16="http://schemas.microsoft.com/office/drawing/2014/main" id="{9A9AE403-187E-42A9-908C-4F2F6FB80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23">
                <a:extLst>
                  <a:ext uri="{FF2B5EF4-FFF2-40B4-BE49-F238E27FC236}">
                    <a16:creationId xmlns:a16="http://schemas.microsoft.com/office/drawing/2014/main" id="{702833BB-AE24-486F-8521-DB40BDE18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 24">
              <a:extLst>
                <a:ext uri="{FF2B5EF4-FFF2-40B4-BE49-F238E27FC236}">
                  <a16:creationId xmlns:a16="http://schemas.microsoft.com/office/drawing/2014/main" id="{1714E779-FD0A-4A1E-8218-D7F6153CC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9" name="Freeform 25">
                <a:extLst>
                  <a:ext uri="{FF2B5EF4-FFF2-40B4-BE49-F238E27FC236}">
                    <a16:creationId xmlns:a16="http://schemas.microsoft.com/office/drawing/2014/main" id="{202D756E-7734-4FE3-B9FA-82EFC785F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" name="Oval 26">
                <a:extLst>
                  <a:ext uri="{FF2B5EF4-FFF2-40B4-BE49-F238E27FC236}">
                    <a16:creationId xmlns:a16="http://schemas.microsoft.com/office/drawing/2014/main" id="{203553F4-CAF8-44D9-BC94-12CB17A82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" name="AutoShape 38">
            <a:extLst>
              <a:ext uri="{FF2B5EF4-FFF2-40B4-BE49-F238E27FC236}">
                <a16:creationId xmlns:a16="http://schemas.microsoft.com/office/drawing/2014/main" id="{71207899-F696-45B9-8C63-2D4BA5931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024" y="1070007"/>
            <a:ext cx="2057400" cy="864410"/>
          </a:xfrm>
          <a:prstGeom prst="wedgeRoundRectCallout">
            <a:avLst>
              <a:gd name="adj1" fmla="val -59440"/>
              <a:gd name="adj2" fmla="val -20500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y&gt;x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sym typeface="Symbol" pitchFamily="18" charset="2"/>
              </a:rPr>
              <a:t>Is this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sym typeface="Symbol" pitchFamily="18" charset="2"/>
              </a:rPr>
              <a:t>true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sym typeface="Symbol" pitchFamily="18" charset="2"/>
              </a:rPr>
              <a:t>?</a:t>
            </a:r>
          </a:p>
        </p:txBody>
      </p:sp>
      <p:pic>
        <p:nvPicPr>
          <p:cNvPr id="18" name="Picture 1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F9A40BF-E741-4780-B5B7-D322856B94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865576" y="1104908"/>
            <a:ext cx="965133" cy="988405"/>
          </a:xfrm>
          <a:prstGeom prst="rect">
            <a:avLst/>
          </a:prstGeom>
        </p:spPr>
      </p:pic>
      <p:sp>
        <p:nvSpPr>
          <p:cNvPr id="19" name="AutoShape 8">
            <a:extLst>
              <a:ext uri="{FF2B5EF4-FFF2-40B4-BE49-F238E27FC236}">
                <a16:creationId xmlns:a16="http://schemas.microsoft.com/office/drawing/2014/main" id="{F151DAEC-849D-4D0A-BA17-D0EC47515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1073733"/>
            <a:ext cx="3072438" cy="873358"/>
          </a:xfrm>
          <a:prstGeom prst="wedgeRectCallout">
            <a:avLst>
              <a:gd name="adj1" fmla="val 57855"/>
              <a:gd name="adj2" fmla="val 11147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That depends on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the values of </a:t>
            </a:r>
            <a:r>
              <a:rPr lang="en-CA" altLang="en-US" sz="2400" dirty="0">
                <a:solidFill>
                  <a:srgbClr val="FFC000"/>
                </a:solidFill>
              </a:rPr>
              <a:t>x</a:t>
            </a:r>
            <a:r>
              <a:rPr lang="en-CA" altLang="en-US" sz="2400" dirty="0"/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y</a:t>
            </a:r>
            <a:r>
              <a:rPr lang="en-CA" altLang="en-US" sz="2400" dirty="0"/>
              <a:t>. </a:t>
            </a:r>
            <a:endParaRPr lang="en-US" altLang="en-US" sz="2400" dirty="0"/>
          </a:p>
        </p:txBody>
      </p:sp>
      <p:sp>
        <p:nvSpPr>
          <p:cNvPr id="20" name="AutoShape 38">
            <a:extLst>
              <a:ext uri="{FF2B5EF4-FFF2-40B4-BE49-F238E27FC236}">
                <a16:creationId xmlns:a16="http://schemas.microsoft.com/office/drawing/2014/main" id="{12DD16E3-CD17-424C-A2BD-A8B701AFC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05" y="3022720"/>
            <a:ext cx="3072438" cy="1385348"/>
          </a:xfrm>
          <a:prstGeom prst="wedgeRoundRectCallout">
            <a:avLst>
              <a:gd name="adj1" fmla="val -36508"/>
              <a:gd name="adj2" fmla="val -63276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If I tell you that the model is the integers and that x=5 and y=6,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sym typeface="Symbol" pitchFamily="18" charset="2"/>
            </a:endParaRPr>
          </a:p>
        </p:txBody>
      </p:sp>
      <p:sp>
        <p:nvSpPr>
          <p:cNvPr id="21" name="AutoShape 38">
            <a:extLst>
              <a:ext uri="{FF2B5EF4-FFF2-40B4-BE49-F238E27FC236}">
                <a16:creationId xmlns:a16="http://schemas.microsoft.com/office/drawing/2014/main" id="{CC8EF8A2-B2DA-4833-86B3-1BF2F804D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" y="1993900"/>
            <a:ext cx="2057400" cy="864410"/>
          </a:xfrm>
          <a:prstGeom prst="wedgeRoundRectCallout">
            <a:avLst>
              <a:gd name="adj1" fmla="val -53806"/>
              <a:gd name="adj2" fmla="val -42849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6&gt;5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sym typeface="Symbol" pitchFamily="18" charset="2"/>
              </a:rPr>
              <a:t>Is this true?</a:t>
            </a:r>
          </a:p>
        </p:txBody>
      </p:sp>
      <p:sp>
        <p:nvSpPr>
          <p:cNvPr id="22" name="AutoShape 8">
            <a:extLst>
              <a:ext uri="{FF2B5EF4-FFF2-40B4-BE49-F238E27FC236}">
                <a16:creationId xmlns:a16="http://schemas.microsoft.com/office/drawing/2014/main" id="{72DD357E-66F8-4498-B374-C46172C9F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5000" y="1984115"/>
            <a:ext cx="4308579" cy="1597285"/>
          </a:xfrm>
          <a:prstGeom prst="wedgeRectCallout">
            <a:avLst>
              <a:gd name="adj1" fmla="val 54866"/>
              <a:gd name="adj2" fmla="val -3723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That depends on the interpretation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of </a:t>
            </a:r>
            <a:r>
              <a:rPr lang="en-CA" altLang="en-US" sz="2400" dirty="0">
                <a:solidFill>
                  <a:srgbClr val="FFC000"/>
                </a:solidFill>
              </a:rPr>
              <a:t>5</a:t>
            </a:r>
            <a:r>
              <a:rPr lang="en-CA" altLang="en-US" sz="2400" dirty="0"/>
              <a:t>, </a:t>
            </a:r>
            <a:r>
              <a:rPr lang="en-CA" altLang="en-US" sz="2400" dirty="0">
                <a:solidFill>
                  <a:srgbClr val="FFC000"/>
                </a:solidFill>
              </a:rPr>
              <a:t>6</a:t>
            </a:r>
            <a:r>
              <a:rPr lang="en-CA" altLang="en-US" sz="2400" dirty="0"/>
              <a:t>, and </a:t>
            </a:r>
            <a:r>
              <a:rPr lang="en-CA" altLang="en-US" sz="2400" dirty="0">
                <a:solidFill>
                  <a:srgbClr val="FFC000"/>
                </a:solidFill>
              </a:rPr>
              <a:t>&gt;</a:t>
            </a:r>
            <a:r>
              <a:rPr lang="en-CA" altLang="en-US" sz="2400" dirty="0"/>
              <a:t>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ie it depends on the model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CA" altLang="en-US" sz="2400" dirty="0"/>
              <a:t>. </a:t>
            </a:r>
            <a:endParaRPr lang="en-US" altLang="en-US" sz="2400" dirty="0"/>
          </a:p>
        </p:txBody>
      </p:sp>
      <p:sp>
        <p:nvSpPr>
          <p:cNvPr id="23" name="AutoShape 8">
            <a:extLst>
              <a:ext uri="{FF2B5EF4-FFF2-40B4-BE49-F238E27FC236}">
                <a16:creationId xmlns:a16="http://schemas.microsoft.com/office/drawing/2014/main" id="{A1AA1820-3D83-472A-BBF5-38CCCA2D2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2188" y="3711316"/>
            <a:ext cx="4545012" cy="590324"/>
          </a:xfrm>
          <a:prstGeom prst="wedgeRectCallout">
            <a:avLst>
              <a:gd name="adj1" fmla="val 43403"/>
              <a:gd name="adj2" fmla="val -6521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Then I can tell you that </a:t>
            </a:r>
            <a:r>
              <a:rPr lang="en-US" altLang="en-US" sz="2400" dirty="0">
                <a:solidFill>
                  <a:srgbClr val="FFC000"/>
                </a:solidFill>
              </a:rPr>
              <a:t>y&gt;x </a:t>
            </a:r>
            <a:r>
              <a:rPr lang="en-CA" altLang="en-US" sz="2400" dirty="0"/>
              <a:t>is </a:t>
            </a:r>
            <a:r>
              <a:rPr lang="en-CA" altLang="en-US" sz="2400" dirty="0">
                <a:solidFill>
                  <a:schemeClr val="tx2"/>
                </a:solidFill>
              </a:rPr>
              <a:t>true</a:t>
            </a:r>
            <a:r>
              <a:rPr lang="en-CA" altLang="en-US" sz="2400" dirty="0"/>
              <a:t>. </a:t>
            </a:r>
            <a:endParaRPr lang="en-US" altLang="en-US" sz="2400" dirty="0"/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74DCB886-7137-40EB-917D-E5EA801F6CB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25" name="AutoShape 8">
            <a:extLst>
              <a:ext uri="{FF2B5EF4-FFF2-40B4-BE49-F238E27FC236}">
                <a16:creationId xmlns:a16="http://schemas.microsoft.com/office/drawing/2014/main" id="{57677A86-1304-4AEA-A465-ADAA6AEF6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881" y="4431556"/>
            <a:ext cx="3209698" cy="2045444"/>
          </a:xfrm>
          <a:prstGeom prst="wedgeRectCallout">
            <a:avLst>
              <a:gd name="adj1" fmla="val 43403"/>
              <a:gd name="adj2" fmla="val -6521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write</a:t>
            </a:r>
            <a:br>
              <a:rPr lang="en-US" altLang="en-US" sz="2400" dirty="0"/>
            </a:b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altLang="en-US" sz="2400" dirty="0"/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to mean that formula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 in model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</a:t>
            </a:r>
            <a:b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</a:b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and assignment 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rgbClr val="FFFFFF"/>
              </a:solidFill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64812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17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58">
            <a:extLst>
              <a:ext uri="{FF2B5EF4-FFF2-40B4-BE49-F238E27FC236}">
                <a16:creationId xmlns:a16="http://schemas.microsoft.com/office/drawing/2014/main" id="{89B91DEB-397C-49A9-BC94-FE68A58C9DC1}"/>
              </a:ext>
            </a:extLst>
          </p:cNvPr>
          <p:cNvSpPr/>
          <p:nvPr/>
        </p:nvSpPr>
        <p:spPr>
          <a:xfrm>
            <a:off x="76200" y="598944"/>
            <a:ext cx="10363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True vs Tautology vs Valid:</a:t>
            </a:r>
          </a:p>
        </p:txBody>
      </p:sp>
      <p:grpSp>
        <p:nvGrpSpPr>
          <p:cNvPr id="6" name="Group 16">
            <a:extLst>
              <a:ext uri="{FF2B5EF4-FFF2-40B4-BE49-F238E27FC236}">
                <a16:creationId xmlns:a16="http://schemas.microsoft.com/office/drawing/2014/main" id="{F0A6E6D9-25D5-43DF-AC91-B76BC7509D7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2400" y="1060609"/>
            <a:ext cx="401638" cy="1143000"/>
            <a:chOff x="5760" y="720"/>
            <a:chExt cx="1021" cy="2477"/>
          </a:xfrm>
        </p:grpSpPr>
        <p:grpSp>
          <p:nvGrpSpPr>
            <p:cNvPr id="7" name="Group 17">
              <a:extLst>
                <a:ext uri="{FF2B5EF4-FFF2-40B4-BE49-F238E27FC236}">
                  <a16:creationId xmlns:a16="http://schemas.microsoft.com/office/drawing/2014/main" id="{4FEC818D-72A3-4E82-B961-585A7E45D4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" name="Freeform 18">
                <a:extLst>
                  <a:ext uri="{FF2B5EF4-FFF2-40B4-BE49-F238E27FC236}">
                    <a16:creationId xmlns:a16="http://schemas.microsoft.com/office/drawing/2014/main" id="{95495B4E-D0E7-44C9-AF9B-84187DD3C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" name="Freeform 19">
                <a:extLst>
                  <a:ext uri="{FF2B5EF4-FFF2-40B4-BE49-F238E27FC236}">
                    <a16:creationId xmlns:a16="http://schemas.microsoft.com/office/drawing/2014/main" id="{0601227A-8985-4A5E-9499-67C89A457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20">
                <a:extLst>
                  <a:ext uri="{FF2B5EF4-FFF2-40B4-BE49-F238E27FC236}">
                    <a16:creationId xmlns:a16="http://schemas.microsoft.com/office/drawing/2014/main" id="{3E5AD351-7C1D-48D1-BDCF-74E3E0377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21">
                <a:extLst>
                  <a:ext uri="{FF2B5EF4-FFF2-40B4-BE49-F238E27FC236}">
                    <a16:creationId xmlns:a16="http://schemas.microsoft.com/office/drawing/2014/main" id="{CD90BBEF-158F-4C10-8A6B-BBDF25588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22">
                <a:extLst>
                  <a:ext uri="{FF2B5EF4-FFF2-40B4-BE49-F238E27FC236}">
                    <a16:creationId xmlns:a16="http://schemas.microsoft.com/office/drawing/2014/main" id="{9A9AE403-187E-42A9-908C-4F2F6FB80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23">
                <a:extLst>
                  <a:ext uri="{FF2B5EF4-FFF2-40B4-BE49-F238E27FC236}">
                    <a16:creationId xmlns:a16="http://schemas.microsoft.com/office/drawing/2014/main" id="{702833BB-AE24-486F-8521-DB40BDE18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 24">
              <a:extLst>
                <a:ext uri="{FF2B5EF4-FFF2-40B4-BE49-F238E27FC236}">
                  <a16:creationId xmlns:a16="http://schemas.microsoft.com/office/drawing/2014/main" id="{1714E779-FD0A-4A1E-8218-D7F6153CC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9" name="Freeform 25">
                <a:extLst>
                  <a:ext uri="{FF2B5EF4-FFF2-40B4-BE49-F238E27FC236}">
                    <a16:creationId xmlns:a16="http://schemas.microsoft.com/office/drawing/2014/main" id="{202D756E-7734-4FE3-B9FA-82EFC785F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" name="Oval 26">
                <a:extLst>
                  <a:ext uri="{FF2B5EF4-FFF2-40B4-BE49-F238E27FC236}">
                    <a16:creationId xmlns:a16="http://schemas.microsoft.com/office/drawing/2014/main" id="{203553F4-CAF8-44D9-BC94-12CB17A82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8" name="Picture 1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F9A40BF-E741-4780-B5B7-D322856B94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865576" y="1104908"/>
            <a:ext cx="965133" cy="988405"/>
          </a:xfrm>
          <a:prstGeom prst="rect">
            <a:avLst/>
          </a:prstGeom>
        </p:spPr>
      </p:pic>
      <p:sp>
        <p:nvSpPr>
          <p:cNvPr id="19" name="AutoShape 8">
            <a:extLst>
              <a:ext uri="{FF2B5EF4-FFF2-40B4-BE49-F238E27FC236}">
                <a16:creationId xmlns:a16="http://schemas.microsoft.com/office/drawing/2014/main" id="{F151DAEC-849D-4D0A-BA17-D0EC47515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379" y="1073732"/>
            <a:ext cx="6172200" cy="1593267"/>
          </a:xfrm>
          <a:prstGeom prst="wedgeRectCallout">
            <a:avLst>
              <a:gd name="adj1" fmla="val 57855"/>
              <a:gd name="adj2" fmla="val 11147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tx2"/>
                </a:solidFill>
                <a:sym typeface="Symbol" panose="05050102010706020507" pitchFamily="18" charset="2"/>
              </a:rPr>
              <a:t> Tautology</a:t>
            </a:r>
            <a:r>
              <a:rPr lang="en-US" altLang="en-US" sz="2400" dirty="0">
                <a:sym typeface="Symbol" panose="05050102010706020507" pitchFamily="18" charset="2"/>
              </a:rPr>
              <a:t> is a formula that evaluates to true </a:t>
            </a:r>
            <a:br>
              <a:rPr lang="en-US" altLang="en-US" sz="2400" dirty="0">
                <a:sym typeface="Symbol" panose="05050102010706020507" pitchFamily="18" charset="2"/>
              </a:rPr>
            </a:br>
            <a:r>
              <a:rPr lang="en-US" altLang="en-US" sz="2400" dirty="0">
                <a:sym typeface="Symbol" panose="05050102010706020507" pitchFamily="18" charset="2"/>
              </a:rPr>
              <a:t>                     under setting of the variables. 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                              </a:t>
            </a:r>
            <a:r>
              <a:rPr lang="en-US" altLang="en-US" sz="2400" dirty="0"/>
              <a:t>Eg: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(P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P</a:t>
            </a:r>
            <a:r>
              <a:rPr lang="en-CA" altLang="en-US" sz="2400" dirty="0">
                <a:cs typeface="Times New Roman" panose="02020603050405020304" pitchFamily="18" charset="0"/>
              </a:rPr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cs typeface="Times New Roman" panose="02020603050405020304" pitchFamily="18" charset="0"/>
              </a:rPr>
              <a:t>            Namely if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P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</a:rPr>
              <a:t>and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Q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</a:rPr>
              <a:t>are true then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P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</a:rPr>
              <a:t>is true.</a:t>
            </a: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74DCB886-7137-40EB-917D-E5EA801F6CB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25" name="AutoShape 38">
            <a:extLst>
              <a:ext uri="{FF2B5EF4-FFF2-40B4-BE49-F238E27FC236}">
                <a16:creationId xmlns:a16="http://schemas.microsoft.com/office/drawing/2014/main" id="{9782C6B8-368D-4D0C-AA35-6B7BC69C1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024" y="2793190"/>
            <a:ext cx="3491976" cy="1245410"/>
          </a:xfrm>
          <a:prstGeom prst="wedgeRoundRectCallout">
            <a:avLst>
              <a:gd name="adj1" fmla="val -53944"/>
              <a:gd name="adj2" fmla="val -4466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Why does in not depend on the interpretation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of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n-CA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/>
              <a:t>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/>
              <a:t>?</a:t>
            </a:r>
          </a:p>
        </p:txBody>
      </p:sp>
      <p:sp>
        <p:nvSpPr>
          <p:cNvPr id="28" name="AutoShape 38">
            <a:extLst>
              <a:ext uri="{FF2B5EF4-FFF2-40B4-BE49-F238E27FC236}">
                <a16:creationId xmlns:a16="http://schemas.microsoft.com/office/drawing/2014/main" id="{B2DD138F-957D-438E-9949-663676859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624" y="4132620"/>
            <a:ext cx="3949176" cy="2126436"/>
          </a:xfrm>
          <a:prstGeom prst="wedgeRoundRectCallout">
            <a:avLst>
              <a:gd name="adj1" fmla="val -53944"/>
              <a:gd name="adj2" fmla="val -4466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b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this 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tautology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?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true in every model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and every setting </a:t>
            </a:r>
            <a:b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of the free variable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sym typeface="Symbol" pitchFamily="18" charset="2"/>
            </a:endParaRPr>
          </a:p>
        </p:txBody>
      </p:sp>
      <p:sp>
        <p:nvSpPr>
          <p:cNvPr id="29" name="AutoShape 8">
            <a:extLst>
              <a:ext uri="{FF2B5EF4-FFF2-40B4-BE49-F238E27FC236}">
                <a16:creationId xmlns:a16="http://schemas.microsoft.com/office/drawing/2014/main" id="{16354C14-CF3A-4CE9-AFCA-0FFBC41F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826334"/>
            <a:ext cx="3949176" cy="1245410"/>
          </a:xfrm>
          <a:prstGeom prst="wedgeRectCallout">
            <a:avLst>
              <a:gd name="adj1" fmla="val 23307"/>
              <a:gd name="adj2" fmla="val -5411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Because we decided that their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interpretations are fixed.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Same for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/>
              <a:t>.  </a:t>
            </a:r>
          </a:p>
        </p:txBody>
      </p:sp>
      <p:sp>
        <p:nvSpPr>
          <p:cNvPr id="30" name="AutoShape 8">
            <a:extLst>
              <a:ext uri="{FF2B5EF4-FFF2-40B4-BE49-F238E27FC236}">
                <a16:creationId xmlns:a16="http://schemas.microsoft.com/office/drawing/2014/main" id="{ECF7399A-56B9-4E45-8201-955842E08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114800"/>
            <a:ext cx="3949176" cy="988405"/>
          </a:xfrm>
          <a:prstGeom prst="wedgeRectCallout">
            <a:avLst>
              <a:gd name="adj1" fmla="val 17794"/>
              <a:gd name="adj2" fmla="val -59338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For Predicate logic sentences,</a:t>
            </a:r>
            <a:br>
              <a:rPr lang="en-US" altLang="en-US" sz="2400" dirty="0"/>
            </a:br>
            <a:r>
              <a:rPr lang="en-US" altLang="en-US" sz="2400" dirty="0"/>
              <a:t>we use the word </a:t>
            </a:r>
            <a:r>
              <a:rPr lang="en-US" altLang="en-US" sz="2400" dirty="0">
                <a:solidFill>
                  <a:schemeClr val="tx2"/>
                </a:solidFill>
              </a:rPr>
              <a:t>valid</a:t>
            </a:r>
            <a:r>
              <a:rPr lang="en-US" altLang="en-US" sz="2400" dirty="0"/>
              <a:t>.</a:t>
            </a:r>
            <a:endParaRPr lang="en-CA" altLang="en-US" sz="2400" dirty="0"/>
          </a:p>
        </p:txBody>
      </p:sp>
      <p:sp>
        <p:nvSpPr>
          <p:cNvPr id="31" name="AutoShape 8">
            <a:extLst>
              <a:ext uri="{FF2B5EF4-FFF2-40B4-BE49-F238E27FC236}">
                <a16:creationId xmlns:a16="http://schemas.microsoft.com/office/drawing/2014/main" id="{C1125F2F-E00A-4024-9A1C-92ED330D4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5259995"/>
            <a:ext cx="4343400" cy="1217005"/>
          </a:xfrm>
          <a:prstGeom prst="wedgeRectCallout">
            <a:avLst>
              <a:gd name="adj1" fmla="val 25007"/>
              <a:gd name="adj2" fmla="val -6025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β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still said to be a tautology because it arises from a tautology.</a:t>
            </a:r>
            <a:endParaRPr lang="en-CA" altLang="en-US" sz="2400" dirty="0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27A20E08-245A-4779-B4DE-CDABF5689D6A}"/>
              </a:ext>
            </a:extLst>
          </p:cNvPr>
          <p:cNvCxnSpPr/>
          <p:nvPr/>
        </p:nvCxnSpPr>
        <p:spPr bwMode="auto">
          <a:xfrm flipH="1" flipV="1">
            <a:off x="4966224" y="2252648"/>
            <a:ext cx="2729976" cy="3840583"/>
          </a:xfrm>
          <a:prstGeom prst="straightConnector1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4034989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58">
            <a:extLst>
              <a:ext uri="{FF2B5EF4-FFF2-40B4-BE49-F238E27FC236}">
                <a16:creationId xmlns:a16="http://schemas.microsoft.com/office/drawing/2014/main" id="{89B91DEB-397C-49A9-BC94-FE68A58C9DC1}"/>
              </a:ext>
            </a:extLst>
          </p:cNvPr>
          <p:cNvSpPr/>
          <p:nvPr/>
        </p:nvSpPr>
        <p:spPr>
          <a:xfrm>
            <a:off x="76200" y="598944"/>
            <a:ext cx="10363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True vs Tautology vs Valid:</a:t>
            </a:r>
          </a:p>
        </p:txBody>
      </p:sp>
      <p:grpSp>
        <p:nvGrpSpPr>
          <p:cNvPr id="6" name="Group 16">
            <a:extLst>
              <a:ext uri="{FF2B5EF4-FFF2-40B4-BE49-F238E27FC236}">
                <a16:creationId xmlns:a16="http://schemas.microsoft.com/office/drawing/2014/main" id="{F0A6E6D9-25D5-43DF-AC91-B76BC7509D7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2400" y="1060609"/>
            <a:ext cx="401638" cy="1143000"/>
            <a:chOff x="5760" y="720"/>
            <a:chExt cx="1021" cy="2477"/>
          </a:xfrm>
        </p:grpSpPr>
        <p:grpSp>
          <p:nvGrpSpPr>
            <p:cNvPr id="7" name="Group 17">
              <a:extLst>
                <a:ext uri="{FF2B5EF4-FFF2-40B4-BE49-F238E27FC236}">
                  <a16:creationId xmlns:a16="http://schemas.microsoft.com/office/drawing/2014/main" id="{4FEC818D-72A3-4E82-B961-585A7E45D4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" name="Freeform 18">
                <a:extLst>
                  <a:ext uri="{FF2B5EF4-FFF2-40B4-BE49-F238E27FC236}">
                    <a16:creationId xmlns:a16="http://schemas.microsoft.com/office/drawing/2014/main" id="{95495B4E-D0E7-44C9-AF9B-84187DD3C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" name="Freeform 19">
                <a:extLst>
                  <a:ext uri="{FF2B5EF4-FFF2-40B4-BE49-F238E27FC236}">
                    <a16:creationId xmlns:a16="http://schemas.microsoft.com/office/drawing/2014/main" id="{0601227A-8985-4A5E-9499-67C89A457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20">
                <a:extLst>
                  <a:ext uri="{FF2B5EF4-FFF2-40B4-BE49-F238E27FC236}">
                    <a16:creationId xmlns:a16="http://schemas.microsoft.com/office/drawing/2014/main" id="{3E5AD351-7C1D-48D1-BDCF-74E3E0377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21">
                <a:extLst>
                  <a:ext uri="{FF2B5EF4-FFF2-40B4-BE49-F238E27FC236}">
                    <a16:creationId xmlns:a16="http://schemas.microsoft.com/office/drawing/2014/main" id="{CD90BBEF-158F-4C10-8A6B-BBDF25588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22">
                <a:extLst>
                  <a:ext uri="{FF2B5EF4-FFF2-40B4-BE49-F238E27FC236}">
                    <a16:creationId xmlns:a16="http://schemas.microsoft.com/office/drawing/2014/main" id="{9A9AE403-187E-42A9-908C-4F2F6FB80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23">
                <a:extLst>
                  <a:ext uri="{FF2B5EF4-FFF2-40B4-BE49-F238E27FC236}">
                    <a16:creationId xmlns:a16="http://schemas.microsoft.com/office/drawing/2014/main" id="{702833BB-AE24-486F-8521-DB40BDE18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 24">
              <a:extLst>
                <a:ext uri="{FF2B5EF4-FFF2-40B4-BE49-F238E27FC236}">
                  <a16:creationId xmlns:a16="http://schemas.microsoft.com/office/drawing/2014/main" id="{1714E779-FD0A-4A1E-8218-D7F6153CC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9" name="Freeform 25">
                <a:extLst>
                  <a:ext uri="{FF2B5EF4-FFF2-40B4-BE49-F238E27FC236}">
                    <a16:creationId xmlns:a16="http://schemas.microsoft.com/office/drawing/2014/main" id="{202D756E-7734-4FE3-B9FA-82EFC785F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" name="Oval 26">
                <a:extLst>
                  <a:ext uri="{FF2B5EF4-FFF2-40B4-BE49-F238E27FC236}">
                    <a16:creationId xmlns:a16="http://schemas.microsoft.com/office/drawing/2014/main" id="{203553F4-CAF8-44D9-BC94-12CB17A82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8" name="Picture 1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F9A40BF-E741-4780-B5B7-D322856B94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865576" y="1104908"/>
            <a:ext cx="965133" cy="988405"/>
          </a:xfrm>
          <a:prstGeom prst="rect">
            <a:avLst/>
          </a:prstGeom>
        </p:spPr>
      </p:pic>
      <p:sp>
        <p:nvSpPr>
          <p:cNvPr id="19" name="AutoShape 8">
            <a:extLst>
              <a:ext uri="{FF2B5EF4-FFF2-40B4-BE49-F238E27FC236}">
                <a16:creationId xmlns:a16="http://schemas.microsoft.com/office/drawing/2014/main" id="{F151DAEC-849D-4D0A-BA17-D0EC47515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1379" y="1073732"/>
            <a:ext cx="6172200" cy="1593267"/>
          </a:xfrm>
          <a:prstGeom prst="wedgeRectCallout">
            <a:avLst>
              <a:gd name="adj1" fmla="val 57855"/>
              <a:gd name="adj2" fmla="val 11147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A</a:t>
            </a:r>
            <a:r>
              <a:rPr lang="en-US" altLang="en-US" sz="2400" dirty="0">
                <a:solidFill>
                  <a:schemeClr val="tx2"/>
                </a:solidFill>
                <a:sym typeface="Symbol" panose="05050102010706020507" pitchFamily="18" charset="2"/>
              </a:rPr>
              <a:t> Tautology</a:t>
            </a:r>
            <a:r>
              <a:rPr lang="en-US" altLang="en-US" sz="2400" dirty="0">
                <a:sym typeface="Symbol" panose="05050102010706020507" pitchFamily="18" charset="2"/>
              </a:rPr>
              <a:t> is a formula that evaluates to true </a:t>
            </a:r>
            <a:br>
              <a:rPr lang="en-US" altLang="en-US" sz="2400" dirty="0">
                <a:sym typeface="Symbol" panose="05050102010706020507" pitchFamily="18" charset="2"/>
              </a:rPr>
            </a:br>
            <a:r>
              <a:rPr lang="en-US" altLang="en-US" sz="2400" dirty="0">
                <a:sym typeface="Symbol" panose="05050102010706020507" pitchFamily="18" charset="2"/>
              </a:rPr>
              <a:t>                     under setting of the variables. 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                              </a:t>
            </a:r>
            <a:r>
              <a:rPr lang="en-US" altLang="en-US" sz="2400" dirty="0"/>
              <a:t>Eg: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(P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P</a:t>
            </a:r>
            <a:r>
              <a:rPr lang="en-CA" altLang="en-US" sz="2400" dirty="0">
                <a:cs typeface="Times New Roman" panose="02020603050405020304" pitchFamily="18" charset="0"/>
              </a:rPr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cs typeface="Times New Roman" panose="02020603050405020304" pitchFamily="18" charset="0"/>
              </a:rPr>
              <a:t>            Namely if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P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</a:rPr>
              <a:t>and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Q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</a:rPr>
              <a:t>are true then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P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</a:rPr>
              <a:t>is true.</a:t>
            </a: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74DCB886-7137-40EB-917D-E5EA801F6CB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25" name="AutoShape 38">
            <a:extLst>
              <a:ext uri="{FF2B5EF4-FFF2-40B4-BE49-F238E27FC236}">
                <a16:creationId xmlns:a16="http://schemas.microsoft.com/office/drawing/2014/main" id="{9782C6B8-368D-4D0C-AA35-6B7BC69C1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024" y="2793190"/>
            <a:ext cx="3491976" cy="1245410"/>
          </a:xfrm>
          <a:prstGeom prst="wedgeRoundRectCallout">
            <a:avLst>
              <a:gd name="adj1" fmla="val -53944"/>
              <a:gd name="adj2" fmla="val -4466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Why does in not depend on the interpretation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of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n-CA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/>
              <a:t>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/>
              <a:t>?</a:t>
            </a:r>
          </a:p>
        </p:txBody>
      </p:sp>
      <p:sp>
        <p:nvSpPr>
          <p:cNvPr id="28" name="AutoShape 38">
            <a:extLst>
              <a:ext uri="{FF2B5EF4-FFF2-40B4-BE49-F238E27FC236}">
                <a16:creationId xmlns:a16="http://schemas.microsoft.com/office/drawing/2014/main" id="{B2DD138F-957D-438E-9949-663676859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624" y="4132620"/>
            <a:ext cx="3949176" cy="2126436"/>
          </a:xfrm>
          <a:prstGeom prst="wedgeRoundRectCallout">
            <a:avLst>
              <a:gd name="adj1" fmla="val -53944"/>
              <a:gd name="adj2" fmla="val -4466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(x)]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b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this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tautology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?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true in every model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and every setting </a:t>
            </a:r>
            <a:b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of the free variable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sym typeface="Symbol" pitchFamily="18" charset="2"/>
            </a:endParaRPr>
          </a:p>
        </p:txBody>
      </p:sp>
      <p:sp>
        <p:nvSpPr>
          <p:cNvPr id="23" name="AutoShape 8">
            <a:extLst>
              <a:ext uri="{FF2B5EF4-FFF2-40B4-BE49-F238E27FC236}">
                <a16:creationId xmlns:a16="http://schemas.microsoft.com/office/drawing/2014/main" id="{26A9657F-47EF-4A37-A6F7-556016C63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5259995"/>
            <a:ext cx="4572000" cy="1566257"/>
          </a:xfrm>
          <a:prstGeom prst="wedgeRectCallout">
            <a:avLst>
              <a:gd name="adj1" fmla="val 33027"/>
              <a:gd name="adj2" fmla="val -56017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write</a:t>
            </a:r>
            <a:br>
              <a:rPr lang="en-US" altLang="en-US" sz="2400" dirty="0"/>
            </a:br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altLang="en-US" sz="2400" dirty="0"/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to mean that formula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valid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ie is true in every 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rgbClr val="FFFFFF"/>
              </a:solidFill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 </a:t>
            </a:r>
          </a:p>
        </p:txBody>
      </p:sp>
      <p:sp>
        <p:nvSpPr>
          <p:cNvPr id="26" name="AutoShape 8">
            <a:extLst>
              <a:ext uri="{FF2B5EF4-FFF2-40B4-BE49-F238E27FC236}">
                <a16:creationId xmlns:a16="http://schemas.microsoft.com/office/drawing/2014/main" id="{D2D54A68-8A4F-4BB3-A70F-7E03E699F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2826334"/>
            <a:ext cx="3949176" cy="1245410"/>
          </a:xfrm>
          <a:prstGeom prst="wedgeRectCallout">
            <a:avLst>
              <a:gd name="adj1" fmla="val 23307"/>
              <a:gd name="adj2" fmla="val -5411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Because we decided that their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interpretations are fixed.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Same for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/>
              <a:t>.  </a:t>
            </a:r>
          </a:p>
        </p:txBody>
      </p:sp>
      <p:sp>
        <p:nvSpPr>
          <p:cNvPr id="27" name="AutoShape 8">
            <a:extLst>
              <a:ext uri="{FF2B5EF4-FFF2-40B4-BE49-F238E27FC236}">
                <a16:creationId xmlns:a16="http://schemas.microsoft.com/office/drawing/2014/main" id="{A11C1AA8-3C53-42A2-BE02-2DB0E7777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114800"/>
            <a:ext cx="3949176" cy="988405"/>
          </a:xfrm>
          <a:prstGeom prst="wedgeRectCallout">
            <a:avLst>
              <a:gd name="adj1" fmla="val 17794"/>
              <a:gd name="adj2" fmla="val -59338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For Predicate logic sentences,</a:t>
            </a:r>
            <a:br>
              <a:rPr lang="en-US" altLang="en-US" sz="2400" dirty="0"/>
            </a:br>
            <a:r>
              <a:rPr lang="en-US" altLang="en-US" sz="2400" dirty="0"/>
              <a:t>we use the word </a:t>
            </a:r>
            <a:r>
              <a:rPr lang="en-US" altLang="en-US" sz="2400" dirty="0">
                <a:solidFill>
                  <a:schemeClr val="tx2"/>
                </a:solidFill>
              </a:rPr>
              <a:t>valid</a:t>
            </a:r>
            <a:r>
              <a:rPr lang="en-US" altLang="en-US" sz="2400" dirty="0"/>
              <a:t>.</a:t>
            </a:r>
            <a:endParaRPr lang="en-CA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782934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929735D-9BE8-47F0-B19A-B34CA60CA5C6}"/>
              </a:ext>
            </a:extLst>
          </p:cNvPr>
          <p:cNvSpPr/>
          <p:nvPr/>
        </p:nvSpPr>
        <p:spPr>
          <a:xfrm>
            <a:off x="0" y="457200"/>
            <a:ext cx="153052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Proofs:</a:t>
            </a:r>
          </a:p>
        </p:txBody>
      </p:sp>
      <p:grpSp>
        <p:nvGrpSpPr>
          <p:cNvPr id="54" name="Group 16">
            <a:extLst>
              <a:ext uri="{FF2B5EF4-FFF2-40B4-BE49-F238E27FC236}">
                <a16:creationId xmlns:a16="http://schemas.microsoft.com/office/drawing/2014/main" id="{0E724FCF-D826-4105-83FF-CB38FC7690B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2400" y="1066800"/>
            <a:ext cx="401638" cy="1143000"/>
            <a:chOff x="5760" y="720"/>
            <a:chExt cx="1021" cy="2477"/>
          </a:xfrm>
        </p:grpSpPr>
        <p:grpSp>
          <p:nvGrpSpPr>
            <p:cNvPr id="55" name="Group 17">
              <a:extLst>
                <a:ext uri="{FF2B5EF4-FFF2-40B4-BE49-F238E27FC236}">
                  <a16:creationId xmlns:a16="http://schemas.microsoft.com/office/drawing/2014/main" id="{0A681FF6-155E-4960-9A13-B90B81855B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62" name="Freeform 18">
                <a:extLst>
                  <a:ext uri="{FF2B5EF4-FFF2-40B4-BE49-F238E27FC236}">
                    <a16:creationId xmlns:a16="http://schemas.microsoft.com/office/drawing/2014/main" id="{ADF4116F-27A7-4898-9556-DE2163EAE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Freeform 19">
                <a:extLst>
                  <a:ext uri="{FF2B5EF4-FFF2-40B4-BE49-F238E27FC236}">
                    <a16:creationId xmlns:a16="http://schemas.microsoft.com/office/drawing/2014/main" id="{69775A1F-6880-4C87-8D21-A5BBEB29E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Freeform 20">
                <a:extLst>
                  <a:ext uri="{FF2B5EF4-FFF2-40B4-BE49-F238E27FC236}">
                    <a16:creationId xmlns:a16="http://schemas.microsoft.com/office/drawing/2014/main" id="{F6BA34E8-0478-4D44-88C6-5A115287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9" name="Freeform 21">
                <a:extLst>
                  <a:ext uri="{FF2B5EF4-FFF2-40B4-BE49-F238E27FC236}">
                    <a16:creationId xmlns:a16="http://schemas.microsoft.com/office/drawing/2014/main" id="{DA1717A2-D50E-4E5C-9CEA-9F5AAD6E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0" name="Freeform 22">
                <a:extLst>
                  <a:ext uri="{FF2B5EF4-FFF2-40B4-BE49-F238E27FC236}">
                    <a16:creationId xmlns:a16="http://schemas.microsoft.com/office/drawing/2014/main" id="{2D4317AE-ED43-43D9-9395-BDA9E6328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Freeform 23">
                <a:extLst>
                  <a:ext uri="{FF2B5EF4-FFF2-40B4-BE49-F238E27FC236}">
                    <a16:creationId xmlns:a16="http://schemas.microsoft.com/office/drawing/2014/main" id="{F7AC702A-EF30-4912-855B-570F7ED2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58" name="Group 24">
              <a:extLst>
                <a:ext uri="{FF2B5EF4-FFF2-40B4-BE49-F238E27FC236}">
                  <a16:creationId xmlns:a16="http://schemas.microsoft.com/office/drawing/2014/main" id="{57D7A119-BE23-4CD1-AA4E-1DD54BCCB7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60" name="Freeform 25">
                <a:extLst>
                  <a:ext uri="{FF2B5EF4-FFF2-40B4-BE49-F238E27FC236}">
                    <a16:creationId xmlns:a16="http://schemas.microsoft.com/office/drawing/2014/main" id="{117F73AD-827A-400E-9A6A-01E577311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26">
                <a:extLst>
                  <a:ext uri="{FF2B5EF4-FFF2-40B4-BE49-F238E27FC236}">
                    <a16:creationId xmlns:a16="http://schemas.microsoft.com/office/drawing/2014/main" id="{0E37AA5D-A5BE-4BA7-A968-4C2D59CF6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2" name="AutoShape 38">
            <a:extLst>
              <a:ext uri="{FF2B5EF4-FFF2-40B4-BE49-F238E27FC236}">
                <a16:creationId xmlns:a16="http://schemas.microsoft.com/office/drawing/2014/main" id="{1B5ED90E-7E7F-49EB-AA80-6B842B4B3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023" y="1076197"/>
            <a:ext cx="2434896" cy="909571"/>
          </a:xfrm>
          <a:prstGeom prst="wedgeRoundRectCallout">
            <a:avLst>
              <a:gd name="adj1" fmla="val -59440"/>
              <a:gd name="adj2" fmla="val -20500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Suppose we have a proof of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sym typeface="Symbol" pitchFamily="18" charset="2"/>
            </a:endParaRPr>
          </a:p>
        </p:txBody>
      </p:sp>
      <p:pic>
        <p:nvPicPr>
          <p:cNvPr id="73" name="Picture 72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D76B4B7-94E9-451A-9FF1-68F3C08DCFF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865576" y="1111099"/>
            <a:ext cx="965133" cy="988405"/>
          </a:xfrm>
          <a:prstGeom prst="rect">
            <a:avLst/>
          </a:prstGeom>
        </p:spPr>
      </p:pic>
      <p:sp>
        <p:nvSpPr>
          <p:cNvPr id="74" name="AutoShape 8">
            <a:extLst>
              <a:ext uri="{FF2B5EF4-FFF2-40B4-BE49-F238E27FC236}">
                <a16:creationId xmlns:a16="http://schemas.microsoft.com/office/drawing/2014/main" id="{73A24E48-E1CF-48F7-BD31-B0C487A06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1079923"/>
            <a:ext cx="3352800" cy="862717"/>
          </a:xfrm>
          <a:prstGeom prst="wedgeRectCallout">
            <a:avLst>
              <a:gd name="adj1" fmla="val 61514"/>
              <a:gd name="adj2" fmla="val -21549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We denote that with </a:t>
            </a:r>
            <a:r>
              <a:rPr lang="el-GR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CA" altLang="en-US" sz="2400" dirty="0"/>
              <a:t>.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We call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CA" altLang="en-US" sz="2400" dirty="0"/>
              <a:t>a </a:t>
            </a:r>
            <a:r>
              <a:rPr lang="en-CA" altLang="en-US" sz="2400" dirty="0">
                <a:solidFill>
                  <a:schemeClr val="tx2"/>
                </a:solidFill>
              </a:rPr>
              <a:t>Theorem</a:t>
            </a:r>
            <a:r>
              <a:rPr lang="en-CA" altLang="en-US" sz="2400" dirty="0"/>
              <a:t>.</a:t>
            </a:r>
            <a:endParaRPr lang="en-US" altLang="en-US" sz="2400" dirty="0"/>
          </a:p>
        </p:txBody>
      </p:sp>
      <p:sp>
        <p:nvSpPr>
          <p:cNvPr id="103" name="AutoShape 38">
            <a:extLst>
              <a:ext uri="{FF2B5EF4-FFF2-40B4-BE49-F238E27FC236}">
                <a16:creationId xmlns:a16="http://schemas.microsoft.com/office/drawing/2014/main" id="{7A52DDD9-52AD-47A1-BFAA-98BB0262C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" y="2062229"/>
            <a:ext cx="2410019" cy="909571"/>
          </a:xfrm>
          <a:prstGeom prst="wedgeRoundRectCallout">
            <a:avLst>
              <a:gd name="adj1" fmla="val -56278"/>
              <a:gd name="adj2" fmla="val -41740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Does this prove that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is true?</a:t>
            </a:r>
          </a:p>
        </p:txBody>
      </p:sp>
      <p:sp>
        <p:nvSpPr>
          <p:cNvPr id="104" name="AutoShape 8">
            <a:extLst>
              <a:ext uri="{FF2B5EF4-FFF2-40B4-BE49-F238E27FC236}">
                <a16:creationId xmlns:a16="http://schemas.microsoft.com/office/drawing/2014/main" id="{161F1AF1-A156-4A3D-B899-1A83ACC18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199" y="2060315"/>
            <a:ext cx="4114801" cy="862717"/>
          </a:xfrm>
          <a:prstGeom prst="wedgeRectCallout">
            <a:avLst>
              <a:gd name="adj1" fmla="val 54866"/>
              <a:gd name="adj2" fmla="val -3723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The truth of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</a:t>
            </a:r>
            <a:r>
              <a:rPr lang="en-US" altLang="en-US" sz="2400" dirty="0"/>
              <a:t> depends on</a:t>
            </a:r>
            <a:r>
              <a:rPr lang="en-CA" altLang="en-US" sz="2400" dirty="0"/>
              <a:t> the 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CA" altLang="en-US" sz="2400" dirty="0"/>
              <a:t>.</a:t>
            </a:r>
            <a:r>
              <a:rPr lang="en-US" altLang="en-US" sz="2400" dirty="0"/>
              <a:t> </a:t>
            </a:r>
          </a:p>
        </p:txBody>
      </p:sp>
      <p:sp>
        <p:nvSpPr>
          <p:cNvPr id="108" name="AutoShape 8">
            <a:extLst>
              <a:ext uri="{FF2B5EF4-FFF2-40B4-BE49-F238E27FC236}">
                <a16:creationId xmlns:a16="http://schemas.microsoft.com/office/drawing/2014/main" id="{B3DB5005-3100-4495-BDFE-BFF0BEC4C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3964" y="3048000"/>
            <a:ext cx="6226140" cy="361027"/>
          </a:xfrm>
          <a:prstGeom prst="wedgeRectCallout">
            <a:avLst>
              <a:gd name="adj1" fmla="val 54866"/>
              <a:gd name="adj2" fmla="val -3723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The proof system does not specify the model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CA" altLang="en-US" sz="2400" dirty="0"/>
              <a:t>. </a:t>
            </a:r>
            <a:endParaRPr lang="en-US" altLang="en-US" sz="2400" dirty="0"/>
          </a:p>
        </p:txBody>
      </p:sp>
      <p:sp>
        <p:nvSpPr>
          <p:cNvPr id="111" name="AutoShape 8">
            <a:extLst>
              <a:ext uri="{FF2B5EF4-FFF2-40B4-BE49-F238E27FC236}">
                <a16:creationId xmlns:a16="http://schemas.microsoft.com/office/drawing/2014/main" id="{32F7E98C-E904-4E98-BD6F-A2C9CCB84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1" y="3491792"/>
            <a:ext cx="6849508" cy="862717"/>
          </a:xfrm>
          <a:prstGeom prst="wedgeRectCallout">
            <a:avLst>
              <a:gd name="adj1" fmla="val 54866"/>
              <a:gd name="adj2" fmla="val -3723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If there is even a single model in which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CA" altLang="en-US" sz="2400" dirty="0"/>
              <a:t>is not true,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then you should not be able to prove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CA" altLang="en-US" sz="2400" dirty="0"/>
              <a:t>.</a:t>
            </a:r>
          </a:p>
        </p:txBody>
      </p:sp>
      <p:sp>
        <p:nvSpPr>
          <p:cNvPr id="112" name="AutoShape 8">
            <a:extLst>
              <a:ext uri="{FF2B5EF4-FFF2-40B4-BE49-F238E27FC236}">
                <a16:creationId xmlns:a16="http://schemas.microsoft.com/office/drawing/2014/main" id="{71697231-391C-4F3F-9B03-78552BDCF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450" y="4421314"/>
            <a:ext cx="5238750" cy="765928"/>
          </a:xfrm>
          <a:prstGeom prst="wedgeRectCallout">
            <a:avLst>
              <a:gd name="adj1" fmla="val 54866"/>
              <a:gd name="adj2" fmla="val -3723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A proof of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ym typeface="Symbol" panose="05050102010706020507" pitchFamily="18" charset="2"/>
              </a:rPr>
              <a:t> should mean that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CA" altLang="en-US" sz="2400" dirty="0">
                <a:sym typeface="Symbol" panose="05050102010706020507" pitchFamily="18" charset="2"/>
              </a:rPr>
              <a:t>is true in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every 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CA" altLang="en-US" sz="2400" dirty="0"/>
              <a:t>, ie valid.</a:t>
            </a:r>
            <a:r>
              <a:rPr lang="en-CA" altLang="en-US" sz="2400" dirty="0">
                <a:sym typeface="Symbol" panose="05050102010706020507" pitchFamily="18" charset="2"/>
              </a:rPr>
              <a:t> </a:t>
            </a:r>
            <a:endParaRPr lang="en-CA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878598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72" grpId="0" animBg="1"/>
      <p:bldP spid="74" grpId="0" animBg="1"/>
      <p:bldP spid="103" grpId="0" animBg="1"/>
      <p:bldP spid="104" grpId="0" animBg="1"/>
      <p:bldP spid="108" grpId="0" animBg="1"/>
      <p:bldP spid="111" grpId="0" animBg="1"/>
      <p:bldP spid="112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xt Box 21"/>
          <p:cNvSpPr txBox="1">
            <a:spLocks noChangeArrowheads="1"/>
          </p:cNvSpPr>
          <p:nvPr/>
        </p:nvSpPr>
        <p:spPr bwMode="auto">
          <a:xfrm>
            <a:off x="304800" y="572497"/>
            <a:ext cx="16764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Syntax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1825451" y="574946"/>
            <a:ext cx="4959643" cy="2066968"/>
            <a:chOff x="1828800" y="627706"/>
            <a:chExt cx="4956072" cy="2313453"/>
          </a:xfrm>
        </p:grpSpPr>
        <p:cxnSp>
          <p:nvCxnSpPr>
            <p:cNvPr id="4" name="Straight Connector 3"/>
            <p:cNvCxnSpPr>
              <a:cxnSpLocks/>
            </p:cNvCxnSpPr>
            <p:nvPr/>
          </p:nvCxnSpPr>
          <p:spPr bwMode="auto">
            <a:xfrm>
              <a:off x="1828800" y="685800"/>
              <a:ext cx="0" cy="225535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Text Box 21"/>
            <p:cNvSpPr txBox="1">
              <a:spLocks noChangeArrowheads="1"/>
            </p:cNvSpPr>
            <p:nvPr/>
          </p:nvSpPr>
          <p:spPr bwMode="auto">
            <a:xfrm>
              <a:off x="2212872" y="627706"/>
              <a:ext cx="4572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kern="0" dirty="0">
                  <a:solidFill>
                    <a:schemeClr val="tx2"/>
                  </a:solidFill>
                </a:rPr>
                <a:t>Model/Interpretation/Universe</a:t>
              </a:r>
              <a:endParaRPr lang="en-CA" altLang="en-US" sz="2400" kern="0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-152400" y="1031186"/>
            <a:ext cx="2209801" cy="1138270"/>
            <a:chOff x="-152400" y="1143000"/>
            <a:chExt cx="2209801" cy="1138270"/>
          </a:xfrm>
        </p:grpSpPr>
        <p:sp>
          <p:nvSpPr>
            <p:cNvPr id="23" name="Down Arrow 22"/>
            <p:cNvSpPr/>
            <p:nvPr/>
          </p:nvSpPr>
          <p:spPr bwMode="auto">
            <a:xfrm flipH="1">
              <a:off x="762000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" name="Text Box 21"/>
            <p:cNvSpPr txBox="1">
              <a:spLocks noChangeArrowheads="1"/>
            </p:cNvSpPr>
            <p:nvPr/>
          </p:nvSpPr>
          <p:spPr bwMode="auto">
            <a:xfrm>
              <a:off x="-152400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well defined.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553200" y="567020"/>
            <a:ext cx="2590800" cy="2074895"/>
            <a:chOff x="6553200" y="619780"/>
            <a:chExt cx="2590800" cy="2329059"/>
          </a:xfrm>
        </p:grpSpPr>
        <p:sp>
          <p:nvSpPr>
            <p:cNvPr id="13" name="Text Box 21"/>
            <p:cNvSpPr txBox="1">
              <a:spLocks noChangeArrowheads="1"/>
            </p:cNvSpPr>
            <p:nvPr/>
          </p:nvSpPr>
          <p:spPr bwMode="auto">
            <a:xfrm>
              <a:off x="6629400" y="619780"/>
              <a:ext cx="2514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A Proof System</a:t>
              </a:r>
            </a:p>
          </p:txBody>
        </p:sp>
        <p:cxnSp>
          <p:nvCxnSpPr>
            <p:cNvPr id="29" name="Straight Connector 28"/>
            <p:cNvCxnSpPr>
              <a:cxnSpLocks/>
            </p:cNvCxnSpPr>
            <p:nvPr/>
          </p:nvCxnSpPr>
          <p:spPr bwMode="auto">
            <a:xfrm>
              <a:off x="6553200" y="685800"/>
              <a:ext cx="0" cy="226303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36" name="Straight Connector 35"/>
          <p:cNvCxnSpPr/>
          <p:nvPr/>
        </p:nvCxnSpPr>
        <p:spPr bwMode="auto">
          <a:xfrm>
            <a:off x="304800" y="2637972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41" name="Group 40"/>
          <p:cNvGrpSpPr/>
          <p:nvPr/>
        </p:nvGrpSpPr>
        <p:grpSpPr>
          <a:xfrm>
            <a:off x="1676400" y="1371600"/>
            <a:ext cx="5257800" cy="766465"/>
            <a:chOff x="1676400" y="1143000"/>
            <a:chExt cx="5257800" cy="766465"/>
          </a:xfrm>
        </p:grpSpPr>
        <p:sp>
          <p:nvSpPr>
            <p:cNvPr id="24" name="Text Box 21"/>
            <p:cNvSpPr txBox="1">
              <a:spLocks noChangeArrowheads="1"/>
            </p:cNvSpPr>
            <p:nvPr/>
          </p:nvSpPr>
          <p:spPr bwMode="auto">
            <a:xfrm>
              <a:off x="1676400" y="1447800"/>
              <a:ext cx="525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true/valid.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4" name="Down Arrow 43"/>
            <p:cNvSpPr/>
            <p:nvPr/>
          </p:nvSpPr>
          <p:spPr bwMode="auto">
            <a:xfrm flipH="1">
              <a:off x="3973519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781799" y="1017738"/>
            <a:ext cx="2209801" cy="1138270"/>
            <a:chOff x="6781799" y="1143000"/>
            <a:chExt cx="2209801" cy="1138270"/>
          </a:xfrm>
        </p:grpSpPr>
        <p:sp>
          <p:nvSpPr>
            <p:cNvPr id="28" name="Text Box 21"/>
            <p:cNvSpPr txBox="1">
              <a:spLocks noChangeArrowheads="1"/>
            </p:cNvSpPr>
            <p:nvPr/>
          </p:nvSpPr>
          <p:spPr bwMode="auto">
            <a:xfrm>
              <a:off x="6781799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proved.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5" name="Down Arrow 44"/>
            <p:cNvSpPr/>
            <p:nvPr/>
          </p:nvSpPr>
          <p:spPr bwMode="auto">
            <a:xfrm flipH="1">
              <a:off x="7763347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9" name="Text Box 21">
            <a:extLst>
              <a:ext uri="{FF2B5EF4-FFF2-40B4-BE49-F238E27FC236}">
                <a16:creationId xmlns:a16="http://schemas.microsoft.com/office/drawing/2014/main" id="{006FEC70-B6C4-4BD9-9349-927329A5D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914400"/>
            <a:ext cx="32941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Wingdings" panose="05000000000000000000" pitchFamily="2" charset="2"/>
              </a:rPr>
              <a:t>Values of all symbols.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5BAF856-9B98-4510-8988-E90F96092141}"/>
              </a:ext>
            </a:extLst>
          </p:cNvPr>
          <p:cNvCxnSpPr/>
          <p:nvPr/>
        </p:nvCxnSpPr>
        <p:spPr bwMode="auto">
          <a:xfrm>
            <a:off x="304800" y="605970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0DEC56FB-9052-4480-A4A3-A9309E7CCF57}"/>
              </a:ext>
            </a:extLst>
          </p:cNvPr>
          <p:cNvSpPr/>
          <p:nvPr/>
        </p:nvSpPr>
        <p:spPr>
          <a:xfrm>
            <a:off x="3869100" y="1959114"/>
            <a:ext cx="71846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dirty="0">
                <a:solidFill>
                  <a:srgbClr val="FFC000"/>
                </a:solidFill>
              </a:rPr>
              <a:t>⊧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B3C58B3-B575-4873-8CF8-2FA39B95A4AE}"/>
              </a:ext>
            </a:extLst>
          </p:cNvPr>
          <p:cNvSpPr/>
          <p:nvPr/>
        </p:nvSpPr>
        <p:spPr>
          <a:xfrm>
            <a:off x="7620000" y="1934028"/>
            <a:ext cx="79861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CA" sz="4000" dirty="0">
                <a:solidFill>
                  <a:srgbClr val="FFC000"/>
                </a:solidFill>
              </a:rPr>
              <a:t>⊢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sp>
        <p:nvSpPr>
          <p:cNvPr id="33" name="Text Box 21">
            <a:extLst>
              <a:ext uri="{FF2B5EF4-FFF2-40B4-BE49-F238E27FC236}">
                <a16:creationId xmlns:a16="http://schemas.microsoft.com/office/drawing/2014/main" id="{5611883E-9C2C-4B55-A039-331187918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2590800"/>
            <a:ext cx="9354612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A proof system is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Sound</a:t>
            </a:r>
            <a:r>
              <a:rPr lang="en-US" altLang="en-US" sz="2400" dirty="0"/>
              <a:t> </a:t>
            </a:r>
            <a:r>
              <a:rPr lang="en-US" altLang="en-US" sz="2400" dirty="0" err="1"/>
              <a:t>iff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has a proof </a:t>
            </a:r>
            <a:r>
              <a:rPr lang="en-US" altLang="en-US" sz="2400" dirty="0">
                <a:sym typeface="Wingdings" panose="05000000000000000000" pitchFamily="2" charset="2"/>
              </a:rPr>
              <a:t> it is valid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 </a:t>
            </a:r>
            <a:r>
              <a:rPr 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</a:rPr>
              <a:t>   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/>
              <a:t>    </a:t>
            </a:r>
            <a:r>
              <a:rPr lang="en-US" altLang="en-US" sz="2400" dirty="0">
                <a:solidFill>
                  <a:srgbClr val="FFC000"/>
                </a:solidFill>
              </a:rPr>
              <a:t>⊨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Proof Requires: 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Rule 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are lines in your proof, then you can add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requires</a:t>
            </a:r>
            <a:r>
              <a:rPr 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 </a:t>
            </a:r>
            <a:r>
              <a:rPr lang="en-US" sz="2400" dirty="0">
                <a:solidFill>
                  <a:srgbClr val="FFFFFF"/>
                </a:solidFill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are valid, then so is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  <a:endParaRPr lang="en-US" sz="2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ym typeface="Symbol" panose="05050102010706020507" pitchFamily="18" charset="2"/>
              </a:rPr>
              <a:t>ie  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(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l-GR" sz="2400" dirty="0">
                <a:solidFill>
                  <a:srgbClr val="FFC000"/>
                </a:solidFill>
              </a:rPr>
              <a:t>⇒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</a:t>
            </a:r>
            <a:r>
              <a:rPr lang="en-US" sz="2400" dirty="0">
                <a:solidFill>
                  <a:srgbClr val="FFFFFF"/>
                </a:solidFill>
              </a:rPr>
              <a:t>requires 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800" dirty="0">
                <a:sym typeface="Symbol" panose="05050102010706020507" pitchFamily="18" charset="2"/>
              </a:rPr>
              <a:t>  </a:t>
            </a:r>
            <a:r>
              <a:rPr lang="en-US" altLang="en-US" sz="800" dirty="0">
                <a:sym typeface="Wingdings" panose="05000000000000000000" pitchFamily="2" charset="2"/>
              </a:rPr>
              <a:t> 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63EAB5F0-4066-41C3-9B10-FCE44025ED9B}"/>
              </a:ext>
            </a:extLst>
          </p:cNvPr>
          <p:cNvCxnSpPr/>
          <p:nvPr/>
        </p:nvCxnSpPr>
        <p:spPr bwMode="auto">
          <a:xfrm>
            <a:off x="299085" y="5591175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Text Box 21">
            <a:extLst>
              <a:ext uri="{FF2B5EF4-FFF2-40B4-BE49-F238E27FC236}">
                <a16:creationId xmlns:a16="http://schemas.microsoft.com/office/drawing/2014/main" id="{1EE54178-B200-41C7-BBE2-38B933B3B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45" y="5581471"/>
            <a:ext cx="4495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Complete</a:t>
            </a:r>
            <a:r>
              <a:rPr lang="en-US" altLang="en-US" sz="2400" dirty="0"/>
              <a:t> </a:t>
            </a:r>
            <a:r>
              <a:rPr lang="en-US" altLang="en-US" sz="2400" dirty="0" err="1"/>
              <a:t>iff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is valid </a:t>
            </a:r>
            <a:r>
              <a:rPr lang="en-US" altLang="en-US" sz="2400" dirty="0">
                <a:sym typeface="Wingdings" panose="05000000000000000000" pitchFamily="2" charset="2"/>
              </a:rPr>
              <a:t> it has a proof</a:t>
            </a:r>
            <a:r>
              <a:rPr lang="en-US" altLang="en-US" sz="2400" dirty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     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C000"/>
                </a:solidFill>
              </a:rPr>
              <a:t>⊨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</a:rPr>
              <a:t>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/>
              <a:t>       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46" name="Text Box 21">
            <a:extLst>
              <a:ext uri="{FF2B5EF4-FFF2-40B4-BE49-F238E27FC236}">
                <a16:creationId xmlns:a16="http://schemas.microsoft.com/office/drawing/2014/main" id="{05ED6AA5-B421-4563-93C6-8F2265D8C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4068212"/>
            <a:ext cx="73284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Wingdings" panose="05000000000000000000" pitchFamily="2" charset="2"/>
              </a:rPr>
              <a:t>Proof uses </a:t>
            </a:r>
            <a:r>
              <a:rPr lang="en-CA" altLang="en-US" sz="2400" dirty="0">
                <a:sym typeface="Wingdings" panose="05000000000000000000" pitchFamily="2" charset="2"/>
              </a:rPr>
              <a:t>induction and is covered in said section. 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9F131714-74D8-4AAF-B8FF-C2AB252D5361}"/>
              </a:ext>
            </a:extLst>
          </p:cNvPr>
          <p:cNvSpPr/>
          <p:nvPr/>
        </p:nvSpPr>
        <p:spPr>
          <a:xfrm>
            <a:off x="4171950" y="5581800"/>
            <a:ext cx="49974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Proof: </a:t>
            </a:r>
          </a:p>
        </p:txBody>
      </p:sp>
      <p:sp>
        <p:nvSpPr>
          <p:cNvPr id="50" name="Text Box 21">
            <a:extLst>
              <a:ext uri="{FF2B5EF4-FFF2-40B4-BE49-F238E27FC236}">
                <a16:creationId xmlns:a16="http://schemas.microsoft.com/office/drawing/2014/main" id="{A79A5C33-E23D-4E05-936E-B430B5D3EC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9058" y="5582122"/>
            <a:ext cx="19812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ym typeface="Wingdings" panose="05000000000000000000" pitchFamily="2" charset="2"/>
              </a:rPr>
              <a:t>(Hard Proof</a:t>
            </a:r>
            <a:r>
              <a:rPr lang="en-US" altLang="en-US" sz="2400" dirty="0">
                <a:sym typeface="Wingdings" panose="05000000000000000000" pitchFamily="2" charset="2"/>
              </a:rPr>
              <a:t>)</a:t>
            </a:r>
            <a:endParaRPr lang="en-US" altLang="en-US" sz="800" dirty="0">
              <a:sym typeface="Wingdings" panose="05000000000000000000" pitchFamily="2" charset="2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971489F-1422-4C13-91AA-14BB6DDA5032}"/>
              </a:ext>
            </a:extLst>
          </p:cNvPr>
          <p:cNvGrpSpPr/>
          <p:nvPr/>
        </p:nvGrpSpPr>
        <p:grpSpPr>
          <a:xfrm>
            <a:off x="5419252" y="5727700"/>
            <a:ext cx="3635848" cy="1282700"/>
            <a:chOff x="5419252" y="5727700"/>
            <a:chExt cx="3635848" cy="1206500"/>
          </a:xfrm>
        </p:grpSpPr>
        <p:pic>
          <p:nvPicPr>
            <p:cNvPr id="52" name="Picture 7">
              <a:extLst>
                <a:ext uri="{FF2B5EF4-FFF2-40B4-BE49-F238E27FC236}">
                  <a16:creationId xmlns:a16="http://schemas.microsoft.com/office/drawing/2014/main" id="{07D9A2C4-ADFF-4FC0-BD67-5E9B823DE3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8001000" y="5727700"/>
              <a:ext cx="1054100" cy="1054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" name="Text Box 21">
              <a:extLst>
                <a:ext uri="{FF2B5EF4-FFF2-40B4-BE49-F238E27FC236}">
                  <a16:creationId xmlns:a16="http://schemas.microsoft.com/office/drawing/2014/main" id="{7083B533-CF62-4DF9-970B-D7FCEAF315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9252" y="6103203"/>
              <a:ext cx="258174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None/>
              </a:pPr>
              <a:r>
                <a:rPr lang="en-CA" altLang="en-US" sz="1600" dirty="0">
                  <a:sym typeface="Wingdings" panose="05000000000000000000" pitchFamily="2" charset="2"/>
                </a:rPr>
                <a:t>Gödel’s</a:t>
              </a:r>
              <a:br>
                <a:rPr lang="en-CA" altLang="en-US" sz="1600" dirty="0">
                  <a:sym typeface="Wingdings" panose="05000000000000000000" pitchFamily="2" charset="2"/>
                </a:rPr>
              </a:br>
              <a:r>
                <a:rPr lang="en-CA" altLang="en-US" sz="1600" dirty="0">
                  <a:solidFill>
                    <a:schemeClr val="tx2"/>
                  </a:solidFill>
                  <a:sym typeface="Wingdings" panose="05000000000000000000" pitchFamily="2" charset="2"/>
                </a:rPr>
                <a:t>Completeness Theorem</a:t>
              </a:r>
            </a:p>
            <a:p>
              <a:pPr algn="r" eaLnBrk="1" hangingPunct="1">
                <a:spcBef>
                  <a:spcPct val="0"/>
                </a:spcBef>
                <a:buNone/>
              </a:pPr>
              <a:r>
                <a:rPr lang="en-CA" altLang="en-US" sz="1600" dirty="0">
                  <a:sym typeface="Wingdings" panose="05000000000000000000" pitchFamily="2" charset="2"/>
                </a:rPr>
                <a:t>1929</a:t>
              </a:r>
            </a:p>
          </p:txBody>
        </p:sp>
      </p:grpSp>
      <p:sp>
        <p:nvSpPr>
          <p:cNvPr id="60" name="Rectangle 2">
            <a:extLst>
              <a:ext uri="{FF2B5EF4-FFF2-40B4-BE49-F238E27FC236}">
                <a16:creationId xmlns:a16="http://schemas.microsoft.com/office/drawing/2014/main" id="{0F68393C-2211-4156-B48A-E38C61C2910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9209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49" grpId="0"/>
      <p:bldP spid="2" grpId="0"/>
      <p:bldP spid="30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F9A40BF-E741-4780-B5B7-D322856B94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865576" y="1104908"/>
            <a:ext cx="965133" cy="988405"/>
          </a:xfrm>
          <a:prstGeom prst="rect">
            <a:avLst/>
          </a:prstGeom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74DCB886-7137-40EB-917D-E5EA801F6CB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28" name="AutoShape 38">
            <a:extLst>
              <a:ext uri="{FF2B5EF4-FFF2-40B4-BE49-F238E27FC236}">
                <a16:creationId xmlns:a16="http://schemas.microsoft.com/office/drawing/2014/main" id="{B2DD138F-957D-438E-9949-663676859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68" y="953836"/>
            <a:ext cx="4071432" cy="822620"/>
          </a:xfrm>
          <a:prstGeom prst="wedgeRoundRectCallout">
            <a:avLst>
              <a:gd name="adj1" fmla="val -53152"/>
              <a:gd name="adj2" fmla="val -19962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 too many formulas  are true in every </a:t>
            </a:r>
            <a:r>
              <a:rPr lang="en-CA" altLang="en-US" sz="2400" dirty="0"/>
              <a:t>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!</a:t>
            </a:r>
          </a:p>
        </p:txBody>
      </p:sp>
      <p:sp>
        <p:nvSpPr>
          <p:cNvPr id="29" name="AutoShape 8">
            <a:extLst>
              <a:ext uri="{FF2B5EF4-FFF2-40B4-BE49-F238E27FC236}">
                <a16:creationId xmlns:a16="http://schemas.microsoft.com/office/drawing/2014/main" id="{16354C14-CF3A-4CE9-AFCA-0FFBC41F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774" y="931960"/>
            <a:ext cx="4146066" cy="1631924"/>
          </a:xfrm>
          <a:prstGeom prst="wedgeRectCallout">
            <a:avLst>
              <a:gd name="adj1" fmla="val 24013"/>
              <a:gd name="adj2" fmla="val -29039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It is hard to say that we are taking about the integers,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because we don’t know exactly what is true for them.</a:t>
            </a:r>
            <a:endParaRPr lang="en-CA" altLang="en-US" sz="2400" dirty="0"/>
          </a:p>
        </p:txBody>
      </p:sp>
      <p:sp>
        <p:nvSpPr>
          <p:cNvPr id="23" name="AutoShape 8">
            <a:extLst>
              <a:ext uri="{FF2B5EF4-FFF2-40B4-BE49-F238E27FC236}">
                <a16:creationId xmlns:a16="http://schemas.microsoft.com/office/drawing/2014/main" id="{26A9657F-47EF-4A37-A6F7-556016C63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6412" y="2724798"/>
            <a:ext cx="6798776" cy="1813638"/>
          </a:xfrm>
          <a:prstGeom prst="wedgeRectCallout">
            <a:avLst>
              <a:gd name="adj1" fmla="val 32583"/>
              <a:gd name="adj2" fmla="val -53868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altLang="en-US" sz="2400" dirty="0"/>
              <a:t>Instead, let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={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,..} </a:t>
            </a:r>
            <a:r>
              <a:rPr 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denote a </a:t>
            </a:r>
            <a:r>
              <a:rPr lang="en-US" altLang="en-US" sz="2400" dirty="0"/>
              <a:t>set of formulas.</a:t>
            </a:r>
          </a:p>
          <a:p>
            <a:pPr algn="ctr">
              <a:buNone/>
            </a:pPr>
            <a:r>
              <a:rPr lang="en-US" altLang="en-US" sz="2400" dirty="0"/>
              <a:t>These are called </a:t>
            </a:r>
            <a:r>
              <a:rPr lang="en-US" altLang="en-US" sz="2400" dirty="0">
                <a:solidFill>
                  <a:schemeClr val="tx2"/>
                </a:solidFill>
              </a:rPr>
              <a:t>Non-logical Axioms</a:t>
            </a:r>
            <a:r>
              <a:rPr lang="en-US" altLang="en-US" sz="2400" dirty="0"/>
              <a:t>.</a:t>
            </a:r>
          </a:p>
        </p:txBody>
      </p:sp>
      <p:grpSp>
        <p:nvGrpSpPr>
          <p:cNvPr id="47" name="Group 16">
            <a:extLst>
              <a:ext uri="{FF2B5EF4-FFF2-40B4-BE49-F238E27FC236}">
                <a16:creationId xmlns:a16="http://schemas.microsoft.com/office/drawing/2014/main" id="{35FEFA2F-B3F7-482E-8BA5-C5F37E7ED46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2400" y="1060609"/>
            <a:ext cx="401638" cy="1143000"/>
            <a:chOff x="5760" y="720"/>
            <a:chExt cx="1021" cy="2477"/>
          </a:xfrm>
        </p:grpSpPr>
        <p:grpSp>
          <p:nvGrpSpPr>
            <p:cNvPr id="48" name="Group 17">
              <a:extLst>
                <a:ext uri="{FF2B5EF4-FFF2-40B4-BE49-F238E27FC236}">
                  <a16:creationId xmlns:a16="http://schemas.microsoft.com/office/drawing/2014/main" id="{4C2D4C8C-BF11-4FDF-88A9-6215A173F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52" name="Freeform 18">
                <a:extLst>
                  <a:ext uri="{FF2B5EF4-FFF2-40B4-BE49-F238E27FC236}">
                    <a16:creationId xmlns:a16="http://schemas.microsoft.com/office/drawing/2014/main" id="{AC16B222-2E8E-41F2-B8C5-472FCB0A0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19">
                <a:extLst>
                  <a:ext uri="{FF2B5EF4-FFF2-40B4-BE49-F238E27FC236}">
                    <a16:creationId xmlns:a16="http://schemas.microsoft.com/office/drawing/2014/main" id="{FD839A98-7CC8-443B-8B88-8ADB31A79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20">
                <a:extLst>
                  <a:ext uri="{FF2B5EF4-FFF2-40B4-BE49-F238E27FC236}">
                    <a16:creationId xmlns:a16="http://schemas.microsoft.com/office/drawing/2014/main" id="{EE73821C-9B2A-4A98-81E9-74D8EB3E2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21">
                <a:extLst>
                  <a:ext uri="{FF2B5EF4-FFF2-40B4-BE49-F238E27FC236}">
                    <a16:creationId xmlns:a16="http://schemas.microsoft.com/office/drawing/2014/main" id="{4A752616-6742-4A0B-9DB1-DE4A0D7AA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22">
                <a:extLst>
                  <a:ext uri="{FF2B5EF4-FFF2-40B4-BE49-F238E27FC236}">
                    <a16:creationId xmlns:a16="http://schemas.microsoft.com/office/drawing/2014/main" id="{C0F79D62-3955-4301-B920-95A612CBA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23">
                <a:extLst>
                  <a:ext uri="{FF2B5EF4-FFF2-40B4-BE49-F238E27FC236}">
                    <a16:creationId xmlns:a16="http://schemas.microsoft.com/office/drawing/2014/main" id="{2B566AD2-43FC-4C86-9A57-FBB6BE748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9" name="Group 24">
              <a:extLst>
                <a:ext uri="{FF2B5EF4-FFF2-40B4-BE49-F238E27FC236}">
                  <a16:creationId xmlns:a16="http://schemas.microsoft.com/office/drawing/2014/main" id="{18DE0DC2-47C8-47B2-953E-F6F45BBAF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50" name="Freeform 25">
                <a:extLst>
                  <a:ext uri="{FF2B5EF4-FFF2-40B4-BE49-F238E27FC236}">
                    <a16:creationId xmlns:a16="http://schemas.microsoft.com/office/drawing/2014/main" id="{36D5E220-5CF7-40B3-A677-472285266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Oval 26">
                <a:extLst>
                  <a:ext uri="{FF2B5EF4-FFF2-40B4-BE49-F238E27FC236}">
                    <a16:creationId xmlns:a16="http://schemas.microsoft.com/office/drawing/2014/main" id="{5B771B9E-71A3-4F97-B972-4BB98C83E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AutoShape 38">
            <a:extLst>
              <a:ext uri="{FF2B5EF4-FFF2-40B4-BE49-F238E27FC236}">
                <a16:creationId xmlns:a16="http://schemas.microsoft.com/office/drawing/2014/main" id="{F7E4F884-528B-4453-99FA-1B5FB64CB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034" y="1882480"/>
            <a:ext cx="4191000" cy="822620"/>
          </a:xfrm>
          <a:prstGeom prst="wedgeRoundRectCallout">
            <a:avLst>
              <a:gd name="adj1" fmla="val -42004"/>
              <a:gd name="adj2" fmla="val -23270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We care about specific models,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like the integers.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386E5CEE-AAFA-42D8-80BB-41D030DF2522}"/>
              </a:ext>
            </a:extLst>
          </p:cNvPr>
          <p:cNvSpPr/>
          <p:nvPr/>
        </p:nvSpPr>
        <p:spPr>
          <a:xfrm>
            <a:off x="0" y="515686"/>
            <a:ext cx="3581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Non-Logical Axioms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Γ</a:t>
            </a:r>
            <a:r>
              <a:rPr lang="en-US" sz="2400" dirty="0">
                <a:solidFill>
                  <a:srgbClr val="FFFF00"/>
                </a:solidFill>
              </a:rPr>
              <a:t>:</a:t>
            </a:r>
          </a:p>
        </p:txBody>
      </p:sp>
      <p:sp>
        <p:nvSpPr>
          <p:cNvPr id="26" name="AutoShape 8">
            <a:extLst>
              <a:ext uri="{FF2B5EF4-FFF2-40B4-BE49-F238E27FC236}">
                <a16:creationId xmlns:a16="http://schemas.microsoft.com/office/drawing/2014/main" id="{98971A08-8A57-4633-884E-995CA6CCA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7670" y="4610100"/>
            <a:ext cx="7316259" cy="2165324"/>
          </a:xfrm>
          <a:prstGeom prst="wedgeRectCallout">
            <a:avLst>
              <a:gd name="adj1" fmla="val 52134"/>
              <a:gd name="adj2" fmla="val -47808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latin typeface="+mj-lt"/>
              </a:rPr>
              <a:t>For example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</a:rPr>
              <a:t>could include: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 err="1">
                <a:solidFill>
                  <a:srgbClr val="FFC000"/>
                </a:solidFill>
              </a:rPr>
              <a:t>a,b,c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Associative: </a:t>
            </a:r>
            <a:r>
              <a:rPr lang="en-US" altLang="en-US" sz="2400" dirty="0">
                <a:solidFill>
                  <a:srgbClr val="FFC000"/>
                </a:solidFill>
              </a:rPr>
              <a:t>a+(</a:t>
            </a:r>
            <a:r>
              <a:rPr lang="en-US" altLang="en-US" sz="2400" dirty="0" err="1">
                <a:solidFill>
                  <a:srgbClr val="FFC000"/>
                </a:solidFill>
              </a:rPr>
              <a:t>b+c</a:t>
            </a:r>
            <a:r>
              <a:rPr lang="en-US" altLang="en-US" sz="2400" dirty="0">
                <a:solidFill>
                  <a:srgbClr val="FFC000"/>
                </a:solidFill>
              </a:rPr>
              <a:t>) = (</a:t>
            </a:r>
            <a:r>
              <a:rPr lang="en-US" altLang="en-US" sz="2400" dirty="0" err="1">
                <a:solidFill>
                  <a:srgbClr val="FFC000"/>
                </a:solidFill>
              </a:rPr>
              <a:t>a+b</a:t>
            </a:r>
            <a:r>
              <a:rPr lang="en-US" altLang="en-US" sz="2400" dirty="0">
                <a:solidFill>
                  <a:srgbClr val="FFC000"/>
                </a:solidFill>
              </a:rPr>
              <a:t>)+c  &amp;  a×(</a:t>
            </a:r>
            <a:r>
              <a:rPr lang="en-US" altLang="en-US" sz="2400" dirty="0" err="1">
                <a:solidFill>
                  <a:srgbClr val="FFC000"/>
                </a:solidFill>
              </a:rPr>
              <a:t>b×c</a:t>
            </a:r>
            <a:r>
              <a:rPr lang="en-US" altLang="en-US" sz="2400" dirty="0">
                <a:solidFill>
                  <a:srgbClr val="FFC000"/>
                </a:solidFill>
              </a:rPr>
              <a:t>) = (</a:t>
            </a:r>
            <a:r>
              <a:rPr lang="en-US" altLang="en-US" sz="2400" dirty="0" err="1">
                <a:solidFill>
                  <a:srgbClr val="FFC000"/>
                </a:solidFill>
              </a:rPr>
              <a:t>a×b</a:t>
            </a:r>
            <a:r>
              <a:rPr lang="en-US" altLang="en-US" sz="2400" dirty="0">
                <a:solidFill>
                  <a:srgbClr val="FFC000"/>
                </a:solidFill>
              </a:rPr>
              <a:t>)×c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Commutative: </a:t>
            </a:r>
            <a:r>
              <a:rPr lang="en-US" altLang="en-US" sz="2400" dirty="0" err="1">
                <a:solidFill>
                  <a:srgbClr val="FFC000"/>
                </a:solidFill>
              </a:rPr>
              <a:t>a+b</a:t>
            </a:r>
            <a:r>
              <a:rPr lang="en-US" altLang="en-US" sz="2400" dirty="0">
                <a:solidFill>
                  <a:srgbClr val="FFC000"/>
                </a:solidFill>
              </a:rPr>
              <a:t> = </a:t>
            </a:r>
            <a:r>
              <a:rPr lang="en-US" altLang="en-US" sz="2400" dirty="0" err="1">
                <a:solidFill>
                  <a:srgbClr val="FFC000"/>
                </a:solidFill>
              </a:rPr>
              <a:t>b+a</a:t>
            </a:r>
            <a:r>
              <a:rPr lang="en-US" altLang="en-US" sz="2400" dirty="0">
                <a:solidFill>
                  <a:srgbClr val="FFC000"/>
                </a:solidFill>
              </a:rPr>
              <a:t>            &amp;  </a:t>
            </a:r>
            <a:r>
              <a:rPr lang="en-US" altLang="en-US" sz="2400" dirty="0" err="1">
                <a:solidFill>
                  <a:srgbClr val="FFC000"/>
                </a:solidFill>
              </a:rPr>
              <a:t>a×b</a:t>
            </a:r>
            <a:r>
              <a:rPr lang="en-US" altLang="en-US" sz="2400" dirty="0">
                <a:solidFill>
                  <a:srgbClr val="FFC000"/>
                </a:solidFill>
              </a:rPr>
              <a:t> = </a:t>
            </a:r>
            <a:r>
              <a:rPr lang="en-US" altLang="en-US" sz="2400" dirty="0" err="1">
                <a:solidFill>
                  <a:srgbClr val="FFC000"/>
                </a:solidFill>
              </a:rPr>
              <a:t>b×a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Distributive:</a:t>
            </a:r>
            <a:r>
              <a:rPr lang="en-US" altLang="en-US" sz="2400" dirty="0">
                <a:solidFill>
                  <a:srgbClr val="FFC000"/>
                </a:solidFill>
              </a:rPr>
              <a:t>    a×(</a:t>
            </a:r>
            <a:r>
              <a:rPr lang="en-US" altLang="en-US" sz="2400" dirty="0" err="1">
                <a:solidFill>
                  <a:srgbClr val="FFC000"/>
                </a:solidFill>
              </a:rPr>
              <a:t>b+c</a:t>
            </a:r>
            <a:r>
              <a:rPr lang="en-US" altLang="en-US" sz="2400" dirty="0">
                <a:solidFill>
                  <a:srgbClr val="FFC000"/>
                </a:solidFill>
              </a:rPr>
              <a:t>) = (</a:t>
            </a:r>
            <a:r>
              <a:rPr lang="en-US" altLang="en-US" sz="2400" dirty="0" err="1">
                <a:solidFill>
                  <a:srgbClr val="FFC000"/>
                </a:solidFill>
              </a:rPr>
              <a:t>a×b</a:t>
            </a:r>
            <a:r>
              <a:rPr lang="en-US" altLang="en-US" sz="2400" dirty="0">
                <a:solidFill>
                  <a:srgbClr val="FFC000"/>
                </a:solidFill>
              </a:rPr>
              <a:t>) + (</a:t>
            </a:r>
            <a:r>
              <a:rPr lang="en-US" altLang="en-US" sz="2400" dirty="0" err="1">
                <a:solidFill>
                  <a:srgbClr val="FFC000"/>
                </a:solidFill>
              </a:rPr>
              <a:t>a×c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+ Inverse: 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a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b </a:t>
            </a:r>
            <a:r>
              <a:rPr lang="en-US" altLang="en-US" sz="2400" dirty="0" err="1">
                <a:solidFill>
                  <a:srgbClr val="FFC000"/>
                </a:solidFill>
              </a:rPr>
              <a:t>a+b</a:t>
            </a:r>
            <a:r>
              <a:rPr lang="en-US" altLang="en-US" sz="2400" dirty="0">
                <a:solidFill>
                  <a:srgbClr val="FFC000"/>
                </a:solidFill>
              </a:rPr>
              <a:t>=0, i.e. b=-a</a:t>
            </a:r>
          </a:p>
          <a:p>
            <a:pPr marL="342900" indent="-342900" eaLnBrk="1" hangingPunct="1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× Inverse:</a:t>
            </a:r>
            <a:r>
              <a:rPr lang="en-US" altLang="en-US" sz="2400" dirty="0">
                <a:solidFill>
                  <a:srgbClr val="FFC000"/>
                </a:solidFill>
              </a:rPr>
              <a:t>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a</a:t>
            </a:r>
            <a:r>
              <a:rPr lang="en-US" altLang="en-US" sz="2400" dirty="0">
                <a:solidFill>
                  <a:srgbClr val="FFC000"/>
                </a:solidFill>
                <a:cs typeface="Times New Roman" pitchFamily="18" charset="0"/>
              </a:rPr>
              <a:t>≠0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b </a:t>
            </a:r>
            <a:r>
              <a:rPr lang="en-US" altLang="en-US" sz="2400" dirty="0" err="1">
                <a:solidFill>
                  <a:srgbClr val="FFC000"/>
                </a:solidFill>
              </a:rPr>
              <a:t>a×b</a:t>
            </a:r>
            <a:r>
              <a:rPr lang="en-US" altLang="en-US" sz="2400" dirty="0">
                <a:solidFill>
                  <a:srgbClr val="FFC000"/>
                </a:solidFill>
              </a:rPr>
              <a:t>=1, i.e. b=a</a:t>
            </a:r>
            <a:r>
              <a:rPr lang="en-US" altLang="en-US" sz="2400" baseline="30000" dirty="0">
                <a:solidFill>
                  <a:srgbClr val="FFC000"/>
                </a:solidFill>
              </a:rPr>
              <a:t>-1</a:t>
            </a:r>
            <a:endParaRPr lang="en-CA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54636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23" grpId="0" animBg="1"/>
      <p:bldP spid="58" grpId="0" animBg="1"/>
      <p:bldP spid="31" grpId="0"/>
      <p:bldP spid="26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F9A40BF-E741-4780-B5B7-D322856B94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865576" y="1104908"/>
            <a:ext cx="965133" cy="988405"/>
          </a:xfrm>
          <a:prstGeom prst="rect">
            <a:avLst/>
          </a:prstGeom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74DCB886-7137-40EB-917D-E5EA801F6CB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28" name="AutoShape 38">
            <a:extLst>
              <a:ext uri="{FF2B5EF4-FFF2-40B4-BE49-F238E27FC236}">
                <a16:creationId xmlns:a16="http://schemas.microsoft.com/office/drawing/2014/main" id="{B2DD138F-957D-438E-9949-663676859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68" y="953836"/>
            <a:ext cx="4071432" cy="822620"/>
          </a:xfrm>
          <a:prstGeom prst="wedgeRoundRectCallout">
            <a:avLst>
              <a:gd name="adj1" fmla="val -53152"/>
              <a:gd name="adj2" fmla="val -19962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 too many formulas  are true in every </a:t>
            </a:r>
            <a:r>
              <a:rPr lang="en-CA" altLang="en-US" sz="2400" dirty="0"/>
              <a:t>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!</a:t>
            </a:r>
          </a:p>
        </p:txBody>
      </p:sp>
      <p:sp>
        <p:nvSpPr>
          <p:cNvPr id="29" name="AutoShape 8">
            <a:extLst>
              <a:ext uri="{FF2B5EF4-FFF2-40B4-BE49-F238E27FC236}">
                <a16:creationId xmlns:a16="http://schemas.microsoft.com/office/drawing/2014/main" id="{16354C14-CF3A-4CE9-AFCA-0FFBC41F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774" y="931960"/>
            <a:ext cx="4146066" cy="1631924"/>
          </a:xfrm>
          <a:prstGeom prst="wedgeRectCallout">
            <a:avLst>
              <a:gd name="adj1" fmla="val 24013"/>
              <a:gd name="adj2" fmla="val -29039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It is hard to say that we are taking about the integers,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because we don’t know exactly what is true for them.</a:t>
            </a:r>
            <a:endParaRPr lang="en-CA" altLang="en-US" sz="2400" dirty="0"/>
          </a:p>
        </p:txBody>
      </p:sp>
      <p:grpSp>
        <p:nvGrpSpPr>
          <p:cNvPr id="47" name="Group 16">
            <a:extLst>
              <a:ext uri="{FF2B5EF4-FFF2-40B4-BE49-F238E27FC236}">
                <a16:creationId xmlns:a16="http://schemas.microsoft.com/office/drawing/2014/main" id="{35FEFA2F-B3F7-482E-8BA5-C5F37E7ED46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2400" y="1060609"/>
            <a:ext cx="401638" cy="1143000"/>
            <a:chOff x="5760" y="720"/>
            <a:chExt cx="1021" cy="2477"/>
          </a:xfrm>
        </p:grpSpPr>
        <p:grpSp>
          <p:nvGrpSpPr>
            <p:cNvPr id="48" name="Group 17">
              <a:extLst>
                <a:ext uri="{FF2B5EF4-FFF2-40B4-BE49-F238E27FC236}">
                  <a16:creationId xmlns:a16="http://schemas.microsoft.com/office/drawing/2014/main" id="{4C2D4C8C-BF11-4FDF-88A9-6215A173F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52" name="Freeform 18">
                <a:extLst>
                  <a:ext uri="{FF2B5EF4-FFF2-40B4-BE49-F238E27FC236}">
                    <a16:creationId xmlns:a16="http://schemas.microsoft.com/office/drawing/2014/main" id="{AC16B222-2E8E-41F2-B8C5-472FCB0A0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19">
                <a:extLst>
                  <a:ext uri="{FF2B5EF4-FFF2-40B4-BE49-F238E27FC236}">
                    <a16:creationId xmlns:a16="http://schemas.microsoft.com/office/drawing/2014/main" id="{FD839A98-7CC8-443B-8B88-8ADB31A79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20">
                <a:extLst>
                  <a:ext uri="{FF2B5EF4-FFF2-40B4-BE49-F238E27FC236}">
                    <a16:creationId xmlns:a16="http://schemas.microsoft.com/office/drawing/2014/main" id="{EE73821C-9B2A-4A98-81E9-74D8EB3E2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21">
                <a:extLst>
                  <a:ext uri="{FF2B5EF4-FFF2-40B4-BE49-F238E27FC236}">
                    <a16:creationId xmlns:a16="http://schemas.microsoft.com/office/drawing/2014/main" id="{4A752616-6742-4A0B-9DB1-DE4A0D7AA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22">
                <a:extLst>
                  <a:ext uri="{FF2B5EF4-FFF2-40B4-BE49-F238E27FC236}">
                    <a16:creationId xmlns:a16="http://schemas.microsoft.com/office/drawing/2014/main" id="{C0F79D62-3955-4301-B920-95A612CBA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23">
                <a:extLst>
                  <a:ext uri="{FF2B5EF4-FFF2-40B4-BE49-F238E27FC236}">
                    <a16:creationId xmlns:a16="http://schemas.microsoft.com/office/drawing/2014/main" id="{2B566AD2-43FC-4C86-9A57-FBB6BE748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9" name="Group 24">
              <a:extLst>
                <a:ext uri="{FF2B5EF4-FFF2-40B4-BE49-F238E27FC236}">
                  <a16:creationId xmlns:a16="http://schemas.microsoft.com/office/drawing/2014/main" id="{18DE0DC2-47C8-47B2-953E-F6F45BBAF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50" name="Freeform 25">
                <a:extLst>
                  <a:ext uri="{FF2B5EF4-FFF2-40B4-BE49-F238E27FC236}">
                    <a16:creationId xmlns:a16="http://schemas.microsoft.com/office/drawing/2014/main" id="{36D5E220-5CF7-40B3-A677-472285266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Oval 26">
                <a:extLst>
                  <a:ext uri="{FF2B5EF4-FFF2-40B4-BE49-F238E27FC236}">
                    <a16:creationId xmlns:a16="http://schemas.microsoft.com/office/drawing/2014/main" id="{5B771B9E-71A3-4F97-B972-4BB98C83E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AutoShape 38">
            <a:extLst>
              <a:ext uri="{FF2B5EF4-FFF2-40B4-BE49-F238E27FC236}">
                <a16:creationId xmlns:a16="http://schemas.microsoft.com/office/drawing/2014/main" id="{F7E4F884-528B-4453-99FA-1B5FB64CB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034" y="1882480"/>
            <a:ext cx="4191000" cy="822620"/>
          </a:xfrm>
          <a:prstGeom prst="wedgeRoundRectCallout">
            <a:avLst>
              <a:gd name="adj1" fmla="val -42004"/>
              <a:gd name="adj2" fmla="val -23270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We care about specific models,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like the integers.</a:t>
            </a:r>
          </a:p>
        </p:txBody>
      </p:sp>
      <p:sp>
        <p:nvSpPr>
          <p:cNvPr id="60" name="AutoShape 8">
            <a:extLst>
              <a:ext uri="{FF2B5EF4-FFF2-40B4-BE49-F238E27FC236}">
                <a16:creationId xmlns:a16="http://schemas.microsoft.com/office/drawing/2014/main" id="{DAAD45F8-3AD1-47FE-BCA1-C3C99BFCB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55" y="4552950"/>
            <a:ext cx="3893380" cy="2270322"/>
          </a:xfrm>
          <a:prstGeom prst="wedgeRectCallout">
            <a:avLst>
              <a:gd name="adj1" fmla="val 35160"/>
              <a:gd name="adj2" fmla="val -55952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write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altLang="en-US" sz="2400" dirty="0"/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to mean that formula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 </a:t>
            </a:r>
            <a:b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</a:b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in every </a:t>
            </a:r>
            <a:r>
              <a:rPr lang="en-CA" altLang="en-US" sz="2400" dirty="0"/>
              <a:t>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for which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We say that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sz="2400" dirty="0">
                <a:solidFill>
                  <a:srgbClr val="FFFFFF"/>
                </a:solidFill>
              </a:rPr>
              <a:t> is a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00"/>
                </a:solidFill>
              </a:rPr>
              <a:t>Logical Consequence</a:t>
            </a:r>
            <a:r>
              <a:rPr lang="en-US" sz="2400" dirty="0">
                <a:solidFill>
                  <a:srgbClr val="FFFFFF"/>
                </a:solidFill>
              </a:rPr>
              <a:t> of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>
                <a:solidFill>
                  <a:srgbClr val="FFFFFF"/>
                </a:solidFill>
              </a:rPr>
              <a:t>. </a:t>
            </a:r>
          </a:p>
          <a:p>
            <a:pPr algn="ctr"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22" name="AutoShape 8">
            <a:extLst>
              <a:ext uri="{FF2B5EF4-FFF2-40B4-BE49-F238E27FC236}">
                <a16:creationId xmlns:a16="http://schemas.microsoft.com/office/drawing/2014/main" id="{5740DE13-AA1F-4B67-8003-277F41EA6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4572000"/>
            <a:ext cx="4800600" cy="2251272"/>
          </a:xfrm>
          <a:prstGeom prst="wedgeRectCallout">
            <a:avLst>
              <a:gd name="adj1" fmla="val 28136"/>
              <a:gd name="adj2" fmla="val -6268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write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altLang="en-US" sz="2400" dirty="0"/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to mean that formula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can be proved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when we add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to our set of axiom/assumptions.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We say that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sz="2400" dirty="0">
                <a:solidFill>
                  <a:srgbClr val="FFFFFF"/>
                </a:solidFill>
              </a:rPr>
              <a:t> is a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</a:t>
            </a:r>
            <a:r>
              <a:rPr lang="en-US" sz="2400" dirty="0">
                <a:solidFill>
                  <a:schemeClr val="tx2"/>
                </a:solidFill>
              </a:rPr>
              <a:t>yntactic C</a:t>
            </a:r>
            <a:r>
              <a:rPr lang="en-US" altLang="en-US" sz="2400" dirty="0">
                <a:solidFill>
                  <a:schemeClr val="tx2"/>
                </a:solidFill>
              </a:rPr>
              <a:t>onsequence </a:t>
            </a:r>
            <a:r>
              <a:rPr lang="en-US" sz="2400" dirty="0">
                <a:solidFill>
                  <a:srgbClr val="FFFFFF"/>
                </a:solidFill>
              </a:rPr>
              <a:t>of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>
                <a:solidFill>
                  <a:srgbClr val="FFFFFF"/>
                </a:solidFill>
              </a:rPr>
              <a:t>. </a:t>
            </a:r>
          </a:p>
          <a:p>
            <a:pPr algn="ctr"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386E5CEE-AAFA-42D8-80BB-41D030DF2522}"/>
              </a:ext>
            </a:extLst>
          </p:cNvPr>
          <p:cNvSpPr/>
          <p:nvPr/>
        </p:nvSpPr>
        <p:spPr>
          <a:xfrm>
            <a:off x="0" y="515686"/>
            <a:ext cx="3581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Non-Logical Axioms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Γ</a:t>
            </a:r>
            <a:r>
              <a:rPr lang="en-US" sz="2400" dirty="0">
                <a:solidFill>
                  <a:srgbClr val="FFFF00"/>
                </a:solidFill>
              </a:rPr>
              <a:t>:</a:t>
            </a:r>
          </a:p>
        </p:txBody>
      </p:sp>
      <p:sp>
        <p:nvSpPr>
          <p:cNvPr id="25" name="AutoShape 8">
            <a:extLst>
              <a:ext uri="{FF2B5EF4-FFF2-40B4-BE49-F238E27FC236}">
                <a16:creationId xmlns:a16="http://schemas.microsoft.com/office/drawing/2014/main" id="{9C2072FB-BA41-4A3F-8B59-5702DC005B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6412" y="2724798"/>
            <a:ext cx="6798776" cy="1813638"/>
          </a:xfrm>
          <a:prstGeom prst="wedgeRectCallout">
            <a:avLst>
              <a:gd name="adj1" fmla="val 32583"/>
              <a:gd name="adj2" fmla="val -53868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altLang="en-US" sz="2400" dirty="0"/>
              <a:t>Instead, let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={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,..} </a:t>
            </a:r>
            <a:r>
              <a:rPr 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denote a </a:t>
            </a:r>
            <a:r>
              <a:rPr lang="en-US" altLang="en-US" sz="2400" dirty="0"/>
              <a:t>set of formulas.</a:t>
            </a:r>
          </a:p>
          <a:p>
            <a:pPr algn="ctr">
              <a:buNone/>
            </a:pPr>
            <a:r>
              <a:rPr lang="en-US" altLang="en-US" sz="2400" dirty="0"/>
              <a:t>These are called </a:t>
            </a:r>
            <a:r>
              <a:rPr lang="en-US" altLang="en-US" sz="2400" dirty="0">
                <a:solidFill>
                  <a:schemeClr val="tx2"/>
                </a:solidFill>
              </a:rPr>
              <a:t>Non-logical Axioms</a:t>
            </a:r>
            <a:r>
              <a:rPr lang="en-US" altLang="en-US" sz="2400" dirty="0"/>
              <a:t>.</a:t>
            </a:r>
          </a:p>
          <a:p>
            <a:pPr algn="ctr">
              <a:buNone/>
            </a:pPr>
            <a:r>
              <a:rPr lang="en-US" sz="2400" dirty="0"/>
              <a:t>Then we will only care about models/ass </a:t>
            </a:r>
          </a:p>
          <a:p>
            <a:pPr algn="ctr">
              <a:buNone/>
            </a:pPr>
            <a:r>
              <a:rPr lang="en-US" sz="2400" dirty="0"/>
              <a:t>for which all formulas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sz="2400" dirty="0"/>
              <a:t>in are true, ie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sz="2400" dirty="0"/>
              <a:t>.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457010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xt Box 21"/>
          <p:cNvSpPr txBox="1">
            <a:spLocks noChangeArrowheads="1"/>
          </p:cNvSpPr>
          <p:nvPr/>
        </p:nvSpPr>
        <p:spPr bwMode="auto">
          <a:xfrm>
            <a:off x="304800" y="572497"/>
            <a:ext cx="16764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Syntax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1825451" y="574946"/>
            <a:ext cx="4959643" cy="2066968"/>
            <a:chOff x="1828800" y="627706"/>
            <a:chExt cx="4956072" cy="2313453"/>
          </a:xfrm>
        </p:grpSpPr>
        <p:cxnSp>
          <p:nvCxnSpPr>
            <p:cNvPr id="4" name="Straight Connector 3"/>
            <p:cNvCxnSpPr>
              <a:cxnSpLocks/>
            </p:cNvCxnSpPr>
            <p:nvPr/>
          </p:nvCxnSpPr>
          <p:spPr bwMode="auto">
            <a:xfrm>
              <a:off x="1828800" y="685800"/>
              <a:ext cx="0" cy="225535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Text Box 21"/>
            <p:cNvSpPr txBox="1">
              <a:spLocks noChangeArrowheads="1"/>
            </p:cNvSpPr>
            <p:nvPr/>
          </p:nvSpPr>
          <p:spPr bwMode="auto">
            <a:xfrm>
              <a:off x="2212872" y="627706"/>
              <a:ext cx="4572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kern="0" dirty="0">
                  <a:solidFill>
                    <a:schemeClr val="tx2"/>
                  </a:solidFill>
                </a:rPr>
                <a:t>Model/Interpretation/Universe</a:t>
              </a:r>
              <a:endParaRPr lang="en-CA" altLang="en-US" sz="2400" kern="0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-152400" y="1031186"/>
            <a:ext cx="2209801" cy="1138270"/>
            <a:chOff x="-152400" y="1143000"/>
            <a:chExt cx="2209801" cy="1138270"/>
          </a:xfrm>
        </p:grpSpPr>
        <p:sp>
          <p:nvSpPr>
            <p:cNvPr id="23" name="Down Arrow 22"/>
            <p:cNvSpPr/>
            <p:nvPr/>
          </p:nvSpPr>
          <p:spPr bwMode="auto">
            <a:xfrm flipH="1">
              <a:off x="762000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" name="Text Box 21"/>
            <p:cNvSpPr txBox="1">
              <a:spLocks noChangeArrowheads="1"/>
            </p:cNvSpPr>
            <p:nvPr/>
          </p:nvSpPr>
          <p:spPr bwMode="auto">
            <a:xfrm>
              <a:off x="-152400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well defined.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553200" y="567020"/>
            <a:ext cx="2590800" cy="2074895"/>
            <a:chOff x="6553200" y="619780"/>
            <a:chExt cx="2590800" cy="2329059"/>
          </a:xfrm>
        </p:grpSpPr>
        <p:sp>
          <p:nvSpPr>
            <p:cNvPr id="13" name="Text Box 21"/>
            <p:cNvSpPr txBox="1">
              <a:spLocks noChangeArrowheads="1"/>
            </p:cNvSpPr>
            <p:nvPr/>
          </p:nvSpPr>
          <p:spPr bwMode="auto">
            <a:xfrm>
              <a:off x="6629400" y="619780"/>
              <a:ext cx="2514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A Proof System</a:t>
              </a:r>
            </a:p>
          </p:txBody>
        </p:sp>
        <p:cxnSp>
          <p:nvCxnSpPr>
            <p:cNvPr id="29" name="Straight Connector 28"/>
            <p:cNvCxnSpPr>
              <a:cxnSpLocks/>
            </p:cNvCxnSpPr>
            <p:nvPr/>
          </p:nvCxnSpPr>
          <p:spPr bwMode="auto">
            <a:xfrm>
              <a:off x="6553200" y="685800"/>
              <a:ext cx="0" cy="2263039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36" name="Straight Connector 35"/>
          <p:cNvCxnSpPr/>
          <p:nvPr/>
        </p:nvCxnSpPr>
        <p:spPr bwMode="auto">
          <a:xfrm>
            <a:off x="304800" y="2637972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41" name="Group 40"/>
          <p:cNvGrpSpPr/>
          <p:nvPr/>
        </p:nvGrpSpPr>
        <p:grpSpPr>
          <a:xfrm>
            <a:off x="1676400" y="1371600"/>
            <a:ext cx="5257800" cy="766465"/>
            <a:chOff x="1676400" y="1143000"/>
            <a:chExt cx="5257800" cy="766465"/>
          </a:xfrm>
        </p:grpSpPr>
        <p:sp>
          <p:nvSpPr>
            <p:cNvPr id="24" name="Text Box 21"/>
            <p:cNvSpPr txBox="1">
              <a:spLocks noChangeArrowheads="1"/>
            </p:cNvSpPr>
            <p:nvPr/>
          </p:nvSpPr>
          <p:spPr bwMode="auto">
            <a:xfrm>
              <a:off x="1676400" y="1447800"/>
              <a:ext cx="525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true/valid.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4" name="Down Arrow 43"/>
            <p:cNvSpPr/>
            <p:nvPr/>
          </p:nvSpPr>
          <p:spPr bwMode="auto">
            <a:xfrm flipH="1">
              <a:off x="3973519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781799" y="1017738"/>
            <a:ext cx="2209801" cy="1138270"/>
            <a:chOff x="6781799" y="1143000"/>
            <a:chExt cx="2209801" cy="1138270"/>
          </a:xfrm>
        </p:grpSpPr>
        <p:sp>
          <p:nvSpPr>
            <p:cNvPr id="28" name="Text Box 21"/>
            <p:cNvSpPr txBox="1">
              <a:spLocks noChangeArrowheads="1"/>
            </p:cNvSpPr>
            <p:nvPr/>
          </p:nvSpPr>
          <p:spPr bwMode="auto">
            <a:xfrm>
              <a:off x="6781799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proved.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5" name="Down Arrow 44"/>
            <p:cNvSpPr/>
            <p:nvPr/>
          </p:nvSpPr>
          <p:spPr bwMode="auto">
            <a:xfrm flipH="1">
              <a:off x="7763347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9" name="Text Box 21">
            <a:extLst>
              <a:ext uri="{FF2B5EF4-FFF2-40B4-BE49-F238E27FC236}">
                <a16:creationId xmlns:a16="http://schemas.microsoft.com/office/drawing/2014/main" id="{006FEC70-B6C4-4BD9-9349-927329A5D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914400"/>
            <a:ext cx="32941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Wingdings" panose="05000000000000000000" pitchFamily="2" charset="2"/>
              </a:rPr>
              <a:t>Values of all symbols.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5BAF856-9B98-4510-8988-E90F96092141}"/>
              </a:ext>
            </a:extLst>
          </p:cNvPr>
          <p:cNvCxnSpPr/>
          <p:nvPr/>
        </p:nvCxnSpPr>
        <p:spPr bwMode="auto">
          <a:xfrm>
            <a:off x="304800" y="605970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DEC56FB-9052-4480-A4A3-A9309E7CCF57}"/>
              </a:ext>
            </a:extLst>
          </p:cNvPr>
          <p:cNvSpPr/>
          <p:nvPr/>
        </p:nvSpPr>
        <p:spPr>
          <a:xfrm>
            <a:off x="3869100" y="1959114"/>
            <a:ext cx="71846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dirty="0">
                <a:solidFill>
                  <a:srgbClr val="FFC000"/>
                </a:solidFill>
              </a:rPr>
              <a:t>⊧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B3C58B3-B575-4873-8CF8-2FA39B95A4AE}"/>
              </a:ext>
            </a:extLst>
          </p:cNvPr>
          <p:cNvSpPr/>
          <p:nvPr/>
        </p:nvSpPr>
        <p:spPr>
          <a:xfrm>
            <a:off x="7620000" y="1934028"/>
            <a:ext cx="79861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CA" sz="4000" dirty="0">
                <a:solidFill>
                  <a:srgbClr val="FFC000"/>
                </a:solidFill>
              </a:rPr>
              <a:t>⊢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sp>
        <p:nvSpPr>
          <p:cNvPr id="33" name="Text Box 21">
            <a:extLst>
              <a:ext uri="{FF2B5EF4-FFF2-40B4-BE49-F238E27FC236}">
                <a16:creationId xmlns:a16="http://schemas.microsoft.com/office/drawing/2014/main" id="{5611883E-9C2C-4B55-A039-331187918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98" y="2590800"/>
            <a:ext cx="952500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A proof system is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Sound</a:t>
            </a:r>
            <a:r>
              <a:rPr lang="en-US" altLang="en-US" sz="2400" dirty="0"/>
              <a:t> </a:t>
            </a:r>
            <a:r>
              <a:rPr lang="en-US" altLang="en-US" sz="2400" dirty="0" err="1"/>
              <a:t>iff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has a proof starting with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Wingdings" panose="05000000000000000000" pitchFamily="2" charset="2"/>
              </a:rPr>
              <a:t> is valid</a:t>
            </a:r>
            <a:r>
              <a:rPr lang="en-US" altLang="en-US" sz="2400" dirty="0"/>
              <a:t> when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/>
              <a:t>is valid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</a:rPr>
              <a:t>      </a:t>
            </a:r>
            <a:r>
              <a:rPr lang="en-US" altLang="en-US" sz="2400" dirty="0">
                <a:sym typeface="Wingdings" panose="05000000000000000000" pitchFamily="2" charset="2"/>
              </a:rPr>
              <a:t>    </a:t>
            </a:r>
            <a:r>
              <a:rPr lang="en-US" altLang="en-US" sz="2400" dirty="0"/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⊨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63EAB5F0-4066-41C3-9B10-FCE44025ED9B}"/>
              </a:ext>
            </a:extLst>
          </p:cNvPr>
          <p:cNvCxnSpPr/>
          <p:nvPr/>
        </p:nvCxnSpPr>
        <p:spPr bwMode="auto">
          <a:xfrm>
            <a:off x="299085" y="5591175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Text Box 21">
            <a:extLst>
              <a:ext uri="{FF2B5EF4-FFF2-40B4-BE49-F238E27FC236}">
                <a16:creationId xmlns:a16="http://schemas.microsoft.com/office/drawing/2014/main" id="{1EE54178-B200-41C7-BBE2-38B933B3B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44" y="5581471"/>
            <a:ext cx="86400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Complete</a:t>
            </a:r>
            <a:r>
              <a:rPr lang="en-US" altLang="en-US" sz="2400" dirty="0"/>
              <a:t> </a:t>
            </a:r>
            <a:r>
              <a:rPr lang="en-US" altLang="en-US" sz="2400" dirty="0" err="1"/>
              <a:t>iff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is valid when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/>
              <a:t>is valid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Wingdings" panose="05000000000000000000" pitchFamily="2" charset="2"/>
              </a:rPr>
              <a:t> has a proof</a:t>
            </a:r>
            <a:r>
              <a:rPr lang="en-US" altLang="en-US" sz="2400" dirty="0"/>
              <a:t> starting with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.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⊨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/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31" name="Text Box 21">
            <a:extLst>
              <a:ext uri="{FF2B5EF4-FFF2-40B4-BE49-F238E27FC236}">
                <a16:creationId xmlns:a16="http://schemas.microsoft.com/office/drawing/2014/main" id="{645F936B-CDD5-4B0D-8B55-D1D3CC874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4036743"/>
            <a:ext cx="9354612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Proof Requires: 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Rule 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are lines in your proof, then you can add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requires</a:t>
            </a:r>
            <a:r>
              <a:rPr 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</a:t>
            </a:r>
            <a:r>
              <a:rPr lang="en-US" sz="2400" dirty="0">
                <a:solidFill>
                  <a:srgbClr val="FFFFFF"/>
                </a:solidFill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are valid, then so is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  <a:endParaRPr lang="en-US" sz="2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ym typeface="Symbol" panose="05050102010706020507" pitchFamily="18" charset="2"/>
              </a:rPr>
              <a:t>ie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(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l-GR" sz="2400" dirty="0">
                <a:solidFill>
                  <a:srgbClr val="FFC000"/>
                </a:solidFill>
              </a:rPr>
              <a:t>⇒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</a:t>
            </a:r>
            <a:r>
              <a:rPr lang="en-US" sz="2400" dirty="0">
                <a:solidFill>
                  <a:srgbClr val="FFFFFF"/>
                </a:solidFill>
              </a:rPr>
              <a:t>requires 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800" dirty="0">
                <a:sym typeface="Symbol" panose="05050102010706020507" pitchFamily="18" charset="2"/>
              </a:rPr>
              <a:t>  </a:t>
            </a:r>
            <a:r>
              <a:rPr lang="en-US" altLang="en-US" sz="800" dirty="0">
                <a:sym typeface="Wingdings" panose="05000000000000000000" pitchFamily="2" charset="2"/>
              </a:rPr>
              <a:t> 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FF64D3C-EA49-41CA-B83D-A08F23E7FDA9}"/>
              </a:ext>
            </a:extLst>
          </p:cNvPr>
          <p:cNvGrpSpPr/>
          <p:nvPr/>
        </p:nvGrpSpPr>
        <p:grpSpPr>
          <a:xfrm>
            <a:off x="4171950" y="5581800"/>
            <a:ext cx="4997493" cy="1428600"/>
            <a:chOff x="4171950" y="5581800"/>
            <a:chExt cx="4997493" cy="1428600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67D64DF6-53B9-49FE-AAD5-50E605B8A382}"/>
                </a:ext>
              </a:extLst>
            </p:cNvPr>
            <p:cNvSpPr/>
            <p:nvPr/>
          </p:nvSpPr>
          <p:spPr>
            <a:xfrm>
              <a:off x="4171950" y="5581800"/>
              <a:ext cx="4997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400" dirty="0">
                  <a:solidFill>
                    <a:srgbClr val="FFFFFF"/>
                  </a:solidFill>
                  <a:cs typeface="Times New Roman" panose="02020603050405020304" pitchFamily="18" charset="0"/>
                </a:rPr>
                <a:t>Proof: </a:t>
              </a:r>
            </a:p>
          </p:txBody>
        </p:sp>
        <p:sp>
          <p:nvSpPr>
            <p:cNvPr id="39" name="Text Box 21">
              <a:extLst>
                <a:ext uri="{FF2B5EF4-FFF2-40B4-BE49-F238E27FC236}">
                  <a16:creationId xmlns:a16="http://schemas.microsoft.com/office/drawing/2014/main" id="{8D0639E4-AD3A-484B-97AB-9B49224C5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058" y="5582122"/>
              <a:ext cx="198120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(Hard Proof</a:t>
              </a:r>
              <a:r>
                <a:rPr lang="en-US" altLang="en-US" sz="2400" dirty="0">
                  <a:sym typeface="Wingdings" panose="05000000000000000000" pitchFamily="2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E8C99BBB-1D62-457A-ACED-90164E6A8052}"/>
                </a:ext>
              </a:extLst>
            </p:cNvPr>
            <p:cNvGrpSpPr/>
            <p:nvPr/>
          </p:nvGrpSpPr>
          <p:grpSpPr>
            <a:xfrm>
              <a:off x="5419252" y="5727700"/>
              <a:ext cx="3635848" cy="1282700"/>
              <a:chOff x="5419252" y="5727700"/>
              <a:chExt cx="3635848" cy="1206500"/>
            </a:xfrm>
          </p:grpSpPr>
          <p:pic>
            <p:nvPicPr>
              <p:cNvPr id="42" name="Picture 7">
                <a:extLst>
                  <a:ext uri="{FF2B5EF4-FFF2-40B4-BE49-F238E27FC236}">
                    <a16:creationId xmlns:a16="http://schemas.microsoft.com/office/drawing/2014/main" id="{6DFB77CF-32FF-49E9-86B5-184CE554A3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9865" t="10841" r="13467" b="45795"/>
              <a:stretch>
                <a:fillRect/>
              </a:stretch>
            </p:blipFill>
            <p:spPr bwMode="auto">
              <a:xfrm>
                <a:off x="8001000" y="5727700"/>
                <a:ext cx="1054100" cy="1054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3" name="Text Box 21">
                <a:extLst>
                  <a:ext uri="{FF2B5EF4-FFF2-40B4-BE49-F238E27FC236}">
                    <a16:creationId xmlns:a16="http://schemas.microsoft.com/office/drawing/2014/main" id="{D61DA1D1-8F52-4A82-89C4-505F43A763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19252" y="6103203"/>
                <a:ext cx="2581748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None/>
                </a:pPr>
                <a:r>
                  <a:rPr lang="en-CA" altLang="en-US" sz="1600" dirty="0">
                    <a:sym typeface="Wingdings" panose="05000000000000000000" pitchFamily="2" charset="2"/>
                  </a:rPr>
                  <a:t>Gödel’s</a:t>
                </a:r>
                <a:br>
                  <a:rPr lang="en-CA" altLang="en-US" sz="1600" dirty="0">
                    <a:sym typeface="Wingdings" panose="05000000000000000000" pitchFamily="2" charset="2"/>
                  </a:rPr>
                </a:br>
                <a:r>
                  <a:rPr lang="en-CA" altLang="en-US" sz="1600" dirty="0">
                    <a:solidFill>
                      <a:schemeClr val="tx2"/>
                    </a:solidFill>
                    <a:sym typeface="Wingdings" panose="05000000000000000000" pitchFamily="2" charset="2"/>
                  </a:rPr>
                  <a:t>Completeness Theorem</a:t>
                </a:r>
              </a:p>
              <a:p>
                <a:pPr algn="r" eaLnBrk="1" hangingPunct="1">
                  <a:spcBef>
                    <a:spcPct val="0"/>
                  </a:spcBef>
                  <a:buNone/>
                </a:pPr>
                <a:r>
                  <a:rPr lang="en-CA" altLang="en-US" sz="1600" dirty="0">
                    <a:sym typeface="Wingdings" panose="05000000000000000000" pitchFamily="2" charset="2"/>
                  </a:rPr>
                  <a:t>1929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61569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49" grpId="0"/>
      <p:bldP spid="2" grpId="0"/>
      <p:bldP spid="30" grpId="0"/>
      <p:bldP spid="33" grpId="0"/>
      <p:bldP spid="37" grpId="0"/>
      <p:bldP spid="3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155821" y="712001"/>
            <a:ext cx="3921379" cy="1314142"/>
          </a:xfrm>
          <a:prstGeom prst="wedgeRectCallout">
            <a:avLst>
              <a:gd name="adj1" fmla="val 45024"/>
              <a:gd name="adj2" fmla="val 62626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You caught me!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“algorithm” takes an infinite amount of time.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20943"/>
            <a:ext cx="3733800" cy="2079699"/>
          </a:xfrm>
          <a:prstGeom prst="wedgeRoundRectCallout">
            <a:avLst>
              <a:gd name="adj1" fmla="val -21957"/>
              <a:gd name="adj2" fmla="val 6819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undecidable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a Predicate formula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know whether it is true.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i.e. there is no algorithm!</a:t>
            </a:r>
          </a:p>
        </p:txBody>
      </p:sp>
      <p:sp>
        <p:nvSpPr>
          <p:cNvPr id="30" name="AutoShape 8"/>
          <p:cNvSpPr>
            <a:spLocks noChangeArrowheads="1"/>
          </p:cNvSpPr>
          <p:nvPr/>
        </p:nvSpPr>
        <p:spPr bwMode="auto">
          <a:xfrm>
            <a:off x="1370244" y="5805710"/>
            <a:ext cx="4644282" cy="873830"/>
          </a:xfrm>
          <a:prstGeom prst="wedgeRectCallout">
            <a:avLst>
              <a:gd name="adj1" fmla="val 36156"/>
              <a:gd name="adj2" fmla="val -68316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understanding this infinite time algorithm also adds meaning.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44E59DB-416E-4F7B-928D-D90C1FB5210A}"/>
              </a:ext>
            </a:extLst>
          </p:cNvPr>
          <p:cNvGrpSpPr/>
          <p:nvPr/>
        </p:nvGrpSpPr>
        <p:grpSpPr>
          <a:xfrm>
            <a:off x="769701" y="2228120"/>
            <a:ext cx="6324600" cy="3375613"/>
            <a:chOff x="769701" y="2228120"/>
            <a:chExt cx="6324600" cy="3375613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99A6C0ED-1169-4CE2-A044-1FAA13E3BF40}"/>
                </a:ext>
              </a:extLst>
            </p:cNvPr>
            <p:cNvGrpSpPr/>
            <p:nvPr/>
          </p:nvGrpSpPr>
          <p:grpSpPr>
            <a:xfrm>
              <a:off x="769701" y="2228120"/>
              <a:ext cx="6324600" cy="3375613"/>
              <a:chOff x="533400" y="1652651"/>
              <a:chExt cx="6324600" cy="3375613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4761FE86-115D-4240-9B2C-09F18B5DCA11}"/>
                  </a:ext>
                </a:extLst>
              </p:cNvPr>
              <p:cNvGrpSpPr/>
              <p:nvPr/>
            </p:nvGrpSpPr>
            <p:grpSpPr>
              <a:xfrm>
                <a:off x="533400" y="1670506"/>
                <a:ext cx="3079587" cy="3357758"/>
                <a:chOff x="44613" y="909442"/>
                <a:chExt cx="3079587" cy="3357758"/>
              </a:xfrm>
            </p:grpSpPr>
            <p:grpSp>
              <p:nvGrpSpPr>
                <p:cNvPr id="124" name="Group 123">
                  <a:extLst>
                    <a:ext uri="{FF2B5EF4-FFF2-40B4-BE49-F238E27FC236}">
                      <a16:creationId xmlns:a16="http://schemas.microsoft.com/office/drawing/2014/main" id="{7D920942-A26C-4CD0-B084-72727EEEB77C}"/>
                    </a:ext>
                  </a:extLst>
                </p:cNvPr>
                <p:cNvGrpSpPr/>
                <p:nvPr/>
              </p:nvGrpSpPr>
              <p:grpSpPr>
                <a:xfrm>
                  <a:off x="461441" y="909442"/>
                  <a:ext cx="2249828" cy="1726433"/>
                  <a:chOff x="461441" y="891904"/>
                  <a:chExt cx="2249828" cy="1726433"/>
                </a:xfrm>
              </p:grpSpPr>
              <p:cxnSp>
                <p:nvCxnSpPr>
                  <p:cNvPr id="202" name="Straight Connector 201">
                    <a:extLst>
                      <a:ext uri="{FF2B5EF4-FFF2-40B4-BE49-F238E27FC236}">
                        <a16:creationId xmlns:a16="http://schemas.microsoft.com/office/drawing/2014/main" id="{0C5AF3DC-297F-45BD-A46F-4146585DDA7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1540033" y="2053151"/>
                    <a:ext cx="0" cy="565186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03" name="Straight Connector 202">
                    <a:extLst>
                      <a:ext uri="{FF2B5EF4-FFF2-40B4-BE49-F238E27FC236}">
                        <a16:creationId xmlns:a16="http://schemas.microsoft.com/office/drawing/2014/main" id="{82B72262-EF62-450C-9DA6-35C074362F78}"/>
                      </a:ext>
                    </a:extLst>
                  </p:cNvPr>
                  <p:cNvCxnSpPr>
                    <a:stCxn id="132" idx="4"/>
                  </p:cNvCxnSpPr>
                  <p:nvPr/>
                </p:nvCxnSpPr>
                <p:spPr bwMode="auto">
                  <a:xfrm flipH="1">
                    <a:off x="1024820" y="2053151"/>
                    <a:ext cx="521388" cy="565186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04" name="Straight Connector 203">
                    <a:extLst>
                      <a:ext uri="{FF2B5EF4-FFF2-40B4-BE49-F238E27FC236}">
                        <a16:creationId xmlns:a16="http://schemas.microsoft.com/office/drawing/2014/main" id="{7ED14289-2128-4979-AC40-4B39DF19403B}"/>
                      </a:ext>
                    </a:extLst>
                  </p:cNvPr>
                  <p:cNvCxnSpPr>
                    <a:stCxn id="132" idx="4"/>
                  </p:cNvCxnSpPr>
                  <p:nvPr/>
                </p:nvCxnSpPr>
                <p:spPr bwMode="auto">
                  <a:xfrm>
                    <a:off x="1546208" y="2053151"/>
                    <a:ext cx="602915" cy="565186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05" name="Straight Connector 204">
                    <a:extLst>
                      <a:ext uri="{FF2B5EF4-FFF2-40B4-BE49-F238E27FC236}">
                        <a16:creationId xmlns:a16="http://schemas.microsoft.com/office/drawing/2014/main" id="{CC3CF858-BA08-403A-9309-B43B6D53359A}"/>
                      </a:ext>
                    </a:extLst>
                  </p:cNvPr>
                  <p:cNvCxnSpPr>
                    <a:stCxn id="132" idx="4"/>
                  </p:cNvCxnSpPr>
                  <p:nvPr/>
                </p:nvCxnSpPr>
                <p:spPr bwMode="auto">
                  <a:xfrm flipH="1">
                    <a:off x="461441" y="2053151"/>
                    <a:ext cx="1084767" cy="565186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206" name="Straight Connector 205">
                    <a:extLst>
                      <a:ext uri="{FF2B5EF4-FFF2-40B4-BE49-F238E27FC236}">
                        <a16:creationId xmlns:a16="http://schemas.microsoft.com/office/drawing/2014/main" id="{A5CAF798-61F4-4480-BAE6-6417E086A2DC}"/>
                      </a:ext>
                    </a:extLst>
                  </p:cNvPr>
                  <p:cNvCxnSpPr>
                    <a:stCxn id="132" idx="4"/>
                  </p:cNvCxnSpPr>
                  <p:nvPr/>
                </p:nvCxnSpPr>
                <p:spPr bwMode="auto">
                  <a:xfrm>
                    <a:off x="1546208" y="2053151"/>
                    <a:ext cx="1165061" cy="565186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sp>
                <p:nvSpPr>
                  <p:cNvPr id="207" name="Text Box 77">
                    <a:extLst>
                      <a:ext uri="{FF2B5EF4-FFF2-40B4-BE49-F238E27FC236}">
                        <a16:creationId xmlns:a16="http://schemas.microsoft.com/office/drawing/2014/main" id="{AC36A53D-01BE-40FF-A2E5-392A21B4B20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2918" y="1981200"/>
                    <a:ext cx="300082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CA" alt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g</a:t>
                    </a:r>
                  </a:p>
                </p:txBody>
              </p:sp>
              <p:sp>
                <p:nvSpPr>
                  <p:cNvPr id="208" name="Arc 207">
                    <a:extLst>
                      <a:ext uri="{FF2B5EF4-FFF2-40B4-BE49-F238E27FC236}">
                        <a16:creationId xmlns:a16="http://schemas.microsoft.com/office/drawing/2014/main" id="{517EF672-EAB9-4E10-BB63-E5306CD0F78B}"/>
                      </a:ext>
                    </a:extLst>
                  </p:cNvPr>
                  <p:cNvSpPr/>
                  <p:nvPr/>
                </p:nvSpPr>
                <p:spPr bwMode="auto">
                  <a:xfrm rot="8011086">
                    <a:off x="814936" y="912904"/>
                    <a:ext cx="1434539" cy="1392540"/>
                  </a:xfrm>
                  <a:prstGeom prst="arc">
                    <a:avLst/>
                  </a:prstGeom>
                  <a:noFill/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sz="3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5" name="Group 124">
                  <a:extLst>
                    <a:ext uri="{FF2B5EF4-FFF2-40B4-BE49-F238E27FC236}">
                      <a16:creationId xmlns:a16="http://schemas.microsoft.com/office/drawing/2014/main" id="{37A1B116-3FF8-4D89-A719-A05245A0B62C}"/>
                    </a:ext>
                  </a:extLst>
                </p:cNvPr>
                <p:cNvGrpSpPr/>
                <p:nvPr/>
              </p:nvGrpSpPr>
              <p:grpSpPr>
                <a:xfrm>
                  <a:off x="44613" y="1693938"/>
                  <a:ext cx="3079587" cy="2573262"/>
                  <a:chOff x="33037" y="1693938"/>
                  <a:chExt cx="3079587" cy="2573262"/>
                </a:xfrm>
              </p:grpSpPr>
              <p:grpSp>
                <p:nvGrpSpPr>
                  <p:cNvPr id="126" name="Group 125">
                    <a:extLst>
                      <a:ext uri="{FF2B5EF4-FFF2-40B4-BE49-F238E27FC236}">
                        <a16:creationId xmlns:a16="http://schemas.microsoft.com/office/drawing/2014/main" id="{DB9B4164-C98F-4B39-A512-451BDDC1EC82}"/>
                      </a:ext>
                    </a:extLst>
                  </p:cNvPr>
                  <p:cNvGrpSpPr/>
                  <p:nvPr/>
                </p:nvGrpSpPr>
                <p:grpSpPr>
                  <a:xfrm>
                    <a:off x="33037" y="2608338"/>
                    <a:ext cx="652763" cy="816972"/>
                    <a:chOff x="-24832" y="3028588"/>
                    <a:chExt cx="652763" cy="816972"/>
                  </a:xfrm>
                </p:grpSpPr>
                <p:sp>
                  <p:nvSpPr>
                    <p:cNvPr id="193" name="Text Box 77">
                      <a:extLst>
                        <a:ext uri="{FF2B5EF4-FFF2-40B4-BE49-F238E27FC236}">
                          <a16:creationId xmlns:a16="http://schemas.microsoft.com/office/drawing/2014/main" id="{540EF825-0739-47D1-B423-154F39324B0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5720" y="3028588"/>
                      <a:ext cx="582211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And</a:t>
                      </a:r>
                    </a:p>
                  </p:txBody>
                </p:sp>
                <p:cxnSp>
                  <p:nvCxnSpPr>
                    <p:cNvPr id="194" name="Straight Connector 193">
                      <a:extLst>
                        <a:ext uri="{FF2B5EF4-FFF2-40B4-BE49-F238E27FC236}">
                          <a16:creationId xmlns:a16="http://schemas.microsoft.com/office/drawing/2014/main" id="{2C86857E-C4B0-4DBF-A615-A2D1D7E56CFF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351381" y="3404732"/>
                      <a:ext cx="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95" name="Oval 194">
                      <a:extLst>
                        <a:ext uri="{FF2B5EF4-FFF2-40B4-BE49-F238E27FC236}">
                          <a16:creationId xmlns:a16="http://schemas.microsoft.com/office/drawing/2014/main" id="{62AAEB2A-2EC6-4E2F-99DA-0369631E521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91225" y="3062362"/>
                      <a:ext cx="518376" cy="342370"/>
                    </a:xfrm>
                    <a:prstGeom prst="ellips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96" name="Straight Connector 195">
                      <a:extLst>
                        <a:ext uri="{FF2B5EF4-FFF2-40B4-BE49-F238E27FC236}">
                          <a16:creationId xmlns:a16="http://schemas.microsoft.com/office/drawing/2014/main" id="{0F3551AE-B9A3-4645-84C5-6523E29614D5}"/>
                        </a:ext>
                      </a:extLst>
                    </p:cNvPr>
                    <p:cNvCxnSpPr>
                      <a:stCxn id="195" idx="4"/>
                    </p:cNvCxnSpPr>
                    <p:nvPr/>
                  </p:nvCxnSpPr>
                  <p:spPr bwMode="auto">
                    <a:xfrm flipH="1">
                      <a:off x="255398" y="3404732"/>
                      <a:ext cx="95015" cy="39371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97" name="Straight Connector 196">
                      <a:extLst>
                        <a:ext uri="{FF2B5EF4-FFF2-40B4-BE49-F238E27FC236}">
                          <a16:creationId xmlns:a16="http://schemas.microsoft.com/office/drawing/2014/main" id="{C9CA5862-7E66-4402-9B17-D5760A8C3D8E}"/>
                        </a:ext>
                      </a:extLst>
                    </p:cNvPr>
                    <p:cNvCxnSpPr>
                      <a:stCxn id="195" idx="4"/>
                    </p:cNvCxnSpPr>
                    <p:nvPr/>
                  </p:nvCxnSpPr>
                  <p:spPr bwMode="auto">
                    <a:xfrm>
                      <a:off x="350413" y="3404732"/>
                      <a:ext cx="108059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98" name="Straight Connector 197">
                      <a:extLst>
                        <a:ext uri="{FF2B5EF4-FFF2-40B4-BE49-F238E27FC236}">
                          <a16:creationId xmlns:a16="http://schemas.microsoft.com/office/drawing/2014/main" id="{ED1A2FB2-D2C8-40DA-A0D4-66A5BF76B6F2}"/>
                        </a:ext>
                      </a:extLst>
                    </p:cNvPr>
                    <p:cNvCxnSpPr>
                      <a:stCxn id="195" idx="4"/>
                    </p:cNvCxnSpPr>
                    <p:nvPr/>
                  </p:nvCxnSpPr>
                  <p:spPr bwMode="auto">
                    <a:xfrm flipH="1">
                      <a:off x="155993" y="3404732"/>
                      <a:ext cx="19442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99" name="Straight Connector 198">
                      <a:extLst>
                        <a:ext uri="{FF2B5EF4-FFF2-40B4-BE49-F238E27FC236}">
                          <a16:creationId xmlns:a16="http://schemas.microsoft.com/office/drawing/2014/main" id="{DB325C38-6E7B-4F34-864E-08352D7A3170}"/>
                        </a:ext>
                      </a:extLst>
                    </p:cNvPr>
                    <p:cNvCxnSpPr>
                      <a:stCxn id="195" idx="4"/>
                    </p:cNvCxnSpPr>
                    <p:nvPr/>
                  </p:nvCxnSpPr>
                  <p:spPr bwMode="auto">
                    <a:xfrm>
                      <a:off x="350413" y="3404732"/>
                      <a:ext cx="208811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200" name="Arc 199">
                      <a:extLst>
                        <a:ext uri="{FF2B5EF4-FFF2-40B4-BE49-F238E27FC236}">
                          <a16:creationId xmlns:a16="http://schemas.microsoft.com/office/drawing/2014/main" id="{5B9E98EA-EC9D-434C-9D49-0F37019A4E28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130575" y="3179071"/>
                      <a:ext cx="460363" cy="459333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1" name="Text Box 77">
                      <a:extLst>
                        <a:ext uri="{FF2B5EF4-FFF2-40B4-BE49-F238E27FC236}">
                          <a16:creationId xmlns:a16="http://schemas.microsoft.com/office/drawing/2014/main" id="{FCE5D92B-42BD-4B65-98F7-FA957DFD2AE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4832" y="3364468"/>
                      <a:ext cx="30008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b</a:t>
                      </a:r>
                    </a:p>
                  </p:txBody>
                </p:sp>
              </p:grpSp>
              <p:grpSp>
                <p:nvGrpSpPr>
                  <p:cNvPr id="127" name="Group 126">
                    <a:extLst>
                      <a:ext uri="{FF2B5EF4-FFF2-40B4-BE49-F238E27FC236}">
                        <a16:creationId xmlns:a16="http://schemas.microsoft.com/office/drawing/2014/main" id="{FA60970B-202F-4566-B267-99A16831940A}"/>
                      </a:ext>
                    </a:extLst>
                  </p:cNvPr>
                  <p:cNvGrpSpPr/>
                  <p:nvPr/>
                </p:nvGrpSpPr>
                <p:grpSpPr>
                  <a:xfrm>
                    <a:off x="609982" y="2608338"/>
                    <a:ext cx="652763" cy="816972"/>
                    <a:chOff x="-24832" y="3028588"/>
                    <a:chExt cx="652763" cy="816972"/>
                  </a:xfrm>
                </p:grpSpPr>
                <p:sp>
                  <p:nvSpPr>
                    <p:cNvPr id="184" name="Text Box 77">
                      <a:extLst>
                        <a:ext uri="{FF2B5EF4-FFF2-40B4-BE49-F238E27FC236}">
                          <a16:creationId xmlns:a16="http://schemas.microsoft.com/office/drawing/2014/main" id="{3594A99F-9FD9-43A6-8B18-58F86B6338BA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5720" y="3028588"/>
                      <a:ext cx="582211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And</a:t>
                      </a:r>
                    </a:p>
                  </p:txBody>
                </p:sp>
                <p:cxnSp>
                  <p:nvCxnSpPr>
                    <p:cNvPr id="185" name="Straight Connector 184">
                      <a:extLst>
                        <a:ext uri="{FF2B5EF4-FFF2-40B4-BE49-F238E27FC236}">
                          <a16:creationId xmlns:a16="http://schemas.microsoft.com/office/drawing/2014/main" id="{A1B2284A-D9E6-4491-B8BE-5F67DA52AC3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351381" y="3404732"/>
                      <a:ext cx="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86" name="Oval 185">
                      <a:extLst>
                        <a:ext uri="{FF2B5EF4-FFF2-40B4-BE49-F238E27FC236}">
                          <a16:creationId xmlns:a16="http://schemas.microsoft.com/office/drawing/2014/main" id="{C82A9CFF-8F3D-4582-B85C-29B1D2DF910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91225" y="3062362"/>
                      <a:ext cx="518376" cy="342370"/>
                    </a:xfrm>
                    <a:prstGeom prst="ellips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87" name="Straight Connector 186">
                      <a:extLst>
                        <a:ext uri="{FF2B5EF4-FFF2-40B4-BE49-F238E27FC236}">
                          <a16:creationId xmlns:a16="http://schemas.microsoft.com/office/drawing/2014/main" id="{C51F7EAF-45CE-4F59-B5CC-3D2209D968D9}"/>
                        </a:ext>
                      </a:extLst>
                    </p:cNvPr>
                    <p:cNvCxnSpPr>
                      <a:stCxn id="186" idx="4"/>
                    </p:cNvCxnSpPr>
                    <p:nvPr/>
                  </p:nvCxnSpPr>
                  <p:spPr bwMode="auto">
                    <a:xfrm flipH="1">
                      <a:off x="256966" y="3404732"/>
                      <a:ext cx="93447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88" name="Straight Connector 187">
                      <a:extLst>
                        <a:ext uri="{FF2B5EF4-FFF2-40B4-BE49-F238E27FC236}">
                          <a16:creationId xmlns:a16="http://schemas.microsoft.com/office/drawing/2014/main" id="{9ECD8F5D-BA43-46A5-81E7-C161BF484FBE}"/>
                        </a:ext>
                      </a:extLst>
                    </p:cNvPr>
                    <p:cNvCxnSpPr>
                      <a:stCxn id="186" idx="4"/>
                    </p:cNvCxnSpPr>
                    <p:nvPr/>
                  </p:nvCxnSpPr>
                  <p:spPr bwMode="auto">
                    <a:xfrm>
                      <a:off x="350413" y="3404732"/>
                      <a:ext cx="108059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89" name="Straight Connector 188">
                      <a:extLst>
                        <a:ext uri="{FF2B5EF4-FFF2-40B4-BE49-F238E27FC236}">
                          <a16:creationId xmlns:a16="http://schemas.microsoft.com/office/drawing/2014/main" id="{5823BC9B-D3CA-4663-887B-62048BFE9859}"/>
                        </a:ext>
                      </a:extLst>
                    </p:cNvPr>
                    <p:cNvCxnSpPr>
                      <a:stCxn id="186" idx="4"/>
                    </p:cNvCxnSpPr>
                    <p:nvPr/>
                  </p:nvCxnSpPr>
                  <p:spPr bwMode="auto">
                    <a:xfrm flipH="1">
                      <a:off x="155993" y="3404732"/>
                      <a:ext cx="19442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90" name="Straight Connector 189">
                      <a:extLst>
                        <a:ext uri="{FF2B5EF4-FFF2-40B4-BE49-F238E27FC236}">
                          <a16:creationId xmlns:a16="http://schemas.microsoft.com/office/drawing/2014/main" id="{DE3ADBA8-8826-4CAA-969F-B7A729113139}"/>
                        </a:ext>
                      </a:extLst>
                    </p:cNvPr>
                    <p:cNvCxnSpPr>
                      <a:stCxn id="186" idx="4"/>
                    </p:cNvCxnSpPr>
                    <p:nvPr/>
                  </p:nvCxnSpPr>
                  <p:spPr bwMode="auto">
                    <a:xfrm>
                      <a:off x="350413" y="3404732"/>
                      <a:ext cx="208811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91" name="Arc 190">
                      <a:extLst>
                        <a:ext uri="{FF2B5EF4-FFF2-40B4-BE49-F238E27FC236}">
                          <a16:creationId xmlns:a16="http://schemas.microsoft.com/office/drawing/2014/main" id="{A1F8B675-B672-469E-9190-155447F1727E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130575" y="3179071"/>
                      <a:ext cx="460363" cy="459333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" name="Text Box 77">
                      <a:extLst>
                        <a:ext uri="{FF2B5EF4-FFF2-40B4-BE49-F238E27FC236}">
                          <a16:creationId xmlns:a16="http://schemas.microsoft.com/office/drawing/2014/main" id="{92B29104-2138-4134-90A7-0646B0D4F91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4832" y="3364468"/>
                      <a:ext cx="30008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b</a:t>
                      </a:r>
                    </a:p>
                  </p:txBody>
                </p:sp>
              </p:grpSp>
              <p:grpSp>
                <p:nvGrpSpPr>
                  <p:cNvPr id="128" name="Group 127">
                    <a:extLst>
                      <a:ext uri="{FF2B5EF4-FFF2-40B4-BE49-F238E27FC236}">
                        <a16:creationId xmlns:a16="http://schemas.microsoft.com/office/drawing/2014/main" id="{9CD839B2-F49C-4B7E-8C9E-77F6A9D5BAC8}"/>
                      </a:ext>
                    </a:extLst>
                  </p:cNvPr>
                  <p:cNvGrpSpPr/>
                  <p:nvPr/>
                </p:nvGrpSpPr>
                <p:grpSpPr>
                  <a:xfrm>
                    <a:off x="1186927" y="2608338"/>
                    <a:ext cx="652763" cy="816972"/>
                    <a:chOff x="-24832" y="3028588"/>
                    <a:chExt cx="652763" cy="816972"/>
                  </a:xfrm>
                </p:grpSpPr>
                <p:sp>
                  <p:nvSpPr>
                    <p:cNvPr id="175" name="Text Box 77">
                      <a:extLst>
                        <a:ext uri="{FF2B5EF4-FFF2-40B4-BE49-F238E27FC236}">
                          <a16:creationId xmlns:a16="http://schemas.microsoft.com/office/drawing/2014/main" id="{9096E4F1-0970-4318-9618-6A98B1083AB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5720" y="3028588"/>
                      <a:ext cx="582211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And</a:t>
                      </a:r>
                    </a:p>
                  </p:txBody>
                </p:sp>
                <p:cxnSp>
                  <p:nvCxnSpPr>
                    <p:cNvPr id="176" name="Straight Connector 175">
                      <a:extLst>
                        <a:ext uri="{FF2B5EF4-FFF2-40B4-BE49-F238E27FC236}">
                          <a16:creationId xmlns:a16="http://schemas.microsoft.com/office/drawing/2014/main" id="{97C28779-594C-4C74-9AD8-2315DF6AA16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351381" y="3404732"/>
                      <a:ext cx="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77" name="Oval 176">
                      <a:extLst>
                        <a:ext uri="{FF2B5EF4-FFF2-40B4-BE49-F238E27FC236}">
                          <a16:creationId xmlns:a16="http://schemas.microsoft.com/office/drawing/2014/main" id="{B87CBAFD-AE02-455C-A954-AAE1A00BF55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91225" y="3062362"/>
                      <a:ext cx="518376" cy="342370"/>
                    </a:xfrm>
                    <a:prstGeom prst="ellips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78" name="Straight Connector 177">
                      <a:extLst>
                        <a:ext uri="{FF2B5EF4-FFF2-40B4-BE49-F238E27FC236}">
                          <a16:creationId xmlns:a16="http://schemas.microsoft.com/office/drawing/2014/main" id="{299A3CFA-1148-4714-A16C-36D65B1D8053}"/>
                        </a:ext>
                      </a:extLst>
                    </p:cNvPr>
                    <p:cNvCxnSpPr>
                      <a:stCxn id="177" idx="4"/>
                    </p:cNvCxnSpPr>
                    <p:nvPr/>
                  </p:nvCxnSpPr>
                  <p:spPr bwMode="auto">
                    <a:xfrm flipH="1">
                      <a:off x="256966" y="3404732"/>
                      <a:ext cx="93447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79" name="Straight Connector 178">
                      <a:extLst>
                        <a:ext uri="{FF2B5EF4-FFF2-40B4-BE49-F238E27FC236}">
                          <a16:creationId xmlns:a16="http://schemas.microsoft.com/office/drawing/2014/main" id="{A97ADE82-752F-4479-AAF4-0D4B6074063B}"/>
                        </a:ext>
                      </a:extLst>
                    </p:cNvPr>
                    <p:cNvCxnSpPr>
                      <a:stCxn id="177" idx="4"/>
                    </p:cNvCxnSpPr>
                    <p:nvPr/>
                  </p:nvCxnSpPr>
                  <p:spPr bwMode="auto">
                    <a:xfrm>
                      <a:off x="350413" y="3404732"/>
                      <a:ext cx="108059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80" name="Straight Connector 179">
                      <a:extLst>
                        <a:ext uri="{FF2B5EF4-FFF2-40B4-BE49-F238E27FC236}">
                          <a16:creationId xmlns:a16="http://schemas.microsoft.com/office/drawing/2014/main" id="{49C85744-642D-4FCD-B4B8-E7FCBB784D73}"/>
                        </a:ext>
                      </a:extLst>
                    </p:cNvPr>
                    <p:cNvCxnSpPr>
                      <a:stCxn id="177" idx="4"/>
                    </p:cNvCxnSpPr>
                    <p:nvPr/>
                  </p:nvCxnSpPr>
                  <p:spPr bwMode="auto">
                    <a:xfrm flipH="1">
                      <a:off x="155993" y="3404732"/>
                      <a:ext cx="19442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81" name="Straight Connector 180">
                      <a:extLst>
                        <a:ext uri="{FF2B5EF4-FFF2-40B4-BE49-F238E27FC236}">
                          <a16:creationId xmlns:a16="http://schemas.microsoft.com/office/drawing/2014/main" id="{ACC87468-D9EC-4107-BFB0-5D41EE1012EC}"/>
                        </a:ext>
                      </a:extLst>
                    </p:cNvPr>
                    <p:cNvCxnSpPr>
                      <a:stCxn id="177" idx="4"/>
                    </p:cNvCxnSpPr>
                    <p:nvPr/>
                  </p:nvCxnSpPr>
                  <p:spPr bwMode="auto">
                    <a:xfrm>
                      <a:off x="350413" y="3404732"/>
                      <a:ext cx="208811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82" name="Arc 181">
                      <a:extLst>
                        <a:ext uri="{FF2B5EF4-FFF2-40B4-BE49-F238E27FC236}">
                          <a16:creationId xmlns:a16="http://schemas.microsoft.com/office/drawing/2014/main" id="{B881ABA7-EA15-4A51-B5DF-B521D3BC5603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130575" y="3179071"/>
                      <a:ext cx="460363" cy="459333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" name="Text Box 77">
                      <a:extLst>
                        <a:ext uri="{FF2B5EF4-FFF2-40B4-BE49-F238E27FC236}">
                          <a16:creationId xmlns:a16="http://schemas.microsoft.com/office/drawing/2014/main" id="{CD6CE327-D777-489D-95CB-C0C11D2A10D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4832" y="3364468"/>
                      <a:ext cx="30008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b</a:t>
                      </a:r>
                    </a:p>
                  </p:txBody>
                </p:sp>
              </p:grpSp>
              <p:grpSp>
                <p:nvGrpSpPr>
                  <p:cNvPr id="129" name="Group 128">
                    <a:extLst>
                      <a:ext uri="{FF2B5EF4-FFF2-40B4-BE49-F238E27FC236}">
                        <a16:creationId xmlns:a16="http://schemas.microsoft.com/office/drawing/2014/main" id="{680FE9BF-4F6A-4F8D-A35F-84927D2FBF32}"/>
                      </a:ext>
                    </a:extLst>
                  </p:cNvPr>
                  <p:cNvGrpSpPr/>
                  <p:nvPr/>
                </p:nvGrpSpPr>
                <p:grpSpPr>
                  <a:xfrm>
                    <a:off x="1763872" y="2608338"/>
                    <a:ext cx="652763" cy="816972"/>
                    <a:chOff x="-24832" y="3028588"/>
                    <a:chExt cx="652763" cy="816972"/>
                  </a:xfrm>
                </p:grpSpPr>
                <p:sp>
                  <p:nvSpPr>
                    <p:cNvPr id="166" name="Text Box 77">
                      <a:extLst>
                        <a:ext uri="{FF2B5EF4-FFF2-40B4-BE49-F238E27FC236}">
                          <a16:creationId xmlns:a16="http://schemas.microsoft.com/office/drawing/2014/main" id="{5046DF15-9DEB-4691-90D6-501DD244C278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5720" y="3028588"/>
                      <a:ext cx="582211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And</a:t>
                      </a:r>
                    </a:p>
                  </p:txBody>
                </p:sp>
                <p:cxnSp>
                  <p:nvCxnSpPr>
                    <p:cNvPr id="167" name="Straight Connector 166">
                      <a:extLst>
                        <a:ext uri="{FF2B5EF4-FFF2-40B4-BE49-F238E27FC236}">
                          <a16:creationId xmlns:a16="http://schemas.microsoft.com/office/drawing/2014/main" id="{A9BD25E4-057A-41F6-B6CF-FD721D289DD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351381" y="3404732"/>
                      <a:ext cx="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68" name="Oval 167">
                      <a:extLst>
                        <a:ext uri="{FF2B5EF4-FFF2-40B4-BE49-F238E27FC236}">
                          <a16:creationId xmlns:a16="http://schemas.microsoft.com/office/drawing/2014/main" id="{2E073799-8F83-4C24-AAFA-E7BE7694AED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91225" y="3062362"/>
                      <a:ext cx="518376" cy="342370"/>
                    </a:xfrm>
                    <a:prstGeom prst="ellips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69" name="Straight Connector 168">
                      <a:extLst>
                        <a:ext uri="{FF2B5EF4-FFF2-40B4-BE49-F238E27FC236}">
                          <a16:creationId xmlns:a16="http://schemas.microsoft.com/office/drawing/2014/main" id="{BFE8EBC6-FCDA-4B1D-96E6-99C82996427C}"/>
                        </a:ext>
                      </a:extLst>
                    </p:cNvPr>
                    <p:cNvCxnSpPr>
                      <a:stCxn id="168" idx="4"/>
                    </p:cNvCxnSpPr>
                    <p:nvPr/>
                  </p:nvCxnSpPr>
                  <p:spPr bwMode="auto">
                    <a:xfrm flipH="1">
                      <a:off x="256966" y="3404732"/>
                      <a:ext cx="93447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70" name="Straight Connector 169">
                      <a:extLst>
                        <a:ext uri="{FF2B5EF4-FFF2-40B4-BE49-F238E27FC236}">
                          <a16:creationId xmlns:a16="http://schemas.microsoft.com/office/drawing/2014/main" id="{CFD64754-8CD1-42F4-ABA1-6B7021EC6A75}"/>
                        </a:ext>
                      </a:extLst>
                    </p:cNvPr>
                    <p:cNvCxnSpPr>
                      <a:stCxn id="168" idx="4"/>
                    </p:cNvCxnSpPr>
                    <p:nvPr/>
                  </p:nvCxnSpPr>
                  <p:spPr bwMode="auto">
                    <a:xfrm>
                      <a:off x="350413" y="3404732"/>
                      <a:ext cx="108059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71" name="Straight Connector 170">
                      <a:extLst>
                        <a:ext uri="{FF2B5EF4-FFF2-40B4-BE49-F238E27FC236}">
                          <a16:creationId xmlns:a16="http://schemas.microsoft.com/office/drawing/2014/main" id="{CE0902B8-3086-422D-A7B0-A65F5102D953}"/>
                        </a:ext>
                      </a:extLst>
                    </p:cNvPr>
                    <p:cNvCxnSpPr>
                      <a:stCxn id="168" idx="4"/>
                    </p:cNvCxnSpPr>
                    <p:nvPr/>
                  </p:nvCxnSpPr>
                  <p:spPr bwMode="auto">
                    <a:xfrm flipH="1">
                      <a:off x="155993" y="3404732"/>
                      <a:ext cx="19442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72" name="Straight Connector 171">
                      <a:extLst>
                        <a:ext uri="{FF2B5EF4-FFF2-40B4-BE49-F238E27FC236}">
                          <a16:creationId xmlns:a16="http://schemas.microsoft.com/office/drawing/2014/main" id="{ED17FB7A-A460-4364-A09E-9D5AB459EEDB}"/>
                        </a:ext>
                      </a:extLst>
                    </p:cNvPr>
                    <p:cNvCxnSpPr>
                      <a:stCxn id="168" idx="4"/>
                    </p:cNvCxnSpPr>
                    <p:nvPr/>
                  </p:nvCxnSpPr>
                  <p:spPr bwMode="auto">
                    <a:xfrm>
                      <a:off x="350413" y="3404732"/>
                      <a:ext cx="208811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73" name="Arc 172">
                      <a:extLst>
                        <a:ext uri="{FF2B5EF4-FFF2-40B4-BE49-F238E27FC236}">
                          <a16:creationId xmlns:a16="http://schemas.microsoft.com/office/drawing/2014/main" id="{4DB7D0D1-8812-45FF-A996-7F36C9B7FDBD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130575" y="3179071"/>
                      <a:ext cx="460363" cy="459333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" name="Text Box 77">
                      <a:extLst>
                        <a:ext uri="{FF2B5EF4-FFF2-40B4-BE49-F238E27FC236}">
                          <a16:creationId xmlns:a16="http://schemas.microsoft.com/office/drawing/2014/main" id="{F44DC0EA-FC50-4710-948E-9144A5B58CE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4832" y="3364468"/>
                      <a:ext cx="30008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b</a:t>
                      </a:r>
                    </a:p>
                  </p:txBody>
                </p:sp>
              </p:grpSp>
              <p:grpSp>
                <p:nvGrpSpPr>
                  <p:cNvPr id="130" name="Group 129">
                    <a:extLst>
                      <a:ext uri="{FF2B5EF4-FFF2-40B4-BE49-F238E27FC236}">
                        <a16:creationId xmlns:a16="http://schemas.microsoft.com/office/drawing/2014/main" id="{AF2B5973-14C1-4A04-8860-851682FDF291}"/>
                      </a:ext>
                    </a:extLst>
                  </p:cNvPr>
                  <p:cNvGrpSpPr/>
                  <p:nvPr/>
                </p:nvGrpSpPr>
                <p:grpSpPr>
                  <a:xfrm>
                    <a:off x="2340817" y="2608338"/>
                    <a:ext cx="652763" cy="816972"/>
                    <a:chOff x="-24832" y="3028588"/>
                    <a:chExt cx="652763" cy="816972"/>
                  </a:xfrm>
                </p:grpSpPr>
                <p:sp>
                  <p:nvSpPr>
                    <p:cNvPr id="157" name="Text Box 77">
                      <a:extLst>
                        <a:ext uri="{FF2B5EF4-FFF2-40B4-BE49-F238E27FC236}">
                          <a16:creationId xmlns:a16="http://schemas.microsoft.com/office/drawing/2014/main" id="{2C5BECEB-70A8-4C55-9122-29815A55458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5720" y="3028588"/>
                      <a:ext cx="582211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And</a:t>
                      </a:r>
                    </a:p>
                  </p:txBody>
                </p:sp>
                <p:cxnSp>
                  <p:nvCxnSpPr>
                    <p:cNvPr id="158" name="Straight Connector 157">
                      <a:extLst>
                        <a:ext uri="{FF2B5EF4-FFF2-40B4-BE49-F238E27FC236}">
                          <a16:creationId xmlns:a16="http://schemas.microsoft.com/office/drawing/2014/main" id="{880CBF2C-B203-4A40-9F6A-8F1BB11F9CE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351381" y="3404732"/>
                      <a:ext cx="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59" name="Oval 158">
                      <a:extLst>
                        <a:ext uri="{FF2B5EF4-FFF2-40B4-BE49-F238E27FC236}">
                          <a16:creationId xmlns:a16="http://schemas.microsoft.com/office/drawing/2014/main" id="{F35E7931-B35C-454C-8972-8D7DEBBF568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91225" y="3062362"/>
                      <a:ext cx="518376" cy="342370"/>
                    </a:xfrm>
                    <a:prstGeom prst="ellips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60" name="Straight Connector 159">
                      <a:extLst>
                        <a:ext uri="{FF2B5EF4-FFF2-40B4-BE49-F238E27FC236}">
                          <a16:creationId xmlns:a16="http://schemas.microsoft.com/office/drawing/2014/main" id="{E4B74DEF-31AE-4927-BE55-8B2B62CC04C9}"/>
                        </a:ext>
                      </a:extLst>
                    </p:cNvPr>
                    <p:cNvCxnSpPr>
                      <a:stCxn id="159" idx="4"/>
                    </p:cNvCxnSpPr>
                    <p:nvPr/>
                  </p:nvCxnSpPr>
                  <p:spPr bwMode="auto">
                    <a:xfrm flipH="1">
                      <a:off x="256966" y="3404732"/>
                      <a:ext cx="93447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61" name="Straight Connector 160">
                      <a:extLst>
                        <a:ext uri="{FF2B5EF4-FFF2-40B4-BE49-F238E27FC236}">
                          <a16:creationId xmlns:a16="http://schemas.microsoft.com/office/drawing/2014/main" id="{89FF29FB-E498-4232-BB9E-F50FAB4E1A96}"/>
                        </a:ext>
                      </a:extLst>
                    </p:cNvPr>
                    <p:cNvCxnSpPr>
                      <a:stCxn id="159" idx="4"/>
                    </p:cNvCxnSpPr>
                    <p:nvPr/>
                  </p:nvCxnSpPr>
                  <p:spPr bwMode="auto">
                    <a:xfrm>
                      <a:off x="350413" y="3404732"/>
                      <a:ext cx="108059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62" name="Straight Connector 161">
                      <a:extLst>
                        <a:ext uri="{FF2B5EF4-FFF2-40B4-BE49-F238E27FC236}">
                          <a16:creationId xmlns:a16="http://schemas.microsoft.com/office/drawing/2014/main" id="{25F69520-071B-41E6-9D74-CD97D549161B}"/>
                        </a:ext>
                      </a:extLst>
                    </p:cNvPr>
                    <p:cNvCxnSpPr>
                      <a:stCxn id="159" idx="4"/>
                    </p:cNvCxnSpPr>
                    <p:nvPr/>
                  </p:nvCxnSpPr>
                  <p:spPr bwMode="auto">
                    <a:xfrm flipH="1">
                      <a:off x="155993" y="3404732"/>
                      <a:ext cx="19442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63" name="Straight Connector 162">
                      <a:extLst>
                        <a:ext uri="{FF2B5EF4-FFF2-40B4-BE49-F238E27FC236}">
                          <a16:creationId xmlns:a16="http://schemas.microsoft.com/office/drawing/2014/main" id="{8E332E69-F9D9-4FE7-8287-EF919217B431}"/>
                        </a:ext>
                      </a:extLst>
                    </p:cNvPr>
                    <p:cNvCxnSpPr>
                      <a:stCxn id="159" idx="4"/>
                    </p:cNvCxnSpPr>
                    <p:nvPr/>
                  </p:nvCxnSpPr>
                  <p:spPr bwMode="auto">
                    <a:xfrm>
                      <a:off x="350413" y="3404732"/>
                      <a:ext cx="208811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64" name="Arc 163">
                      <a:extLst>
                        <a:ext uri="{FF2B5EF4-FFF2-40B4-BE49-F238E27FC236}">
                          <a16:creationId xmlns:a16="http://schemas.microsoft.com/office/drawing/2014/main" id="{B1FB63A2-7E69-47BE-9671-F251617999F7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130575" y="3179071"/>
                      <a:ext cx="460363" cy="459333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Text Box 77">
                      <a:extLst>
                        <a:ext uri="{FF2B5EF4-FFF2-40B4-BE49-F238E27FC236}">
                          <a16:creationId xmlns:a16="http://schemas.microsoft.com/office/drawing/2014/main" id="{E3838E5A-F32D-49A2-8AA5-16374BDADA8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4832" y="3364468"/>
                      <a:ext cx="30008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b</a:t>
                      </a:r>
                    </a:p>
                  </p:txBody>
                </p:sp>
              </p:grpSp>
              <p:sp>
                <p:nvSpPr>
                  <p:cNvPr id="131" name="Text Box 77">
                    <a:extLst>
                      <a:ext uri="{FF2B5EF4-FFF2-40B4-BE49-F238E27FC236}">
                        <a16:creationId xmlns:a16="http://schemas.microsoft.com/office/drawing/2014/main" id="{DE7A8667-F123-4774-AE49-349ED2F34C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339451" y="1693938"/>
                    <a:ext cx="428322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CA" alt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Or</a:t>
                    </a:r>
                  </a:p>
                </p:txBody>
              </p:sp>
              <p:sp>
                <p:nvSpPr>
                  <p:cNvPr id="132" name="Oval 131">
                    <a:extLst>
                      <a:ext uri="{FF2B5EF4-FFF2-40B4-BE49-F238E27FC236}">
                        <a16:creationId xmlns:a16="http://schemas.microsoft.com/office/drawing/2014/main" id="{10F5F927-E780-4873-B1D5-A82B4C7E53F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307267" y="1727712"/>
                    <a:ext cx="518376" cy="342370"/>
                  </a:xfrm>
                  <a:prstGeom prst="ellipse">
                    <a:avLst/>
                  </a:prstGeom>
                  <a:noFill/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" name="Text Box 74">
                    <a:extLst>
                      <a:ext uri="{FF2B5EF4-FFF2-40B4-BE49-F238E27FC236}">
                        <a16:creationId xmlns:a16="http://schemas.microsoft.com/office/drawing/2014/main" id="{5CBB46AB-BC6E-49DC-9017-D9B5E21C0E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-213463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34" name="Text Box 74">
                    <a:extLst>
                      <a:ext uri="{FF2B5EF4-FFF2-40B4-BE49-F238E27FC236}">
                        <a16:creationId xmlns:a16="http://schemas.microsoft.com/office/drawing/2014/main" id="{63E6BB44-7ACD-4E43-9BB1-207C8BA05A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-93488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35" name="Text Box 74">
                    <a:extLst>
                      <a:ext uri="{FF2B5EF4-FFF2-40B4-BE49-F238E27FC236}">
                        <a16:creationId xmlns:a16="http://schemas.microsoft.com/office/drawing/2014/main" id="{EDCEDE27-1E1E-4966-AA5B-0B40CEF5FD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6487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36" name="Text Box 74">
                    <a:extLst>
                      <a:ext uri="{FF2B5EF4-FFF2-40B4-BE49-F238E27FC236}">
                        <a16:creationId xmlns:a16="http://schemas.microsoft.com/office/drawing/2014/main" id="{96078C42-544B-4C80-AC76-FD5D6668EC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46462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37" name="Text Box 74">
                    <a:extLst>
                      <a:ext uri="{FF2B5EF4-FFF2-40B4-BE49-F238E27FC236}">
                        <a16:creationId xmlns:a16="http://schemas.microsoft.com/office/drawing/2014/main" id="{D5494D96-D5E9-440A-83EF-D1AD820B7B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66437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38" name="Text Box 74">
                    <a:extLst>
                      <a:ext uri="{FF2B5EF4-FFF2-40B4-BE49-F238E27FC236}">
                        <a16:creationId xmlns:a16="http://schemas.microsoft.com/office/drawing/2014/main" id="{BC064E14-C03E-44CF-B147-DB2352D097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386412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39" name="Text Box 74">
                    <a:extLst>
                      <a:ext uri="{FF2B5EF4-FFF2-40B4-BE49-F238E27FC236}">
                        <a16:creationId xmlns:a16="http://schemas.microsoft.com/office/drawing/2014/main" id="{23665C24-96AC-4A83-9214-297259B8C65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506387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40" name="Text Box 74">
                    <a:extLst>
                      <a:ext uri="{FF2B5EF4-FFF2-40B4-BE49-F238E27FC236}">
                        <a16:creationId xmlns:a16="http://schemas.microsoft.com/office/drawing/2014/main" id="{ED484BC7-258A-460C-9CBA-96A97F8FFE3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626362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41" name="Text Box 74">
                    <a:extLst>
                      <a:ext uri="{FF2B5EF4-FFF2-40B4-BE49-F238E27FC236}">
                        <a16:creationId xmlns:a16="http://schemas.microsoft.com/office/drawing/2014/main" id="{125CD508-71B8-4F1E-BAE6-9C975B95B9F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746337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42" name="Text Box 74">
                    <a:extLst>
                      <a:ext uri="{FF2B5EF4-FFF2-40B4-BE49-F238E27FC236}">
                        <a16:creationId xmlns:a16="http://schemas.microsoft.com/office/drawing/2014/main" id="{D47E3671-7C77-41BB-9803-6BE9A3028A7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866312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43" name="Text Box 74">
                    <a:extLst>
                      <a:ext uri="{FF2B5EF4-FFF2-40B4-BE49-F238E27FC236}">
                        <a16:creationId xmlns:a16="http://schemas.microsoft.com/office/drawing/2014/main" id="{6B9041C8-A0B1-47FA-A619-3B83D0291E6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986287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44" name="Text Box 74">
                    <a:extLst>
                      <a:ext uri="{FF2B5EF4-FFF2-40B4-BE49-F238E27FC236}">
                        <a16:creationId xmlns:a16="http://schemas.microsoft.com/office/drawing/2014/main" id="{EC7046FD-4D21-40C5-ADEF-6CBA079523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106262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45" name="Text Box 74">
                    <a:extLst>
                      <a:ext uri="{FF2B5EF4-FFF2-40B4-BE49-F238E27FC236}">
                        <a16:creationId xmlns:a16="http://schemas.microsoft.com/office/drawing/2014/main" id="{04A55721-DB31-4F54-9574-6D4B4AEFA6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226237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46" name="Text Box 74">
                    <a:extLst>
                      <a:ext uri="{FF2B5EF4-FFF2-40B4-BE49-F238E27FC236}">
                        <a16:creationId xmlns:a16="http://schemas.microsoft.com/office/drawing/2014/main" id="{466C2507-9B76-49E1-95C4-DAE4CFDCB34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346212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47" name="Text Box 74">
                    <a:extLst>
                      <a:ext uri="{FF2B5EF4-FFF2-40B4-BE49-F238E27FC236}">
                        <a16:creationId xmlns:a16="http://schemas.microsoft.com/office/drawing/2014/main" id="{E22B4507-7F42-4F95-ADD2-B69D98FA0F9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466187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48" name="Text Box 74">
                    <a:extLst>
                      <a:ext uri="{FF2B5EF4-FFF2-40B4-BE49-F238E27FC236}">
                        <a16:creationId xmlns:a16="http://schemas.microsoft.com/office/drawing/2014/main" id="{D4BE7151-3141-4DAB-9D41-60054E4102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586162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49" name="Text Box 74">
                    <a:extLst>
                      <a:ext uri="{FF2B5EF4-FFF2-40B4-BE49-F238E27FC236}">
                        <a16:creationId xmlns:a16="http://schemas.microsoft.com/office/drawing/2014/main" id="{433A8812-4A18-4BAE-B154-007E8F86153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706137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50" name="Text Box 74">
                    <a:extLst>
                      <a:ext uri="{FF2B5EF4-FFF2-40B4-BE49-F238E27FC236}">
                        <a16:creationId xmlns:a16="http://schemas.microsoft.com/office/drawing/2014/main" id="{805EB5E5-EAC6-40E1-9F80-B3617A3E4D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826112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51" name="Text Box 74">
                    <a:extLst>
                      <a:ext uri="{FF2B5EF4-FFF2-40B4-BE49-F238E27FC236}">
                        <a16:creationId xmlns:a16="http://schemas.microsoft.com/office/drawing/2014/main" id="{8B2DC06A-9EC2-4987-9937-49FCC39FED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1946087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52" name="Text Box 74">
                    <a:extLst>
                      <a:ext uri="{FF2B5EF4-FFF2-40B4-BE49-F238E27FC236}">
                        <a16:creationId xmlns:a16="http://schemas.microsoft.com/office/drawing/2014/main" id="{410EE9AC-0F90-4AA3-8DE3-5168501F7B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066062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53" name="Text Box 74">
                    <a:extLst>
                      <a:ext uri="{FF2B5EF4-FFF2-40B4-BE49-F238E27FC236}">
                        <a16:creationId xmlns:a16="http://schemas.microsoft.com/office/drawing/2014/main" id="{2EDC759C-1CFC-4814-AE6D-982CD58FBC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186037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54" name="Text Box 74">
                    <a:extLst>
                      <a:ext uri="{FF2B5EF4-FFF2-40B4-BE49-F238E27FC236}">
                        <a16:creationId xmlns:a16="http://schemas.microsoft.com/office/drawing/2014/main" id="{AD9E1763-1092-4E61-8093-E73C1A93B0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306012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55" name="Text Box 74">
                    <a:extLst>
                      <a:ext uri="{FF2B5EF4-FFF2-40B4-BE49-F238E27FC236}">
                        <a16:creationId xmlns:a16="http://schemas.microsoft.com/office/drawing/2014/main" id="{2DE4EC64-119C-4054-BF89-27AC6AF007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425987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  <p:sp>
                <p:nvSpPr>
                  <p:cNvPr id="156" name="Text Box 74">
                    <a:extLst>
                      <a:ext uri="{FF2B5EF4-FFF2-40B4-BE49-F238E27FC236}">
                        <a16:creationId xmlns:a16="http://schemas.microsoft.com/office/drawing/2014/main" id="{33B74AD9-E4D9-4D6C-9E95-249CF85D2C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5400000">
                    <a:off x="2545962" y="3700538"/>
                    <a:ext cx="85632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Loves(b,g)</a:t>
                    </a:r>
                  </a:p>
                </p:txBody>
              </p: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D5DEA471-4C55-43A3-8662-589F80169807}"/>
                  </a:ext>
                </a:extLst>
              </p:cNvPr>
              <p:cNvGrpSpPr/>
              <p:nvPr/>
            </p:nvGrpSpPr>
            <p:grpSpPr>
              <a:xfrm>
                <a:off x="3124200" y="1652651"/>
                <a:ext cx="3733800" cy="3352800"/>
                <a:chOff x="2819400" y="914400"/>
                <a:chExt cx="3733800" cy="3352800"/>
              </a:xfrm>
            </p:grpSpPr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B3781082-8FEC-4B30-93F4-1C2AD2B5EBE7}"/>
                    </a:ext>
                  </a:extLst>
                </p:cNvPr>
                <p:cNvGrpSpPr/>
                <p:nvPr/>
              </p:nvGrpSpPr>
              <p:grpSpPr>
                <a:xfrm>
                  <a:off x="2819400" y="914400"/>
                  <a:ext cx="3605886" cy="2506296"/>
                  <a:chOff x="2872674" y="914400"/>
                  <a:chExt cx="3605886" cy="2506296"/>
                </a:xfrm>
              </p:grpSpPr>
              <p:sp>
                <p:nvSpPr>
                  <p:cNvPr id="62" name="Line 23">
                    <a:extLst>
                      <a:ext uri="{FF2B5EF4-FFF2-40B4-BE49-F238E27FC236}">
                        <a16:creationId xmlns:a16="http://schemas.microsoft.com/office/drawing/2014/main" id="{D729D7CE-E99E-4A81-A1FD-247BA9C5CA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872674" y="1255430"/>
                    <a:ext cx="0" cy="944563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28575" cap="sq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 anchorCtr="1"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3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63" name="Group 62">
                    <a:extLst>
                      <a:ext uri="{FF2B5EF4-FFF2-40B4-BE49-F238E27FC236}">
                        <a16:creationId xmlns:a16="http://schemas.microsoft.com/office/drawing/2014/main" id="{FCB817FA-60F0-4D05-A0C7-0B05B5115DA8}"/>
                      </a:ext>
                    </a:extLst>
                  </p:cNvPr>
                  <p:cNvGrpSpPr/>
                  <p:nvPr/>
                </p:nvGrpSpPr>
                <p:grpSpPr>
                  <a:xfrm>
                    <a:off x="3922372" y="914400"/>
                    <a:ext cx="2249828" cy="1726433"/>
                    <a:chOff x="449865" y="891904"/>
                    <a:chExt cx="2249828" cy="1726433"/>
                  </a:xfrm>
                </p:grpSpPr>
                <p:cxnSp>
                  <p:nvCxnSpPr>
                    <p:cNvPr id="117" name="Straight Connector 116">
                      <a:extLst>
                        <a:ext uri="{FF2B5EF4-FFF2-40B4-BE49-F238E27FC236}">
                          <a16:creationId xmlns:a16="http://schemas.microsoft.com/office/drawing/2014/main" id="{BF1657E0-51A2-4953-AA5F-25563AECD93A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540033" y="2053151"/>
                      <a:ext cx="0" cy="565186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18" name="Straight Connector 117">
                      <a:extLst>
                        <a:ext uri="{FF2B5EF4-FFF2-40B4-BE49-F238E27FC236}">
                          <a16:creationId xmlns:a16="http://schemas.microsoft.com/office/drawing/2014/main" id="{BC35BB50-48C5-452A-AB3D-32DBD458C683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013244" y="2053151"/>
                      <a:ext cx="521388" cy="565186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19" name="Straight Connector 118">
                      <a:extLst>
                        <a:ext uri="{FF2B5EF4-FFF2-40B4-BE49-F238E27FC236}">
                          <a16:creationId xmlns:a16="http://schemas.microsoft.com/office/drawing/2014/main" id="{8E4B108A-C18D-408D-92D3-C492C34CEF92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534632" y="2053151"/>
                      <a:ext cx="602915" cy="565186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20" name="Straight Connector 119">
                      <a:extLst>
                        <a:ext uri="{FF2B5EF4-FFF2-40B4-BE49-F238E27FC236}">
                          <a16:creationId xmlns:a16="http://schemas.microsoft.com/office/drawing/2014/main" id="{253384E2-9BE2-4264-878C-ED98321F48BF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449865" y="2053151"/>
                      <a:ext cx="1084767" cy="565186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21" name="Straight Connector 120">
                      <a:extLst>
                        <a:ext uri="{FF2B5EF4-FFF2-40B4-BE49-F238E27FC236}">
                          <a16:creationId xmlns:a16="http://schemas.microsoft.com/office/drawing/2014/main" id="{CF16137D-E23E-4B51-808B-9C449D51F56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534632" y="2053151"/>
                      <a:ext cx="1165061" cy="565186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22" name="Text Box 77">
                      <a:extLst>
                        <a:ext uri="{FF2B5EF4-FFF2-40B4-BE49-F238E27FC236}">
                          <a16:creationId xmlns:a16="http://schemas.microsoft.com/office/drawing/2014/main" id="{0185BA5B-4BED-4010-B057-CF0B593D69B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2917" y="1981200"/>
                      <a:ext cx="300083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b</a:t>
                      </a:r>
                    </a:p>
                  </p:txBody>
                </p:sp>
                <p:sp>
                  <p:nvSpPr>
                    <p:cNvPr id="123" name="Arc 122">
                      <a:extLst>
                        <a:ext uri="{FF2B5EF4-FFF2-40B4-BE49-F238E27FC236}">
                          <a16:creationId xmlns:a16="http://schemas.microsoft.com/office/drawing/2014/main" id="{384F74C1-7546-44F0-8306-E9DE30A9ABC3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814936" y="912904"/>
                      <a:ext cx="1434539" cy="1392540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64" name="Line 15">
                    <a:extLst>
                      <a:ext uri="{FF2B5EF4-FFF2-40B4-BE49-F238E27FC236}">
                        <a16:creationId xmlns:a16="http://schemas.microsoft.com/office/drawing/2014/main" id="{22DB1B31-7DC4-4042-9A37-B59279B0281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52800" y="1541538"/>
                    <a:ext cx="152400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28575" cap="sq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 anchorCtr="1"/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65" name="Group 64">
                    <a:extLst>
                      <a:ext uri="{FF2B5EF4-FFF2-40B4-BE49-F238E27FC236}">
                        <a16:creationId xmlns:a16="http://schemas.microsoft.com/office/drawing/2014/main" id="{97B825DB-4D5C-471D-BD21-1366D7E85058}"/>
                      </a:ext>
                    </a:extLst>
                  </p:cNvPr>
                  <p:cNvGrpSpPr/>
                  <p:nvPr/>
                </p:nvGrpSpPr>
                <p:grpSpPr>
                  <a:xfrm>
                    <a:off x="3480367" y="2601576"/>
                    <a:ext cx="634433" cy="816972"/>
                    <a:chOff x="-24832" y="3028588"/>
                    <a:chExt cx="634433" cy="816972"/>
                  </a:xfrm>
                </p:grpSpPr>
                <p:sp>
                  <p:nvSpPr>
                    <p:cNvPr id="108" name="Text Box 77">
                      <a:extLst>
                        <a:ext uri="{FF2B5EF4-FFF2-40B4-BE49-F238E27FC236}">
                          <a16:creationId xmlns:a16="http://schemas.microsoft.com/office/drawing/2014/main" id="{27C9C0E6-F788-40E5-A662-25DB41AF7EF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23409" y="3028588"/>
                      <a:ext cx="42832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Or</a:t>
                      </a:r>
                    </a:p>
                  </p:txBody>
                </p:sp>
                <p:cxnSp>
                  <p:nvCxnSpPr>
                    <p:cNvPr id="109" name="Straight Connector 108">
                      <a:extLst>
                        <a:ext uri="{FF2B5EF4-FFF2-40B4-BE49-F238E27FC236}">
                          <a16:creationId xmlns:a16="http://schemas.microsoft.com/office/drawing/2014/main" id="{3952FA6E-3BB9-495B-B41F-64B85171CEE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351381" y="3404732"/>
                      <a:ext cx="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10" name="Oval 109">
                      <a:extLst>
                        <a:ext uri="{FF2B5EF4-FFF2-40B4-BE49-F238E27FC236}">
                          <a16:creationId xmlns:a16="http://schemas.microsoft.com/office/drawing/2014/main" id="{4B8EA2D0-21D0-44B1-B1F3-AD4BA1DF30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91225" y="3062362"/>
                      <a:ext cx="518376" cy="342370"/>
                    </a:xfrm>
                    <a:prstGeom prst="ellips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11" name="Straight Connector 110">
                      <a:extLst>
                        <a:ext uri="{FF2B5EF4-FFF2-40B4-BE49-F238E27FC236}">
                          <a16:creationId xmlns:a16="http://schemas.microsoft.com/office/drawing/2014/main" id="{E3C9FD5C-56B2-44B0-83C2-37127DDBF9B2}"/>
                        </a:ext>
                      </a:extLst>
                    </p:cNvPr>
                    <p:cNvCxnSpPr>
                      <a:stCxn id="110" idx="4"/>
                    </p:cNvCxnSpPr>
                    <p:nvPr/>
                  </p:nvCxnSpPr>
                  <p:spPr bwMode="auto">
                    <a:xfrm flipH="1">
                      <a:off x="256966" y="3404732"/>
                      <a:ext cx="93447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12" name="Straight Connector 111">
                      <a:extLst>
                        <a:ext uri="{FF2B5EF4-FFF2-40B4-BE49-F238E27FC236}">
                          <a16:creationId xmlns:a16="http://schemas.microsoft.com/office/drawing/2014/main" id="{D906EF3A-1B77-4531-9D9B-02E1844A54B7}"/>
                        </a:ext>
                      </a:extLst>
                    </p:cNvPr>
                    <p:cNvCxnSpPr>
                      <a:stCxn id="110" idx="4"/>
                    </p:cNvCxnSpPr>
                    <p:nvPr/>
                  </p:nvCxnSpPr>
                  <p:spPr bwMode="auto">
                    <a:xfrm>
                      <a:off x="350413" y="3404732"/>
                      <a:ext cx="108059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13" name="Straight Connector 112">
                      <a:extLst>
                        <a:ext uri="{FF2B5EF4-FFF2-40B4-BE49-F238E27FC236}">
                          <a16:creationId xmlns:a16="http://schemas.microsoft.com/office/drawing/2014/main" id="{DEC81BF9-3276-4405-BFCE-4EB31432388E}"/>
                        </a:ext>
                      </a:extLst>
                    </p:cNvPr>
                    <p:cNvCxnSpPr>
                      <a:stCxn id="110" idx="4"/>
                    </p:cNvCxnSpPr>
                    <p:nvPr/>
                  </p:nvCxnSpPr>
                  <p:spPr bwMode="auto">
                    <a:xfrm flipH="1">
                      <a:off x="155993" y="3404732"/>
                      <a:ext cx="19442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14" name="Straight Connector 113">
                      <a:extLst>
                        <a:ext uri="{FF2B5EF4-FFF2-40B4-BE49-F238E27FC236}">
                          <a16:creationId xmlns:a16="http://schemas.microsoft.com/office/drawing/2014/main" id="{1CDEC811-6234-497C-83EF-946A85AE2A05}"/>
                        </a:ext>
                      </a:extLst>
                    </p:cNvPr>
                    <p:cNvCxnSpPr>
                      <a:stCxn id="110" idx="4"/>
                    </p:cNvCxnSpPr>
                    <p:nvPr/>
                  </p:nvCxnSpPr>
                  <p:spPr bwMode="auto">
                    <a:xfrm>
                      <a:off x="350413" y="3404732"/>
                      <a:ext cx="208811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15" name="Arc 114">
                      <a:extLst>
                        <a:ext uri="{FF2B5EF4-FFF2-40B4-BE49-F238E27FC236}">
                          <a16:creationId xmlns:a16="http://schemas.microsoft.com/office/drawing/2014/main" id="{86656D77-2E6A-4304-A074-0585D09F9245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130575" y="3179071"/>
                      <a:ext cx="460363" cy="459333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" name="Text Box 77">
                      <a:extLst>
                        <a:ext uri="{FF2B5EF4-FFF2-40B4-BE49-F238E27FC236}">
                          <a16:creationId xmlns:a16="http://schemas.microsoft.com/office/drawing/2014/main" id="{A407417D-1BEE-4938-8261-D53C199B7D8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4832" y="3364468"/>
                      <a:ext cx="30008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g</a:t>
                      </a:r>
                    </a:p>
                  </p:txBody>
                </p:sp>
              </p:grpSp>
              <p:grpSp>
                <p:nvGrpSpPr>
                  <p:cNvPr id="66" name="Group 65">
                    <a:extLst>
                      <a:ext uri="{FF2B5EF4-FFF2-40B4-BE49-F238E27FC236}">
                        <a16:creationId xmlns:a16="http://schemas.microsoft.com/office/drawing/2014/main" id="{A788AA52-207D-4BFB-8D94-2E7F124AE2EA}"/>
                      </a:ext>
                    </a:extLst>
                  </p:cNvPr>
                  <p:cNvGrpSpPr/>
                  <p:nvPr/>
                </p:nvGrpSpPr>
                <p:grpSpPr>
                  <a:xfrm>
                    <a:off x="4071307" y="2602113"/>
                    <a:ext cx="634433" cy="816972"/>
                    <a:chOff x="-24832" y="3028588"/>
                    <a:chExt cx="634433" cy="816972"/>
                  </a:xfrm>
                </p:grpSpPr>
                <p:sp>
                  <p:nvSpPr>
                    <p:cNvPr id="99" name="Text Box 77">
                      <a:extLst>
                        <a:ext uri="{FF2B5EF4-FFF2-40B4-BE49-F238E27FC236}">
                          <a16:creationId xmlns:a16="http://schemas.microsoft.com/office/drawing/2014/main" id="{D0DF566E-D082-4D0F-BB56-CE14E8F566D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23409" y="3028588"/>
                      <a:ext cx="42832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Or</a:t>
                      </a:r>
                    </a:p>
                  </p:txBody>
                </p:sp>
                <p:cxnSp>
                  <p:nvCxnSpPr>
                    <p:cNvPr id="100" name="Straight Connector 99">
                      <a:extLst>
                        <a:ext uri="{FF2B5EF4-FFF2-40B4-BE49-F238E27FC236}">
                          <a16:creationId xmlns:a16="http://schemas.microsoft.com/office/drawing/2014/main" id="{9087E5BB-9D9F-4D61-9BA6-33A050C5B3E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351381" y="3404732"/>
                      <a:ext cx="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01" name="Oval 100">
                      <a:extLst>
                        <a:ext uri="{FF2B5EF4-FFF2-40B4-BE49-F238E27FC236}">
                          <a16:creationId xmlns:a16="http://schemas.microsoft.com/office/drawing/2014/main" id="{E11D208A-10FD-452A-A6AB-4369ADF14CC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91225" y="3062362"/>
                      <a:ext cx="518376" cy="342370"/>
                    </a:xfrm>
                    <a:prstGeom prst="ellips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" name="Straight Connector 101">
                      <a:extLst>
                        <a:ext uri="{FF2B5EF4-FFF2-40B4-BE49-F238E27FC236}">
                          <a16:creationId xmlns:a16="http://schemas.microsoft.com/office/drawing/2014/main" id="{C6574DE1-EB16-4507-A471-9D49616E36EB}"/>
                        </a:ext>
                      </a:extLst>
                    </p:cNvPr>
                    <p:cNvCxnSpPr>
                      <a:stCxn id="101" idx="4"/>
                    </p:cNvCxnSpPr>
                    <p:nvPr/>
                  </p:nvCxnSpPr>
                  <p:spPr bwMode="auto">
                    <a:xfrm flipH="1">
                      <a:off x="256966" y="3404732"/>
                      <a:ext cx="93447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03" name="Straight Connector 102">
                      <a:extLst>
                        <a:ext uri="{FF2B5EF4-FFF2-40B4-BE49-F238E27FC236}">
                          <a16:creationId xmlns:a16="http://schemas.microsoft.com/office/drawing/2014/main" id="{86430E3E-925F-4381-8ADD-C9F994E309E9}"/>
                        </a:ext>
                      </a:extLst>
                    </p:cNvPr>
                    <p:cNvCxnSpPr>
                      <a:stCxn id="101" idx="4"/>
                    </p:cNvCxnSpPr>
                    <p:nvPr/>
                  </p:nvCxnSpPr>
                  <p:spPr bwMode="auto">
                    <a:xfrm>
                      <a:off x="350413" y="3404732"/>
                      <a:ext cx="108059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04" name="Straight Connector 103">
                      <a:extLst>
                        <a:ext uri="{FF2B5EF4-FFF2-40B4-BE49-F238E27FC236}">
                          <a16:creationId xmlns:a16="http://schemas.microsoft.com/office/drawing/2014/main" id="{0A0C7ABE-6FB8-4CAD-85C5-DABF809AB1A2}"/>
                        </a:ext>
                      </a:extLst>
                    </p:cNvPr>
                    <p:cNvCxnSpPr>
                      <a:stCxn id="101" idx="4"/>
                    </p:cNvCxnSpPr>
                    <p:nvPr/>
                  </p:nvCxnSpPr>
                  <p:spPr bwMode="auto">
                    <a:xfrm flipH="1">
                      <a:off x="155993" y="3404732"/>
                      <a:ext cx="19442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105" name="Straight Connector 104">
                      <a:extLst>
                        <a:ext uri="{FF2B5EF4-FFF2-40B4-BE49-F238E27FC236}">
                          <a16:creationId xmlns:a16="http://schemas.microsoft.com/office/drawing/2014/main" id="{E95F0D5A-63A8-4E7F-B7A1-0398C9B3E426}"/>
                        </a:ext>
                      </a:extLst>
                    </p:cNvPr>
                    <p:cNvCxnSpPr>
                      <a:stCxn id="101" idx="4"/>
                    </p:cNvCxnSpPr>
                    <p:nvPr/>
                  </p:nvCxnSpPr>
                  <p:spPr bwMode="auto">
                    <a:xfrm>
                      <a:off x="350413" y="3404732"/>
                      <a:ext cx="208811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106" name="Arc 105">
                      <a:extLst>
                        <a:ext uri="{FF2B5EF4-FFF2-40B4-BE49-F238E27FC236}">
                          <a16:creationId xmlns:a16="http://schemas.microsoft.com/office/drawing/2014/main" id="{12BAE31C-046A-4EE1-AB2E-6FB65D40A65F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130575" y="3179071"/>
                      <a:ext cx="460363" cy="459333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" name="Text Box 77">
                      <a:extLst>
                        <a:ext uri="{FF2B5EF4-FFF2-40B4-BE49-F238E27FC236}">
                          <a16:creationId xmlns:a16="http://schemas.microsoft.com/office/drawing/2014/main" id="{D6FEEDA4-2874-4DCB-B327-59329EE62F4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4832" y="3364468"/>
                      <a:ext cx="30008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g</a:t>
                      </a:r>
                    </a:p>
                  </p:txBody>
                </p:sp>
              </p:grpSp>
              <p:grpSp>
                <p:nvGrpSpPr>
                  <p:cNvPr id="67" name="Group 66">
                    <a:extLst>
                      <a:ext uri="{FF2B5EF4-FFF2-40B4-BE49-F238E27FC236}">
                        <a16:creationId xmlns:a16="http://schemas.microsoft.com/office/drawing/2014/main" id="{C296E014-7E9D-4F7C-9653-989A64965BA1}"/>
                      </a:ext>
                    </a:extLst>
                  </p:cNvPr>
                  <p:cNvGrpSpPr/>
                  <p:nvPr/>
                </p:nvGrpSpPr>
                <p:grpSpPr>
                  <a:xfrm>
                    <a:off x="4662247" y="2602650"/>
                    <a:ext cx="634433" cy="816972"/>
                    <a:chOff x="-24832" y="3028588"/>
                    <a:chExt cx="634433" cy="816972"/>
                  </a:xfrm>
                </p:grpSpPr>
                <p:sp>
                  <p:nvSpPr>
                    <p:cNvPr id="90" name="Text Box 77">
                      <a:extLst>
                        <a:ext uri="{FF2B5EF4-FFF2-40B4-BE49-F238E27FC236}">
                          <a16:creationId xmlns:a16="http://schemas.microsoft.com/office/drawing/2014/main" id="{995AA130-3EBE-46B1-9834-061099EF0B8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23409" y="3028588"/>
                      <a:ext cx="42832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Or</a:t>
                      </a:r>
                    </a:p>
                  </p:txBody>
                </p:sp>
                <p:cxnSp>
                  <p:nvCxnSpPr>
                    <p:cNvPr id="91" name="Straight Connector 90">
                      <a:extLst>
                        <a:ext uri="{FF2B5EF4-FFF2-40B4-BE49-F238E27FC236}">
                          <a16:creationId xmlns:a16="http://schemas.microsoft.com/office/drawing/2014/main" id="{3410ED92-3862-4F95-8379-B2B830340FA7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351381" y="3404732"/>
                      <a:ext cx="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92" name="Oval 91">
                      <a:extLst>
                        <a:ext uri="{FF2B5EF4-FFF2-40B4-BE49-F238E27FC236}">
                          <a16:creationId xmlns:a16="http://schemas.microsoft.com/office/drawing/2014/main" id="{3EBDE5AE-7206-45DE-BDAC-CE9D451BA97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91225" y="3062362"/>
                      <a:ext cx="518376" cy="342370"/>
                    </a:xfrm>
                    <a:prstGeom prst="ellips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" name="Straight Connector 92">
                      <a:extLst>
                        <a:ext uri="{FF2B5EF4-FFF2-40B4-BE49-F238E27FC236}">
                          <a16:creationId xmlns:a16="http://schemas.microsoft.com/office/drawing/2014/main" id="{A1EAD50F-0778-440F-9CF8-F9AB303B08E3}"/>
                        </a:ext>
                      </a:extLst>
                    </p:cNvPr>
                    <p:cNvCxnSpPr>
                      <a:stCxn id="92" idx="4"/>
                    </p:cNvCxnSpPr>
                    <p:nvPr/>
                  </p:nvCxnSpPr>
                  <p:spPr bwMode="auto">
                    <a:xfrm flipH="1">
                      <a:off x="256966" y="3404732"/>
                      <a:ext cx="93447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94" name="Straight Connector 93">
                      <a:extLst>
                        <a:ext uri="{FF2B5EF4-FFF2-40B4-BE49-F238E27FC236}">
                          <a16:creationId xmlns:a16="http://schemas.microsoft.com/office/drawing/2014/main" id="{46FD09E7-376A-43C9-8FD9-9FBCF90112CB}"/>
                        </a:ext>
                      </a:extLst>
                    </p:cNvPr>
                    <p:cNvCxnSpPr>
                      <a:stCxn id="92" idx="4"/>
                    </p:cNvCxnSpPr>
                    <p:nvPr/>
                  </p:nvCxnSpPr>
                  <p:spPr bwMode="auto">
                    <a:xfrm>
                      <a:off x="350413" y="3404732"/>
                      <a:ext cx="108059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95" name="Straight Connector 94">
                      <a:extLst>
                        <a:ext uri="{FF2B5EF4-FFF2-40B4-BE49-F238E27FC236}">
                          <a16:creationId xmlns:a16="http://schemas.microsoft.com/office/drawing/2014/main" id="{6A0A16EA-DF9A-4654-924C-C2AB70C123B7}"/>
                        </a:ext>
                      </a:extLst>
                    </p:cNvPr>
                    <p:cNvCxnSpPr>
                      <a:stCxn id="92" idx="4"/>
                    </p:cNvCxnSpPr>
                    <p:nvPr/>
                  </p:nvCxnSpPr>
                  <p:spPr bwMode="auto">
                    <a:xfrm flipH="1">
                      <a:off x="155993" y="3404732"/>
                      <a:ext cx="19442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96" name="Straight Connector 95">
                      <a:extLst>
                        <a:ext uri="{FF2B5EF4-FFF2-40B4-BE49-F238E27FC236}">
                          <a16:creationId xmlns:a16="http://schemas.microsoft.com/office/drawing/2014/main" id="{96D58600-14C0-4720-8DE5-A903E4B1510D}"/>
                        </a:ext>
                      </a:extLst>
                    </p:cNvPr>
                    <p:cNvCxnSpPr>
                      <a:stCxn id="92" idx="4"/>
                    </p:cNvCxnSpPr>
                    <p:nvPr/>
                  </p:nvCxnSpPr>
                  <p:spPr bwMode="auto">
                    <a:xfrm>
                      <a:off x="350413" y="3404732"/>
                      <a:ext cx="208811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97" name="Arc 96">
                      <a:extLst>
                        <a:ext uri="{FF2B5EF4-FFF2-40B4-BE49-F238E27FC236}">
                          <a16:creationId xmlns:a16="http://schemas.microsoft.com/office/drawing/2014/main" id="{70967ED1-5F5B-4A75-880D-950710B3CEEC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130575" y="3179071"/>
                      <a:ext cx="460363" cy="459333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" name="Text Box 77">
                      <a:extLst>
                        <a:ext uri="{FF2B5EF4-FFF2-40B4-BE49-F238E27FC236}">
                          <a16:creationId xmlns:a16="http://schemas.microsoft.com/office/drawing/2014/main" id="{D5070B6A-5BD9-4E67-931F-EE47CCB1B89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4832" y="3364468"/>
                      <a:ext cx="30008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g</a:t>
                      </a:r>
                    </a:p>
                  </p:txBody>
                </p:sp>
              </p:grpSp>
              <p:grpSp>
                <p:nvGrpSpPr>
                  <p:cNvPr id="68" name="Group 67">
                    <a:extLst>
                      <a:ext uri="{FF2B5EF4-FFF2-40B4-BE49-F238E27FC236}">
                        <a16:creationId xmlns:a16="http://schemas.microsoft.com/office/drawing/2014/main" id="{ACCF323A-50F8-4F91-9E55-F994CB490346}"/>
                      </a:ext>
                    </a:extLst>
                  </p:cNvPr>
                  <p:cNvGrpSpPr/>
                  <p:nvPr/>
                </p:nvGrpSpPr>
                <p:grpSpPr>
                  <a:xfrm>
                    <a:off x="5253187" y="2603187"/>
                    <a:ext cx="634433" cy="816972"/>
                    <a:chOff x="-24832" y="3028588"/>
                    <a:chExt cx="634433" cy="816972"/>
                  </a:xfrm>
                </p:grpSpPr>
                <p:sp>
                  <p:nvSpPr>
                    <p:cNvPr id="81" name="Text Box 77">
                      <a:extLst>
                        <a:ext uri="{FF2B5EF4-FFF2-40B4-BE49-F238E27FC236}">
                          <a16:creationId xmlns:a16="http://schemas.microsoft.com/office/drawing/2014/main" id="{88711B7D-32C0-424A-879D-06E69353979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23409" y="3028588"/>
                      <a:ext cx="42832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Or</a:t>
                      </a:r>
                    </a:p>
                  </p:txBody>
                </p:sp>
                <p:cxnSp>
                  <p:nvCxnSpPr>
                    <p:cNvPr id="82" name="Straight Connector 81">
                      <a:extLst>
                        <a:ext uri="{FF2B5EF4-FFF2-40B4-BE49-F238E27FC236}">
                          <a16:creationId xmlns:a16="http://schemas.microsoft.com/office/drawing/2014/main" id="{4B748871-9AA7-4FB3-9A30-670E4A30CD18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351381" y="3404732"/>
                      <a:ext cx="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83" name="Oval 82">
                      <a:extLst>
                        <a:ext uri="{FF2B5EF4-FFF2-40B4-BE49-F238E27FC236}">
                          <a16:creationId xmlns:a16="http://schemas.microsoft.com/office/drawing/2014/main" id="{7167FAE8-6B05-436B-93EE-0FCE2549BE2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91225" y="3062362"/>
                      <a:ext cx="518376" cy="342370"/>
                    </a:xfrm>
                    <a:prstGeom prst="ellips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84" name="Straight Connector 83">
                      <a:extLst>
                        <a:ext uri="{FF2B5EF4-FFF2-40B4-BE49-F238E27FC236}">
                          <a16:creationId xmlns:a16="http://schemas.microsoft.com/office/drawing/2014/main" id="{688899F4-BDBB-4322-9C39-2A7FAFF21B69}"/>
                        </a:ext>
                      </a:extLst>
                    </p:cNvPr>
                    <p:cNvCxnSpPr>
                      <a:stCxn id="83" idx="4"/>
                    </p:cNvCxnSpPr>
                    <p:nvPr/>
                  </p:nvCxnSpPr>
                  <p:spPr bwMode="auto">
                    <a:xfrm flipH="1">
                      <a:off x="256966" y="3404732"/>
                      <a:ext cx="93447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85" name="Straight Connector 84">
                      <a:extLst>
                        <a:ext uri="{FF2B5EF4-FFF2-40B4-BE49-F238E27FC236}">
                          <a16:creationId xmlns:a16="http://schemas.microsoft.com/office/drawing/2014/main" id="{72C852BB-9525-4E00-B858-DBCF49FA0F7A}"/>
                        </a:ext>
                      </a:extLst>
                    </p:cNvPr>
                    <p:cNvCxnSpPr>
                      <a:stCxn id="83" idx="4"/>
                    </p:cNvCxnSpPr>
                    <p:nvPr/>
                  </p:nvCxnSpPr>
                  <p:spPr bwMode="auto">
                    <a:xfrm>
                      <a:off x="350413" y="3404732"/>
                      <a:ext cx="108059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86" name="Straight Connector 85">
                      <a:extLst>
                        <a:ext uri="{FF2B5EF4-FFF2-40B4-BE49-F238E27FC236}">
                          <a16:creationId xmlns:a16="http://schemas.microsoft.com/office/drawing/2014/main" id="{53C70E1E-B896-42CF-A215-39996D7A5D09}"/>
                        </a:ext>
                      </a:extLst>
                    </p:cNvPr>
                    <p:cNvCxnSpPr>
                      <a:stCxn id="83" idx="4"/>
                    </p:cNvCxnSpPr>
                    <p:nvPr/>
                  </p:nvCxnSpPr>
                  <p:spPr bwMode="auto">
                    <a:xfrm flipH="1">
                      <a:off x="155993" y="3404732"/>
                      <a:ext cx="19442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87" name="Straight Connector 86">
                      <a:extLst>
                        <a:ext uri="{FF2B5EF4-FFF2-40B4-BE49-F238E27FC236}">
                          <a16:creationId xmlns:a16="http://schemas.microsoft.com/office/drawing/2014/main" id="{98DBF447-4C66-496E-9913-4CA699915EB2}"/>
                        </a:ext>
                      </a:extLst>
                    </p:cNvPr>
                    <p:cNvCxnSpPr>
                      <a:stCxn id="83" idx="4"/>
                    </p:cNvCxnSpPr>
                    <p:nvPr/>
                  </p:nvCxnSpPr>
                  <p:spPr bwMode="auto">
                    <a:xfrm>
                      <a:off x="350413" y="3404732"/>
                      <a:ext cx="208811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88" name="Arc 87">
                      <a:extLst>
                        <a:ext uri="{FF2B5EF4-FFF2-40B4-BE49-F238E27FC236}">
                          <a16:creationId xmlns:a16="http://schemas.microsoft.com/office/drawing/2014/main" id="{769C118A-31BC-4139-ACAA-C4D1527EDD70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130575" y="3179071"/>
                      <a:ext cx="460363" cy="459333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9" name="Text Box 77">
                      <a:extLst>
                        <a:ext uri="{FF2B5EF4-FFF2-40B4-BE49-F238E27FC236}">
                          <a16:creationId xmlns:a16="http://schemas.microsoft.com/office/drawing/2014/main" id="{46973311-E32D-4E70-B021-55922399EDC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4832" y="3364468"/>
                      <a:ext cx="30008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g</a:t>
                      </a:r>
                    </a:p>
                  </p:txBody>
                </p:sp>
              </p:grpSp>
              <p:grpSp>
                <p:nvGrpSpPr>
                  <p:cNvPr id="69" name="Group 68">
                    <a:extLst>
                      <a:ext uri="{FF2B5EF4-FFF2-40B4-BE49-F238E27FC236}">
                        <a16:creationId xmlns:a16="http://schemas.microsoft.com/office/drawing/2014/main" id="{464F503E-0021-4AF9-87A6-5852EFEACFC1}"/>
                      </a:ext>
                    </a:extLst>
                  </p:cNvPr>
                  <p:cNvGrpSpPr/>
                  <p:nvPr/>
                </p:nvGrpSpPr>
                <p:grpSpPr>
                  <a:xfrm>
                    <a:off x="5844127" y="2603724"/>
                    <a:ext cx="634433" cy="816972"/>
                    <a:chOff x="-24832" y="3028588"/>
                    <a:chExt cx="634433" cy="816972"/>
                  </a:xfrm>
                </p:grpSpPr>
                <p:sp>
                  <p:nvSpPr>
                    <p:cNvPr id="72" name="Text Box 77">
                      <a:extLst>
                        <a:ext uri="{FF2B5EF4-FFF2-40B4-BE49-F238E27FC236}">
                          <a16:creationId xmlns:a16="http://schemas.microsoft.com/office/drawing/2014/main" id="{66B13AE3-F915-4239-8870-BC1468DC00C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23409" y="3028588"/>
                      <a:ext cx="42832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Or</a:t>
                      </a:r>
                    </a:p>
                  </p:txBody>
                </p:sp>
                <p:cxnSp>
                  <p:nvCxnSpPr>
                    <p:cNvPr id="73" name="Straight Connector 72">
                      <a:extLst>
                        <a:ext uri="{FF2B5EF4-FFF2-40B4-BE49-F238E27FC236}">
                          <a16:creationId xmlns:a16="http://schemas.microsoft.com/office/drawing/2014/main" id="{41E3B0FA-7973-449F-94EF-8C5108E7963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351381" y="3404732"/>
                      <a:ext cx="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74" name="Oval 73">
                      <a:extLst>
                        <a:ext uri="{FF2B5EF4-FFF2-40B4-BE49-F238E27FC236}">
                          <a16:creationId xmlns:a16="http://schemas.microsoft.com/office/drawing/2014/main" id="{1906165C-6E25-463E-9F8F-3FFBCA27FE2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91225" y="3062362"/>
                      <a:ext cx="518376" cy="342370"/>
                    </a:xfrm>
                    <a:prstGeom prst="ellips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5" name="Straight Connector 74">
                      <a:extLst>
                        <a:ext uri="{FF2B5EF4-FFF2-40B4-BE49-F238E27FC236}">
                          <a16:creationId xmlns:a16="http://schemas.microsoft.com/office/drawing/2014/main" id="{E101F7FF-D90C-4FF4-83EB-7A58D209688A}"/>
                        </a:ext>
                      </a:extLst>
                    </p:cNvPr>
                    <p:cNvCxnSpPr>
                      <a:stCxn id="74" idx="4"/>
                    </p:cNvCxnSpPr>
                    <p:nvPr/>
                  </p:nvCxnSpPr>
                  <p:spPr bwMode="auto">
                    <a:xfrm flipH="1">
                      <a:off x="256966" y="3404732"/>
                      <a:ext cx="93447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76" name="Straight Connector 75">
                      <a:extLst>
                        <a:ext uri="{FF2B5EF4-FFF2-40B4-BE49-F238E27FC236}">
                          <a16:creationId xmlns:a16="http://schemas.microsoft.com/office/drawing/2014/main" id="{09702972-993A-4AB7-B607-5D6C62825B67}"/>
                        </a:ext>
                      </a:extLst>
                    </p:cNvPr>
                    <p:cNvCxnSpPr>
                      <a:stCxn id="74" idx="4"/>
                    </p:cNvCxnSpPr>
                    <p:nvPr/>
                  </p:nvCxnSpPr>
                  <p:spPr bwMode="auto">
                    <a:xfrm>
                      <a:off x="350413" y="3404732"/>
                      <a:ext cx="108059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77" name="Straight Connector 76">
                      <a:extLst>
                        <a:ext uri="{FF2B5EF4-FFF2-40B4-BE49-F238E27FC236}">
                          <a16:creationId xmlns:a16="http://schemas.microsoft.com/office/drawing/2014/main" id="{A3458B4D-C2DF-4BC4-AEA8-25D803EE3167}"/>
                        </a:ext>
                      </a:extLst>
                    </p:cNvPr>
                    <p:cNvCxnSpPr>
                      <a:stCxn id="74" idx="4"/>
                    </p:cNvCxnSpPr>
                    <p:nvPr/>
                  </p:nvCxnSpPr>
                  <p:spPr bwMode="auto">
                    <a:xfrm flipH="1">
                      <a:off x="155993" y="3404732"/>
                      <a:ext cx="194420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cxnSp>
                  <p:nvCxnSpPr>
                    <p:cNvPr id="78" name="Straight Connector 77">
                      <a:extLst>
                        <a:ext uri="{FF2B5EF4-FFF2-40B4-BE49-F238E27FC236}">
                          <a16:creationId xmlns:a16="http://schemas.microsoft.com/office/drawing/2014/main" id="{63998971-6FB9-4434-AFDA-E8F498904E42}"/>
                        </a:ext>
                      </a:extLst>
                    </p:cNvPr>
                    <p:cNvCxnSpPr>
                      <a:stCxn id="74" idx="4"/>
                    </p:cNvCxnSpPr>
                    <p:nvPr/>
                  </p:nvCxnSpPr>
                  <p:spPr bwMode="auto">
                    <a:xfrm>
                      <a:off x="350413" y="3404732"/>
                      <a:ext cx="208811" cy="440828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</p:cxnSp>
                <p:sp>
                  <p:nvSpPr>
                    <p:cNvPr id="79" name="Arc 78">
                      <a:extLst>
                        <a:ext uri="{FF2B5EF4-FFF2-40B4-BE49-F238E27FC236}">
                          <a16:creationId xmlns:a16="http://schemas.microsoft.com/office/drawing/2014/main" id="{B2633916-C66E-4865-B206-FBDF541A5405}"/>
                        </a:ext>
                      </a:extLst>
                    </p:cNvPr>
                    <p:cNvSpPr/>
                    <p:nvPr/>
                  </p:nvSpPr>
                  <p:spPr bwMode="auto">
                    <a:xfrm rot="8011086">
                      <a:off x="130575" y="3179071"/>
                      <a:ext cx="460363" cy="459333"/>
                    </a:xfrm>
                    <a:prstGeom prst="arc">
                      <a:avLst/>
                    </a:prstGeom>
                    <a:noFill/>
                    <a:ln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80" name="Text Box 77">
                      <a:extLst>
                        <a:ext uri="{FF2B5EF4-FFF2-40B4-BE49-F238E27FC236}">
                          <a16:creationId xmlns:a16="http://schemas.microsoft.com/office/drawing/2014/main" id="{7791F403-BCE7-49E8-AE5C-C1448E11CA5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-24832" y="3364468"/>
                      <a:ext cx="300082" cy="3693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CA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g</a:t>
                      </a:r>
                    </a:p>
                  </p:txBody>
                </p:sp>
              </p:grpSp>
              <p:sp>
                <p:nvSpPr>
                  <p:cNvPr id="70" name="Text Box 77">
                    <a:extLst>
                      <a:ext uri="{FF2B5EF4-FFF2-40B4-BE49-F238E27FC236}">
                        <a16:creationId xmlns:a16="http://schemas.microsoft.com/office/drawing/2014/main" id="{4FECE786-A522-43FD-945A-07CB60661EA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98914" y="1694946"/>
                    <a:ext cx="582211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CA" alt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And</a:t>
                    </a:r>
                  </a:p>
                </p:txBody>
              </p:sp>
              <p:sp>
                <p:nvSpPr>
                  <p:cNvPr id="71" name="Oval 70">
                    <a:extLst>
                      <a:ext uri="{FF2B5EF4-FFF2-40B4-BE49-F238E27FC236}">
                        <a16:creationId xmlns:a16="http://schemas.microsoft.com/office/drawing/2014/main" id="{9B3270B1-918C-4A75-AD0C-64AE2086DE2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4744419" y="1728720"/>
                    <a:ext cx="518376" cy="342370"/>
                  </a:xfrm>
                  <a:prstGeom prst="ellipse">
                    <a:avLst/>
                  </a:prstGeom>
                  <a:noFill/>
                  <a:ln w="127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7" name="Text Box 74">
                  <a:extLst>
                    <a:ext uri="{FF2B5EF4-FFF2-40B4-BE49-F238E27FC236}">
                      <a16:creationId xmlns:a16="http://schemas.microsoft.com/office/drawing/2014/main" id="{10E4E02C-50BF-4B78-BB63-2C4FDD6198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322711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38" name="Text Box 74">
                  <a:extLst>
                    <a:ext uri="{FF2B5EF4-FFF2-40B4-BE49-F238E27FC236}">
                      <a16:creationId xmlns:a16="http://schemas.microsoft.com/office/drawing/2014/main" id="{2813FFDE-0B14-468C-B6EE-5D1E047BB9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334708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39" name="Text Box 74">
                  <a:extLst>
                    <a:ext uri="{FF2B5EF4-FFF2-40B4-BE49-F238E27FC236}">
                      <a16:creationId xmlns:a16="http://schemas.microsoft.com/office/drawing/2014/main" id="{6B2A447B-291B-40A4-B846-C3E77BDE27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346706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41" name="Text Box 74">
                  <a:extLst>
                    <a:ext uri="{FF2B5EF4-FFF2-40B4-BE49-F238E27FC236}">
                      <a16:creationId xmlns:a16="http://schemas.microsoft.com/office/drawing/2014/main" id="{BBD5D488-6189-4892-85A9-CA6A5FB7D8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358703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42" name="Text Box 74">
                  <a:extLst>
                    <a:ext uri="{FF2B5EF4-FFF2-40B4-BE49-F238E27FC236}">
                      <a16:creationId xmlns:a16="http://schemas.microsoft.com/office/drawing/2014/main" id="{DDB668B2-F833-40CC-B26F-FF6C7D9101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370701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43" name="Text Box 74">
                  <a:extLst>
                    <a:ext uri="{FF2B5EF4-FFF2-40B4-BE49-F238E27FC236}">
                      <a16:creationId xmlns:a16="http://schemas.microsoft.com/office/drawing/2014/main" id="{949AFACD-C15F-4FDC-8E7E-C72E4C32B4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382698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44" name="Text Box 74">
                  <a:extLst>
                    <a:ext uri="{FF2B5EF4-FFF2-40B4-BE49-F238E27FC236}">
                      <a16:creationId xmlns:a16="http://schemas.microsoft.com/office/drawing/2014/main" id="{DF27AD0B-2D2B-4E86-82B8-7CB935B8F2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394696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45" name="Text Box 74">
                  <a:extLst>
                    <a:ext uri="{FF2B5EF4-FFF2-40B4-BE49-F238E27FC236}">
                      <a16:creationId xmlns:a16="http://schemas.microsoft.com/office/drawing/2014/main" id="{38A0312B-3904-4AAE-8009-8D85F2AB563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406693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46" name="Text Box 74">
                  <a:extLst>
                    <a:ext uri="{FF2B5EF4-FFF2-40B4-BE49-F238E27FC236}">
                      <a16:creationId xmlns:a16="http://schemas.microsoft.com/office/drawing/2014/main" id="{30392341-B051-4D7C-A606-5BC7F9ADE3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418691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47" name="Text Box 74">
                  <a:extLst>
                    <a:ext uri="{FF2B5EF4-FFF2-40B4-BE49-F238E27FC236}">
                      <a16:creationId xmlns:a16="http://schemas.microsoft.com/office/drawing/2014/main" id="{0E8D9193-5A03-4F3D-B5C0-5805D2162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430688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48" name="Text Box 74">
                  <a:extLst>
                    <a:ext uri="{FF2B5EF4-FFF2-40B4-BE49-F238E27FC236}">
                      <a16:creationId xmlns:a16="http://schemas.microsoft.com/office/drawing/2014/main" id="{AB8D0309-8FCC-4774-BCDB-0AF7C789C8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442686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49" name="Text Box 74">
                  <a:extLst>
                    <a:ext uri="{FF2B5EF4-FFF2-40B4-BE49-F238E27FC236}">
                      <a16:creationId xmlns:a16="http://schemas.microsoft.com/office/drawing/2014/main" id="{21E05DE8-8D44-46EF-AB08-61FAD3C0A6C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454683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50" name="Text Box 74">
                  <a:extLst>
                    <a:ext uri="{FF2B5EF4-FFF2-40B4-BE49-F238E27FC236}">
                      <a16:creationId xmlns:a16="http://schemas.microsoft.com/office/drawing/2014/main" id="{84260782-CCD7-4925-BBE2-ACA45F7F28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466681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51" name="Text Box 74">
                  <a:extLst>
                    <a:ext uri="{FF2B5EF4-FFF2-40B4-BE49-F238E27FC236}">
                      <a16:creationId xmlns:a16="http://schemas.microsoft.com/office/drawing/2014/main" id="{AD6D7B58-D43F-430C-80D1-08D55DADA8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478678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52" name="Text Box 74">
                  <a:extLst>
                    <a:ext uri="{FF2B5EF4-FFF2-40B4-BE49-F238E27FC236}">
                      <a16:creationId xmlns:a16="http://schemas.microsoft.com/office/drawing/2014/main" id="{2B37DBBF-5AA3-44BD-BA40-536AAA44A4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490676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53" name="Text Box 74">
                  <a:extLst>
                    <a:ext uri="{FF2B5EF4-FFF2-40B4-BE49-F238E27FC236}">
                      <a16:creationId xmlns:a16="http://schemas.microsoft.com/office/drawing/2014/main" id="{388E61F2-7E5B-4A10-BEB1-C9D3255A9D2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502673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54" name="Text Box 74">
                  <a:extLst>
                    <a:ext uri="{FF2B5EF4-FFF2-40B4-BE49-F238E27FC236}">
                      <a16:creationId xmlns:a16="http://schemas.microsoft.com/office/drawing/2014/main" id="{C4883AC4-F57E-4A8E-8916-6F4E8E7447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514671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55" name="Text Box 74">
                  <a:extLst>
                    <a:ext uri="{FF2B5EF4-FFF2-40B4-BE49-F238E27FC236}">
                      <a16:creationId xmlns:a16="http://schemas.microsoft.com/office/drawing/2014/main" id="{2022BCDA-5DB4-4EF1-834D-153258CEEBE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526668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56" name="Text Box 74">
                  <a:extLst>
                    <a:ext uri="{FF2B5EF4-FFF2-40B4-BE49-F238E27FC236}">
                      <a16:creationId xmlns:a16="http://schemas.microsoft.com/office/drawing/2014/main" id="{F4278549-ACC7-42DE-B5D0-F30011B5CE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538666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57" name="Text Box 74">
                  <a:extLst>
                    <a:ext uri="{FF2B5EF4-FFF2-40B4-BE49-F238E27FC236}">
                      <a16:creationId xmlns:a16="http://schemas.microsoft.com/office/drawing/2014/main" id="{15FB5E55-28DE-46FA-88D8-4C1DE0195A8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550663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58" name="Text Box 74">
                  <a:extLst>
                    <a:ext uri="{FF2B5EF4-FFF2-40B4-BE49-F238E27FC236}">
                      <a16:creationId xmlns:a16="http://schemas.microsoft.com/office/drawing/2014/main" id="{FD299BF2-1A89-493A-ACCB-F004E7F614C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562661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59" name="Text Box 74">
                  <a:extLst>
                    <a:ext uri="{FF2B5EF4-FFF2-40B4-BE49-F238E27FC236}">
                      <a16:creationId xmlns:a16="http://schemas.microsoft.com/office/drawing/2014/main" id="{E6B1F617-1DC5-487B-A3EF-5E8BA71A72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574658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60" name="Text Box 74">
                  <a:extLst>
                    <a:ext uri="{FF2B5EF4-FFF2-40B4-BE49-F238E27FC236}">
                      <a16:creationId xmlns:a16="http://schemas.microsoft.com/office/drawing/2014/main" id="{E35BEE40-852A-4179-BBC7-299D5F550A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5866563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  <p:sp>
              <p:nvSpPr>
                <p:cNvPr id="61" name="Text Box 74">
                  <a:extLst>
                    <a:ext uri="{FF2B5EF4-FFF2-40B4-BE49-F238E27FC236}">
                      <a16:creationId xmlns:a16="http://schemas.microsoft.com/office/drawing/2014/main" id="{7544339F-CF33-47DE-A2E3-AB4007A043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5400000">
                  <a:off x="5986538" y="3700538"/>
                  <a:ext cx="856325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Loves(b,g)</a:t>
                  </a:r>
                </a:p>
              </p:txBody>
            </p:sp>
          </p:grpSp>
        </p:grpSp>
        <p:sp>
          <p:nvSpPr>
            <p:cNvPr id="209" name="Text Box 74">
              <a:extLst>
                <a:ext uri="{FF2B5EF4-FFF2-40B4-BE49-F238E27FC236}">
                  <a16:creationId xmlns:a16="http://schemas.microsoft.com/office/drawing/2014/main" id="{D01E8C04-41C8-4DD6-8BB0-EE691DD422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6361" y="2683651"/>
              <a:ext cx="26068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g,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b, Loves(b, g)</a:t>
              </a:r>
            </a:p>
          </p:txBody>
        </p:sp>
        <p:sp>
          <p:nvSpPr>
            <p:cNvPr id="210" name="Text Box 78">
              <a:extLst>
                <a:ext uri="{FF2B5EF4-FFF2-40B4-BE49-F238E27FC236}">
                  <a16:creationId xmlns:a16="http://schemas.microsoft.com/office/drawing/2014/main" id="{D113E432-CFD9-4CA0-A6F8-90B88BDFC9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3185" y="2607177"/>
              <a:ext cx="26068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g,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Loves(b, g)</a:t>
              </a:r>
            </a:p>
          </p:txBody>
        </p:sp>
      </p:grpSp>
      <p:sp>
        <p:nvSpPr>
          <p:cNvPr id="211" name="AutoShape 8">
            <a:extLst>
              <a:ext uri="{FF2B5EF4-FFF2-40B4-BE49-F238E27FC236}">
                <a16:creationId xmlns:a16="http://schemas.microsoft.com/office/drawing/2014/main" id="{EE32950B-B56E-4D7C-BF21-AC0F96FB0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8926" y="3429000"/>
            <a:ext cx="1905001" cy="2362200"/>
          </a:xfrm>
          <a:prstGeom prst="wedgeRectCallout">
            <a:avLst>
              <a:gd name="adj1" fmla="val -19591"/>
              <a:gd name="adj2" fmla="val -618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Continuing this assigns a value to everything in the natural way.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50347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F9A40BF-E741-4780-B5B7-D322856B94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865576" y="1104908"/>
            <a:ext cx="965133" cy="988405"/>
          </a:xfrm>
          <a:prstGeom prst="rect">
            <a:avLst/>
          </a:prstGeom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74DCB886-7137-40EB-917D-E5EA801F6CB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28" name="AutoShape 38">
            <a:extLst>
              <a:ext uri="{FF2B5EF4-FFF2-40B4-BE49-F238E27FC236}">
                <a16:creationId xmlns:a16="http://schemas.microsoft.com/office/drawing/2014/main" id="{B2DD138F-957D-438E-9949-663676859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" y="990600"/>
            <a:ext cx="4425813" cy="1352534"/>
          </a:xfrm>
          <a:prstGeom prst="wedgeRoundRectCallout">
            <a:avLst>
              <a:gd name="adj1" fmla="val -53152"/>
              <a:gd name="adj2" fmla="val -19962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So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means that the truth of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follows from that of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Why don’t state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valid?  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9" name="AutoShape 8">
            <a:extLst>
              <a:ext uri="{FF2B5EF4-FFF2-40B4-BE49-F238E27FC236}">
                <a16:creationId xmlns:a16="http://schemas.microsoft.com/office/drawing/2014/main" id="{16354C14-CF3A-4CE9-AFCA-0FFBC41F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414969"/>
            <a:ext cx="4876800" cy="1274649"/>
          </a:xfrm>
          <a:prstGeom prst="wedgeRectCallout">
            <a:avLst>
              <a:gd name="adj1" fmla="val 38377"/>
              <a:gd name="adj2" fmla="val -8177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A small issue is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/>
              <a:t>is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not a single formula but a set of them.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But I am not formal enough to care.</a:t>
            </a:r>
            <a:endParaRPr lang="en-CA" altLang="en-US" sz="2400" dirty="0"/>
          </a:p>
        </p:txBody>
      </p:sp>
      <p:grpSp>
        <p:nvGrpSpPr>
          <p:cNvPr id="47" name="Group 16">
            <a:extLst>
              <a:ext uri="{FF2B5EF4-FFF2-40B4-BE49-F238E27FC236}">
                <a16:creationId xmlns:a16="http://schemas.microsoft.com/office/drawing/2014/main" id="{35FEFA2F-B3F7-482E-8BA5-C5F37E7ED46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2400" y="1060609"/>
            <a:ext cx="401638" cy="1143000"/>
            <a:chOff x="5760" y="720"/>
            <a:chExt cx="1021" cy="2477"/>
          </a:xfrm>
        </p:grpSpPr>
        <p:grpSp>
          <p:nvGrpSpPr>
            <p:cNvPr id="48" name="Group 17">
              <a:extLst>
                <a:ext uri="{FF2B5EF4-FFF2-40B4-BE49-F238E27FC236}">
                  <a16:creationId xmlns:a16="http://schemas.microsoft.com/office/drawing/2014/main" id="{4C2D4C8C-BF11-4FDF-88A9-6215A173F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52" name="Freeform 18">
                <a:extLst>
                  <a:ext uri="{FF2B5EF4-FFF2-40B4-BE49-F238E27FC236}">
                    <a16:creationId xmlns:a16="http://schemas.microsoft.com/office/drawing/2014/main" id="{AC16B222-2E8E-41F2-B8C5-472FCB0A0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19">
                <a:extLst>
                  <a:ext uri="{FF2B5EF4-FFF2-40B4-BE49-F238E27FC236}">
                    <a16:creationId xmlns:a16="http://schemas.microsoft.com/office/drawing/2014/main" id="{FD839A98-7CC8-443B-8B88-8ADB31A79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20">
                <a:extLst>
                  <a:ext uri="{FF2B5EF4-FFF2-40B4-BE49-F238E27FC236}">
                    <a16:creationId xmlns:a16="http://schemas.microsoft.com/office/drawing/2014/main" id="{EE73821C-9B2A-4A98-81E9-74D8EB3E2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21">
                <a:extLst>
                  <a:ext uri="{FF2B5EF4-FFF2-40B4-BE49-F238E27FC236}">
                    <a16:creationId xmlns:a16="http://schemas.microsoft.com/office/drawing/2014/main" id="{4A752616-6742-4A0B-9DB1-DE4A0D7AA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22">
                <a:extLst>
                  <a:ext uri="{FF2B5EF4-FFF2-40B4-BE49-F238E27FC236}">
                    <a16:creationId xmlns:a16="http://schemas.microsoft.com/office/drawing/2014/main" id="{C0F79D62-3955-4301-B920-95A612CBA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23">
                <a:extLst>
                  <a:ext uri="{FF2B5EF4-FFF2-40B4-BE49-F238E27FC236}">
                    <a16:creationId xmlns:a16="http://schemas.microsoft.com/office/drawing/2014/main" id="{2B566AD2-43FC-4C86-9A57-FBB6BE748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9" name="Group 24">
              <a:extLst>
                <a:ext uri="{FF2B5EF4-FFF2-40B4-BE49-F238E27FC236}">
                  <a16:creationId xmlns:a16="http://schemas.microsoft.com/office/drawing/2014/main" id="{18DE0DC2-47C8-47B2-953E-F6F45BBAF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50" name="Freeform 25">
                <a:extLst>
                  <a:ext uri="{FF2B5EF4-FFF2-40B4-BE49-F238E27FC236}">
                    <a16:creationId xmlns:a16="http://schemas.microsoft.com/office/drawing/2014/main" id="{36D5E220-5CF7-40B3-A677-472285266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Oval 26">
                <a:extLst>
                  <a:ext uri="{FF2B5EF4-FFF2-40B4-BE49-F238E27FC236}">
                    <a16:creationId xmlns:a16="http://schemas.microsoft.com/office/drawing/2014/main" id="{5B771B9E-71A3-4F97-B972-4BB98C83E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21" name="AutoShape 8">
            <a:extLst>
              <a:ext uri="{FF2B5EF4-FFF2-40B4-BE49-F238E27FC236}">
                <a16:creationId xmlns:a16="http://schemas.microsoft.com/office/drawing/2014/main" id="{072AD5A7-95DF-4EA7-8ED6-D4E87BC2B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731447"/>
            <a:ext cx="6182564" cy="914400"/>
          </a:xfrm>
          <a:prstGeom prst="wedgeRectCallout">
            <a:avLst>
              <a:gd name="adj1" fmla="val 28926"/>
              <a:gd name="adj2" fmla="val -7345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Another issue is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/>
              <a:t>is itself a formula,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while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/>
              <a:t>is a “meta statement” about formulas.</a:t>
            </a:r>
          </a:p>
        </p:txBody>
      </p:sp>
      <p:sp>
        <p:nvSpPr>
          <p:cNvPr id="20" name="AutoShape 8">
            <a:extLst>
              <a:ext uri="{FF2B5EF4-FFF2-40B4-BE49-F238E27FC236}">
                <a16:creationId xmlns:a16="http://schemas.microsoft.com/office/drawing/2014/main" id="{841DED4D-83CE-4B39-A834-1E1B066A8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754082"/>
            <a:ext cx="7086600" cy="1809465"/>
          </a:xfrm>
          <a:prstGeom prst="wedgeRectCallout">
            <a:avLst>
              <a:gd name="adj1" fmla="val 33364"/>
              <a:gd name="adj2" fmla="val -5927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And you are right.</a:t>
            </a:r>
            <a:r>
              <a:rPr lang="en-CA" sz="2400" dirty="0"/>
              <a:t> </a:t>
            </a:r>
          </a:p>
          <a:p>
            <a:pPr algn="ctr"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CA" sz="2400" dirty="0"/>
              <a:t>iff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CA" sz="2400" dirty="0"/>
              <a:t>is valid</a:t>
            </a:r>
          </a:p>
          <a:p>
            <a:pPr algn="ctr">
              <a:buNone/>
            </a:pPr>
            <a:r>
              <a:rPr lang="en-CA" altLang="en-US" sz="2400" dirty="0"/>
              <a:t>iff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CA" sz="2400" dirty="0"/>
              <a:t>is true in every </a:t>
            </a:r>
            <a:r>
              <a:rPr lang="en-CA" altLang="en-US" sz="2400" dirty="0"/>
              <a:t>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</a:t>
            </a:r>
            <a:endParaRPr lang="en-CA" sz="2400" dirty="0"/>
          </a:p>
          <a:p>
            <a:pPr algn="ctr">
              <a:buNone/>
            </a:pPr>
            <a:r>
              <a:rPr lang="en-CA" sz="2400" dirty="0"/>
              <a:t>iff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 in every </a:t>
            </a:r>
            <a:r>
              <a:rPr lang="en-CA" altLang="en-US" sz="2400" dirty="0"/>
              <a:t>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for which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true.</a:t>
            </a:r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id="{347BE051-A311-4D1F-9C84-B622C4FDC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717925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C6D4C93C-CC1E-4656-89FF-581489FB7C18}"/>
              </a:ext>
            </a:extLst>
          </p:cNvPr>
          <p:cNvSpPr/>
          <p:nvPr/>
        </p:nvSpPr>
        <p:spPr>
          <a:xfrm>
            <a:off x="0" y="515686"/>
            <a:ext cx="7049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n-US" sz="2400" dirty="0">
                <a:solidFill>
                  <a:schemeClr val="tx2"/>
                </a:solidFill>
              </a:rPr>
              <a:t>, </a:t>
            </a:r>
            <a:r>
              <a:rPr lang="en-US" sz="2400" dirty="0">
                <a:solidFill>
                  <a:srgbClr val="FFC000"/>
                </a:solidFill>
              </a:rPr>
              <a:t>⊢</a:t>
            </a:r>
            <a:r>
              <a:rPr lang="en-US" sz="2400" dirty="0">
                <a:solidFill>
                  <a:schemeClr val="tx2"/>
                </a:solidFill>
              </a:rPr>
              <a:t>, </a:t>
            </a:r>
            <a:r>
              <a:rPr lang="en-US" sz="2400" dirty="0">
                <a:solidFill>
                  <a:srgbClr val="FFC000"/>
                </a:solidFill>
              </a:rPr>
              <a:t>⇒</a:t>
            </a:r>
            <a:r>
              <a:rPr lang="en-US" sz="2400" dirty="0">
                <a:solidFill>
                  <a:schemeClr val="tx2"/>
                </a:solidFill>
              </a:rPr>
              <a:t>, and </a:t>
            </a:r>
            <a:r>
              <a:rPr lang="en-US" sz="2400" dirty="0">
                <a:solidFill>
                  <a:srgbClr val="FFC000"/>
                </a:solidFill>
              </a:rPr>
              <a:t>→</a:t>
            </a:r>
            <a:r>
              <a:rPr lang="en-US" sz="2400" dirty="0">
                <a:solidFill>
                  <a:schemeClr val="tx2"/>
                </a:solidFill>
              </a:rPr>
              <a:t> are Interchangeable:</a:t>
            </a:r>
          </a:p>
        </p:txBody>
      </p:sp>
    </p:spTree>
    <p:extLst>
      <p:ext uri="{BB962C8B-B14F-4D97-AF65-F5344CB8AC3E}">
        <p14:creationId xmlns:p14="http://schemas.microsoft.com/office/powerpoint/2010/main" val="1085654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21" grpId="0" animBg="1"/>
      <p:bldP spid="20" grpId="0" animBg="1"/>
      <p:bldP spid="22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F9A40BF-E741-4780-B5B7-D322856B94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865576" y="1104908"/>
            <a:ext cx="965133" cy="988405"/>
          </a:xfrm>
          <a:prstGeom prst="rect">
            <a:avLst/>
          </a:prstGeom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74DCB886-7137-40EB-917D-E5EA801F6CB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28" name="AutoShape 38">
            <a:extLst>
              <a:ext uri="{FF2B5EF4-FFF2-40B4-BE49-F238E27FC236}">
                <a16:creationId xmlns:a16="http://schemas.microsoft.com/office/drawing/2014/main" id="{B2DD138F-957D-438E-9949-663676859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900" y="980253"/>
            <a:ext cx="4425813" cy="1352534"/>
          </a:xfrm>
          <a:prstGeom prst="wedgeRoundRectCallout">
            <a:avLst>
              <a:gd name="adj1" fmla="val -53152"/>
              <a:gd name="adj2" fmla="val -19962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So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means that a proof of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follows from that of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Why don’t we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?  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9" name="AutoShape 8">
            <a:extLst>
              <a:ext uri="{FF2B5EF4-FFF2-40B4-BE49-F238E27FC236}">
                <a16:creationId xmlns:a16="http://schemas.microsoft.com/office/drawing/2014/main" id="{16354C14-CF3A-4CE9-AFCA-0FFBC41FF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2404622"/>
            <a:ext cx="4876800" cy="1274649"/>
          </a:xfrm>
          <a:prstGeom prst="wedgeRectCallout">
            <a:avLst>
              <a:gd name="adj1" fmla="val 38377"/>
              <a:gd name="adj2" fmla="val -8177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A small issue is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/>
              <a:t>is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not a single formula but a set of them.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But I am not formal enough to care.</a:t>
            </a:r>
            <a:endParaRPr lang="en-CA" altLang="en-US" sz="2400" dirty="0"/>
          </a:p>
        </p:txBody>
      </p:sp>
      <p:grpSp>
        <p:nvGrpSpPr>
          <p:cNvPr id="47" name="Group 16">
            <a:extLst>
              <a:ext uri="{FF2B5EF4-FFF2-40B4-BE49-F238E27FC236}">
                <a16:creationId xmlns:a16="http://schemas.microsoft.com/office/drawing/2014/main" id="{35FEFA2F-B3F7-482E-8BA5-C5F37E7ED46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2400" y="1060609"/>
            <a:ext cx="401638" cy="1143000"/>
            <a:chOff x="5760" y="720"/>
            <a:chExt cx="1021" cy="2477"/>
          </a:xfrm>
        </p:grpSpPr>
        <p:grpSp>
          <p:nvGrpSpPr>
            <p:cNvPr id="48" name="Group 17">
              <a:extLst>
                <a:ext uri="{FF2B5EF4-FFF2-40B4-BE49-F238E27FC236}">
                  <a16:creationId xmlns:a16="http://schemas.microsoft.com/office/drawing/2014/main" id="{4C2D4C8C-BF11-4FDF-88A9-6215A173F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52" name="Freeform 18">
                <a:extLst>
                  <a:ext uri="{FF2B5EF4-FFF2-40B4-BE49-F238E27FC236}">
                    <a16:creationId xmlns:a16="http://schemas.microsoft.com/office/drawing/2014/main" id="{AC16B222-2E8E-41F2-B8C5-472FCB0A0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19">
                <a:extLst>
                  <a:ext uri="{FF2B5EF4-FFF2-40B4-BE49-F238E27FC236}">
                    <a16:creationId xmlns:a16="http://schemas.microsoft.com/office/drawing/2014/main" id="{FD839A98-7CC8-443B-8B88-8ADB31A79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20">
                <a:extLst>
                  <a:ext uri="{FF2B5EF4-FFF2-40B4-BE49-F238E27FC236}">
                    <a16:creationId xmlns:a16="http://schemas.microsoft.com/office/drawing/2014/main" id="{EE73821C-9B2A-4A98-81E9-74D8EB3E2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21">
                <a:extLst>
                  <a:ext uri="{FF2B5EF4-FFF2-40B4-BE49-F238E27FC236}">
                    <a16:creationId xmlns:a16="http://schemas.microsoft.com/office/drawing/2014/main" id="{4A752616-6742-4A0B-9DB1-DE4A0D7AA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22">
                <a:extLst>
                  <a:ext uri="{FF2B5EF4-FFF2-40B4-BE49-F238E27FC236}">
                    <a16:creationId xmlns:a16="http://schemas.microsoft.com/office/drawing/2014/main" id="{C0F79D62-3955-4301-B920-95A612CBA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23">
                <a:extLst>
                  <a:ext uri="{FF2B5EF4-FFF2-40B4-BE49-F238E27FC236}">
                    <a16:creationId xmlns:a16="http://schemas.microsoft.com/office/drawing/2014/main" id="{2B566AD2-43FC-4C86-9A57-FBB6BE748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9" name="Group 24">
              <a:extLst>
                <a:ext uri="{FF2B5EF4-FFF2-40B4-BE49-F238E27FC236}">
                  <a16:creationId xmlns:a16="http://schemas.microsoft.com/office/drawing/2014/main" id="{18DE0DC2-47C8-47B2-953E-F6F45BBAF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50" name="Freeform 25">
                <a:extLst>
                  <a:ext uri="{FF2B5EF4-FFF2-40B4-BE49-F238E27FC236}">
                    <a16:creationId xmlns:a16="http://schemas.microsoft.com/office/drawing/2014/main" id="{36D5E220-5CF7-40B3-A677-472285266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Oval 26">
                <a:extLst>
                  <a:ext uri="{FF2B5EF4-FFF2-40B4-BE49-F238E27FC236}">
                    <a16:creationId xmlns:a16="http://schemas.microsoft.com/office/drawing/2014/main" id="{5B771B9E-71A3-4F97-B972-4BB98C83E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AutoShape 8">
            <a:extLst>
              <a:ext uri="{FF2B5EF4-FFF2-40B4-BE49-F238E27FC236}">
                <a16:creationId xmlns:a16="http://schemas.microsoft.com/office/drawing/2014/main" id="{841DED4D-83CE-4B39-A834-1E1B066A8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4743735"/>
            <a:ext cx="7086600" cy="1809465"/>
          </a:xfrm>
          <a:prstGeom prst="wedgeRectCallout">
            <a:avLst>
              <a:gd name="adj1" fmla="val 33364"/>
              <a:gd name="adj2" fmla="val -5927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And you are right.</a:t>
            </a:r>
            <a:r>
              <a:rPr lang="en-CA" sz="2400" dirty="0"/>
              <a:t> </a:t>
            </a:r>
          </a:p>
          <a:p>
            <a:pPr algn="ctr"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CA" sz="2400" dirty="0"/>
              <a:t>iff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CA" sz="2400" dirty="0"/>
              <a:t>can be proved</a:t>
            </a:r>
          </a:p>
          <a:p>
            <a:pPr algn="ctr">
              <a:buNone/>
            </a:pPr>
            <a:r>
              <a:rPr lang="en-US" altLang="en-US" sz="2400" dirty="0">
                <a:solidFill>
                  <a:schemeClr val="tx2"/>
                </a:solidFill>
                <a:sym typeface="Wingdings" panose="05000000000000000000" pitchFamily="2" charset="2"/>
              </a:rPr>
              <a:t>Deduction</a:t>
            </a:r>
            <a:r>
              <a:rPr lang="en-US" altLang="en-US" sz="2400" dirty="0">
                <a:solidFill>
                  <a:schemeClr val="tx2"/>
                </a:solidFill>
              </a:rPr>
              <a:t>: </a:t>
            </a:r>
            <a:r>
              <a:rPr lang="en-US" altLang="en-US" sz="2400" dirty="0"/>
              <a:t>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sz="2400" dirty="0"/>
              <a:t> by assuming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sz="2400" dirty="0"/>
              <a:t> and proving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cs typeface="Times New Roman" panose="02020603050405020304" pitchFamily="18" charset="0"/>
              </a:rPr>
              <a:t>.</a:t>
            </a:r>
            <a:endParaRPr lang="en-US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ctr">
              <a:buNone/>
            </a:pPr>
            <a:r>
              <a:rPr lang="en-CA" sz="2400" dirty="0">
                <a:solidFill>
                  <a:schemeClr val="tx2"/>
                </a:solidFill>
                <a:sym typeface="Wingdings" panose="05000000000000000000" pitchFamily="2" charset="2"/>
              </a:rPr>
              <a:t></a:t>
            </a:r>
            <a:r>
              <a:rPr lang="en-CA" sz="2400" dirty="0">
                <a:solidFill>
                  <a:schemeClr val="tx2"/>
                </a:solidFill>
              </a:rPr>
              <a:t>Modus Ponens:</a:t>
            </a:r>
            <a:r>
              <a:rPr lang="en-US" sz="2400" dirty="0">
                <a:solidFill>
                  <a:schemeClr val="tx2"/>
                </a:solidFill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From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and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, conclude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cs typeface="Times New Roman" panose="02020603050405020304" pitchFamily="18" charset="0"/>
              </a:rPr>
              <a:t>.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  <a:endParaRPr lang="en-CA" sz="2400" dirty="0"/>
          </a:p>
          <a:p>
            <a:pPr algn="ctr">
              <a:buNone/>
            </a:pPr>
            <a:endParaRPr lang="en-CA" sz="2400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6D1AE9D-88EC-4250-BA7F-F571AADF70FC}"/>
              </a:ext>
            </a:extLst>
          </p:cNvPr>
          <p:cNvSpPr/>
          <p:nvPr/>
        </p:nvSpPr>
        <p:spPr>
          <a:xfrm>
            <a:off x="0" y="515686"/>
            <a:ext cx="7049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n-US" sz="2400" dirty="0">
                <a:solidFill>
                  <a:schemeClr val="tx2"/>
                </a:solidFill>
              </a:rPr>
              <a:t>, </a:t>
            </a:r>
            <a:r>
              <a:rPr lang="en-US" sz="2400" dirty="0">
                <a:solidFill>
                  <a:srgbClr val="FFC000"/>
                </a:solidFill>
              </a:rPr>
              <a:t>⊢</a:t>
            </a:r>
            <a:r>
              <a:rPr lang="en-US" sz="2400" dirty="0">
                <a:solidFill>
                  <a:schemeClr val="tx2"/>
                </a:solidFill>
              </a:rPr>
              <a:t>, </a:t>
            </a:r>
            <a:r>
              <a:rPr lang="en-US" sz="2400" dirty="0">
                <a:solidFill>
                  <a:srgbClr val="FFC000"/>
                </a:solidFill>
              </a:rPr>
              <a:t>⇒</a:t>
            </a:r>
            <a:r>
              <a:rPr lang="en-US" sz="2400" dirty="0">
                <a:solidFill>
                  <a:schemeClr val="tx2"/>
                </a:solidFill>
              </a:rPr>
              <a:t>, and </a:t>
            </a:r>
            <a:r>
              <a:rPr lang="en-US" sz="2400" dirty="0">
                <a:solidFill>
                  <a:srgbClr val="FFC000"/>
                </a:solidFill>
              </a:rPr>
              <a:t>→</a:t>
            </a:r>
            <a:r>
              <a:rPr lang="en-US" sz="2400" dirty="0">
                <a:solidFill>
                  <a:schemeClr val="tx2"/>
                </a:solidFill>
              </a:rPr>
              <a:t> are Interchangeable:</a:t>
            </a:r>
          </a:p>
        </p:txBody>
      </p:sp>
      <p:sp>
        <p:nvSpPr>
          <p:cNvPr id="22" name="AutoShape 8">
            <a:extLst>
              <a:ext uri="{FF2B5EF4-FFF2-40B4-BE49-F238E27FC236}">
                <a16:creationId xmlns:a16="http://schemas.microsoft.com/office/drawing/2014/main" id="{2F2B49CF-45F8-4B46-B242-11C028C97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731447"/>
            <a:ext cx="6182564" cy="914400"/>
          </a:xfrm>
          <a:prstGeom prst="wedgeRectCallout">
            <a:avLst>
              <a:gd name="adj1" fmla="val 28926"/>
              <a:gd name="adj2" fmla="val -7345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Another issue is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/>
              <a:t>is itself a formula,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while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/>
              <a:t>is a “meta statement” about formulas.</a:t>
            </a:r>
          </a:p>
        </p:txBody>
      </p:sp>
    </p:spTree>
    <p:extLst>
      <p:ext uri="{BB962C8B-B14F-4D97-AF65-F5344CB8AC3E}">
        <p14:creationId xmlns:p14="http://schemas.microsoft.com/office/powerpoint/2010/main" val="151922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5" name="AutoShape 38">
            <a:extLst>
              <a:ext uri="{FF2B5EF4-FFF2-40B4-BE49-F238E27FC236}">
                <a16:creationId xmlns:a16="http://schemas.microsoft.com/office/drawing/2014/main" id="{48D1E337-2631-4A9C-A92B-5461F7B7F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021" y="1009650"/>
            <a:ext cx="5889557" cy="1736188"/>
          </a:xfrm>
          <a:prstGeom prst="wedgeRoundRectCallout">
            <a:avLst>
              <a:gd name="adj1" fmla="val -53152"/>
              <a:gd name="adj2" fmla="val -19962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Proofs:</a:t>
            </a:r>
            <a:endParaRPr lang="en-US" sz="2400" dirty="0">
              <a:solidFill>
                <a:srgbClr val="FFFFFF"/>
              </a:solidFill>
            </a:endParaRPr>
          </a:p>
          <a:p>
            <a:pPr lvl="0" fontAlgn="ctr">
              <a:spcBef>
                <a:spcPts val="0"/>
              </a:spcBef>
              <a:buNone/>
            </a:pPr>
            <a:r>
              <a:rPr 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l-GR" sz="2400" dirty="0">
                <a:solidFill>
                  <a:srgbClr val="FFC000"/>
                </a:solidFill>
              </a:rPr>
              <a:t>⇒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: </a:t>
            </a:r>
            <a:br>
              <a:rPr lang="en-US" sz="2400" dirty="0">
                <a:solidFill>
                  <a:srgbClr val="FFFFFF"/>
                </a:solidFill>
              </a:rPr>
            </a:br>
            <a:r>
              <a:rPr lang="en-US" sz="2400" dirty="0">
                <a:solidFill>
                  <a:srgbClr val="FFFFFF"/>
                </a:solidFill>
              </a:rPr>
              <a:t>             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are lines in your proof,</a:t>
            </a:r>
          </a:p>
          <a:p>
            <a:pPr lvl="0" fontAlgn="ctr">
              <a:spcBef>
                <a:spcPts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      then you can add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.</a:t>
            </a:r>
          </a:p>
        </p:txBody>
      </p:sp>
      <p:grpSp>
        <p:nvGrpSpPr>
          <p:cNvPr id="6" name="Group 16">
            <a:extLst>
              <a:ext uri="{FF2B5EF4-FFF2-40B4-BE49-F238E27FC236}">
                <a16:creationId xmlns:a16="http://schemas.microsoft.com/office/drawing/2014/main" id="{333967D7-C104-479A-8643-BB09A57EA3A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2400" y="1060609"/>
            <a:ext cx="401638" cy="1143000"/>
            <a:chOff x="5760" y="720"/>
            <a:chExt cx="1021" cy="2477"/>
          </a:xfrm>
        </p:grpSpPr>
        <p:grpSp>
          <p:nvGrpSpPr>
            <p:cNvPr id="7" name="Group 17">
              <a:extLst>
                <a:ext uri="{FF2B5EF4-FFF2-40B4-BE49-F238E27FC236}">
                  <a16:creationId xmlns:a16="http://schemas.microsoft.com/office/drawing/2014/main" id="{88BD8416-BFCE-486B-B763-93F256E211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" name="Freeform 18">
                <a:extLst>
                  <a:ext uri="{FF2B5EF4-FFF2-40B4-BE49-F238E27FC236}">
                    <a16:creationId xmlns:a16="http://schemas.microsoft.com/office/drawing/2014/main" id="{F205BD98-3555-4F91-956C-EF49EE7D1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" name="Freeform 19">
                <a:extLst>
                  <a:ext uri="{FF2B5EF4-FFF2-40B4-BE49-F238E27FC236}">
                    <a16:creationId xmlns:a16="http://schemas.microsoft.com/office/drawing/2014/main" id="{9F81DBDF-5B2F-434D-9120-0DFCA9434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20">
                <a:extLst>
                  <a:ext uri="{FF2B5EF4-FFF2-40B4-BE49-F238E27FC236}">
                    <a16:creationId xmlns:a16="http://schemas.microsoft.com/office/drawing/2014/main" id="{B9A604D5-9CCA-4FE1-ACDB-4B0A3014B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21">
                <a:extLst>
                  <a:ext uri="{FF2B5EF4-FFF2-40B4-BE49-F238E27FC236}">
                    <a16:creationId xmlns:a16="http://schemas.microsoft.com/office/drawing/2014/main" id="{57EEE65D-1B7C-4975-9F79-FB4E1718C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22">
                <a:extLst>
                  <a:ext uri="{FF2B5EF4-FFF2-40B4-BE49-F238E27FC236}">
                    <a16:creationId xmlns:a16="http://schemas.microsoft.com/office/drawing/2014/main" id="{6AD5F1F5-40E3-47ED-BC55-6D25C8F6F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23">
                <a:extLst>
                  <a:ext uri="{FF2B5EF4-FFF2-40B4-BE49-F238E27FC236}">
                    <a16:creationId xmlns:a16="http://schemas.microsoft.com/office/drawing/2014/main" id="{C9473361-8A25-4F95-B6AB-5C9F9FC69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 24">
              <a:extLst>
                <a:ext uri="{FF2B5EF4-FFF2-40B4-BE49-F238E27FC236}">
                  <a16:creationId xmlns:a16="http://schemas.microsoft.com/office/drawing/2014/main" id="{15F1AE49-8018-4C2E-ADF0-66C1C0DE89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9" name="Freeform 25">
                <a:extLst>
                  <a:ext uri="{FF2B5EF4-FFF2-40B4-BE49-F238E27FC236}">
                    <a16:creationId xmlns:a16="http://schemas.microsoft.com/office/drawing/2014/main" id="{320420DE-D3ED-4B23-881E-3447923DB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" name="Oval 26">
                <a:extLst>
                  <a:ext uri="{FF2B5EF4-FFF2-40B4-BE49-F238E27FC236}">
                    <a16:creationId xmlns:a16="http://schemas.microsoft.com/office/drawing/2014/main" id="{8CE9ABDB-DB8D-48B4-8835-C773F04B4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7" name="AutoShape 38">
            <a:extLst>
              <a:ext uri="{FF2B5EF4-FFF2-40B4-BE49-F238E27FC236}">
                <a16:creationId xmlns:a16="http://schemas.microsoft.com/office/drawing/2014/main" id="{327B7653-469F-4201-A05A-9875881E9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895600"/>
            <a:ext cx="5334000" cy="1355188"/>
          </a:xfrm>
          <a:prstGeom prst="wedgeRoundRectCallout">
            <a:avLst>
              <a:gd name="adj1" fmla="val -52795"/>
              <a:gd name="adj2" fmla="val -45265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fontAlgn="ctr">
              <a:spcBef>
                <a:spcPts val="0"/>
              </a:spcBef>
              <a:buNone/>
            </a:pPr>
            <a:r>
              <a:rPr lang="en-US" sz="2400" dirty="0">
                <a:solidFill>
                  <a:srgbClr val="FFC000"/>
                </a:solidFill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sz="2400" dirty="0">
                <a:solidFill>
                  <a:srgbClr val="FFFFFF"/>
                </a:solidFill>
              </a:rPr>
              <a:t>:  If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sz="2400" dirty="0">
                <a:solidFill>
                  <a:srgbClr val="FFFFFF"/>
                </a:solidFill>
              </a:rPr>
              <a:t> is added to your axioms,</a:t>
            </a:r>
          </a:p>
          <a:p>
            <a:pPr lvl="0" fontAlgn="ctr">
              <a:spcBef>
                <a:spcPts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       then you can add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sz="2400" dirty="0">
                <a:solidFill>
                  <a:srgbClr val="FFFFFF"/>
                </a:solidFill>
              </a:rPr>
              <a:t> as a line.</a:t>
            </a:r>
          </a:p>
          <a:p>
            <a:pPr lvl="0" fontAlgn="ctr">
              <a:spcBef>
                <a:spcPts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       How is this different than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sz="2400" dirty="0">
                <a:solidFill>
                  <a:srgbClr val="FFC000"/>
                </a:solidFill>
              </a:rPr>
              <a:t>⇒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?</a:t>
            </a:r>
            <a:endParaRPr lang="en-US" sz="2400" dirty="0">
              <a:solidFill>
                <a:srgbClr val="FFFFFF"/>
              </a:solidFill>
            </a:endParaRPr>
          </a:p>
        </p:txBody>
      </p:sp>
      <p:pic>
        <p:nvPicPr>
          <p:cNvPr id="19" name="Picture 18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2C7EB463-AB11-4663-B36F-79F605CA3E2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865576" y="1111099"/>
            <a:ext cx="965133" cy="988405"/>
          </a:xfrm>
          <a:prstGeom prst="rect">
            <a:avLst/>
          </a:prstGeom>
        </p:spPr>
      </p:pic>
      <p:sp>
        <p:nvSpPr>
          <p:cNvPr id="20" name="AutoShape 8">
            <a:extLst>
              <a:ext uri="{FF2B5EF4-FFF2-40B4-BE49-F238E27FC236}">
                <a16:creationId xmlns:a16="http://schemas.microsoft.com/office/drawing/2014/main" id="{115B837E-3704-4B8F-A647-79EE7B8C9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8161" y="4400550"/>
            <a:ext cx="5956039" cy="1619250"/>
          </a:xfrm>
          <a:prstGeom prst="wedgeRectCallout">
            <a:avLst>
              <a:gd name="adj1" fmla="val 52755"/>
              <a:gd name="adj2" fmla="val -48513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Same except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generally,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l-GR" sz="2400" dirty="0">
                <a:solidFill>
                  <a:srgbClr val="FFC000"/>
                </a:solidFill>
              </a:rPr>
              <a:t>⇒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involves a single (or few) steps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while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l-GR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>
                <a:sym typeface="Symbol" panose="05050102010706020507" pitchFamily="18" charset="2"/>
              </a:rPr>
              <a:t>could be a long proof.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5F8CE25-DA5A-4F16-8863-1D8AC140BE8A}"/>
              </a:ext>
            </a:extLst>
          </p:cNvPr>
          <p:cNvSpPr/>
          <p:nvPr/>
        </p:nvSpPr>
        <p:spPr>
          <a:xfrm>
            <a:off x="0" y="515686"/>
            <a:ext cx="7049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n-US" sz="2400" dirty="0">
                <a:solidFill>
                  <a:schemeClr val="tx2"/>
                </a:solidFill>
              </a:rPr>
              <a:t>, </a:t>
            </a:r>
            <a:r>
              <a:rPr lang="en-US" sz="2400" dirty="0">
                <a:solidFill>
                  <a:srgbClr val="FFC000"/>
                </a:solidFill>
              </a:rPr>
              <a:t>⊢</a:t>
            </a:r>
            <a:r>
              <a:rPr lang="en-US" sz="2400" dirty="0">
                <a:solidFill>
                  <a:schemeClr val="tx2"/>
                </a:solidFill>
              </a:rPr>
              <a:t>, </a:t>
            </a:r>
            <a:r>
              <a:rPr lang="en-US" sz="2400" dirty="0">
                <a:solidFill>
                  <a:srgbClr val="FFC000"/>
                </a:solidFill>
              </a:rPr>
              <a:t>⇒</a:t>
            </a:r>
            <a:r>
              <a:rPr lang="en-US" sz="2400" dirty="0">
                <a:solidFill>
                  <a:schemeClr val="tx2"/>
                </a:solidFill>
              </a:rPr>
              <a:t>, and </a:t>
            </a:r>
            <a:r>
              <a:rPr lang="en-US" sz="2400" dirty="0">
                <a:solidFill>
                  <a:srgbClr val="FFC000"/>
                </a:solidFill>
              </a:rPr>
              <a:t>→</a:t>
            </a:r>
            <a:r>
              <a:rPr lang="en-US" sz="2400" dirty="0">
                <a:solidFill>
                  <a:schemeClr val="tx2"/>
                </a:solidFill>
              </a:rPr>
              <a:t> are Interchangeable:</a:t>
            </a:r>
          </a:p>
        </p:txBody>
      </p:sp>
    </p:spTree>
    <p:extLst>
      <p:ext uri="{BB962C8B-B14F-4D97-AF65-F5344CB8AC3E}">
        <p14:creationId xmlns:p14="http://schemas.microsoft.com/office/powerpoint/2010/main" val="3776571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" grpId="0" animBg="1"/>
      <p:bldP spid="20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pic>
        <p:nvPicPr>
          <p:cNvPr id="27" name="Picture 5" descr="j0116172">
            <a:extLst>
              <a:ext uri="{FF2B5EF4-FFF2-40B4-BE49-F238E27FC236}">
                <a16:creationId xmlns:a16="http://schemas.microsoft.com/office/drawing/2014/main" id="{E4427903-E6D6-4AFD-833B-7CCF5595F2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52400" y="3715359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1" name="AutoShape 35">
                <a:extLst>
                  <a:ext uri="{FF2B5EF4-FFF2-40B4-BE49-F238E27FC236}">
                    <a16:creationId xmlns:a16="http://schemas.microsoft.com/office/drawing/2014/main" id="{BFA1B7A2-6413-450A-8412-507AD44A8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646" y="5289734"/>
                <a:ext cx="8017407" cy="1415866"/>
              </a:xfrm>
              <a:prstGeom prst="wedgeRoundRectCallout">
                <a:avLst>
                  <a:gd name="adj1" fmla="val -51392"/>
                  <a:gd name="adj2" fmla="val -45384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lvl="0">
                  <a:buNone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00E7E7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4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400" dirty="0">
                    <a:solidFill>
                      <a:srgbClr val="66FF66"/>
                    </a:solidFill>
                    <a:latin typeface="Monotype Corsiva" panose="03010101010201010101" pitchFamily="66" charset="0"/>
                  </a:rPr>
                  <a:t>M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 </a:t>
                </a:r>
                <a:r>
                  <a:rPr lang="en-US" altLang="en-US" sz="24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400" i="1" dirty="0">
                            <a:solidFill>
                              <a:srgbClr val="FF00FF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400" i="1" dirty="0">
                            <a:solidFill>
                              <a:srgbClr val="FF00FF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lang="en-US" altLang="en-US" sz="2400" baseline="-25000" dirty="0">
                        <a:solidFill>
                          <a:srgbClr val="FF00FF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4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4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 "</a:t>
                </a:r>
                <a:r>
                  <a:rPr lang="en-US" altLang="en-US" sz="2400" dirty="0">
                    <a:solidFill>
                      <a:srgbClr val="FFFF00"/>
                    </a:solidFill>
                  </a:rPr>
                  <a:t>x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n-US" altLang="en-US" sz="2400" dirty="0">
                    <a:solidFill>
                      <a:srgbClr val="FF00FF"/>
                    </a:solidFill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[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</a:rPr>
                  <a:t>(</a:t>
                </a:r>
                <a:r>
                  <a:rPr lang="en-CA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n-CA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].</a:t>
                </a:r>
                <a:r>
                  <a:rPr lang="en-CA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</a:endParaRPr>
              </a:p>
              <a:p>
                <a:pPr lvl="0">
                  <a:buNone/>
                  <a:defRPr/>
                </a:pPr>
                <a:r>
                  <a:rPr lang="en-US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lang="en-US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“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From line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400" dirty="0">
                    <a:solidFill>
                      <a:srgbClr val="FFFFFF"/>
                    </a:solidFill>
                    <a:sym typeface="Symbol" panose="05050102010706020507" pitchFamily="18" charset="2"/>
                  </a:rPr>
                  <a:t>, include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line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lang="en-US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”</a:t>
                </a:r>
                <a:r>
                  <a:rPr lang="en-US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</p:txBody>
          </p:sp>
        </mc:Choice>
        <mc:Fallback xmlns="">
          <p:sp>
            <p:nvSpPr>
              <p:cNvPr id="31" name="AutoShape 35">
                <a:extLst>
                  <a:ext uri="{FF2B5EF4-FFF2-40B4-BE49-F238E27FC236}">
                    <a16:creationId xmlns:a16="http://schemas.microsoft.com/office/drawing/2014/main" id="{BFA1B7A2-6413-450A-8412-507AD44A842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915646" y="5289734"/>
                <a:ext cx="8017407" cy="1415866"/>
              </a:xfrm>
              <a:prstGeom prst="wedgeRoundRectCallout">
                <a:avLst>
                  <a:gd name="adj1" fmla="val -51392"/>
                  <a:gd name="adj2" fmla="val -45384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AutoShape 8">
            <a:extLst>
              <a:ext uri="{FF2B5EF4-FFF2-40B4-BE49-F238E27FC236}">
                <a16:creationId xmlns:a16="http://schemas.microsoft.com/office/drawing/2014/main" id="{E66B9D00-C925-434B-A96D-76082E086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9600" y="3177240"/>
            <a:ext cx="5359400" cy="1928469"/>
          </a:xfrm>
          <a:prstGeom prst="wedgeRectCallout">
            <a:avLst>
              <a:gd name="adj1" fmla="val -62232"/>
              <a:gd name="adj2" fmla="val -6843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In our proof system: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From line </a:t>
            </a:r>
            <a:r>
              <a:rPr lang="en-US" sz="2400" dirty="0">
                <a:solidFill>
                  <a:srgbClr val="FFC000"/>
                </a:solidFill>
              </a:rPr>
              <a:t>α(x)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FFC000"/>
                </a:solidFill>
              </a:rPr>
              <a:t>∀xα(x)</a:t>
            </a:r>
            <a:r>
              <a:rPr lang="en-US" sz="2400" dirty="0"/>
              <a:t>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    even though </a:t>
            </a:r>
            <a:r>
              <a:rPr lang="en-US" sz="2400" dirty="0">
                <a:solidFill>
                  <a:srgbClr val="FFC000"/>
                </a:solidFill>
              </a:rPr>
              <a:t>α(x)→∀xα(x)</a:t>
            </a:r>
            <a:r>
              <a:rPr lang="en-US" sz="2400" dirty="0"/>
              <a:t> is not true.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    But when </a:t>
            </a:r>
            <a:r>
              <a:rPr lang="en-US" sz="2400" dirty="0">
                <a:solidFill>
                  <a:srgbClr val="FFC000"/>
                </a:solidFill>
              </a:rPr>
              <a:t>α(x)</a:t>
            </a:r>
            <a:r>
              <a:rPr lang="en-US" sz="2400" dirty="0"/>
              <a:t> is interpreted as </a:t>
            </a:r>
            <a:r>
              <a:rPr lang="en-US" sz="2400" dirty="0">
                <a:solidFill>
                  <a:srgbClr val="00FF00"/>
                </a:solidFill>
              </a:rPr>
              <a:t>∀x</a:t>
            </a:r>
            <a:r>
              <a:rPr lang="en-US" altLang="en-US" sz="2400" dirty="0">
                <a:solidFill>
                  <a:srgbClr val="FF00FF"/>
                </a:solidFill>
              </a:rPr>
              <a:t> </a:t>
            </a:r>
            <a:r>
              <a:rPr lang="en-US" sz="2400" dirty="0">
                <a:solidFill>
                  <a:srgbClr val="FFC000"/>
                </a:solidFill>
              </a:rPr>
              <a:t>α(</a:t>
            </a:r>
            <a:r>
              <a:rPr lang="en-US" sz="2400" dirty="0">
                <a:solidFill>
                  <a:srgbClr val="00FF00"/>
                </a:solidFill>
              </a:rPr>
              <a:t>x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    </a:t>
            </a:r>
            <a:r>
              <a:rPr lang="en-US" sz="2400" dirty="0">
                <a:solidFill>
                  <a:srgbClr val="00FF00"/>
                </a:solidFill>
              </a:rPr>
              <a:t>∀x </a:t>
            </a:r>
            <a:r>
              <a:rPr lang="en-US" sz="2400" dirty="0">
                <a:solidFill>
                  <a:srgbClr val="FFC000"/>
                </a:solidFill>
              </a:rPr>
              <a:t>α(</a:t>
            </a:r>
            <a:r>
              <a:rPr lang="en-US" sz="2400" dirty="0">
                <a:solidFill>
                  <a:srgbClr val="00FF00"/>
                </a:solidFill>
              </a:rPr>
              <a:t>x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FFC000"/>
                </a:solidFill>
              </a:rPr>
              <a:t>→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FFC000"/>
                </a:solidFill>
              </a:rPr>
              <a:t>∀xα(x) </a:t>
            </a:r>
            <a:r>
              <a:rPr lang="en-US" sz="2400" dirty="0"/>
              <a:t>is quite reasonable.</a:t>
            </a:r>
          </a:p>
        </p:txBody>
      </p:sp>
      <p:grpSp>
        <p:nvGrpSpPr>
          <p:cNvPr id="39" name="Group 29">
            <a:extLst>
              <a:ext uri="{FF2B5EF4-FFF2-40B4-BE49-F238E27FC236}">
                <a16:creationId xmlns:a16="http://schemas.microsoft.com/office/drawing/2014/main" id="{6A28A898-4102-4546-8BFD-BA29AFF0CBEA}"/>
              </a:ext>
            </a:extLst>
          </p:cNvPr>
          <p:cNvGrpSpPr>
            <a:grpSpLocks/>
          </p:cNvGrpSpPr>
          <p:nvPr/>
        </p:nvGrpSpPr>
        <p:grpSpPr bwMode="auto">
          <a:xfrm>
            <a:off x="533400" y="2534150"/>
            <a:ext cx="1189548" cy="1252690"/>
            <a:chOff x="2065" y="1551"/>
            <a:chExt cx="1628" cy="1988"/>
          </a:xfrm>
        </p:grpSpPr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76A6B501-CFFA-490E-A4D8-936D8FF83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2" name="Freeform 31">
              <a:extLst>
                <a:ext uri="{FF2B5EF4-FFF2-40B4-BE49-F238E27FC236}">
                  <a16:creationId xmlns:a16="http://schemas.microsoft.com/office/drawing/2014/main" id="{390D895E-ADBE-4D56-A71A-BBDDEDB12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3" name="Freeform 32">
              <a:extLst>
                <a:ext uri="{FF2B5EF4-FFF2-40B4-BE49-F238E27FC236}">
                  <a16:creationId xmlns:a16="http://schemas.microsoft.com/office/drawing/2014/main" id="{5CC3D98B-E530-4F93-A590-D5D5B2D77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6" name="Freeform 33">
              <a:extLst>
                <a:ext uri="{FF2B5EF4-FFF2-40B4-BE49-F238E27FC236}">
                  <a16:creationId xmlns:a16="http://schemas.microsoft.com/office/drawing/2014/main" id="{DAA04B77-DFE3-48EC-908D-D876E294A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A271020B-4ED1-4559-8462-7B08E1AA0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0" name="Freeform 35">
              <a:extLst>
                <a:ext uri="{FF2B5EF4-FFF2-40B4-BE49-F238E27FC236}">
                  <a16:creationId xmlns:a16="http://schemas.microsoft.com/office/drawing/2014/main" id="{31C9D300-EAAD-4CA5-8DFF-971AFC6DC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1" name="Freeform 36">
              <a:extLst>
                <a:ext uri="{FF2B5EF4-FFF2-40B4-BE49-F238E27FC236}">
                  <a16:creationId xmlns:a16="http://schemas.microsoft.com/office/drawing/2014/main" id="{485B7A8F-0954-4BCA-AD6F-9B85F9BF0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2" name="Freeform 37">
              <a:extLst>
                <a:ext uri="{FF2B5EF4-FFF2-40B4-BE49-F238E27FC236}">
                  <a16:creationId xmlns:a16="http://schemas.microsoft.com/office/drawing/2014/main" id="{FC0204A7-8BA3-45CF-B4EA-C00507398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3" name="Freeform 38">
              <a:extLst>
                <a:ext uri="{FF2B5EF4-FFF2-40B4-BE49-F238E27FC236}">
                  <a16:creationId xmlns:a16="http://schemas.microsoft.com/office/drawing/2014/main" id="{225E7CF4-8966-4D2B-9081-0B3AF8A83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4" name="Freeform 39">
              <a:extLst>
                <a:ext uri="{FF2B5EF4-FFF2-40B4-BE49-F238E27FC236}">
                  <a16:creationId xmlns:a16="http://schemas.microsoft.com/office/drawing/2014/main" id="{5801F8EE-3FF0-4EEB-B2ED-F0E734C90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5" name="Freeform 40">
              <a:extLst>
                <a:ext uri="{FF2B5EF4-FFF2-40B4-BE49-F238E27FC236}">
                  <a16:creationId xmlns:a16="http://schemas.microsoft.com/office/drawing/2014/main" id="{AC14970F-E880-48BA-836F-61BAEF7EA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0134FEA7-AB9A-4C12-AAAA-8A9095440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3659CE33-E8C9-4A9C-BDDF-10993A91A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B5B2E232-7DBE-4BEA-B3F9-E0AC6F0BC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E4025156-8DF5-4617-9927-728D9BF96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2" name="Freeform 45">
              <a:extLst>
                <a:ext uri="{FF2B5EF4-FFF2-40B4-BE49-F238E27FC236}">
                  <a16:creationId xmlns:a16="http://schemas.microsoft.com/office/drawing/2014/main" id="{97B86B68-799E-429C-B343-1B5D8A9BD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3" name="Freeform 46">
              <a:extLst>
                <a:ext uri="{FF2B5EF4-FFF2-40B4-BE49-F238E27FC236}">
                  <a16:creationId xmlns:a16="http://schemas.microsoft.com/office/drawing/2014/main" id="{3D49A4C0-8DF6-42C6-90FF-3F04449DE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</p:grpSp>
      <p:sp>
        <p:nvSpPr>
          <p:cNvPr id="67" name="AutoShape 35">
            <a:extLst>
              <a:ext uri="{FF2B5EF4-FFF2-40B4-BE49-F238E27FC236}">
                <a16:creationId xmlns:a16="http://schemas.microsoft.com/office/drawing/2014/main" id="{0E77595D-C4F8-4621-93FB-41E6931E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346" y="2482108"/>
            <a:ext cx="2778654" cy="428228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fontAlgn="ctr">
              <a:buNone/>
            </a:pPr>
            <a:r>
              <a:rPr lang="en-US" sz="2400" dirty="0">
                <a:solidFill>
                  <a:srgbClr val="FF0000"/>
                </a:solidFill>
              </a:rPr>
              <a:t>Careful!  homework         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B3FBC56-0F58-48CC-A7F5-7954DE4948D0}"/>
              </a:ext>
            </a:extLst>
          </p:cNvPr>
          <p:cNvSpPr/>
          <p:nvPr/>
        </p:nvSpPr>
        <p:spPr>
          <a:xfrm>
            <a:off x="0" y="515686"/>
            <a:ext cx="7049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Quantifier Closure: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9" name="Text Box 21">
            <a:extLst>
              <a:ext uri="{FF2B5EF4-FFF2-40B4-BE49-F238E27FC236}">
                <a16:creationId xmlns:a16="http://schemas.microsoft.com/office/drawing/2014/main" id="{851EDC10-087E-4F74-9997-B98493E72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870858"/>
            <a:ext cx="9354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Sound Requires: 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Rule 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are lines in your proof, then you can add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requires</a:t>
            </a:r>
            <a:r>
              <a:rPr 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</a:t>
            </a:r>
            <a:r>
              <a:rPr lang="en-US" sz="2400" dirty="0">
                <a:solidFill>
                  <a:srgbClr val="FFFFFF"/>
                </a:solidFill>
              </a:rPr>
              <a:t>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are valid, then so is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  <a:endParaRPr lang="en-US" sz="2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ym typeface="Symbol" panose="05050102010706020507" pitchFamily="18" charset="2"/>
              </a:rPr>
              <a:t>ie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(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l-GR" sz="2400" dirty="0">
                <a:solidFill>
                  <a:srgbClr val="FFC000"/>
                </a:solidFill>
              </a:rPr>
              <a:t>⇒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</a:t>
            </a:r>
            <a:r>
              <a:rPr lang="en-US" sz="2400" dirty="0">
                <a:solidFill>
                  <a:srgbClr val="FFFFFF"/>
                </a:solidFill>
              </a:rPr>
              <a:t>requires 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171093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4" grpId="0" uiExpand="1" build="allAtOnce" animBg="1"/>
      <p:bldP spid="67" grpId="0" animBg="1"/>
      <p:bldP spid="28" grpId="0"/>
      <p:bldP spid="29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59" name="Text Box 21">
            <a:extLst>
              <a:ext uri="{FF2B5EF4-FFF2-40B4-BE49-F238E27FC236}">
                <a16:creationId xmlns:a16="http://schemas.microsoft.com/office/drawing/2014/main" id="{ECA790CA-4EFB-4441-9A12-B4C8277B9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086" y="3653135"/>
            <a:ext cx="121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800" dirty="0">
              <a:sym typeface="Wingdings" panose="05000000000000000000" pitchFamily="2" charset="2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15E0971-08D5-4480-BEEB-D35AE0398F96}"/>
              </a:ext>
            </a:extLst>
          </p:cNvPr>
          <p:cNvGrpSpPr/>
          <p:nvPr/>
        </p:nvGrpSpPr>
        <p:grpSpPr>
          <a:xfrm>
            <a:off x="5475514" y="5144477"/>
            <a:ext cx="3857172" cy="461665"/>
            <a:chOff x="5134428" y="5144477"/>
            <a:chExt cx="3857172" cy="461665"/>
          </a:xfrm>
        </p:grpSpPr>
        <p:sp>
          <p:nvSpPr>
            <p:cNvPr id="62" name="Text Box 21">
              <a:extLst>
                <a:ext uri="{FF2B5EF4-FFF2-40B4-BE49-F238E27FC236}">
                  <a16:creationId xmlns:a16="http://schemas.microsoft.com/office/drawing/2014/main" id="{51BC37AD-15D9-4317-AE22-7E56E7C1F2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4428" y="514447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63" name="Text Box 21">
              <a:extLst>
                <a:ext uri="{FF2B5EF4-FFF2-40B4-BE49-F238E27FC236}">
                  <a16:creationId xmlns:a16="http://schemas.microsoft.com/office/drawing/2014/main" id="{5413C6B0-CD10-4A95-8D54-2C1D335607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0800" y="514447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4906A440-7665-4A46-A7B7-D3FB4A5687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2400" y="514447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92631B4-921C-4B22-BED9-4AC9835E27CC}"/>
              </a:ext>
            </a:extLst>
          </p:cNvPr>
          <p:cNvGrpSpPr/>
          <p:nvPr/>
        </p:nvGrpSpPr>
        <p:grpSpPr>
          <a:xfrm>
            <a:off x="838200" y="5144477"/>
            <a:ext cx="3755574" cy="473390"/>
            <a:chOff x="1157514" y="5144477"/>
            <a:chExt cx="3755574" cy="473390"/>
          </a:xfrm>
        </p:grpSpPr>
        <p:sp>
          <p:nvSpPr>
            <p:cNvPr id="65" name="Text Box 21">
              <a:extLst>
                <a:ext uri="{FF2B5EF4-FFF2-40B4-BE49-F238E27FC236}">
                  <a16:creationId xmlns:a16="http://schemas.microsoft.com/office/drawing/2014/main" id="{403FC6C6-01E5-4E65-8911-769F0DB793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7514" y="514447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67" name="Text Box 21">
              <a:extLst>
                <a:ext uri="{FF2B5EF4-FFF2-40B4-BE49-F238E27FC236}">
                  <a16:creationId xmlns:a16="http://schemas.microsoft.com/office/drawing/2014/main" id="{DC2BDE8C-DA7A-4A92-B2A2-A6FD413CBB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5830" y="514447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68" name="Text Box 21">
              <a:extLst>
                <a:ext uri="{FF2B5EF4-FFF2-40B4-BE49-F238E27FC236}">
                  <a16:creationId xmlns:a16="http://schemas.microsoft.com/office/drawing/2014/main" id="{2BD585B9-1A8E-4345-BA4E-3BB70025E1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3888" y="5156202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8B7358E-51EC-4880-800A-D6F68A13FA1F}"/>
              </a:ext>
            </a:extLst>
          </p:cNvPr>
          <p:cNvGrpSpPr/>
          <p:nvPr/>
        </p:nvGrpSpPr>
        <p:grpSpPr>
          <a:xfrm>
            <a:off x="2184400" y="4767107"/>
            <a:ext cx="6252030" cy="463341"/>
            <a:chOff x="1658256" y="4767107"/>
            <a:chExt cx="6252030" cy="463341"/>
          </a:xfrm>
        </p:grpSpPr>
        <p:sp>
          <p:nvSpPr>
            <p:cNvPr id="58" name="Text Box 21">
              <a:extLst>
                <a:ext uri="{FF2B5EF4-FFF2-40B4-BE49-F238E27FC236}">
                  <a16:creationId xmlns:a16="http://schemas.microsoft.com/office/drawing/2014/main" id="{53118E8F-B693-40DC-A86A-69888D26A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8256" y="476710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69" name="Text Box 21">
              <a:extLst>
                <a:ext uri="{FF2B5EF4-FFF2-40B4-BE49-F238E27FC236}">
                  <a16:creationId xmlns:a16="http://schemas.microsoft.com/office/drawing/2014/main" id="{4187ACDE-661A-4F6F-9AF8-C9BAD7123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9428" y="476710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70" name="Text Box 21">
              <a:extLst>
                <a:ext uri="{FF2B5EF4-FFF2-40B4-BE49-F238E27FC236}">
                  <a16:creationId xmlns:a16="http://schemas.microsoft.com/office/drawing/2014/main" id="{E7E04BCC-B7F6-4231-A5F2-3681702CB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086" y="4768783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272C58C-A8CD-49A1-B207-CB1F390FFE54}"/>
              </a:ext>
            </a:extLst>
          </p:cNvPr>
          <p:cNvGrpSpPr/>
          <p:nvPr/>
        </p:nvGrpSpPr>
        <p:grpSpPr>
          <a:xfrm>
            <a:off x="-152400" y="567020"/>
            <a:ext cx="9753600" cy="6214780"/>
            <a:chOff x="-152400" y="567020"/>
            <a:chExt cx="9753600" cy="6214780"/>
          </a:xfrm>
        </p:grpSpPr>
        <p:sp>
          <p:nvSpPr>
            <p:cNvPr id="57" name="Text Box 21"/>
            <p:cNvSpPr txBox="1">
              <a:spLocks noChangeArrowheads="1"/>
            </p:cNvSpPr>
            <p:nvPr/>
          </p:nvSpPr>
          <p:spPr bwMode="auto">
            <a:xfrm>
              <a:off x="304800" y="572497"/>
              <a:ext cx="167640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Syntax</a:t>
              </a: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1825451" y="574946"/>
              <a:ext cx="4959643" cy="1656629"/>
              <a:chOff x="1828800" y="627706"/>
              <a:chExt cx="4956072" cy="1854181"/>
            </a:xfrm>
          </p:grpSpPr>
          <p:cxnSp>
            <p:nvCxnSpPr>
              <p:cNvPr id="4" name="Straight Connector 3"/>
              <p:cNvCxnSpPr>
                <a:cxnSpLocks/>
              </p:cNvCxnSpPr>
              <p:nvPr/>
            </p:nvCxnSpPr>
            <p:spPr bwMode="auto">
              <a:xfrm>
                <a:off x="1828800" y="685800"/>
                <a:ext cx="0" cy="1796087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4" name="Text Box 21"/>
              <p:cNvSpPr txBox="1">
                <a:spLocks noChangeArrowheads="1"/>
              </p:cNvSpPr>
              <p:nvPr/>
            </p:nvSpPr>
            <p:spPr bwMode="auto">
              <a:xfrm>
                <a:off x="2212872" y="627706"/>
                <a:ext cx="45720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US" altLang="en-US" sz="2400" kern="0" dirty="0">
                    <a:solidFill>
                      <a:schemeClr val="tx2"/>
                    </a:solidFill>
                  </a:rPr>
                  <a:t>Model/Interpretation/Universe</a:t>
                </a:r>
                <a:endParaRPr lang="en-CA" altLang="en-US" sz="2400" kern="0" dirty="0"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-152400" y="1031186"/>
              <a:ext cx="2209801" cy="1138270"/>
              <a:chOff x="-152400" y="1143000"/>
              <a:chExt cx="2209801" cy="1138270"/>
            </a:xfrm>
          </p:grpSpPr>
          <p:sp>
            <p:nvSpPr>
              <p:cNvPr id="23" name="Down Arrow 22"/>
              <p:cNvSpPr/>
              <p:nvPr/>
            </p:nvSpPr>
            <p:spPr bwMode="auto">
              <a:xfrm flipH="1">
                <a:off x="762000" y="1143000"/>
                <a:ext cx="237653" cy="313843"/>
              </a:xfrm>
              <a:prstGeom prst="downArrow">
                <a:avLst>
                  <a:gd name="adj1" fmla="val 50000"/>
                  <a:gd name="adj2" fmla="val 69536"/>
                </a:avLst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sp>
            <p:nvSpPr>
              <p:cNvPr id="17" name="Text Box 21"/>
              <p:cNvSpPr txBox="1">
                <a:spLocks noChangeArrowheads="1"/>
              </p:cNvSpPr>
              <p:nvPr/>
            </p:nvSpPr>
            <p:spPr bwMode="auto">
              <a:xfrm>
                <a:off x="-152400" y="1450273"/>
                <a:ext cx="2209801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None/>
                </a:pPr>
                <a:r>
                  <a:rPr lang="en-US" altLang="en-US" sz="2400" dirty="0">
                    <a:sym typeface="Wingdings" panose="05000000000000000000" pitchFamily="2" charset="2"/>
                  </a:rPr>
                  <a:t>Which </a:t>
                </a:r>
                <a:r>
                  <a:rPr lang="el-GR" altLang="en-US" sz="2400" dirty="0">
                    <a:solidFill>
                      <a:srgbClr val="FFC000"/>
                    </a:solidFill>
                    <a:sym typeface="Symbol" panose="05050102010706020507" pitchFamily="18" charset="2"/>
                  </a:rPr>
                  <a:t></a:t>
                </a:r>
                <a:r>
                  <a:rPr lang="en-CA" altLang="en-US" sz="2400" dirty="0">
                    <a:sym typeface="Symbol" panose="05050102010706020507" pitchFamily="18" charset="2"/>
                  </a:rPr>
                  <a:t> are well defined.</a:t>
                </a:r>
                <a:r>
                  <a:rPr lang="en-US" altLang="en-US" sz="2400" dirty="0">
                    <a:sym typeface="Wingdings" panose="05000000000000000000" pitchFamily="2" charset="2"/>
                  </a:rPr>
                  <a:t> </a:t>
                </a: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6553200" y="567020"/>
              <a:ext cx="2590800" cy="1664555"/>
              <a:chOff x="6553200" y="619780"/>
              <a:chExt cx="2590800" cy="1868454"/>
            </a:xfrm>
          </p:grpSpPr>
          <p:sp>
            <p:nvSpPr>
              <p:cNvPr id="13" name="Text Box 21"/>
              <p:cNvSpPr txBox="1">
                <a:spLocks noChangeArrowheads="1"/>
              </p:cNvSpPr>
              <p:nvPr/>
            </p:nvSpPr>
            <p:spPr bwMode="auto">
              <a:xfrm>
                <a:off x="6629400" y="619780"/>
                <a:ext cx="25146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US" altLang="en-US" sz="2400" dirty="0">
                    <a:solidFill>
                      <a:schemeClr val="tx2"/>
                    </a:solidFill>
                  </a:rPr>
                  <a:t>A Proof System</a:t>
                </a:r>
              </a:p>
            </p:txBody>
          </p:sp>
          <p:cxnSp>
            <p:nvCxnSpPr>
              <p:cNvPr id="29" name="Straight Connector 28"/>
              <p:cNvCxnSpPr>
                <a:cxnSpLocks/>
              </p:cNvCxnSpPr>
              <p:nvPr/>
            </p:nvCxnSpPr>
            <p:spPr bwMode="auto">
              <a:xfrm>
                <a:off x="6553200" y="685800"/>
                <a:ext cx="0" cy="1802434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36" name="Straight Connector 35"/>
            <p:cNvCxnSpPr/>
            <p:nvPr/>
          </p:nvCxnSpPr>
          <p:spPr bwMode="auto">
            <a:xfrm>
              <a:off x="304800" y="2231574"/>
              <a:ext cx="86400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1" name="Group 40"/>
            <p:cNvGrpSpPr/>
            <p:nvPr/>
          </p:nvGrpSpPr>
          <p:grpSpPr>
            <a:xfrm>
              <a:off x="1676400" y="1371600"/>
              <a:ext cx="5257800" cy="766465"/>
              <a:chOff x="1676400" y="1143000"/>
              <a:chExt cx="5257800" cy="766465"/>
            </a:xfrm>
          </p:grpSpPr>
          <p:sp>
            <p:nvSpPr>
              <p:cNvPr id="24" name="Text Box 21"/>
              <p:cNvSpPr txBox="1">
                <a:spLocks noChangeArrowheads="1"/>
              </p:cNvSpPr>
              <p:nvPr/>
            </p:nvSpPr>
            <p:spPr bwMode="auto">
              <a:xfrm>
                <a:off x="1676400" y="1447800"/>
                <a:ext cx="525780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None/>
                </a:pPr>
                <a:r>
                  <a:rPr lang="en-US" altLang="en-US" sz="2400" dirty="0">
                    <a:sym typeface="Wingdings" panose="05000000000000000000" pitchFamily="2" charset="2"/>
                  </a:rPr>
                  <a:t>Which </a:t>
                </a:r>
                <a:r>
                  <a:rPr lang="el-GR" altLang="en-US" sz="2400" dirty="0">
                    <a:solidFill>
                      <a:srgbClr val="FFC000"/>
                    </a:solidFill>
                    <a:sym typeface="Symbol" panose="05050102010706020507" pitchFamily="18" charset="2"/>
                  </a:rPr>
                  <a:t></a:t>
                </a:r>
                <a:r>
                  <a:rPr lang="en-CA" altLang="en-US" sz="2400" dirty="0">
                    <a:sym typeface="Symbol" panose="05050102010706020507" pitchFamily="18" charset="2"/>
                  </a:rPr>
                  <a:t> are true/valid.</a:t>
                </a:r>
                <a:r>
                  <a:rPr lang="en-US" altLang="en-US" sz="2400" dirty="0">
                    <a:sym typeface="Wingdings" panose="05000000000000000000" pitchFamily="2" charset="2"/>
                  </a:rPr>
                  <a:t> </a:t>
                </a:r>
              </a:p>
            </p:txBody>
          </p:sp>
          <p:sp>
            <p:nvSpPr>
              <p:cNvPr id="44" name="Down Arrow 43"/>
              <p:cNvSpPr/>
              <p:nvPr/>
            </p:nvSpPr>
            <p:spPr bwMode="auto">
              <a:xfrm flipH="1">
                <a:off x="3973519" y="1143000"/>
                <a:ext cx="237653" cy="313843"/>
              </a:xfrm>
              <a:prstGeom prst="downArrow">
                <a:avLst>
                  <a:gd name="adj1" fmla="val 50000"/>
                  <a:gd name="adj2" fmla="val 69536"/>
                </a:avLst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6781799" y="1017738"/>
              <a:ext cx="2209801" cy="1138270"/>
              <a:chOff x="6781799" y="1143000"/>
              <a:chExt cx="2209801" cy="1138270"/>
            </a:xfrm>
          </p:grpSpPr>
          <p:sp>
            <p:nvSpPr>
              <p:cNvPr id="28" name="Text Box 21"/>
              <p:cNvSpPr txBox="1">
                <a:spLocks noChangeArrowheads="1"/>
              </p:cNvSpPr>
              <p:nvPr/>
            </p:nvSpPr>
            <p:spPr bwMode="auto">
              <a:xfrm>
                <a:off x="6781799" y="1450273"/>
                <a:ext cx="2209801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None/>
                </a:pPr>
                <a:r>
                  <a:rPr lang="en-US" altLang="en-US" sz="2400" dirty="0">
                    <a:sym typeface="Wingdings" panose="05000000000000000000" pitchFamily="2" charset="2"/>
                  </a:rPr>
                  <a:t>Which </a:t>
                </a:r>
                <a:r>
                  <a:rPr lang="el-GR" altLang="en-US" sz="2400" dirty="0">
                    <a:solidFill>
                      <a:srgbClr val="FFC000"/>
                    </a:solidFill>
                    <a:sym typeface="Symbol" panose="05050102010706020507" pitchFamily="18" charset="2"/>
                  </a:rPr>
                  <a:t></a:t>
                </a:r>
                <a:r>
                  <a:rPr lang="en-CA" altLang="en-US" sz="2400" dirty="0">
                    <a:sym typeface="Symbol" panose="05050102010706020507" pitchFamily="18" charset="2"/>
                  </a:rPr>
                  <a:t> are proved.</a:t>
                </a:r>
                <a:r>
                  <a:rPr lang="en-US" altLang="en-US" sz="2400" dirty="0">
                    <a:sym typeface="Wingdings" panose="05000000000000000000" pitchFamily="2" charset="2"/>
                  </a:rPr>
                  <a:t> </a:t>
                </a:r>
              </a:p>
            </p:txBody>
          </p:sp>
          <p:sp>
            <p:nvSpPr>
              <p:cNvPr id="45" name="Down Arrow 44"/>
              <p:cNvSpPr/>
              <p:nvPr/>
            </p:nvSpPr>
            <p:spPr bwMode="auto">
              <a:xfrm flipH="1">
                <a:off x="7763347" y="1143000"/>
                <a:ext cx="237653" cy="313843"/>
              </a:xfrm>
              <a:prstGeom prst="downArrow">
                <a:avLst>
                  <a:gd name="adj1" fmla="val 50000"/>
                  <a:gd name="adj2" fmla="val 69536"/>
                </a:avLst>
              </a:prstGeom>
              <a:noFill/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  <p:sp>
          <p:nvSpPr>
            <p:cNvPr id="49" name="Text Box 21">
              <a:extLst>
                <a:ext uri="{FF2B5EF4-FFF2-40B4-BE49-F238E27FC236}">
                  <a16:creationId xmlns:a16="http://schemas.microsoft.com/office/drawing/2014/main" id="{006FEC70-B6C4-4BD9-9349-927329A5DC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0800" y="914400"/>
              <a:ext cx="329412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Values of all symbols.</a:t>
              </a: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85BAF856-9B98-4510-8988-E90F96092141}"/>
                </a:ext>
              </a:extLst>
            </p:cNvPr>
            <p:cNvCxnSpPr/>
            <p:nvPr/>
          </p:nvCxnSpPr>
          <p:spPr bwMode="auto">
            <a:xfrm>
              <a:off x="304800" y="605970"/>
              <a:ext cx="86400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3" name="Text Box 21">
              <a:extLst>
                <a:ext uri="{FF2B5EF4-FFF2-40B4-BE49-F238E27FC236}">
                  <a16:creationId xmlns:a16="http://schemas.microsoft.com/office/drawing/2014/main" id="{5611883E-9C2C-4B55-A039-331187918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198" y="2184402"/>
              <a:ext cx="9525002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A proof system is</a:t>
              </a:r>
            </a:p>
            <a:p>
              <a:pPr marL="457200" indent="-457200" eaLnBrk="1" hangingPunct="1">
                <a:spcBef>
                  <a:spcPct val="0"/>
                </a:spcBef>
              </a:pPr>
              <a:r>
                <a:rPr lang="en-US" altLang="en-US" sz="2400" dirty="0">
                  <a:solidFill>
                    <a:schemeClr val="tx2"/>
                  </a:solidFill>
                </a:rPr>
                <a:t>Sound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iff</a:t>
              </a:r>
              <a:endParaRPr lang="en-US" altLang="en-US" sz="2400" dirty="0"/>
            </a:p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    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dirty="0">
                  <a:sym typeface="Symbol" panose="05050102010706020507" pitchFamily="18" charset="2"/>
                </a:rPr>
                <a:t> </a:t>
              </a:r>
              <a:r>
                <a:rPr lang="en-US" altLang="en-US" sz="2400" dirty="0"/>
                <a:t>has a proof starting with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</a:rPr>
                <a:t>Γ </a:t>
              </a:r>
              <a:r>
                <a:rPr lang="en-US" altLang="en-US" sz="2400" dirty="0">
                  <a:sym typeface="Wingdings" panose="05000000000000000000" pitchFamily="2" charset="2"/>
                </a:rPr>
                <a:t>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dirty="0">
                  <a:sym typeface="Wingdings" panose="05000000000000000000" pitchFamily="2" charset="2"/>
                </a:rPr>
                <a:t> is valid</a:t>
              </a:r>
              <a:r>
                <a:rPr lang="en-US" altLang="en-US" sz="2400" dirty="0"/>
                <a:t> when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</a:rPr>
                <a:t>Γ </a:t>
              </a:r>
              <a:r>
                <a:rPr lang="en-US" altLang="en-US" sz="2400" dirty="0"/>
                <a:t>is valid</a:t>
              </a:r>
            </a:p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 </a:t>
              </a:r>
              <a:endParaRPr lang="en-US" altLang="en-US" sz="2400" dirty="0">
                <a:sym typeface="Wingdings" panose="05000000000000000000" pitchFamily="2" charset="2"/>
              </a:endParaRPr>
            </a:p>
            <a:p>
              <a:pPr eaLnBrk="1" hangingPunct="1">
                <a:spcBef>
                  <a:spcPct val="0"/>
                </a:spcBef>
                <a:buNone/>
              </a:pPr>
              <a:r>
                <a:rPr lang="en-US" sz="2400" dirty="0"/>
                <a:t>           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</a:rPr>
                <a:t>Γ</a:t>
              </a:r>
              <a:r>
                <a:rPr lang="en-CA" sz="2400" dirty="0">
                  <a:solidFill>
                    <a:srgbClr val="FFC000"/>
                  </a:solidFill>
                </a:rPr>
                <a:t>⊢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    </a:t>
              </a:r>
              <a:r>
                <a:rPr lang="en-US" altLang="en-US" sz="2400" dirty="0">
                  <a:sym typeface="Wingdings" panose="05000000000000000000" pitchFamily="2" charset="2"/>
                </a:rPr>
                <a:t>    </a:t>
              </a:r>
              <a:r>
                <a:rPr lang="en-US" altLang="en-US" sz="2400" dirty="0"/>
                <a:t>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</a:rPr>
                <a:t>Γ</a:t>
              </a:r>
              <a:r>
                <a:rPr lang="en-US" altLang="en-US" sz="2400" dirty="0">
                  <a:solidFill>
                    <a:srgbClr val="FFC000"/>
                  </a:solidFill>
                </a:rPr>
                <a:t>⊨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CA" altLang="en-US" sz="2400" dirty="0">
                <a:solidFill>
                  <a:srgbClr val="FFC000"/>
                </a:solidFill>
                <a:sym typeface="Symbol" panose="05050102010706020507" pitchFamily="18" charset="2"/>
              </a:endParaRPr>
            </a:p>
          </p:txBody>
        </p:sp>
        <p:sp>
          <p:nvSpPr>
            <p:cNvPr id="37" name="Text Box 21">
              <a:extLst>
                <a:ext uri="{FF2B5EF4-FFF2-40B4-BE49-F238E27FC236}">
                  <a16:creationId xmlns:a16="http://schemas.microsoft.com/office/drawing/2014/main" id="{1EE54178-B200-41C7-BBE2-38B933B3B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344" y="5581471"/>
              <a:ext cx="86400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457200" indent="-457200" eaLnBrk="1" hangingPunct="1">
                <a:spcBef>
                  <a:spcPct val="0"/>
                </a:spcBef>
              </a:pPr>
              <a:r>
                <a:rPr lang="en-US" altLang="en-US" sz="2400" dirty="0">
                  <a:solidFill>
                    <a:schemeClr val="tx2"/>
                  </a:solidFill>
                </a:rPr>
                <a:t>Complete</a:t>
              </a:r>
              <a:r>
                <a:rPr lang="en-US" altLang="en-US" sz="2400" dirty="0"/>
                <a:t> </a:t>
              </a:r>
              <a:r>
                <a:rPr lang="en-US" altLang="en-US" sz="2400" dirty="0" err="1"/>
                <a:t>iff</a:t>
              </a:r>
              <a:endParaRPr lang="en-US" altLang="en-US" sz="2400" dirty="0"/>
            </a:p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  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dirty="0">
                  <a:sym typeface="Symbol" panose="05050102010706020507" pitchFamily="18" charset="2"/>
                </a:rPr>
                <a:t> </a:t>
              </a:r>
              <a:r>
                <a:rPr lang="en-US" altLang="en-US" sz="2400" dirty="0"/>
                <a:t>is valid when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</a:rPr>
                <a:t>Γ </a:t>
              </a:r>
              <a:r>
                <a:rPr lang="en-US" altLang="en-US" sz="2400" dirty="0"/>
                <a:t>is &amp; interpreted </a:t>
              </a:r>
              <a:r>
                <a:rPr lang="en-US" altLang="en-US" sz="2400" dirty="0">
                  <a:sym typeface="Wingdings" panose="05000000000000000000" pitchFamily="2" charset="2"/>
                </a:rPr>
                <a:t>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400" dirty="0">
                  <a:sym typeface="Wingdings" panose="05000000000000000000" pitchFamily="2" charset="2"/>
                </a:rPr>
                <a:t> has a proof</a:t>
              </a:r>
              <a:r>
                <a:rPr lang="en-US" altLang="en-US" sz="2400" dirty="0"/>
                <a:t> starting with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</a:rPr>
                <a:t>Γ </a:t>
              </a:r>
              <a:endParaRPr lang="en-US" altLang="en-US" sz="2400" dirty="0"/>
            </a:p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       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</a:rPr>
                <a:t>Γ</a:t>
              </a:r>
              <a:r>
                <a:rPr lang="en-US" altLang="en-US" sz="2400" dirty="0">
                  <a:solidFill>
                    <a:srgbClr val="FFC000"/>
                  </a:solidFill>
                </a:rPr>
                <a:t>⊨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  <a:r>
                <a:rPr lang="en-US" altLang="en-US" sz="2400" dirty="0"/>
                <a:t>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</a:rPr>
                <a:t>Γ</a:t>
              </a:r>
              <a:r>
                <a:rPr lang="en-CA" sz="2400" dirty="0">
                  <a:solidFill>
                    <a:srgbClr val="FFC000"/>
                  </a:solidFill>
                </a:rPr>
                <a:t>⊢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38" name="Text Box 21">
              <a:extLst>
                <a:ext uri="{FF2B5EF4-FFF2-40B4-BE49-F238E27FC236}">
                  <a16:creationId xmlns:a16="http://schemas.microsoft.com/office/drawing/2014/main" id="{83A01048-0F2D-4984-AD6F-5FB65B4D4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" y="4036743"/>
              <a:ext cx="9354612" cy="1692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342900" indent="-342900" eaLnBrk="1" hangingPunct="1">
                <a:spcBef>
                  <a:spcPct val="0"/>
                </a:spcBef>
              </a:pPr>
              <a:r>
                <a:rPr lang="en-US" altLang="en-US" sz="2400" dirty="0">
                  <a:solidFill>
                    <a:srgbClr val="FFFFFF"/>
                  </a:solidFill>
                  <a:cs typeface="Times New Roman" panose="02020603050405020304" pitchFamily="18" charset="0"/>
                </a:rPr>
                <a:t>Proof Requires: </a:t>
              </a:r>
              <a:r>
                <a:rPr lang="en-US" sz="2400" dirty="0">
                  <a:solidFill>
                    <a:srgbClr val="FFC000"/>
                  </a:solidFill>
                </a:rPr>
                <a:t> </a:t>
              </a:r>
            </a:p>
            <a:p>
              <a:pPr eaLnBrk="1" hangingPunct="1">
                <a:spcBef>
                  <a:spcPct val="0"/>
                </a:spcBef>
                <a:buNone/>
              </a:pPr>
              <a:r>
                <a:rPr lang="en-US" sz="2400" dirty="0">
                  <a:solidFill>
                    <a:srgbClr val="FFFFFF"/>
                  </a:solidFill>
                </a:rPr>
                <a:t>       Rule “If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i-2</a:t>
              </a:r>
              <a:r>
                <a:rPr lang="en-US" sz="2400" dirty="0">
                  <a:solidFill>
                    <a:srgbClr val="FFFFFF"/>
                  </a:solidFill>
                </a:rPr>
                <a:t> and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i-1</a:t>
              </a:r>
              <a:r>
                <a:rPr lang="en-US" sz="2400" dirty="0">
                  <a:solidFill>
                    <a:srgbClr val="FFFFFF"/>
                  </a:solidFill>
                </a:rPr>
                <a:t> are lines in your proof, then you can add line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 err="1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r>
                <a:rPr lang="en-US" sz="2400" dirty="0">
                  <a:solidFill>
                    <a:srgbClr val="FFFFFF"/>
                  </a:solidFill>
                </a:rPr>
                <a:t>”</a:t>
              </a:r>
            </a:p>
            <a:p>
              <a:pPr eaLnBrk="1" hangingPunct="1">
                <a:spcBef>
                  <a:spcPct val="0"/>
                </a:spcBef>
                <a:buNone/>
              </a:pPr>
              <a:r>
                <a:rPr lang="en-US" sz="2400" dirty="0">
                  <a:solidFill>
                    <a:srgbClr val="FFFFFF"/>
                  </a:solidFill>
                </a:rPr>
                <a:t>       requires</a:t>
              </a:r>
              <a:r>
                <a:rPr lang="en-US" sz="2400" dirty="0">
                  <a:solidFill>
                    <a:srgbClr val="FFFFFF"/>
                  </a:solidFill>
                  <a:sym typeface="Wingdings" panose="05000000000000000000" pitchFamily="2" charset="2"/>
                </a:rPr>
                <a:t>  </a:t>
              </a:r>
              <a:r>
                <a:rPr lang="en-US" sz="2400" dirty="0">
                  <a:solidFill>
                    <a:srgbClr val="FFFFFF"/>
                  </a:solidFill>
                </a:rPr>
                <a:t>“If       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i-2</a:t>
              </a:r>
              <a:r>
                <a:rPr lang="en-US" sz="2400" dirty="0">
                  <a:solidFill>
                    <a:srgbClr val="FFFFFF"/>
                  </a:solidFill>
                </a:rPr>
                <a:t>  and       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i-1</a:t>
              </a:r>
              <a:r>
                <a:rPr lang="en-US" sz="2400" dirty="0">
                  <a:solidFill>
                    <a:srgbClr val="FFFFFF"/>
                  </a:solidFill>
                </a:rPr>
                <a:t>  are valid, then so is      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 err="1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r>
                <a:rPr lang="en-US" altLang="en-US" sz="2400" baseline="-25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</a:t>
              </a:r>
              <a:r>
                <a:rPr lang="en-US" sz="2400" dirty="0">
                  <a:solidFill>
                    <a:srgbClr val="FFFFFF"/>
                  </a:solidFill>
                </a:rPr>
                <a:t>”</a:t>
              </a:r>
              <a:endParaRPr lang="en-US" sz="2400" dirty="0">
                <a:solidFill>
                  <a:srgbClr val="FFC000"/>
                </a:solidFill>
              </a:endParaRPr>
            </a:p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  </a:t>
              </a:r>
              <a:r>
                <a:rPr lang="en-US" altLang="en-US" sz="2400" dirty="0">
                  <a:sym typeface="Symbol" panose="05050102010706020507" pitchFamily="18" charset="2"/>
                </a:rPr>
                <a:t>ie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 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i-2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 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i-1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</a:t>
              </a:r>
              <a:r>
                <a:rPr lang="el-GR" sz="2400" dirty="0">
                  <a:solidFill>
                    <a:srgbClr val="FFC000"/>
                  </a:solidFill>
                </a:rPr>
                <a:t>⇒</a:t>
              </a:r>
              <a:r>
                <a:rPr lang="en-US" sz="2400" dirty="0">
                  <a:solidFill>
                    <a:srgbClr val="FFC000"/>
                  </a:solidFill>
                </a:rPr>
                <a:t>      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 err="1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r>
                <a:rPr lang="en-US" altLang="en-US" sz="2400" dirty="0">
                  <a:solidFill>
                    <a:srgbClr val="FFFFFF"/>
                  </a:solidFill>
                  <a:sym typeface="Symbol" panose="05050102010706020507" pitchFamily="18" charset="2"/>
                </a:rPr>
                <a:t>   </a:t>
              </a:r>
              <a:r>
                <a:rPr lang="en-US" sz="2400" dirty="0">
                  <a:solidFill>
                    <a:srgbClr val="FFFFFF"/>
                  </a:solidFill>
                </a:rPr>
                <a:t>requires </a:t>
              </a:r>
              <a:r>
                <a:rPr 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  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i-2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 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i-1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 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US" altLang="en-US" sz="2400" baseline="-25000" dirty="0" err="1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endParaRPr lang="en-CA" altLang="en-US" sz="2400" dirty="0">
                <a:solidFill>
                  <a:srgbClr val="FFC000"/>
                </a:solidFill>
                <a:sym typeface="Symbol" panose="05050102010706020507" pitchFamily="18" charset="2"/>
              </a:endParaRPr>
            </a:p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800" dirty="0">
                  <a:sym typeface="Symbol" panose="05050102010706020507" pitchFamily="18" charset="2"/>
                </a:rPr>
                <a:t>  </a:t>
              </a:r>
              <a:r>
                <a:rPr lang="en-US" altLang="en-US" sz="800" dirty="0">
                  <a:sym typeface="Wingdings" panose="05000000000000000000" pitchFamily="2" charset="2"/>
                </a:rPr>
                <a:t> </a:t>
              </a: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6D14A0CB-2800-4A45-A504-EE0D91BDD344}"/>
                </a:ext>
              </a:extLst>
            </p:cNvPr>
            <p:cNvGrpSpPr/>
            <p:nvPr/>
          </p:nvGrpSpPr>
          <p:grpSpPr>
            <a:xfrm>
              <a:off x="4171950" y="5581800"/>
              <a:ext cx="4997493" cy="461987"/>
              <a:chOff x="4171950" y="5581800"/>
              <a:chExt cx="4997493" cy="461987"/>
            </a:xfrm>
          </p:grpSpPr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C36ACF57-3DAC-4883-95D9-5AE07FBAACED}"/>
                  </a:ext>
                </a:extLst>
              </p:cNvPr>
              <p:cNvSpPr/>
              <p:nvPr/>
            </p:nvSpPr>
            <p:spPr>
              <a:xfrm>
                <a:off x="4171950" y="5581800"/>
                <a:ext cx="4997493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US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</a:rPr>
                  <a:t>Proof: </a:t>
                </a:r>
              </a:p>
            </p:txBody>
          </p:sp>
          <p:sp>
            <p:nvSpPr>
              <p:cNvPr id="42" name="Text Box 21">
                <a:extLst>
                  <a:ext uri="{FF2B5EF4-FFF2-40B4-BE49-F238E27FC236}">
                    <a16:creationId xmlns:a16="http://schemas.microsoft.com/office/drawing/2014/main" id="{1F3F43EC-0C12-4EFD-8F91-FFB70D26BF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69058" y="5582122"/>
                <a:ext cx="198120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ym typeface="Wingdings" panose="05000000000000000000" pitchFamily="2" charset="2"/>
                  </a:rPr>
                  <a:t>(Hard Proof</a:t>
                </a:r>
                <a:r>
                  <a:rPr lang="en-US" altLang="en-US" sz="2400" dirty="0">
                    <a:sym typeface="Wingdings" panose="05000000000000000000" pitchFamily="2" charset="2"/>
                  </a:rPr>
                  <a:t>)</a:t>
                </a:r>
                <a:endParaRPr lang="en-US" altLang="en-US" sz="800" dirty="0">
                  <a:sym typeface="Wingdings" panose="05000000000000000000" pitchFamily="2" charset="2"/>
                </a:endParaRPr>
              </a:p>
            </p:txBody>
          </p:sp>
        </p:grp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7BCF1FF9-1524-4B5A-A7F5-6FE26F500E20}"/>
                </a:ext>
              </a:extLst>
            </p:cNvPr>
            <p:cNvCxnSpPr/>
            <p:nvPr/>
          </p:nvCxnSpPr>
          <p:spPr bwMode="auto">
            <a:xfrm>
              <a:off x="299085" y="5591175"/>
              <a:ext cx="86400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2" name="Text Box 21">
            <a:extLst>
              <a:ext uri="{FF2B5EF4-FFF2-40B4-BE49-F238E27FC236}">
                <a16:creationId xmlns:a16="http://schemas.microsoft.com/office/drawing/2014/main" id="{3A50A969-86B7-4A70-88A0-67A242C530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6372" y="6320135"/>
            <a:ext cx="121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800" dirty="0">
              <a:sym typeface="Wingdings" panose="05000000000000000000" pitchFamily="2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DDF5ECC3-6A17-4194-BF4A-59D737976338}"/>
              </a:ext>
            </a:extLst>
          </p:cNvPr>
          <p:cNvSpPr/>
          <p:nvPr/>
        </p:nvSpPr>
        <p:spPr>
          <a:xfrm>
            <a:off x="4303488" y="3282239"/>
            <a:ext cx="4572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/>
            <a:r>
              <a:rPr lang="en-US" altLang="en-US" sz="2400" dirty="0"/>
              <a:t> and when interpreted correctly</a:t>
            </a:r>
            <a:endParaRPr lang="en-US" sz="2400" dirty="0"/>
          </a:p>
        </p:txBody>
      </p:sp>
      <p:sp>
        <p:nvSpPr>
          <p:cNvPr id="73" name="AutoShape 35">
            <a:extLst>
              <a:ext uri="{FF2B5EF4-FFF2-40B4-BE49-F238E27FC236}">
                <a16:creationId xmlns:a16="http://schemas.microsoft.com/office/drawing/2014/main" id="{2B832656-2EB4-4164-AAF5-9C151983B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4" y="5063110"/>
            <a:ext cx="568854" cy="428228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fontAlgn="ctr">
              <a:buNone/>
            </a:pPr>
            <a:r>
              <a:rPr lang="en-US" sz="2400" dirty="0">
                <a:solidFill>
                  <a:srgbClr val="FF0000"/>
                </a:solidFill>
              </a:rPr>
              <a:t>??</a:t>
            </a:r>
          </a:p>
        </p:txBody>
      </p:sp>
    </p:spTree>
    <p:extLst>
      <p:ext uri="{BB962C8B-B14F-4D97-AF65-F5344CB8AC3E}">
        <p14:creationId xmlns:p14="http://schemas.microsoft.com/office/powerpoint/2010/main" val="1906014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73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59" name="Text Box 21">
            <a:extLst>
              <a:ext uri="{FF2B5EF4-FFF2-40B4-BE49-F238E27FC236}">
                <a16:creationId xmlns:a16="http://schemas.microsoft.com/office/drawing/2014/main" id="{ECA790CA-4EFB-4441-9A12-B4C8277B9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086" y="3653135"/>
            <a:ext cx="121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800" dirty="0">
              <a:sym typeface="Wingdings" panose="05000000000000000000" pitchFamily="2" charset="2"/>
            </a:endParaRPr>
          </a:p>
        </p:txBody>
      </p:sp>
      <p:sp>
        <p:nvSpPr>
          <p:cNvPr id="33" name="Text Box 21">
            <a:extLst>
              <a:ext uri="{FF2B5EF4-FFF2-40B4-BE49-F238E27FC236}">
                <a16:creationId xmlns:a16="http://schemas.microsoft.com/office/drawing/2014/main" id="{5611883E-9C2C-4B55-A039-331187918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98" y="2184402"/>
            <a:ext cx="9525002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has a proof starting with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Wingdings" panose="05000000000000000000" pitchFamily="2" charset="2"/>
              </a:rPr>
              <a:t> is valid</a:t>
            </a:r>
            <a:r>
              <a:rPr lang="en-US" altLang="en-US" sz="2400" dirty="0"/>
              <a:t> when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/>
              <a:t>is valid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</a:t>
            </a:r>
            <a:endParaRPr lang="en-US" altLang="en-US" sz="2400" dirty="0">
              <a:sym typeface="Wingdings" panose="05000000000000000000" pitchFamily="2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</a:rPr>
              <a:t>      </a:t>
            </a:r>
            <a:r>
              <a:rPr lang="en-US" altLang="en-US" sz="2400" dirty="0">
                <a:sym typeface="Wingdings" panose="05000000000000000000" pitchFamily="2" charset="2"/>
              </a:rPr>
              <a:t>    </a:t>
            </a:r>
            <a:r>
              <a:rPr lang="en-US" altLang="en-US" sz="2400" dirty="0"/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⊨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DDF5ECC3-6A17-4194-BF4A-59D737976338}"/>
              </a:ext>
            </a:extLst>
          </p:cNvPr>
          <p:cNvSpPr/>
          <p:nvPr/>
        </p:nvSpPr>
        <p:spPr>
          <a:xfrm>
            <a:off x="4303488" y="3282239"/>
            <a:ext cx="4572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/>
            <a:r>
              <a:rPr lang="en-US" altLang="en-US" sz="2400" dirty="0"/>
              <a:t> and when interpreted correctly</a:t>
            </a:r>
            <a:endParaRPr lang="en-US" sz="2400" dirty="0"/>
          </a:p>
        </p:txBody>
      </p:sp>
      <p:sp>
        <p:nvSpPr>
          <p:cNvPr id="50" name="AutoShape 35">
            <a:extLst>
              <a:ext uri="{FF2B5EF4-FFF2-40B4-BE49-F238E27FC236}">
                <a16:creationId xmlns:a16="http://schemas.microsoft.com/office/drawing/2014/main" id="{25ADCAD8-7BE8-4B56-9BBC-A55774558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799" y="4191000"/>
            <a:ext cx="8342417" cy="990597"/>
          </a:xfrm>
          <a:prstGeom prst="wedgeRoundRectCallout">
            <a:avLst>
              <a:gd name="adj1" fmla="val 47642"/>
              <a:gd name="adj2" fmla="val -15476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If you remove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dirty="0">
                <a:solidFill>
                  <a:srgbClr val="00FFFF"/>
                </a:solidFill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notation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before the end of the proof,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QC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will have no effect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is valid theorem.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50AF0F9-4334-45D1-A6E6-E827732A3254}"/>
              </a:ext>
            </a:extLst>
          </p:cNvPr>
          <p:cNvSpPr/>
          <p:nvPr/>
        </p:nvSpPr>
        <p:spPr>
          <a:xfrm>
            <a:off x="0" y="515686"/>
            <a:ext cx="7049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Quantifier Closure:</a:t>
            </a:r>
            <a:endParaRPr lang="en-US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8242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8214D60-0156-4F53-9C72-756264AF5C08}"/>
              </a:ext>
            </a:extLst>
          </p:cNvPr>
          <p:cNvSpPr/>
          <p:nvPr/>
        </p:nvSpPr>
        <p:spPr>
          <a:xfrm>
            <a:off x="0" y="1001554"/>
            <a:ext cx="9448800" cy="40626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 ≡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lvl="0" algn="l" fontAlgn="ctr">
              <a:spcBef>
                <a:spcPts val="0"/>
              </a:spcBef>
            </a:pPr>
            <a:r>
              <a:rPr lang="en-CA" sz="9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endParaRPr lang="en-US" sz="900" dirty="0"/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True/Valid:</a:t>
            </a:r>
          </a:p>
          <a:p>
            <a:pPr marL="34290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 is true under variable assignment </a:t>
            </a:r>
            <a:r>
              <a:rPr lang="en-US" sz="2400" dirty="0">
                <a:solidFill>
                  <a:srgbClr val="66FF66"/>
                </a:solidFill>
              </a:rPr>
              <a:t>a</a:t>
            </a:r>
            <a:r>
              <a:rPr lang="en-US" sz="2400" dirty="0">
                <a:solidFill>
                  <a:srgbClr val="FFFFFF"/>
                </a:solidFill>
              </a:rPr>
              <a:t> in universe/model 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dirty="0">
                <a:solidFill>
                  <a:srgbClr val="FFFFFF"/>
                </a:solidFill>
              </a:rPr>
              <a:t>.	</a:t>
            </a:r>
          </a:p>
          <a:p>
            <a:pPr marL="342900" lvl="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C000"/>
                </a:solidFill>
              </a:rPr>
              <a:t>  ⊧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: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FFFFFF"/>
                </a:solidFill>
              </a:rPr>
              <a:t>is </a:t>
            </a:r>
            <a:r>
              <a:rPr lang="en-US" sz="2400" dirty="0">
                <a:solidFill>
                  <a:schemeClr val="tx2"/>
                </a:solidFill>
              </a:rPr>
              <a:t>valid,</a:t>
            </a:r>
            <a:r>
              <a:rPr lang="en-US" sz="2400" dirty="0">
                <a:solidFill>
                  <a:srgbClr val="FFFFFF"/>
                </a:solidFill>
              </a:rPr>
              <a:t> ie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 </a:t>
            </a:r>
            <a:r>
              <a:rPr lang="en-US" sz="2400" dirty="0">
                <a:solidFill>
                  <a:srgbClr val="FFFFFF"/>
                </a:solidFill>
              </a:rPr>
              <a:t>is true under every </a:t>
            </a:r>
            <a:r>
              <a:rPr lang="en-CA" altLang="en-US" sz="2400" dirty="0"/>
              <a:t>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sz="2400" dirty="0">
              <a:solidFill>
                <a:srgbClr val="FFFFFF"/>
              </a:solidFill>
            </a:endParaRPr>
          </a:p>
          <a:p>
            <a:pPr marL="34290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C000"/>
                </a:solidFill>
              </a:rPr>
              <a:t>Γ⊧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: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FFFFFF"/>
                </a:solidFill>
              </a:rPr>
              <a:t>is a </a:t>
            </a:r>
            <a:r>
              <a:rPr lang="en-US" sz="2400" dirty="0">
                <a:solidFill>
                  <a:schemeClr val="tx2"/>
                </a:solidFill>
              </a:rPr>
              <a:t>Logical </a:t>
            </a:r>
            <a:r>
              <a:rPr lang="en-US" sz="2400" dirty="0">
                <a:solidFill>
                  <a:srgbClr val="FFFF00"/>
                </a:solidFill>
              </a:rPr>
              <a:t>Consequence</a:t>
            </a:r>
            <a:r>
              <a:rPr lang="en-US" sz="2400" dirty="0">
                <a:solidFill>
                  <a:srgbClr val="FFFFFF"/>
                </a:solidFill>
              </a:rPr>
              <a:t> of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,</a:t>
            </a:r>
            <a:endParaRPr lang="en-US" sz="2400" dirty="0">
              <a:solidFill>
                <a:srgbClr val="FFFFFF"/>
              </a:solidFill>
            </a:endParaRPr>
          </a:p>
          <a:p>
            <a:pPr algn="l" fontAlgn="ctr">
              <a:spcBef>
                <a:spcPts val="0"/>
              </a:spcBef>
            </a:pPr>
            <a:r>
              <a:rPr lang="en-US" sz="2400" dirty="0">
                <a:solidFill>
                  <a:srgbClr val="FFC000"/>
                </a:solidFill>
              </a:rPr>
              <a:t>               </a:t>
            </a:r>
            <a:r>
              <a:rPr lang="en-US" sz="2400" dirty="0">
                <a:solidFill>
                  <a:srgbClr val="FFFFFF"/>
                </a:solidFill>
              </a:rPr>
              <a:t>ie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l-GR" sz="2400" dirty="0">
                <a:solidFill>
                  <a:srgbClr val="FFC000"/>
                </a:solidFill>
              </a:rPr>
              <a:t>→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is valid,</a:t>
            </a:r>
            <a:endParaRPr lang="en-US" sz="2400" dirty="0">
              <a:solidFill>
                <a:srgbClr val="FFFFFF"/>
              </a:solidFill>
            </a:endParaRPr>
          </a:p>
          <a:p>
            <a:pPr algn="l" fontAlgn="ctr">
              <a:spcBef>
                <a:spcPts val="0"/>
              </a:spcBef>
            </a:pPr>
            <a:r>
              <a:rPr lang="en-US" sz="2400" dirty="0">
                <a:solidFill>
                  <a:srgbClr val="FFFFFF"/>
                </a:solidFill>
              </a:rPr>
              <a:t>               ie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 </a:t>
            </a:r>
            <a:r>
              <a:rPr lang="en-US" sz="2400" dirty="0">
                <a:solidFill>
                  <a:srgbClr val="FFFFFF"/>
                </a:solidFill>
              </a:rPr>
              <a:t>is true under every </a:t>
            </a:r>
            <a:r>
              <a:rPr lang="en-CA" altLang="en-US" sz="2400" dirty="0"/>
              <a:t>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under which is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>
                <a:solidFill>
                  <a:srgbClr val="FFFFFF"/>
                </a:solidFill>
              </a:rPr>
              <a:t> true.   </a:t>
            </a:r>
          </a:p>
          <a:p>
            <a:pPr lvl="0" algn="l" fontAlgn="ctr">
              <a:spcBef>
                <a:spcPts val="0"/>
              </a:spcBef>
            </a:pPr>
            <a:r>
              <a:rPr lang="en-US" sz="900" dirty="0">
                <a:solidFill>
                  <a:srgbClr val="FFFF00"/>
                </a:solidFill>
              </a:rPr>
              <a:t>  </a:t>
            </a:r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Proofs:</a:t>
            </a:r>
          </a:p>
          <a:p>
            <a:pPr marL="34290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l-GR" sz="2400" dirty="0">
                <a:solidFill>
                  <a:srgbClr val="FFC000"/>
                </a:solidFill>
              </a:rPr>
              <a:t>Γ⊢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 is a </a:t>
            </a:r>
            <a:r>
              <a:rPr lang="en-US" sz="2400" dirty="0">
                <a:solidFill>
                  <a:schemeClr val="tx2"/>
                </a:solidFill>
              </a:rPr>
              <a:t>T</a:t>
            </a:r>
            <a:r>
              <a:rPr lang="en-US" altLang="en-US" sz="2400" dirty="0">
                <a:solidFill>
                  <a:schemeClr val="tx2"/>
                </a:solidFill>
              </a:rPr>
              <a:t>heorem </a:t>
            </a:r>
            <a:r>
              <a:rPr lang="en-US" altLang="en-US" sz="2400" dirty="0"/>
              <a:t>or</a:t>
            </a:r>
            <a:r>
              <a:rPr lang="en-US" altLang="en-US" sz="2400" dirty="0">
                <a:solidFill>
                  <a:schemeClr val="tx2"/>
                </a:solidFill>
              </a:rPr>
              <a:t> S</a:t>
            </a:r>
            <a:r>
              <a:rPr lang="en-US" sz="2400" dirty="0">
                <a:solidFill>
                  <a:schemeClr val="tx2"/>
                </a:solidFill>
              </a:rPr>
              <a:t>yntactic C</a:t>
            </a:r>
            <a:r>
              <a:rPr lang="en-US" altLang="en-US" sz="2400" dirty="0">
                <a:solidFill>
                  <a:schemeClr val="tx2"/>
                </a:solidFill>
              </a:rPr>
              <a:t>onsequence</a:t>
            </a:r>
            <a:r>
              <a:rPr lang="en-US" sz="2400" dirty="0">
                <a:solidFill>
                  <a:srgbClr val="FFFFFF"/>
                </a:solidFill>
              </a:rPr>
              <a:t> of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,</a:t>
            </a:r>
            <a:endParaRPr lang="en-US" altLang="en-US" sz="2400" dirty="0">
              <a:solidFill>
                <a:schemeClr val="tx2"/>
              </a:solidFill>
            </a:endParaRPr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FF"/>
                </a:solidFill>
              </a:rPr>
              <a:t>               ie From formulas in </a:t>
            </a:r>
            <a:r>
              <a:rPr lang="en-US" sz="2400" dirty="0" err="1">
                <a:solidFill>
                  <a:srgbClr val="FFC000"/>
                </a:solidFill>
              </a:rPr>
              <a:t>Axioms</a:t>
            </a:r>
            <a:r>
              <a:rPr lang="en-US" sz="2400" baseline="-25000" dirty="0" err="1">
                <a:solidFill>
                  <a:srgbClr val="FFC000"/>
                </a:solidFill>
              </a:rPr>
              <a:t>fixed</a:t>
            </a:r>
            <a:r>
              <a:rPr lang="el-GR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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>
                <a:solidFill>
                  <a:srgbClr val="FFFFFF"/>
                </a:solidFill>
              </a:rPr>
              <a:t>, one can prove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sz="2400" dirty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50" name="Rectangle 2">
            <a:extLst>
              <a:ext uri="{FF2B5EF4-FFF2-40B4-BE49-F238E27FC236}">
                <a16:creationId xmlns:a16="http://schemas.microsoft.com/office/drawing/2014/main" id="{23D639FC-3DFD-4814-9B7E-418A28D59B5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8CF5B68-D32B-4AF8-B9DD-07578F5348FF}"/>
              </a:ext>
            </a:extLst>
          </p:cNvPr>
          <p:cNvSpPr/>
          <p:nvPr/>
        </p:nvSpPr>
        <p:spPr>
          <a:xfrm>
            <a:off x="0" y="515686"/>
            <a:ext cx="7049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Overview:</a:t>
            </a: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" name="AutoShape 8">
            <a:extLst>
              <a:ext uri="{FF2B5EF4-FFF2-40B4-BE49-F238E27FC236}">
                <a16:creationId xmlns:a16="http://schemas.microsoft.com/office/drawing/2014/main" id="{68AB0824-A50F-42ED-A968-5725BC22E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5088408"/>
            <a:ext cx="6858000" cy="1617192"/>
          </a:xfrm>
          <a:prstGeom prst="wedgeRectCallout">
            <a:avLst>
              <a:gd name="adj1" fmla="val -55793"/>
              <a:gd name="adj2" fmla="val -37358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For example, the line appearing in the proof may be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FFC000"/>
                </a:solidFill>
              </a:rPr>
              <a:t>α(x)</a:t>
            </a:r>
            <a:r>
              <a:rPr lang="en-US" sz="2400" dirty="0"/>
              <a:t>,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but the theorem proved to be valid is its interpretation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 ≡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FFC000"/>
                </a:solidFill>
              </a:rPr>
              <a:t>∀x α(x)</a:t>
            </a:r>
            <a:r>
              <a:rPr lang="en-US" sz="24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02085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uiExpand="1" build="allAtOnce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8214D60-0156-4F53-9C72-756264AF5C08}"/>
              </a:ext>
            </a:extLst>
          </p:cNvPr>
          <p:cNvSpPr/>
          <p:nvPr/>
        </p:nvSpPr>
        <p:spPr>
          <a:xfrm>
            <a:off x="0" y="1001554"/>
            <a:ext cx="9448800" cy="62786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 ≡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lvl="0" algn="l" fontAlgn="ctr">
              <a:spcBef>
                <a:spcPts val="0"/>
              </a:spcBef>
            </a:pPr>
            <a:r>
              <a:rPr lang="en-CA" sz="9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endParaRPr lang="en-US" sz="900" dirty="0"/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True/Valid:</a:t>
            </a:r>
          </a:p>
          <a:p>
            <a:pPr marL="34290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 is true under variable assignment </a:t>
            </a:r>
            <a:r>
              <a:rPr lang="en-US" sz="2400" dirty="0">
                <a:solidFill>
                  <a:srgbClr val="66FF66"/>
                </a:solidFill>
              </a:rPr>
              <a:t>a</a:t>
            </a:r>
            <a:r>
              <a:rPr lang="en-US" sz="2400" dirty="0">
                <a:solidFill>
                  <a:srgbClr val="FFFFFF"/>
                </a:solidFill>
              </a:rPr>
              <a:t> in universe/model 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dirty="0">
                <a:solidFill>
                  <a:srgbClr val="FFFFFF"/>
                </a:solidFill>
              </a:rPr>
              <a:t>.	</a:t>
            </a:r>
          </a:p>
          <a:p>
            <a:pPr marL="342900" lvl="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C000"/>
                </a:solidFill>
              </a:rPr>
              <a:t>  ⊧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: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FFFFFF"/>
                </a:solidFill>
              </a:rPr>
              <a:t>is </a:t>
            </a:r>
            <a:r>
              <a:rPr lang="en-US" sz="2400" dirty="0">
                <a:solidFill>
                  <a:schemeClr val="tx2"/>
                </a:solidFill>
              </a:rPr>
              <a:t>valid,</a:t>
            </a:r>
            <a:r>
              <a:rPr lang="en-US" sz="2400" dirty="0">
                <a:solidFill>
                  <a:srgbClr val="FFFFFF"/>
                </a:solidFill>
              </a:rPr>
              <a:t> ie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 </a:t>
            </a:r>
            <a:r>
              <a:rPr lang="en-US" sz="2400" dirty="0">
                <a:solidFill>
                  <a:srgbClr val="FFFFFF"/>
                </a:solidFill>
              </a:rPr>
              <a:t>is true under every </a:t>
            </a:r>
            <a:r>
              <a:rPr lang="en-CA" altLang="en-US" sz="2400" dirty="0"/>
              <a:t>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sz="2400" dirty="0">
              <a:solidFill>
                <a:srgbClr val="FFFFFF"/>
              </a:solidFill>
            </a:endParaRPr>
          </a:p>
          <a:p>
            <a:pPr marL="34290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C000"/>
                </a:solidFill>
              </a:rPr>
              <a:t>Γ⊧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: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FFFFFF"/>
                </a:solidFill>
              </a:rPr>
              <a:t>is a </a:t>
            </a:r>
            <a:r>
              <a:rPr lang="en-US" sz="2400" dirty="0">
                <a:solidFill>
                  <a:schemeClr val="tx2"/>
                </a:solidFill>
              </a:rPr>
              <a:t>Logical </a:t>
            </a:r>
            <a:r>
              <a:rPr lang="en-US" sz="2400" dirty="0">
                <a:solidFill>
                  <a:srgbClr val="FFFF00"/>
                </a:solidFill>
              </a:rPr>
              <a:t>Consequence</a:t>
            </a:r>
            <a:r>
              <a:rPr lang="en-US" sz="2400" dirty="0">
                <a:solidFill>
                  <a:srgbClr val="FFFFFF"/>
                </a:solidFill>
              </a:rPr>
              <a:t> of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,</a:t>
            </a:r>
            <a:endParaRPr lang="en-US" sz="2400" dirty="0">
              <a:solidFill>
                <a:srgbClr val="FFFFFF"/>
              </a:solidFill>
            </a:endParaRPr>
          </a:p>
          <a:p>
            <a:pPr algn="l" fontAlgn="ctr">
              <a:spcBef>
                <a:spcPts val="0"/>
              </a:spcBef>
            </a:pPr>
            <a:r>
              <a:rPr lang="en-US" sz="2400" dirty="0">
                <a:solidFill>
                  <a:srgbClr val="FFC000"/>
                </a:solidFill>
              </a:rPr>
              <a:t>               </a:t>
            </a:r>
            <a:r>
              <a:rPr lang="en-US" sz="2400" dirty="0">
                <a:solidFill>
                  <a:srgbClr val="FFFFFF"/>
                </a:solidFill>
              </a:rPr>
              <a:t>ie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l-GR" sz="2400" dirty="0">
                <a:solidFill>
                  <a:srgbClr val="FFC000"/>
                </a:solidFill>
              </a:rPr>
              <a:t>→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is valid,</a:t>
            </a:r>
            <a:endParaRPr lang="en-US" sz="2400" dirty="0">
              <a:solidFill>
                <a:srgbClr val="FFFFFF"/>
              </a:solidFill>
            </a:endParaRPr>
          </a:p>
          <a:p>
            <a:pPr algn="l" fontAlgn="ctr">
              <a:spcBef>
                <a:spcPts val="0"/>
              </a:spcBef>
            </a:pPr>
            <a:r>
              <a:rPr lang="en-US" sz="2400" dirty="0">
                <a:solidFill>
                  <a:srgbClr val="FFFFFF"/>
                </a:solidFill>
              </a:rPr>
              <a:t>               ie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 </a:t>
            </a:r>
            <a:r>
              <a:rPr lang="en-US" sz="2400" dirty="0">
                <a:solidFill>
                  <a:srgbClr val="FFFFFF"/>
                </a:solidFill>
              </a:rPr>
              <a:t>is true under every </a:t>
            </a:r>
            <a:r>
              <a:rPr lang="en-CA" altLang="en-US" sz="2400" dirty="0"/>
              <a:t>model/ass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[a]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under which is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>
                <a:solidFill>
                  <a:srgbClr val="FFFFFF"/>
                </a:solidFill>
              </a:rPr>
              <a:t> true.   </a:t>
            </a:r>
          </a:p>
          <a:p>
            <a:pPr lvl="0" algn="l" fontAlgn="ctr">
              <a:spcBef>
                <a:spcPts val="0"/>
              </a:spcBef>
            </a:pPr>
            <a:r>
              <a:rPr lang="en-US" sz="900" dirty="0">
                <a:solidFill>
                  <a:srgbClr val="FFFF00"/>
                </a:solidFill>
              </a:rPr>
              <a:t>  </a:t>
            </a:r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Proofs:</a:t>
            </a:r>
          </a:p>
          <a:p>
            <a:pPr marL="34290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l-GR" sz="2400" dirty="0">
                <a:solidFill>
                  <a:srgbClr val="FFC000"/>
                </a:solidFill>
              </a:rPr>
              <a:t>Γ⊢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 is a </a:t>
            </a:r>
            <a:r>
              <a:rPr lang="en-US" sz="2400" dirty="0">
                <a:solidFill>
                  <a:schemeClr val="tx2"/>
                </a:solidFill>
              </a:rPr>
              <a:t>T</a:t>
            </a:r>
            <a:r>
              <a:rPr lang="en-US" altLang="en-US" sz="2400" dirty="0">
                <a:solidFill>
                  <a:schemeClr val="tx2"/>
                </a:solidFill>
              </a:rPr>
              <a:t>heorem </a:t>
            </a:r>
            <a:r>
              <a:rPr lang="en-US" altLang="en-US" sz="2400" dirty="0"/>
              <a:t>or</a:t>
            </a:r>
            <a:r>
              <a:rPr lang="en-US" altLang="en-US" sz="2400" dirty="0">
                <a:solidFill>
                  <a:schemeClr val="tx2"/>
                </a:solidFill>
              </a:rPr>
              <a:t> S</a:t>
            </a:r>
            <a:r>
              <a:rPr lang="en-US" sz="2400" dirty="0">
                <a:solidFill>
                  <a:schemeClr val="tx2"/>
                </a:solidFill>
              </a:rPr>
              <a:t>yntactic C</a:t>
            </a:r>
            <a:r>
              <a:rPr lang="en-US" altLang="en-US" sz="2400" dirty="0">
                <a:solidFill>
                  <a:schemeClr val="tx2"/>
                </a:solidFill>
              </a:rPr>
              <a:t>onsequence</a:t>
            </a:r>
            <a:r>
              <a:rPr lang="en-US" sz="2400" dirty="0">
                <a:solidFill>
                  <a:srgbClr val="FFFFFF"/>
                </a:solidFill>
              </a:rPr>
              <a:t> of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,</a:t>
            </a:r>
            <a:endParaRPr lang="en-US" altLang="en-US" sz="2400" dirty="0">
              <a:solidFill>
                <a:schemeClr val="tx2"/>
              </a:solidFill>
            </a:endParaRPr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FF"/>
                </a:solidFill>
              </a:rPr>
              <a:t>               ie From formulas in </a:t>
            </a:r>
            <a:r>
              <a:rPr lang="en-US" sz="2400" dirty="0" err="1">
                <a:solidFill>
                  <a:srgbClr val="FFC000"/>
                </a:solidFill>
              </a:rPr>
              <a:t>Axioms</a:t>
            </a:r>
            <a:r>
              <a:rPr lang="en-US" sz="2400" baseline="-25000" dirty="0" err="1">
                <a:solidFill>
                  <a:srgbClr val="FFC000"/>
                </a:solidFill>
              </a:rPr>
              <a:t>fixed</a:t>
            </a:r>
            <a:r>
              <a:rPr lang="el-GR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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>
                <a:solidFill>
                  <a:srgbClr val="FFFFFF"/>
                </a:solidFill>
              </a:rPr>
              <a:t>, one can prove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sz="2400" dirty="0">
                <a:solidFill>
                  <a:srgbClr val="FFFFFF"/>
                </a:solidFill>
              </a:rPr>
              <a:t>.</a:t>
            </a:r>
          </a:p>
          <a:p>
            <a:pPr marL="342900" lvl="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Φ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l-GR" sz="2400" dirty="0">
                <a:solidFill>
                  <a:srgbClr val="FFC000"/>
                </a:solidFill>
              </a:rPr>
              <a:t>⇒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: 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&amp;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are lines in your proof, </a:t>
            </a:r>
            <a:br>
              <a:rPr lang="en-US" sz="2400" dirty="0">
                <a:solidFill>
                  <a:srgbClr val="FFFFFF"/>
                </a:solidFill>
              </a:rPr>
            </a:br>
            <a:r>
              <a:rPr lang="en-US" sz="2400" dirty="0">
                <a:solidFill>
                  <a:srgbClr val="FFFFFF"/>
                </a:solidFill>
              </a:rPr>
              <a:t>                           then you can add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as a line.</a:t>
            </a:r>
            <a:endParaRPr lang="en-US" sz="2400" dirty="0">
              <a:solidFill>
                <a:srgbClr val="FFFFFF"/>
              </a:solidFill>
            </a:endParaRPr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FF"/>
                </a:solidFill>
              </a:rPr>
              <a:t>                ie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Φ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l-GR" sz="2400" dirty="0">
                <a:solidFill>
                  <a:srgbClr val="FFC000"/>
                </a:solidFill>
              </a:rPr>
              <a:t>→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 can be proved.</a:t>
            </a:r>
          </a:p>
          <a:p>
            <a:pPr lvl="0" algn="l" fontAlgn="ctr">
              <a:spcBef>
                <a:spcPts val="0"/>
              </a:spcBef>
            </a:pPr>
            <a:r>
              <a:rPr lang="en-US" sz="900" dirty="0">
                <a:solidFill>
                  <a:srgbClr val="FFFFFF"/>
                </a:solidFill>
              </a:rPr>
              <a:t>   </a:t>
            </a:r>
          </a:p>
          <a:p>
            <a:pPr marL="34290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C000"/>
                </a:solidFill>
              </a:rPr>
              <a:t>⊧</a:t>
            </a:r>
            <a:r>
              <a:rPr lang="en-US" sz="2400" dirty="0">
                <a:solidFill>
                  <a:srgbClr val="FFFFFF"/>
                </a:solidFill>
              </a:rPr>
              <a:t>, </a:t>
            </a:r>
            <a:r>
              <a:rPr lang="en-US" sz="2400" dirty="0">
                <a:solidFill>
                  <a:srgbClr val="FFC000"/>
                </a:solidFill>
              </a:rPr>
              <a:t>⊢</a:t>
            </a:r>
            <a:r>
              <a:rPr lang="en-US" sz="2400" dirty="0">
                <a:solidFill>
                  <a:srgbClr val="FFFFFF"/>
                </a:solidFill>
              </a:rPr>
              <a:t>, </a:t>
            </a:r>
            <a:r>
              <a:rPr lang="en-US" sz="2400" dirty="0">
                <a:solidFill>
                  <a:srgbClr val="FFC000"/>
                </a:solidFill>
              </a:rPr>
              <a:t>⇒</a:t>
            </a:r>
            <a:r>
              <a:rPr lang="en-US" sz="2400" dirty="0">
                <a:solidFill>
                  <a:srgbClr val="FFFFFF"/>
                </a:solidFill>
              </a:rPr>
              <a:t>, and </a:t>
            </a:r>
            <a:r>
              <a:rPr lang="en-US" sz="2400" dirty="0">
                <a:solidFill>
                  <a:srgbClr val="FFC000"/>
                </a:solidFill>
              </a:rPr>
              <a:t>→</a:t>
            </a:r>
            <a:r>
              <a:rPr lang="en-US" sz="2400" dirty="0">
                <a:solidFill>
                  <a:srgbClr val="FFFFFF"/>
                </a:solidFill>
              </a:rPr>
              <a:t> are interchangeable when interpreted with </a:t>
            </a:r>
            <a:r>
              <a:rPr lang="en-US" sz="2400" dirty="0">
                <a:solidFill>
                  <a:srgbClr val="66FF66"/>
                </a:solidFill>
              </a:rPr>
              <a:t>QC</a:t>
            </a:r>
            <a:r>
              <a:rPr lang="en-US" sz="2400" dirty="0">
                <a:solidFill>
                  <a:srgbClr val="FFFFFF"/>
                </a:solidFill>
              </a:rPr>
              <a:t>.</a:t>
            </a:r>
          </a:p>
          <a:p>
            <a:pPr lvl="0" algn="l" fontAlgn="ctr">
              <a:spcBef>
                <a:spcPts val="0"/>
              </a:spcBef>
            </a:pPr>
            <a:endParaRPr lang="en-US" sz="2400" dirty="0">
              <a:solidFill>
                <a:srgbClr val="FFFFFF"/>
              </a:solidFill>
            </a:endParaRPr>
          </a:p>
        </p:txBody>
      </p:sp>
      <p:sp>
        <p:nvSpPr>
          <p:cNvPr id="50" name="Rectangle 2">
            <a:extLst>
              <a:ext uri="{FF2B5EF4-FFF2-40B4-BE49-F238E27FC236}">
                <a16:creationId xmlns:a16="http://schemas.microsoft.com/office/drawing/2014/main" id="{23D639FC-3DFD-4814-9B7E-418A28D59B5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8CF5B68-D32B-4AF8-B9DD-07578F5348FF}"/>
              </a:ext>
            </a:extLst>
          </p:cNvPr>
          <p:cNvSpPr/>
          <p:nvPr/>
        </p:nvSpPr>
        <p:spPr>
          <a:xfrm>
            <a:off x="0" y="515686"/>
            <a:ext cx="7049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Overview:</a:t>
            </a:r>
            <a:endParaRPr lang="en-US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6373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8214D60-0156-4F53-9C72-756264AF5C08}"/>
              </a:ext>
            </a:extLst>
          </p:cNvPr>
          <p:cNvSpPr/>
          <p:nvPr/>
        </p:nvSpPr>
        <p:spPr>
          <a:xfrm>
            <a:off x="0" y="993606"/>
            <a:ext cx="9448800" cy="4416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 ≡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lvl="0" algn="l" fontAlgn="ctr">
              <a:spcBef>
                <a:spcPts val="0"/>
              </a:spcBef>
            </a:pPr>
            <a:r>
              <a:rPr lang="en-CA" altLang="en-US" sz="900" dirty="0">
                <a:sym typeface="Symbol" panose="05050102010706020507" pitchFamily="18" charset="2"/>
              </a:rPr>
              <a:t> </a:t>
            </a:r>
            <a:endParaRPr lang="en-US" sz="900" dirty="0"/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chemeClr val="tx2"/>
                </a:solidFill>
              </a:rPr>
              <a:t>Sound: </a:t>
            </a:r>
          </a:p>
          <a:p>
            <a:pPr marL="34290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FFFF"/>
                </a:solidFill>
              </a:rPr>
              <a:t>A Proof system is </a:t>
            </a:r>
            <a:r>
              <a:rPr lang="en-US" sz="2400" dirty="0">
                <a:solidFill>
                  <a:schemeClr val="tx2"/>
                </a:solidFill>
              </a:rPr>
              <a:t>Sound</a:t>
            </a:r>
            <a:r>
              <a:rPr lang="en-US" sz="2400" dirty="0">
                <a:solidFill>
                  <a:srgbClr val="FFFFFF"/>
                </a:solidFill>
              </a:rPr>
              <a:t> if  </a:t>
            </a:r>
            <a:r>
              <a:rPr lang="en-US" sz="2400" dirty="0">
                <a:solidFill>
                  <a:srgbClr val="FFC000"/>
                </a:solidFill>
              </a:rPr>
              <a:t>Γ⊧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sz="2400" dirty="0">
                <a:solidFill>
                  <a:srgbClr val="FFFFFF"/>
                </a:solidFill>
              </a:rPr>
              <a:t> ensures </a:t>
            </a:r>
            <a:r>
              <a:rPr lang="en-US" sz="2400" dirty="0">
                <a:solidFill>
                  <a:srgbClr val="FFC000"/>
                </a:solidFill>
              </a:rPr>
              <a:t>Γ⊢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,</a:t>
            </a:r>
            <a:endParaRPr lang="en-US" sz="2400" dirty="0">
              <a:solidFill>
                <a:srgbClr val="FFC000"/>
              </a:solidFill>
            </a:endParaRPr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FF"/>
                </a:solidFill>
              </a:rPr>
              <a:t>               ie A proof of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sz="2400" dirty="0">
                <a:solidFill>
                  <a:srgbClr val="FFFFFF"/>
                </a:solidFill>
              </a:rPr>
              <a:t> from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>
                <a:solidFill>
                  <a:srgbClr val="FFFFFF"/>
                </a:solidFill>
              </a:rPr>
              <a:t> ensures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 is valid when </a:t>
            </a:r>
            <a:r>
              <a:rPr lang="en-US" sz="2400" dirty="0">
                <a:solidFill>
                  <a:srgbClr val="FFC000"/>
                </a:solidFill>
              </a:rPr>
              <a:t>Γ </a:t>
            </a:r>
            <a:r>
              <a:rPr lang="en-US" sz="2400" dirty="0">
                <a:solidFill>
                  <a:srgbClr val="FFFFFF"/>
                </a:solidFill>
              </a:rPr>
              <a:t>is valid.</a:t>
            </a:r>
          </a:p>
          <a:p>
            <a:pPr marL="342900" lvl="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Proof Requires: 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</a:p>
          <a:p>
            <a:pPr algn="l"/>
            <a:r>
              <a:rPr lang="en-US" sz="2400" dirty="0">
                <a:solidFill>
                  <a:srgbClr val="FFFFFF"/>
                </a:solidFill>
              </a:rPr>
              <a:t>       Rule 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are lines in your proof, then you can add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</a:p>
          <a:p>
            <a:pPr algn="l"/>
            <a:r>
              <a:rPr lang="en-US" sz="2400" dirty="0">
                <a:solidFill>
                  <a:srgbClr val="FFFFFF"/>
                </a:solidFill>
              </a:rPr>
              <a:t>       requires</a:t>
            </a:r>
            <a:r>
              <a:rPr 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</a:t>
            </a:r>
            <a:r>
              <a:rPr lang="en-US" sz="2400" dirty="0">
                <a:solidFill>
                  <a:srgbClr val="FFFFFF"/>
                </a:solidFill>
              </a:rPr>
              <a:t>“If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solidFill>
                  <a:srgbClr val="FFFFFF"/>
                </a:solidFill>
              </a:rPr>
              <a:t> are valid, then so is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  <a:endParaRPr lang="en-US" sz="2400" dirty="0">
              <a:solidFill>
                <a:srgbClr val="FFC000"/>
              </a:solidFill>
            </a:endParaRPr>
          </a:p>
          <a:p>
            <a:pPr algn="l"/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       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ie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Φ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l-GR" sz="2400" dirty="0">
                <a:solidFill>
                  <a:srgbClr val="FFC000"/>
                </a:solidFill>
              </a:rPr>
              <a:t>⇒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</a:t>
            </a:r>
            <a:r>
              <a:rPr lang="en-US" sz="2400" dirty="0">
                <a:solidFill>
                  <a:srgbClr val="FFFFFF"/>
                </a:solidFill>
              </a:rPr>
              <a:t>requires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Φ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Φ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.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l"/>
            <a:r>
              <a:rPr lang="en-CA" altLang="en-US" sz="800" dirty="0">
                <a:sym typeface="Symbol" panose="05050102010706020507" pitchFamily="18" charset="2"/>
              </a:rPr>
              <a:t>  </a:t>
            </a:r>
            <a:endParaRPr lang="en-US" sz="2400" dirty="0">
              <a:solidFill>
                <a:schemeClr val="accent1"/>
              </a:solidFill>
            </a:endParaRPr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chemeClr val="tx2"/>
                </a:solidFill>
              </a:rPr>
              <a:t>Complete: </a:t>
            </a:r>
          </a:p>
          <a:p>
            <a:pPr marL="34290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FFFF"/>
                </a:solidFill>
              </a:rPr>
              <a:t>A Proof system is </a:t>
            </a:r>
            <a:r>
              <a:rPr lang="en-US" sz="2400" dirty="0">
                <a:solidFill>
                  <a:schemeClr val="tx2"/>
                </a:solidFill>
              </a:rPr>
              <a:t>Complete</a:t>
            </a:r>
            <a:r>
              <a:rPr lang="en-US" sz="2400" dirty="0">
                <a:solidFill>
                  <a:srgbClr val="FFFFFF"/>
                </a:solidFill>
              </a:rPr>
              <a:t> if </a:t>
            </a:r>
            <a:r>
              <a:rPr lang="en-US" sz="2400" dirty="0">
                <a:solidFill>
                  <a:srgbClr val="FFC000"/>
                </a:solidFill>
              </a:rPr>
              <a:t>Γ⊢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sz="2400" dirty="0">
                <a:solidFill>
                  <a:srgbClr val="FFFFFF"/>
                </a:solidFill>
              </a:rPr>
              <a:t> ensures </a:t>
            </a:r>
            <a:r>
              <a:rPr lang="en-US" sz="2400" dirty="0">
                <a:solidFill>
                  <a:srgbClr val="FFC000"/>
                </a:solidFill>
              </a:rPr>
              <a:t>Γ⊧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,</a:t>
            </a:r>
            <a:endParaRPr lang="en-US" sz="2400" dirty="0">
              <a:solidFill>
                <a:srgbClr val="FFC000"/>
              </a:solidFill>
            </a:endParaRPr>
          </a:p>
          <a:p>
            <a:pPr algn="l" fontAlgn="ctr">
              <a:spcBef>
                <a:spcPts val="0"/>
              </a:spcBef>
            </a:pPr>
            <a:r>
              <a:rPr lang="en-US" sz="2400" dirty="0">
                <a:solidFill>
                  <a:srgbClr val="FFFFFF"/>
                </a:solidFill>
              </a:rPr>
              <a:t>               ie is valid when </a:t>
            </a:r>
            <a:r>
              <a:rPr lang="en-US" sz="2400" dirty="0">
                <a:solidFill>
                  <a:srgbClr val="FFC000"/>
                </a:solidFill>
              </a:rPr>
              <a:t>Γ </a:t>
            </a:r>
            <a:r>
              <a:rPr lang="en-US" sz="2400" dirty="0">
                <a:solidFill>
                  <a:srgbClr val="FFFFFF"/>
                </a:solidFill>
              </a:rPr>
              <a:t>is ensures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sz="2400" dirty="0">
                <a:solidFill>
                  <a:srgbClr val="FFFFFF"/>
                </a:solidFill>
              </a:rPr>
              <a:t> can be proved from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50" name="Rectangle 2">
            <a:extLst>
              <a:ext uri="{FF2B5EF4-FFF2-40B4-BE49-F238E27FC236}">
                <a16:creationId xmlns:a16="http://schemas.microsoft.com/office/drawing/2014/main" id="{23D639FC-3DFD-4814-9B7E-418A28D59B5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03D8D17-C5AC-4E6C-B0D4-773AC17B90A2}"/>
              </a:ext>
            </a:extLst>
          </p:cNvPr>
          <p:cNvSpPr/>
          <p:nvPr/>
        </p:nvSpPr>
        <p:spPr>
          <a:xfrm>
            <a:off x="0" y="515686"/>
            <a:ext cx="7049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Overview:</a:t>
            </a:r>
            <a:endParaRPr lang="en-US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708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itle 1"/>
          <p:cNvSpPr>
            <a:spLocks noGrp="1"/>
          </p:cNvSpPr>
          <p:nvPr>
            <p:ph type="title" idx="4294967295"/>
          </p:nvPr>
        </p:nvSpPr>
        <p:spPr>
          <a:xfrm>
            <a:off x="685800" y="1981200"/>
            <a:ext cx="7772400" cy="1143000"/>
          </a:xfrm>
        </p:spPr>
        <p:txBody>
          <a:bodyPr/>
          <a:lstStyle/>
          <a:p>
            <a:r>
              <a:rPr lang="en-CA" altLang="en-US"/>
              <a:t>End</a:t>
            </a:r>
          </a:p>
        </p:txBody>
      </p:sp>
    </p:spTree>
    <p:extLst>
      <p:ext uri="{BB962C8B-B14F-4D97-AF65-F5344CB8AC3E}">
        <p14:creationId xmlns:p14="http://schemas.microsoft.com/office/powerpoint/2010/main" val="223477318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20943"/>
            <a:ext cx="3733800" cy="2079699"/>
          </a:xfrm>
          <a:prstGeom prst="wedgeRoundRectCallout">
            <a:avLst>
              <a:gd name="adj1" fmla="val -21957"/>
              <a:gd name="adj2" fmla="val 6819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undecidable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a Predicate formula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know whether it is true.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i.e. there is no algorithm!</a:t>
            </a:r>
          </a:p>
        </p:txBody>
      </p:sp>
      <p:sp>
        <p:nvSpPr>
          <p:cNvPr id="27" name="AutoShape 8"/>
          <p:cNvSpPr>
            <a:spLocks noChangeArrowheads="1"/>
          </p:cNvSpPr>
          <p:nvPr/>
        </p:nvSpPr>
        <p:spPr bwMode="auto">
          <a:xfrm>
            <a:off x="4155822" y="712000"/>
            <a:ext cx="3851762" cy="2314879"/>
          </a:xfrm>
          <a:prstGeom prst="wedgeRectCallout">
            <a:avLst>
              <a:gd name="adj1" fmla="val 55513"/>
              <a:gd name="adj2" fmla="val 16440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also study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informal and formal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finite length proofs that formulas are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true in every universe)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will add more meaning.</a:t>
            </a:r>
          </a:p>
        </p:txBody>
      </p:sp>
    </p:spTree>
    <p:extLst>
      <p:ext uri="{BB962C8B-B14F-4D97-AF65-F5344CB8AC3E}">
        <p14:creationId xmlns:p14="http://schemas.microsoft.com/office/powerpoint/2010/main" val="3449749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5B316C1-451D-4560-93E8-F9B99F2BB73B}"/>
              </a:ext>
            </a:extLst>
          </p:cNvPr>
          <p:cNvSpPr txBox="1"/>
          <p:nvPr/>
        </p:nvSpPr>
        <p:spPr>
          <a:xfrm>
            <a:off x="838200" y="2028616"/>
            <a:ext cx="7010400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CA" altLang="en-US" sz="4400" dirty="0">
                <a:solidFill>
                  <a:schemeClr val="tx2"/>
                </a:solidFill>
              </a:rPr>
              <a:t>End of Quick</a:t>
            </a:r>
          </a:p>
          <a:p>
            <a:pPr algn="ctr"/>
            <a:r>
              <a:rPr lang="en-CA" altLang="en-US" sz="4400" dirty="0">
                <a:solidFill>
                  <a:schemeClr val="tx2"/>
                </a:solidFill>
              </a:rPr>
              <a:t>There is a lot more good stuff</a:t>
            </a:r>
            <a:br>
              <a:rPr lang="en-CA" altLang="en-US" sz="4400" dirty="0">
                <a:solidFill>
                  <a:schemeClr val="tx2"/>
                </a:solidFill>
              </a:rPr>
            </a:br>
            <a:r>
              <a:rPr lang="en-CA" altLang="en-US" sz="4400" dirty="0">
                <a:solidFill>
                  <a:schemeClr val="tx2"/>
                </a:solidFill>
              </a:rPr>
              <a:t>that we will skip.</a:t>
            </a:r>
            <a:endParaRPr lang="en-US" sz="4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49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8136447" y="2968571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1891195"/>
            <a:ext cx="4374192" cy="928205"/>
          </a:xfrm>
          <a:prstGeom prst="wedgeRoundRectCallout">
            <a:avLst>
              <a:gd name="adj1" fmla="val 35761"/>
              <a:gd name="adj2" fmla="val 729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</a:rPr>
              <a:t>x,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chemeClr val="accent2"/>
                </a:solidFill>
              </a:rPr>
              <a:t>y, y=x+1</a:t>
            </a:r>
            <a:r>
              <a:rPr lang="en-US" altLang="en-US" sz="2400" baseline="-25000" dirty="0">
                <a:solidFill>
                  <a:schemeClr val="accent2"/>
                </a:solidFill>
              </a:rPr>
              <a:t>  </a:t>
            </a:r>
          </a:p>
          <a:p>
            <a:pPr marL="457200" indent="-457200" eaLnBrk="1" hangingPunct="1">
              <a:spcBef>
                <a:spcPct val="0"/>
              </a:spcBef>
              <a:buFont typeface="Symbol" panose="05050102010706020507" pitchFamily="18" charset="2"/>
              <a:buChar char=" "/>
            </a:pPr>
            <a:r>
              <a:rPr lang="en-US" altLang="en-US" sz="2400" dirty="0">
                <a:solidFill>
                  <a:schemeClr val="accent2"/>
                </a:solidFill>
              </a:rPr>
              <a:t>      x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</a:rPr>
              <a:t> =)(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</a:t>
            </a:r>
            <a:r>
              <a:rPr lang="en-US" altLang="en-US" sz="2400" dirty="0">
                <a:solidFill>
                  <a:schemeClr val="accent2"/>
                </a:solidFill>
              </a:rPr>
              <a:t>2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chemeClr val="accent2"/>
              </a:solidFill>
            </a:endParaRPr>
          </a:p>
        </p:txBody>
      </p: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65238" y="2968571"/>
            <a:ext cx="111702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381000" y="4557538"/>
            <a:ext cx="3972954" cy="559460"/>
          </a:xfrm>
          <a:prstGeom prst="wedgeRectCallout">
            <a:avLst>
              <a:gd name="adj1" fmla="val -33886"/>
              <a:gd name="adj2" fmla="val -80773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Semantics </a:t>
            </a:r>
            <a:r>
              <a:rPr lang="en-CA" altLang="en-US" sz="2400" dirty="0"/>
              <a:t>then adds </a:t>
            </a:r>
            <a:r>
              <a:rPr lang="en-CA" altLang="en-US" sz="2400" dirty="0">
                <a:solidFill>
                  <a:srgbClr val="FF00FF"/>
                </a:solidFill>
              </a:rPr>
              <a:t>meaning</a:t>
            </a:r>
            <a:r>
              <a:rPr lang="en-CA" altLang="en-US" sz="2400" dirty="0"/>
              <a:t>.</a:t>
            </a:r>
            <a:endParaRPr lang="en-US" altLang="en-US" sz="2400" dirty="0"/>
          </a:p>
          <a:p>
            <a:pPr marL="342900" indent="-342900" eaLnBrk="1" hangingPunct="1">
              <a:spcBef>
                <a:spcPct val="0"/>
              </a:spcBef>
            </a:pP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6248" y="4020376"/>
            <a:ext cx="2590800" cy="1313624"/>
          </a:xfrm>
          <a:prstGeom prst="wedgeRoundRectCallout">
            <a:avLst>
              <a:gd name="adj1" fmla="val 60293"/>
              <a:gd name="adj2" fmla="val -3846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Ok. What does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</a:rPr>
              <a:t>x,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chemeClr val="accent2"/>
                </a:solidFill>
              </a:rPr>
              <a:t>y, y=x+1</a:t>
            </a:r>
            <a:r>
              <a:rPr lang="en-US" altLang="en-US" sz="2400" baseline="-25000" dirty="0">
                <a:solidFill>
                  <a:schemeClr val="accent2"/>
                </a:solidFill>
              </a:rPr>
              <a:t> </a:t>
            </a:r>
            <a:r>
              <a:rPr lang="en-US" altLang="en-US" sz="2400" dirty="0"/>
              <a:t>mean?</a:t>
            </a:r>
          </a:p>
        </p:txBody>
      </p:sp>
      <p:sp>
        <p:nvSpPr>
          <p:cNvPr id="32" name="Text Box 21"/>
          <p:cNvSpPr txBox="1">
            <a:spLocks noChangeArrowheads="1"/>
          </p:cNvSpPr>
          <p:nvPr/>
        </p:nvSpPr>
        <p:spPr bwMode="auto">
          <a:xfrm>
            <a:off x="6878883" y="1912203"/>
            <a:ext cx="2286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FF00"/>
                </a:solidFill>
              </a:rPr>
              <a:t>well</a:t>
            </a:r>
            <a:r>
              <a:rPr lang="en-US" altLang="en-US" sz="2400" dirty="0"/>
              <a:t> formed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</a:rPr>
              <a:t>badly</a:t>
            </a:r>
            <a:r>
              <a:rPr lang="en-US" altLang="en-US" sz="2400" dirty="0"/>
              <a:t> formed</a:t>
            </a:r>
          </a:p>
        </p:txBody>
      </p:sp>
      <p:sp>
        <p:nvSpPr>
          <p:cNvPr id="37" name="AutoShape 8"/>
          <p:cNvSpPr>
            <a:spLocks noChangeArrowheads="1"/>
          </p:cNvSpPr>
          <p:nvPr/>
        </p:nvSpPr>
        <p:spPr bwMode="auto">
          <a:xfrm>
            <a:off x="304800" y="1678281"/>
            <a:ext cx="3962400" cy="1219200"/>
          </a:xfrm>
          <a:prstGeom prst="wedgeRectCallout">
            <a:avLst>
              <a:gd name="adj1" fmla="val -35417"/>
              <a:gd name="adj2" fmla="val 6490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Syntax</a:t>
            </a:r>
            <a:r>
              <a:rPr lang="en-US" altLang="en-US" sz="2400" dirty="0"/>
              <a:t> tells us which strings of characters are well formed Predicate logic formulas.</a:t>
            </a:r>
          </a:p>
        </p:txBody>
      </p:sp>
      <p:sp>
        <p:nvSpPr>
          <p:cNvPr id="38" name="Rectangle 2"/>
          <p:cNvSpPr txBox="1">
            <a:spLocks noChangeArrowheads="1"/>
          </p:cNvSpPr>
          <p:nvPr/>
        </p:nvSpPr>
        <p:spPr bwMode="auto">
          <a:xfrm>
            <a:off x="685800" y="-152400"/>
            <a:ext cx="7772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>
                <a:latin typeface="Comic Sans MS" pitchFamily="66" charset="0"/>
              </a:rPr>
              <a:t>MATH1090</a:t>
            </a:r>
            <a:br>
              <a:rPr lang="en-US" altLang="en-US" kern="0">
                <a:latin typeface="Comic Sans MS" pitchFamily="66" charset="0"/>
              </a:rPr>
            </a:br>
            <a:r>
              <a:rPr lang="en-US" altLang="en-US" kern="0">
                <a:latin typeface="Comic Sans MS" pitchFamily="66" charset="0"/>
              </a:rPr>
              <a:t>Syntax and Semantics</a:t>
            </a:r>
            <a:endParaRPr lang="en-US" altLang="en-US" kern="0" dirty="0"/>
          </a:p>
        </p:txBody>
      </p:sp>
      <p:sp>
        <p:nvSpPr>
          <p:cNvPr id="39" name="AutoShape 8"/>
          <p:cNvSpPr>
            <a:spLocks noChangeArrowheads="1"/>
          </p:cNvSpPr>
          <p:nvPr/>
        </p:nvSpPr>
        <p:spPr bwMode="auto">
          <a:xfrm>
            <a:off x="349563" y="5562600"/>
            <a:ext cx="3917637" cy="864260"/>
          </a:xfrm>
          <a:prstGeom prst="wedgeRectCallout">
            <a:avLst>
              <a:gd name="adj1" fmla="val -33886"/>
              <a:gd name="adj2" fmla="val -80773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The integers: </a:t>
            </a:r>
            <a:r>
              <a:rPr lang="en-CA" altLang="en-US" sz="2400" dirty="0">
                <a:solidFill>
                  <a:srgbClr val="FF00FF"/>
                </a:solidFill>
              </a:rPr>
              <a:t>0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00FF"/>
                </a:solidFill>
              </a:rPr>
              <a:t>1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00FF"/>
                </a:solidFill>
              </a:rPr>
              <a:t>2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00FF"/>
                </a:solidFill>
              </a:rPr>
              <a:t>3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00FF"/>
                </a:solidFill>
              </a:rPr>
              <a:t>4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00FF"/>
                </a:solidFill>
              </a:rPr>
              <a:t>….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  go on forever.</a:t>
            </a:r>
            <a:endParaRPr lang="en-US" altLang="en-US" sz="2400" dirty="0"/>
          </a:p>
          <a:p>
            <a:pPr marL="342900" indent="-342900" eaLnBrk="1" hangingPunct="1">
              <a:spcBef>
                <a:spcPct val="0"/>
              </a:spcBef>
            </a:pP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AutoShape 8"/>
          <p:cNvSpPr>
            <a:spLocks noChangeArrowheads="1"/>
          </p:cNvSpPr>
          <p:nvPr/>
        </p:nvSpPr>
        <p:spPr bwMode="auto">
          <a:xfrm>
            <a:off x="4519192" y="5562600"/>
            <a:ext cx="3965071" cy="1219200"/>
          </a:xfrm>
          <a:prstGeom prst="wedgeRectCallout">
            <a:avLst>
              <a:gd name="adj1" fmla="val -43561"/>
              <a:gd name="adj2" fmla="val -6353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No matter how many people are in the </a:t>
            </a:r>
            <a:r>
              <a:rPr lang="en-CA" altLang="en-US" sz="2400" dirty="0" err="1"/>
              <a:t>hottub</a:t>
            </a:r>
            <a:r>
              <a:rPr lang="en-CA" altLang="en-US" sz="2400" dirty="0"/>
              <a:t> you can always fit one more.</a:t>
            </a:r>
          </a:p>
        </p:txBody>
      </p:sp>
      <p:pic>
        <p:nvPicPr>
          <p:cNvPr id="31" name="Picture 2" descr="Crowded hot tub">
            <a:extLst>
              <a:ext uri="{FF2B5EF4-FFF2-40B4-BE49-F238E27FC236}">
                <a16:creationId xmlns:a16="http://schemas.microsoft.com/office/drawing/2014/main" id="{F5ABA5F3-B5AB-4D55-A1CB-F8B74C05A0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0361" y="5295900"/>
            <a:ext cx="2686872" cy="14851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51522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9" grpId="0" animBg="1"/>
      <p:bldP spid="30" grpId="0" animBg="1"/>
      <p:bldP spid="37" grpId="0" animBg="1"/>
      <p:bldP spid="39" grpId="0" animBg="1"/>
      <p:bldP spid="4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6200" y="-228600"/>
            <a:ext cx="9530860" cy="6955720"/>
            <a:chOff x="76200" y="-228600"/>
            <a:chExt cx="9530860" cy="695572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" name="Text Box 21"/>
                <p:cNvSpPr txBox="1">
                  <a:spLocks noChangeArrowheads="1"/>
                </p:cNvSpPr>
                <p:nvPr/>
              </p:nvSpPr>
              <p:spPr bwMode="auto">
                <a:xfrm>
                  <a:off x="76200" y="625257"/>
                  <a:ext cx="8610600" cy="61018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None/>
                  </a:pPr>
                  <a:r>
                    <a:rPr lang="en-US" altLang="en-US" sz="2400" dirty="0"/>
                    <a:t>Predicate logic syntax has </a:t>
                  </a:r>
                </a:p>
                <a:p>
                  <a:pPr marL="342900" indent="-3429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Terms</a:t>
                  </a:r>
                  <a:r>
                    <a:rPr lang="en-US" altLang="en-US" sz="2400" dirty="0"/>
                    <a:t> that represent </a:t>
                  </a: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objects/elements</a:t>
                  </a:r>
                </a:p>
                <a:p>
                  <a:pPr marL="342900" indent="-3429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Formula</a:t>
                  </a:r>
                  <a:r>
                    <a:rPr lang="en-US" altLang="en-US" sz="2400" dirty="0"/>
                    <a:t> that evaluate to </a:t>
                  </a: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true/false.</a:t>
                  </a:r>
                  <a:endParaRPr lang="en-US" altLang="en-US" sz="2400" dirty="0"/>
                </a:p>
                <a:p>
                  <a:pPr eaLnBrk="1" hangingPunct="1">
                    <a:spcBef>
                      <a:spcPct val="0"/>
                    </a:spcBef>
                    <a:buNone/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Objects/Elements U</a:t>
                  </a:r>
                  <a:r>
                    <a:rPr lang="el-GR" altLang="en-US" sz="2400" dirty="0">
                      <a:solidFill>
                        <a:schemeClr val="tx2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</a:t>
                  </a:r>
                  <a:r>
                    <a:rPr lang="en-US" altLang="en-US" sz="2400" dirty="0">
                      <a:solidFill>
                        <a:schemeClr val="tx2"/>
                      </a:solidFill>
                      <a:latin typeface="Monotype Corsiva" panose="03010101010201010101" pitchFamily="66" charset="0"/>
                    </a:rPr>
                    <a:t>M:</a:t>
                  </a: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 </a:t>
                  </a:r>
                  <a:r>
                    <a:rPr lang="en-US" altLang="en-US" sz="2400" dirty="0"/>
                    <a:t>Might be U={3,Bob,banana,…}</a:t>
                  </a:r>
                </a:p>
                <a:p>
                  <a:pPr eaLnBrk="1" hangingPunct="1">
                    <a:spcBef>
                      <a:spcPct val="0"/>
                    </a:spcBef>
                    <a:buNone/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Terms </a:t>
                  </a:r>
                  <a:r>
                    <a:rPr lang="en-US" altLang="en-US" sz="2400" dirty="0"/>
                    <a:t>(type object):</a:t>
                  </a:r>
                </a:p>
                <a:p>
                  <a:pPr marL="457200" indent="-4572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Bound Variables: </a:t>
                  </a:r>
                  <a:r>
                    <a:rPr lang="en-US" altLang="en-US" sz="2400" dirty="0">
                      <a:latin typeface="Symbol" pitchFamily="18" charset="2"/>
                    </a:rPr>
                    <a:t>"</a:t>
                  </a:r>
                  <a:r>
                    <a:rPr lang="en-US" altLang="en-US" sz="2400" dirty="0"/>
                    <a:t>x </a:t>
                  </a:r>
                  <a:r>
                    <a:rPr lang="en-US" altLang="en-US" sz="2400" dirty="0">
                      <a:latin typeface="Symbol" pitchFamily="18" charset="2"/>
                    </a:rPr>
                    <a:t>$</a:t>
                  </a:r>
                  <a:r>
                    <a:rPr lang="en-US" altLang="en-US" sz="2400" dirty="0"/>
                    <a:t>y, z, x</a:t>
                  </a:r>
                  <a:r>
                    <a:rPr lang="en-US" altLang="en-US" sz="2400" baseline="-25000" dirty="0"/>
                    <a:t>1</a:t>
                  </a:r>
                  <a:r>
                    <a:rPr lang="en-US" altLang="en-US" sz="2400" dirty="0"/>
                    <a:t>, x</a:t>
                  </a:r>
                  <a:r>
                    <a:rPr lang="en-US" altLang="en-US" sz="2400" baseline="-25000" dirty="0"/>
                    <a:t>2</a:t>
                  </a:r>
                  <a:r>
                    <a:rPr lang="en-US" altLang="en-US" sz="2400" dirty="0"/>
                    <a:t>, x</a:t>
                  </a:r>
                  <a:r>
                    <a:rPr lang="en-US" altLang="en-US" sz="2400" baseline="-25000" dirty="0"/>
                    <a:t>3</a:t>
                  </a:r>
                  <a:r>
                    <a:rPr lang="en-US" altLang="en-US" sz="2400" dirty="0"/>
                    <a:t>, …</a:t>
                  </a:r>
                  <a:r>
                    <a:rPr lang="en-US" altLang="en-US" sz="2400" baseline="-25000" dirty="0"/>
                    <a:t> </a:t>
                  </a:r>
                  <a:endParaRPr lang="en-US" altLang="en-US" sz="2400" dirty="0"/>
                </a:p>
                <a:p>
                  <a:pPr marL="457200" indent="-4572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Free Variables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400" i="1" dirty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400" i="1" dirty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CA" altLang="en-US" sz="2400" i="1" dirty="0">
                          <a:solidFill>
                            <a:schemeClr val="tx2"/>
                          </a:solidFill>
                          <a:latin typeface="Cambria Math" panose="02040503050406030204" pitchFamily="18" charset="0"/>
                        </a:rPr>
                        <m:t>:</m:t>
                      </m:r>
                    </m:oMath>
                  </a14:m>
                  <a:r>
                    <a:rPr lang="en-US" altLang="en-US" sz="2400" dirty="0">
                      <a:solidFill>
                        <a:schemeClr val="tx2"/>
                      </a:solidFill>
                    </a:rPr>
                    <a:t>  </a:t>
                  </a:r>
                  <a:r>
                    <a:rPr lang="en-US" altLang="en-US" sz="2400" dirty="0"/>
                    <a:t>x, y, z, x</a:t>
                  </a:r>
                  <a:r>
                    <a:rPr lang="en-US" altLang="en-US" sz="2400" baseline="-25000" dirty="0"/>
                    <a:t>1</a:t>
                  </a:r>
                  <a:r>
                    <a:rPr lang="en-US" altLang="en-US" sz="2400" dirty="0"/>
                    <a:t>, x</a:t>
                  </a:r>
                  <a:r>
                    <a:rPr lang="en-US" altLang="en-US" sz="2400" baseline="-25000" dirty="0"/>
                    <a:t>2</a:t>
                  </a:r>
                  <a:r>
                    <a:rPr lang="en-US" altLang="en-US" sz="2400" dirty="0"/>
                    <a:t>, x</a:t>
                  </a:r>
                  <a:r>
                    <a:rPr lang="en-US" altLang="en-US" sz="2400" baseline="-25000" dirty="0"/>
                    <a:t>3</a:t>
                  </a:r>
                  <a:r>
                    <a:rPr lang="en-US" altLang="en-US" sz="2400" dirty="0"/>
                    <a:t>, …</a:t>
                  </a:r>
                  <a:r>
                    <a:rPr lang="en-US" altLang="en-US" sz="2400" baseline="-25000" dirty="0"/>
                    <a:t> </a:t>
                  </a:r>
                </a:p>
                <a:p>
                  <a:pPr marL="457200" indent="-4572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Constants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400" i="1" dirty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400" i="1" dirty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</m:acc>
                    </m:oMath>
                  </a14:m>
                  <a:r>
                    <a:rPr lang="el-GR" altLang="en-US" sz="2400" dirty="0">
                      <a:solidFill>
                        <a:schemeClr val="tx2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</a:t>
                  </a:r>
                  <a:r>
                    <a:rPr lang="en-US" altLang="en-US" sz="2400" dirty="0">
                      <a:solidFill>
                        <a:schemeClr val="tx2"/>
                      </a:solidFill>
                      <a:latin typeface="Monotype Corsiva" panose="03010101010201010101" pitchFamily="66" charset="0"/>
                    </a:rPr>
                    <a:t>M:</a:t>
                  </a: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 </a:t>
                  </a:r>
                  <a:r>
                    <a:rPr lang="en-US" altLang="en-US" sz="2400" dirty="0"/>
                    <a:t>c, d, c</a:t>
                  </a:r>
                  <a:r>
                    <a:rPr lang="en-US" altLang="en-US" sz="2400" baseline="-25000" dirty="0"/>
                    <a:t>1</a:t>
                  </a:r>
                  <a:r>
                    <a:rPr lang="en-US" altLang="en-US" sz="2400" dirty="0"/>
                    <a:t>, c</a:t>
                  </a:r>
                  <a:r>
                    <a:rPr lang="en-US" altLang="en-US" sz="2400" baseline="-25000" dirty="0"/>
                    <a:t>2</a:t>
                  </a:r>
                  <a:r>
                    <a:rPr lang="en-US" altLang="en-US" sz="2400" dirty="0"/>
                    <a:t>, c</a:t>
                  </a:r>
                  <a:r>
                    <a:rPr lang="en-US" altLang="en-US" sz="2400" baseline="-25000" dirty="0"/>
                    <a:t>3</a:t>
                  </a:r>
                  <a:r>
                    <a:rPr lang="en-US" altLang="en-US" sz="2400" dirty="0"/>
                    <a:t>, </a:t>
                  </a:r>
                </a:p>
                <a:p>
                  <a:pPr marL="457200" indent="-4572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Functions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400" i="1" dirty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400" b="0" i="1" dirty="0" smtClean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  <m:t>𝑓</m:t>
                          </m:r>
                        </m:e>
                      </m:acc>
                    </m:oMath>
                  </a14:m>
                  <a:r>
                    <a:rPr lang="el-GR" altLang="en-US" sz="2400" dirty="0">
                      <a:solidFill>
                        <a:schemeClr val="tx2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</a:t>
                  </a:r>
                  <a:r>
                    <a:rPr lang="en-US" altLang="en-US" sz="2400" dirty="0">
                      <a:solidFill>
                        <a:schemeClr val="tx2"/>
                      </a:solidFill>
                      <a:latin typeface="Monotype Corsiva" panose="03010101010201010101" pitchFamily="66" charset="0"/>
                    </a:rPr>
                    <a:t>M: </a:t>
                  </a:r>
                  <a:r>
                    <a:rPr lang="en-US" altLang="en-US" sz="2400" dirty="0"/>
                    <a:t>f, g, f</a:t>
                  </a:r>
                  <a:r>
                    <a:rPr lang="en-US" altLang="en-US" sz="2400" baseline="-25000" dirty="0"/>
                    <a:t>1</a:t>
                  </a:r>
                  <a:r>
                    <a:rPr lang="en-US" altLang="en-US" sz="2400" dirty="0"/>
                    <a:t>, f</a:t>
                  </a:r>
                  <a:r>
                    <a:rPr lang="en-US" altLang="en-US" sz="2400" baseline="-25000" dirty="0"/>
                    <a:t>2</a:t>
                  </a:r>
                  <a:r>
                    <a:rPr lang="en-US" altLang="en-US" sz="2400" dirty="0"/>
                    <a:t>, f</a:t>
                  </a:r>
                  <a:r>
                    <a:rPr lang="en-US" altLang="en-US" sz="2400" baseline="-25000" dirty="0"/>
                    <a:t>3</a:t>
                  </a:r>
                  <a:r>
                    <a:rPr lang="en-US" altLang="en-US" sz="2400" dirty="0"/>
                    <a:t>, </a:t>
                  </a:r>
                </a:p>
                <a:p>
                  <a:pPr marL="457200" indent="-4572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Skolem Functions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400" i="1" dirty="0" smtClean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400" b="0" i="1" dirty="0" smtClean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altLang="en-US" sz="2400" baseline="-25000" dirty="0">
                          <a:solidFill>
                            <a:schemeClr val="tx2"/>
                          </a:solidFill>
                          <a:latin typeface="Symbol" pitchFamily="18" charset="2"/>
                        </a:rPr>
                        <m:t>$</m:t>
                      </m:r>
                      <m:r>
                        <a:rPr lang="en-CA" altLang="en-US" sz="2400" i="1" dirty="0">
                          <a:solidFill>
                            <a:schemeClr val="tx2"/>
                          </a:solidFill>
                          <a:latin typeface="Cambria Math" panose="02040503050406030204" pitchFamily="18" charset="0"/>
                        </a:rPr>
                        <m:t>:</m:t>
                      </m:r>
                    </m:oMath>
                  </a14:m>
                  <a:r>
                    <a:rPr lang="en-US" altLang="en-US" sz="2400" dirty="0">
                      <a:solidFill>
                        <a:schemeClr val="tx2"/>
                      </a:solidFill>
                    </a:rPr>
                    <a:t> </a:t>
                  </a:r>
                  <a:r>
                    <a:rPr lang="en-US" altLang="en-US" sz="2400" dirty="0"/>
                    <a:t>y</a:t>
                  </a:r>
                  <a:r>
                    <a:rPr lang="en-US" altLang="en-US" sz="2400" baseline="-25000" dirty="0">
                      <a:latin typeface="Symbol" pitchFamily="18" charset="2"/>
                    </a:rPr>
                    <a:t>$</a:t>
                  </a:r>
                  <a:r>
                    <a:rPr lang="en-US" altLang="en-US" sz="2400" dirty="0"/>
                    <a:t>, x</a:t>
                  </a:r>
                  <a:r>
                    <a:rPr lang="en-US" altLang="en-US" sz="2400" baseline="-25000" dirty="0">
                      <a:latin typeface="Symbol" pitchFamily="18" charset="2"/>
                    </a:rPr>
                    <a:t>$</a:t>
                  </a:r>
                  <a:r>
                    <a:rPr lang="en-US" altLang="en-US" sz="2400" dirty="0"/>
                    <a:t>, z</a:t>
                  </a:r>
                  <a:r>
                    <a:rPr lang="en-US" altLang="en-US" sz="2400" baseline="-25000" dirty="0">
                      <a:latin typeface="Symbol" pitchFamily="18" charset="2"/>
                    </a:rPr>
                    <a:t>$</a:t>
                  </a:r>
                  <a:r>
                    <a:rPr lang="en-US" altLang="en-US" sz="2400" dirty="0"/>
                    <a:t>, y</a:t>
                  </a:r>
                  <a:r>
                    <a:rPr lang="en-US" altLang="en-US" sz="2400" baseline="-25000" dirty="0">
                      <a:latin typeface="Symbol" pitchFamily="18" charset="2"/>
                    </a:rPr>
                    <a:t>$</a:t>
                  </a:r>
                  <a:r>
                    <a:rPr lang="en-CA" altLang="en-US" sz="2400" baseline="-25000" dirty="0">
                      <a:solidFill>
                        <a:srgbClr val="FF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:</a:t>
                  </a:r>
                  <a:r>
                    <a:rPr lang="el-GR" altLang="en-US" sz="2400" baseline="-25000" dirty="0">
                      <a:solidFill>
                        <a:srgbClr val="FF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α</a:t>
                  </a:r>
                  <a:r>
                    <a:rPr lang="en-US" altLang="en-US" sz="2400" dirty="0"/>
                    <a:t>, y</a:t>
                  </a:r>
                  <a:r>
                    <a:rPr lang="en-US" altLang="en-US" sz="2400" baseline="-25000" dirty="0">
                      <a:latin typeface="Symbol" pitchFamily="18" charset="2"/>
                    </a:rPr>
                    <a:t>$</a:t>
                  </a:r>
                  <a:r>
                    <a:rPr lang="en-CA" altLang="en-US" sz="2400" baseline="-25000" dirty="0">
                      <a:solidFill>
                        <a:srgbClr val="FF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:</a:t>
                  </a:r>
                  <a:r>
                    <a:rPr lang="el-GR" altLang="en-US" sz="2400" baseline="-25000" dirty="0">
                      <a:solidFill>
                        <a:srgbClr val="FFFFFF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β</a:t>
                  </a:r>
                  <a:r>
                    <a:rPr lang="en-US" altLang="en-US" sz="2400" dirty="0"/>
                    <a:t>, …</a:t>
                  </a:r>
                  <a:r>
                    <a:rPr lang="en-US" altLang="en-US" sz="2400" baseline="-25000" dirty="0"/>
                    <a:t> </a:t>
                  </a:r>
                </a:p>
                <a:p>
                  <a:pPr marL="457200" indent="-4572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Deduction Reminding Variables: </a:t>
                  </a:r>
                  <a:r>
                    <a:rPr lang="en-CA" sz="2400" dirty="0"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x</a:t>
                  </a:r>
                  <a:r>
                    <a:rPr lang="el-GR" altLang="en-US" sz="2400" dirty="0"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endParaRPr lang="en-US" altLang="en-US" sz="2400" dirty="0"/>
                </a:p>
                <a:p>
                  <a:pPr eaLnBrk="1" hangingPunct="1">
                    <a:spcBef>
                      <a:spcPct val="0"/>
                    </a:spcBef>
                    <a:buNone/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Formulas</a:t>
                  </a:r>
                  <a:r>
                    <a:rPr lang="en-US" altLang="en-US" sz="2400" dirty="0"/>
                    <a:t> (type true/false):</a:t>
                  </a:r>
                </a:p>
                <a:p>
                  <a:pPr marL="457200" indent="-4572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Relations/Predicates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400" i="1" dirty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400" b="0" i="1" dirty="0" smtClean="0">
                              <a:solidFill>
                                <a:schemeClr val="tx2"/>
                              </a:solidFill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</m:acc>
                    </m:oMath>
                  </a14:m>
                  <a:r>
                    <a:rPr lang="el-GR" altLang="en-US" sz="2400" dirty="0">
                      <a:solidFill>
                        <a:schemeClr val="tx2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</a:t>
                  </a:r>
                  <a:r>
                    <a:rPr lang="en-US" altLang="en-US" sz="2400" dirty="0">
                      <a:solidFill>
                        <a:schemeClr val="tx2"/>
                      </a:solidFill>
                      <a:latin typeface="Monotype Corsiva" panose="03010101010201010101" pitchFamily="66" charset="0"/>
                    </a:rPr>
                    <a:t>M:</a:t>
                  </a: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 </a:t>
                  </a:r>
                  <a:r>
                    <a:rPr lang="en-US" altLang="en-US" sz="2400" dirty="0"/>
                    <a:t>R, P, A, B , &gt;, </a:t>
                  </a:r>
                  <a:r>
                    <a:rPr lang="en-US" altLang="en-US" sz="2400" dirty="0">
                      <a:sym typeface="Symbol" panose="05050102010706020507" pitchFamily="18" charset="2"/>
                    </a:rPr>
                    <a:t>&lt;</a:t>
                  </a:r>
                  <a:r>
                    <a:rPr lang="en-US" altLang="en-US" sz="2400" dirty="0"/>
                    <a:t>, =, ... </a:t>
                  </a:r>
                </a:p>
                <a:p>
                  <a:pPr marL="457200" indent="-4572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Connectors: </a:t>
                  </a:r>
                  <a:r>
                    <a:rPr lang="en-US" altLang="en-US" sz="2400" dirty="0">
                      <a:sym typeface="Symbol" panose="05050102010706020507" pitchFamily="18" charset="2"/>
                    </a:rPr>
                    <a:t>, , , , , iff, , </a:t>
                  </a:r>
                </a:p>
                <a:p>
                  <a:pPr marL="457200" indent="-4572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  <a:sym typeface="Symbol" panose="05050102010706020507" pitchFamily="18" charset="2"/>
                    </a:rPr>
                    <a:t>Quantifiers: </a:t>
                  </a:r>
                  <a:r>
                    <a:rPr lang="en-US" altLang="en-US" sz="2400" dirty="0">
                      <a:latin typeface="Symbol" pitchFamily="18" charset="2"/>
                    </a:rPr>
                    <a:t>"</a:t>
                  </a:r>
                  <a:r>
                    <a:rPr lang="en-US" altLang="en-US" sz="2400" dirty="0">
                      <a:sym typeface="Symbol" panose="05050102010706020507" pitchFamily="18" charset="2"/>
                    </a:rPr>
                    <a:t>, </a:t>
                  </a:r>
                  <a:r>
                    <a:rPr lang="en-US" altLang="en-US" sz="2400" dirty="0">
                      <a:latin typeface="Symbol" pitchFamily="18" charset="2"/>
                    </a:rPr>
                    <a:t>$</a:t>
                  </a:r>
                  <a:r>
                    <a:rPr lang="en-US" altLang="en-US" sz="2400" dirty="0"/>
                    <a:t> </a:t>
                  </a:r>
                </a:p>
                <a:p>
                  <a:pPr marL="457200" indent="-457200" eaLnBrk="1" hangingPunct="1">
                    <a:spcBef>
                      <a:spcPct val="0"/>
                    </a:spcBef>
                  </a:pPr>
                  <a:r>
                    <a:rPr lang="en-US" altLang="en-US" sz="2400" dirty="0">
                      <a:solidFill>
                        <a:schemeClr val="tx2"/>
                      </a:solidFill>
                    </a:rPr>
                    <a:t>Punctuation: </a:t>
                  </a:r>
                  <a:r>
                    <a:rPr lang="en-US" altLang="en-US" sz="2400" dirty="0"/>
                    <a:t>(  )  </a:t>
                  </a:r>
                  <a:endParaRPr lang="en-US" altLang="en-US" sz="2400" dirty="0">
                    <a:sym typeface="Symbol" panose="05050102010706020507" pitchFamily="18" charset="2"/>
                  </a:endParaRPr>
                </a:p>
              </p:txBody>
            </p:sp>
          </mc:Choice>
          <mc:Fallback xmlns="">
            <p:sp>
              <p:nvSpPr>
                <p:cNvPr id="37" name="Text Box 2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76200" y="625257"/>
                  <a:ext cx="8610600" cy="6101863"/>
                </a:xfrm>
                <a:prstGeom prst="rect">
                  <a:avLst/>
                </a:prstGeom>
                <a:blipFill>
                  <a:blip r:embed="rId3"/>
                  <a:stretch>
                    <a:fillRect l="-1133" t="-799" b="-1399"/>
                  </a:stretch>
                </a:blipFill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" name="Rectangle 15"/>
            <p:cNvSpPr/>
            <p:nvPr/>
          </p:nvSpPr>
          <p:spPr>
            <a:xfrm>
              <a:off x="2743200" y="5769590"/>
              <a:ext cx="46679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US" altLang="en-US" sz="2400" dirty="0">
                  <a:sym typeface="Symbol" panose="05050102010706020507" pitchFamily="18" charset="2"/>
                </a:rPr>
                <a:t>‘,’</a:t>
              </a:r>
              <a:endParaRPr lang="en-US" altLang="en-US" sz="2400" dirty="0"/>
            </a:p>
          </p:txBody>
        </p:sp>
        <p:sp>
          <p:nvSpPr>
            <p:cNvPr id="12" name="Rectangle 2"/>
            <p:cNvSpPr txBox="1">
              <a:spLocks noChangeArrowheads="1"/>
            </p:cNvSpPr>
            <p:nvPr/>
          </p:nvSpPr>
          <p:spPr bwMode="auto">
            <a:xfrm>
              <a:off x="838200" y="-228600"/>
              <a:ext cx="7772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altLang="en-US" kern="0" dirty="0"/>
                <a:t>Predicate Logic Syntax</a:t>
              </a:r>
              <a:endParaRPr lang="en-CA" altLang="en-US" kern="0" dirty="0"/>
            </a:p>
          </p:txBody>
        </p:sp>
        <p:cxnSp>
          <p:nvCxnSpPr>
            <p:cNvPr id="13" name="Straight Connector 12"/>
            <p:cNvCxnSpPr/>
            <p:nvPr/>
          </p:nvCxnSpPr>
          <p:spPr bwMode="auto">
            <a:xfrm flipH="1" flipV="1">
              <a:off x="152400" y="1979295"/>
              <a:ext cx="6172200" cy="1905"/>
            </a:xfrm>
            <a:prstGeom prst="line">
              <a:avLst/>
            </a:prstGeom>
            <a:noFill/>
            <a:ln w="19050" cap="sq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Rectangle 13"/>
            <p:cNvSpPr/>
            <p:nvPr/>
          </p:nvSpPr>
          <p:spPr>
            <a:xfrm>
              <a:off x="4299972" y="3162084"/>
              <a:ext cx="133882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/>
                <a:t>0, 1, 2, ...</a:t>
              </a:r>
              <a:endParaRPr lang="en-CA" sz="2400" dirty="0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180606" y="3551361"/>
              <a:ext cx="153439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/>
                <a:t>+, -, </a:t>
              </a:r>
              <a:r>
                <a:rPr lang="en-US" altLang="en-US" sz="2400" dirty="0">
                  <a:sym typeface="Symbol" panose="05050102010706020507" pitchFamily="18" charset="2"/>
                </a:rPr>
                <a:t>, /</a:t>
              </a:r>
              <a:r>
                <a:rPr lang="en-US" altLang="en-US" sz="2400" dirty="0"/>
                <a:t>…</a:t>
              </a:r>
              <a:r>
                <a:rPr lang="en-US" altLang="en-US" sz="2400" baseline="-25000" dirty="0"/>
                <a:t> </a:t>
              </a:r>
              <a:endParaRPr lang="en-CA" sz="2400" dirty="0"/>
            </a:p>
          </p:txBody>
        </p:sp>
        <p:sp>
          <p:nvSpPr>
            <p:cNvPr id="17" name="Text Box 21"/>
            <p:cNvSpPr txBox="1">
              <a:spLocks noChangeArrowheads="1"/>
            </p:cNvSpPr>
            <p:nvPr/>
          </p:nvSpPr>
          <p:spPr bwMode="auto">
            <a:xfrm>
              <a:off x="6781800" y="3518321"/>
              <a:ext cx="28194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f(t</a:t>
              </a:r>
              <a:r>
                <a:rPr lang="en-US" altLang="en-US" sz="2400" baseline="-25000" dirty="0"/>
                <a:t>1</a:t>
              </a:r>
              <a:r>
                <a:rPr lang="en-US" altLang="en-US" sz="2400" dirty="0"/>
                <a:t>,t</a:t>
              </a:r>
              <a:r>
                <a:rPr lang="en-US" altLang="en-US" sz="2400" baseline="-25000" dirty="0"/>
                <a:t>2</a:t>
              </a:r>
              <a:r>
                <a:rPr lang="en-US" altLang="en-US" sz="2400" dirty="0"/>
                <a:t>), t</a:t>
              </a:r>
              <a:r>
                <a:rPr lang="en-US" altLang="en-US" sz="2400" baseline="-25000" dirty="0"/>
                <a:t>1</a:t>
              </a:r>
              <a:r>
                <a:rPr lang="en-US" altLang="en-US" sz="2400" dirty="0"/>
                <a:t>+t</a:t>
              </a:r>
              <a:r>
                <a:rPr lang="en-US" altLang="en-US" sz="2400" baseline="-25000" dirty="0"/>
                <a:t>2</a:t>
              </a:r>
              <a:r>
                <a:rPr lang="en-US" altLang="en-US" sz="2400" dirty="0"/>
                <a:t>, … </a:t>
              </a:r>
            </a:p>
          </p:txBody>
        </p:sp>
        <p:sp>
          <p:nvSpPr>
            <p:cNvPr id="18" name="Text Box 21"/>
            <p:cNvSpPr txBox="1">
              <a:spLocks noChangeArrowheads="1"/>
            </p:cNvSpPr>
            <p:nvPr/>
          </p:nvSpPr>
          <p:spPr bwMode="auto">
            <a:xfrm>
              <a:off x="6781800" y="3952073"/>
              <a:ext cx="14536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y</a:t>
              </a:r>
              <a:r>
                <a:rPr lang="en-US" altLang="en-US" sz="2400" baseline="-25000" dirty="0">
                  <a:latin typeface="Symbol" pitchFamily="18" charset="2"/>
                </a:rPr>
                <a:t>$</a:t>
              </a:r>
              <a:r>
                <a:rPr lang="en-US" altLang="en-US" sz="2400" dirty="0"/>
                <a:t>(x) , …</a:t>
              </a:r>
            </a:p>
          </p:txBody>
        </p:sp>
        <p:sp>
          <p:nvSpPr>
            <p:cNvPr id="19" name="Text Box 21"/>
            <p:cNvSpPr txBox="1">
              <a:spLocks noChangeArrowheads="1"/>
            </p:cNvSpPr>
            <p:nvPr/>
          </p:nvSpPr>
          <p:spPr bwMode="auto">
            <a:xfrm>
              <a:off x="6781800" y="5083355"/>
              <a:ext cx="28252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l-GR" altLang="en-US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baseline="-25000" dirty="0"/>
                <a:t>1</a:t>
              </a:r>
              <a:r>
                <a:rPr lang="en-US" altLang="en-US" sz="2400" dirty="0">
                  <a:sym typeface="Symbol" panose="05050102010706020507" pitchFamily="18" charset="2"/>
                </a:rPr>
                <a:t></a:t>
              </a:r>
              <a:r>
                <a:rPr lang="el-GR" altLang="en-US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baseline="-25000" dirty="0">
                  <a:sym typeface="Symbol" panose="05050102010706020507" pitchFamily="18" charset="2"/>
                </a:rPr>
                <a:t>2</a:t>
              </a:r>
              <a:r>
                <a:rPr lang="en-US" altLang="en-US" sz="2400" dirty="0"/>
                <a:t>, …</a:t>
              </a:r>
            </a:p>
          </p:txBody>
        </p:sp>
        <p:sp>
          <p:nvSpPr>
            <p:cNvPr id="20" name="Text Box 21"/>
            <p:cNvSpPr txBox="1">
              <a:spLocks noChangeArrowheads="1"/>
            </p:cNvSpPr>
            <p:nvPr/>
          </p:nvSpPr>
          <p:spPr bwMode="auto">
            <a:xfrm>
              <a:off x="6781800" y="4696487"/>
              <a:ext cx="28194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R(t</a:t>
              </a:r>
              <a:r>
                <a:rPr lang="en-US" altLang="en-US" sz="2400" baseline="-25000" dirty="0"/>
                <a:t>1</a:t>
              </a:r>
              <a:r>
                <a:rPr lang="en-US" altLang="en-US" sz="2400" dirty="0"/>
                <a:t>,t</a:t>
              </a:r>
              <a:r>
                <a:rPr lang="en-US" altLang="en-US" sz="2400" baseline="-25000" dirty="0"/>
                <a:t>2</a:t>
              </a:r>
              <a:r>
                <a:rPr lang="en-US" altLang="en-US" sz="2400" dirty="0"/>
                <a:t>) and t</a:t>
              </a:r>
              <a:r>
                <a:rPr lang="en-US" altLang="en-US" sz="2400" baseline="-25000" dirty="0"/>
                <a:t>1</a:t>
              </a:r>
              <a:r>
                <a:rPr lang="en-US" altLang="en-US" sz="2400" dirty="0"/>
                <a:t>&lt;t</a:t>
              </a:r>
              <a:r>
                <a:rPr lang="en-US" altLang="en-US" sz="2400" baseline="-25000" dirty="0"/>
                <a:t>2</a:t>
              </a:r>
              <a:r>
                <a:rPr lang="en-US" altLang="en-US" sz="2400" dirty="0"/>
                <a:t>, … </a:t>
              </a: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629400" y="3135924"/>
              <a:ext cx="112402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US" altLang="en-US" sz="2400" dirty="0">
                  <a:solidFill>
                    <a:srgbClr val="FFFF00"/>
                  </a:solidFill>
                </a:rPr>
                <a:t>Closed</a:t>
              </a:r>
              <a:r>
                <a:rPr lang="en-US" altLang="en-US" sz="2400" dirty="0"/>
                <a:t>:</a:t>
              </a:r>
              <a:endParaRPr lang="en-CA" sz="2400" dirty="0"/>
            </a:p>
          </p:txBody>
        </p:sp>
        <p:sp>
          <p:nvSpPr>
            <p:cNvPr id="22" name="Text Box 21"/>
            <p:cNvSpPr txBox="1">
              <a:spLocks noChangeArrowheads="1"/>
            </p:cNvSpPr>
            <p:nvPr/>
          </p:nvSpPr>
          <p:spPr bwMode="auto">
            <a:xfrm>
              <a:off x="6770076" y="5410200"/>
              <a:ext cx="282526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latin typeface="Symbol" pitchFamily="18" charset="2"/>
                </a:rPr>
                <a:t>"</a:t>
              </a:r>
              <a:r>
                <a:rPr lang="en-US" altLang="en-US" sz="2400" dirty="0"/>
                <a:t>x </a:t>
              </a:r>
              <a:r>
                <a:rPr lang="el-GR" altLang="en-US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/>
                <a:t>(x)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12168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6" name="Text Box 21"/>
          <p:cNvSpPr txBox="1">
            <a:spLocks noChangeArrowheads="1"/>
          </p:cNvSpPr>
          <p:nvPr/>
        </p:nvSpPr>
        <p:spPr bwMode="auto">
          <a:xfrm>
            <a:off x="914400" y="3048000"/>
            <a:ext cx="8686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In EECS2001 Theory of Computation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you will learn </a:t>
            </a:r>
            <a:r>
              <a:rPr lang="en-US" altLang="en-US" sz="2400" dirty="0">
                <a:solidFill>
                  <a:schemeClr val="tx2"/>
                </a:solidFill>
              </a:rPr>
              <a:t>Context Free Grammars</a:t>
            </a:r>
            <a:r>
              <a:rPr lang="en-US" altLang="en-US" sz="2400" dirty="0"/>
              <a:t> for expressing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which strings are well formed for the given language.</a:t>
            </a:r>
          </a:p>
        </p:txBody>
      </p:sp>
    </p:spTree>
    <p:extLst>
      <p:ext uri="{BB962C8B-B14F-4D97-AF65-F5344CB8AC3E}">
        <p14:creationId xmlns:p14="http://schemas.microsoft.com/office/powerpoint/2010/main" val="1685673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6093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Term:             </a:t>
            </a:r>
            <a:r>
              <a:rPr lang="en-US" altLang="en-US" sz="2400" dirty="0"/>
              <a:t>eg  </a:t>
            </a:r>
            <a:r>
              <a:rPr lang="en-US" altLang="en-US" sz="2400" dirty="0">
                <a:solidFill>
                  <a:srgbClr val="FFC000"/>
                </a:solidFill>
              </a:rPr>
              <a:t>x+1</a:t>
            </a:r>
            <a:r>
              <a:rPr lang="en-US" altLang="en-US" sz="2400" dirty="0"/>
              <a:t>                   evaluates to an object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24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Formula  </a:t>
            </a:r>
            <a:r>
              <a:rPr lang="en-US" altLang="en-US" sz="2400" dirty="0"/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CC99FF"/>
                </a:solidFill>
              </a:rPr>
              <a:t>Connector</a:t>
            </a:r>
            <a:r>
              <a:rPr lang="en-US" altLang="en-US" sz="2400" dirty="0"/>
              <a:t> |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endParaRPr lang="en-US" altLang="en-US" sz="2400" dirty="0">
              <a:sym typeface="Wingdings" panose="05000000000000000000" pitchFamily="2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R(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 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&gt;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</a:t>
            </a:r>
            <a:r>
              <a:rPr lang="en-US" altLang="en-US" sz="2400" dirty="0">
                <a:solidFill>
                  <a:srgbClr val="FFC000"/>
                </a:solidFill>
              </a:rPr>
              <a:t> 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=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 ...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Connector</a:t>
            </a:r>
            <a:r>
              <a:rPr lang="en-US" altLang="en-US" sz="2400" dirty="0"/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 |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|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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| …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 </a:t>
            </a:r>
            <a:r>
              <a:rPr lang="en-US" altLang="en-US" sz="2400" dirty="0">
                <a:solidFill>
                  <a:srgbClr val="CC99FF"/>
                </a:solidFill>
              </a:rPr>
              <a:t>Formula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 </a:t>
            </a:r>
            <a:r>
              <a:rPr lang="en-US" altLang="en-US" sz="2400" dirty="0">
                <a:solidFill>
                  <a:srgbClr val="CC99FF"/>
                </a:solidFill>
              </a:rPr>
              <a:t>Formula</a:t>
            </a:r>
            <a:r>
              <a:rPr lang="en-US" altLang="en-US" sz="2400" dirty="0">
                <a:sym typeface="Symbol" panose="05050102010706020507" pitchFamily="18" charset="2"/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Formula</a:t>
            </a:r>
            <a:r>
              <a:rPr lang="en-US" altLang="en-US" sz="2400" dirty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6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Term    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Variable</a:t>
            </a:r>
            <a:r>
              <a:rPr lang="en-US" altLang="en-US" sz="2400" dirty="0">
                <a:sym typeface="Wingdings" panose="05000000000000000000" pitchFamily="2" charset="2"/>
              </a:rPr>
              <a:t> | 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Constant </a:t>
            </a:r>
            <a:r>
              <a:rPr lang="en-US" altLang="en-US" sz="2400" dirty="0">
                <a:sym typeface="Wingdings" panose="05000000000000000000" pitchFamily="2" charset="2"/>
              </a:rPr>
              <a:t>|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Function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Variable</a:t>
            </a:r>
            <a:r>
              <a:rPr lang="en-US" altLang="en-US" sz="2400" dirty="0">
                <a:solidFill>
                  <a:schemeClr val="tx2"/>
                </a:solidFill>
              </a:rPr>
              <a:t>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g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/>
              <a:t>| …</a:t>
            </a:r>
            <a:r>
              <a:rPr lang="en-US" altLang="en-US" sz="2400" baseline="-25000" dirty="0"/>
              <a:t> </a:t>
            </a:r>
            <a:endParaRPr lang="en-US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Constant</a:t>
            </a:r>
            <a:r>
              <a:rPr lang="en-US" altLang="en-US" sz="2400" dirty="0">
                <a:solidFill>
                  <a:schemeClr val="tx1"/>
                </a:solidFill>
              </a:rPr>
              <a:t>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dirty="0">
                <a:solidFill>
                  <a:schemeClr val="tx1"/>
                </a:solidFill>
              </a:rPr>
              <a:t> |</a:t>
            </a:r>
            <a:r>
              <a:rPr lang="en-US" altLang="en-US" sz="2400" dirty="0">
                <a:solidFill>
                  <a:srgbClr val="FFC000"/>
                </a:solidFill>
              </a:rPr>
              <a:t> d </a:t>
            </a:r>
            <a:r>
              <a:rPr lang="en-US" altLang="en-US" sz="2400" dirty="0">
                <a:solidFill>
                  <a:schemeClr val="tx1"/>
                </a:solidFill>
              </a:rPr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chemeClr val="tx1"/>
                </a:solidFill>
              </a:rPr>
              <a:t>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0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1 </a:t>
            </a:r>
            <a:r>
              <a:rPr lang="en-US" altLang="en-US" sz="2400" dirty="0"/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| ...</a:t>
            </a:r>
            <a:endParaRPr lang="en-US" altLang="en-US" sz="2400" dirty="0">
              <a:solidFill>
                <a:schemeClr val="tx1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Function</a:t>
            </a:r>
            <a:r>
              <a:rPr lang="en-US" altLang="en-US" sz="2400" dirty="0">
                <a:solidFill>
                  <a:schemeClr val="tx1"/>
                </a:solidFill>
              </a:rPr>
              <a:t>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chemeClr val="tx1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f 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>
                <a:solidFill>
                  <a:schemeClr val="tx1"/>
                </a:solidFill>
              </a:rPr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g(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f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chemeClr val="tx1"/>
                </a:solidFill>
              </a:rPr>
              <a:t>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1"/>
                </a:solidFill>
              </a:rPr>
              <a:t>                   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chemeClr val="tx1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+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,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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</p:spTree>
    <p:extLst>
      <p:ext uri="{BB962C8B-B14F-4D97-AF65-F5344CB8AC3E}">
        <p14:creationId xmlns:p14="http://schemas.microsoft.com/office/powerpoint/2010/main" val="631138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7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7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4" name="Text Box 21"/>
          <p:cNvSpPr txBox="1">
            <a:spLocks noChangeArrowheads="1"/>
          </p:cNvSpPr>
          <p:nvPr/>
        </p:nvSpPr>
        <p:spPr bwMode="auto">
          <a:xfrm>
            <a:off x="76200" y="579090"/>
            <a:ext cx="4940122" cy="315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2"/>
                </a:solidFill>
              </a:rPr>
              <a:t>Formula:       </a:t>
            </a:r>
            <a:r>
              <a:rPr lang="en-US" altLang="en-US" sz="1200" dirty="0"/>
              <a:t>eg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200" dirty="0">
                <a:solidFill>
                  <a:srgbClr val="FFC000"/>
                </a:solidFill>
              </a:rPr>
              <a:t>x,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1200" dirty="0">
                <a:solidFill>
                  <a:srgbClr val="FFC000"/>
                </a:solidFill>
              </a:rPr>
              <a:t>y, y=x+1   </a:t>
            </a:r>
            <a:r>
              <a:rPr lang="en-US" altLang="en-US" sz="12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2"/>
                </a:solidFill>
              </a:rPr>
              <a:t>Term:             </a:t>
            </a:r>
            <a:r>
              <a:rPr lang="en-US" altLang="en-US" sz="1200" dirty="0"/>
              <a:t>eg  </a:t>
            </a:r>
            <a:r>
              <a:rPr lang="en-US" altLang="en-US" sz="1200" dirty="0">
                <a:solidFill>
                  <a:srgbClr val="FFC000"/>
                </a:solidFill>
              </a:rPr>
              <a:t>x+1</a:t>
            </a:r>
            <a:r>
              <a:rPr lang="en-US" altLang="en-US" sz="1200" dirty="0"/>
              <a:t>                   evaluates to an object </a:t>
            </a:r>
            <a:r>
              <a:rPr lang="el-GR" altLang="en-US" sz="12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12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9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Formula  </a:t>
            </a:r>
            <a:r>
              <a:rPr lang="en-US" altLang="en-US" sz="1200" dirty="0"/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CC99FF"/>
                </a:solidFill>
              </a:rPr>
              <a:t>Relation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CC99FF"/>
                </a:solidFill>
              </a:rPr>
              <a:t>Connector</a:t>
            </a:r>
            <a:r>
              <a:rPr lang="en-US" altLang="en-US" sz="1200" dirty="0"/>
              <a:t> |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endParaRPr lang="en-US" altLang="en-US" sz="1200" dirty="0">
              <a:sym typeface="Wingdings" panose="05000000000000000000" pitchFamily="2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Relation</a:t>
            </a:r>
            <a:r>
              <a:rPr lang="en-US" altLang="en-US" sz="1200" dirty="0"/>
              <a:t>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R(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 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P(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/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&gt;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</a:t>
            </a:r>
            <a:r>
              <a:rPr lang="en-US" altLang="en-US" sz="1200" dirty="0">
                <a:solidFill>
                  <a:srgbClr val="FFC000"/>
                </a:solidFill>
              </a:rPr>
              <a:t> 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l-GR" altLang="en-US" sz="12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=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 ...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Connector</a:t>
            </a:r>
            <a:r>
              <a:rPr lang="en-US" altLang="en-US" sz="1200" dirty="0"/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ym typeface="Symbol" panose="05050102010706020507" pitchFamily="18" charset="2"/>
              </a:rPr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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 …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ym typeface="Symbol" panose="05050102010706020507" pitchFamily="18" charset="2"/>
              </a:rPr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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>
                <a:sym typeface="Symbol" panose="05050102010706020507" pitchFamily="18" charset="2"/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1200" dirty="0">
                <a:latin typeface="Symbol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0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Term     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Variable</a:t>
            </a:r>
            <a:r>
              <a:rPr lang="en-US" altLang="en-US" sz="1200" dirty="0">
                <a:sym typeface="Wingdings" panose="05000000000000000000" pitchFamily="2" charset="2"/>
              </a:rPr>
              <a:t> | 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Constant </a:t>
            </a:r>
            <a:r>
              <a:rPr lang="en-US" altLang="en-US" sz="1200" dirty="0">
                <a:sym typeface="Wingdings" panose="05000000000000000000" pitchFamily="2" charset="2"/>
              </a:rPr>
              <a:t>|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Function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Variable</a:t>
            </a:r>
            <a:r>
              <a:rPr lang="en-US" altLang="en-US" sz="1200" dirty="0">
                <a:solidFill>
                  <a:schemeClr val="tx2"/>
                </a:solidFill>
              </a:rPr>
              <a:t>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/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y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z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b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g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2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3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/>
              <a:t>| …</a:t>
            </a:r>
            <a:r>
              <a:rPr lang="en-US" altLang="en-US" sz="1200" baseline="-25000" dirty="0"/>
              <a:t> </a:t>
            </a:r>
            <a:endParaRPr lang="en-US" altLang="en-US" sz="12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Constant</a:t>
            </a:r>
            <a:r>
              <a:rPr lang="en-US" altLang="en-US" sz="1200" dirty="0">
                <a:solidFill>
                  <a:schemeClr val="tx1"/>
                </a:solidFill>
              </a:rPr>
              <a:t>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dirty="0">
                <a:solidFill>
                  <a:schemeClr val="tx1"/>
                </a:solidFill>
              </a:rPr>
              <a:t> |</a:t>
            </a:r>
            <a:r>
              <a:rPr lang="en-US" altLang="en-US" sz="1200" dirty="0">
                <a:solidFill>
                  <a:srgbClr val="FFC000"/>
                </a:solidFill>
              </a:rPr>
              <a:t> d </a:t>
            </a:r>
            <a:r>
              <a:rPr lang="en-US" altLang="en-US" sz="1200" dirty="0">
                <a:solidFill>
                  <a:schemeClr val="tx1"/>
                </a:solidFill>
              </a:rPr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2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3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>
                <a:solidFill>
                  <a:schemeClr val="tx1"/>
                </a:solidFill>
              </a:rPr>
              <a:t>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/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0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1 </a:t>
            </a:r>
            <a:r>
              <a:rPr lang="en-US" altLang="en-US" sz="1200" dirty="0"/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2</a:t>
            </a:r>
            <a:r>
              <a:rPr lang="en-US" altLang="en-US" sz="1200" dirty="0"/>
              <a:t> | ...</a:t>
            </a:r>
            <a:endParaRPr lang="en-US" altLang="en-US" sz="1200" dirty="0">
              <a:solidFill>
                <a:schemeClr val="tx1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Function</a:t>
            </a:r>
            <a:r>
              <a:rPr lang="en-US" altLang="en-US" sz="1200" dirty="0">
                <a:solidFill>
                  <a:schemeClr val="tx1"/>
                </a:solidFill>
              </a:rPr>
              <a:t>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chemeClr val="tx1"/>
                </a:solidFill>
              </a:rPr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f 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</a:t>
            </a:r>
            <a:r>
              <a:rPr lang="en-US" altLang="en-US" sz="1200" dirty="0">
                <a:solidFill>
                  <a:schemeClr val="tx1"/>
                </a:solidFill>
              </a:rPr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g(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f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>
                <a:solidFill>
                  <a:schemeClr val="tx1"/>
                </a:solidFill>
              </a:rPr>
              <a:t>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1"/>
                </a:solidFill>
              </a:rPr>
              <a:t>                   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chemeClr val="tx1"/>
                </a:solidFill>
              </a:rPr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+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,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/>
              <a:t>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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</a:t>
            </a:r>
          </a:p>
        </p:txBody>
      </p:sp>
      <p:sp>
        <p:nvSpPr>
          <p:cNvPr id="6" name="Text Box 21"/>
          <p:cNvSpPr txBox="1">
            <a:spLocks noChangeArrowheads="1"/>
          </p:cNvSpPr>
          <p:nvPr/>
        </p:nvSpPr>
        <p:spPr bwMode="auto">
          <a:xfrm>
            <a:off x="0" y="3940076"/>
            <a:ext cx="86868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Parts of a Grammar: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 err="1">
                <a:solidFill>
                  <a:srgbClr val="CC99FF"/>
                </a:solidFill>
              </a:rPr>
              <a:t>NonTerminal</a:t>
            </a:r>
            <a:r>
              <a:rPr lang="en-US" altLang="en-US" sz="2400" dirty="0"/>
              <a:t>  Turns into a string of the stated type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C000"/>
                </a:solidFill>
              </a:rPr>
              <a:t>Terminal</a:t>
            </a:r>
            <a:r>
              <a:rPr lang="en-US" altLang="en-US" sz="2400" dirty="0"/>
              <a:t>         Actual characters in the resulting string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ym typeface="Wingdings" panose="05000000000000000000" pitchFamily="2" charset="2"/>
              </a:rPr>
              <a:t>                       “is a”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       |                    “or”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3680438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8136447" y="2128490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7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1051114"/>
            <a:ext cx="4374192" cy="928205"/>
          </a:xfrm>
          <a:prstGeom prst="wedgeRoundRectCallout">
            <a:avLst>
              <a:gd name="adj1" fmla="val 35761"/>
              <a:gd name="adj2" fmla="val 729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y=x+1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=)(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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65238" y="2128490"/>
            <a:ext cx="111702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381000" y="3717457"/>
            <a:ext cx="3972954" cy="559460"/>
          </a:xfrm>
          <a:prstGeom prst="wedgeRectCallout">
            <a:avLst>
              <a:gd name="adj1" fmla="val -33886"/>
              <a:gd name="adj2" fmla="val -80773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Semantics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adds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meaning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6248" y="3180295"/>
            <a:ext cx="2590800" cy="1313624"/>
          </a:xfrm>
          <a:prstGeom prst="wedgeRoundRectCallout">
            <a:avLst>
              <a:gd name="adj1" fmla="val 60293"/>
              <a:gd name="adj2" fmla="val -3846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Ok. What does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y=x+1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mean?</a:t>
            </a:r>
          </a:p>
        </p:txBody>
      </p:sp>
      <p:sp>
        <p:nvSpPr>
          <p:cNvPr id="32" name="Text Box 21"/>
          <p:cNvSpPr txBox="1">
            <a:spLocks noChangeArrowheads="1"/>
          </p:cNvSpPr>
          <p:nvPr/>
        </p:nvSpPr>
        <p:spPr bwMode="auto">
          <a:xfrm>
            <a:off x="6878883" y="1072122"/>
            <a:ext cx="2286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formed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badly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formed</a:t>
            </a:r>
          </a:p>
        </p:txBody>
      </p:sp>
      <p:sp>
        <p:nvSpPr>
          <p:cNvPr id="37" name="AutoShape 8"/>
          <p:cNvSpPr>
            <a:spLocks noChangeArrowheads="1"/>
          </p:cNvSpPr>
          <p:nvPr/>
        </p:nvSpPr>
        <p:spPr bwMode="auto">
          <a:xfrm>
            <a:off x="304800" y="838200"/>
            <a:ext cx="3962400" cy="1219200"/>
          </a:xfrm>
          <a:prstGeom prst="wedgeRectCallout">
            <a:avLst>
              <a:gd name="adj1" fmla="val -35417"/>
              <a:gd name="adj2" fmla="val 6490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Syntax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tells us which strings of characters are well formed Predicate logic formulas.</a:t>
            </a:r>
          </a:p>
        </p:txBody>
      </p:sp>
      <p:sp>
        <p:nvSpPr>
          <p:cNvPr id="39" name="AutoShape 8"/>
          <p:cNvSpPr>
            <a:spLocks noChangeArrowheads="1"/>
          </p:cNvSpPr>
          <p:nvPr/>
        </p:nvSpPr>
        <p:spPr bwMode="auto">
          <a:xfrm>
            <a:off x="349563" y="4722519"/>
            <a:ext cx="3917637" cy="864260"/>
          </a:xfrm>
          <a:prstGeom prst="wedgeRectCallout">
            <a:avLst>
              <a:gd name="adj1" fmla="val -33886"/>
              <a:gd name="adj2" fmla="val -80773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integers: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go on forever.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AutoShape 8"/>
          <p:cNvSpPr>
            <a:spLocks noChangeArrowheads="1"/>
          </p:cNvSpPr>
          <p:nvPr/>
        </p:nvSpPr>
        <p:spPr bwMode="auto">
          <a:xfrm>
            <a:off x="4519192" y="4722519"/>
            <a:ext cx="3965071" cy="1219200"/>
          </a:xfrm>
          <a:prstGeom prst="wedgeRectCallout">
            <a:avLst>
              <a:gd name="adj1" fmla="val -43561"/>
              <a:gd name="adj2" fmla="val -6353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 matter how many people are in the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hottub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you can always fit one more.</a:t>
            </a:r>
          </a:p>
        </p:txBody>
      </p:sp>
      <p:sp>
        <p:nvSpPr>
          <p:cNvPr id="31" name="Rectangle 2">
            <a:extLst>
              <a:ext uri="{FF2B5EF4-FFF2-40B4-BE49-F238E27FC236}">
                <a16:creationId xmlns:a16="http://schemas.microsoft.com/office/drawing/2014/main" id="{190FE603-0168-41E7-A1A9-0E06C73BA4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Syntax &amp; Semantics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541480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9" grpId="0" animBg="1"/>
      <p:bldP spid="30" grpId="0" animBg="1"/>
      <p:bldP spid="37" grpId="0" animBg="1"/>
      <p:bldP spid="39" grpId="0" animBg="1"/>
      <p:bldP spid="40" grpId="0" animBg="1"/>
      <p:bldP spid="3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/>
          <p:cNvSpPr/>
          <p:nvPr/>
        </p:nvSpPr>
        <p:spPr>
          <a:xfrm>
            <a:off x="344049" y="4648200"/>
            <a:ext cx="6466835" cy="19389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This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context free grammar </a:t>
            </a:r>
            <a:r>
              <a:rPr lang="en-US" sz="2400" dirty="0">
                <a:solidFill>
                  <a:srgbClr val="FFFFFF"/>
                </a:solidFill>
                <a:latin typeface="Times" charset="0"/>
              </a:rPr>
              <a:t>species which strings</a:t>
            </a:r>
          </a:p>
          <a:p>
            <a:pPr algn="l">
              <a:spcBef>
                <a:spcPts val="0"/>
              </a:spcBef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    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b,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g, (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(b,g)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</a:rPr>
              <a:t> (x&gt;y))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Are in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 the 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Predicate logic “language.”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" charset="0"/>
              <a:ea typeface="+mn-ea"/>
              <a:cs typeface="+mn-cs"/>
            </a:endParaRPr>
          </a:p>
          <a:p>
            <a:pPr algn="l"/>
            <a:r>
              <a:rPr lang="en-US" sz="2400" dirty="0">
                <a:solidFill>
                  <a:srgbClr val="FFFFFF"/>
                </a:solidFill>
                <a:latin typeface="Times" charset="0"/>
              </a:rPr>
              <a:t>The grammar can </a:t>
            </a:r>
            <a:r>
              <a:rPr lang="en-US" sz="2400" dirty="0">
                <a:solidFill>
                  <a:schemeClr val="tx2"/>
                </a:solidFill>
                <a:latin typeface="Times" charset="0"/>
              </a:rPr>
              <a:t>generate</a:t>
            </a:r>
            <a:r>
              <a:rPr lang="en-US" sz="2400" dirty="0">
                <a:solidFill>
                  <a:srgbClr val="FFFFFF"/>
                </a:solidFill>
                <a:latin typeface="Times" charset="0"/>
              </a:rPr>
              <a:t> the </a:t>
            </a:r>
            <a:r>
              <a:rPr lang="en-US" altLang="en-US" sz="2400" dirty="0"/>
              <a:t>well formed strings.</a:t>
            </a:r>
          </a:p>
          <a:p>
            <a:pPr algn="l"/>
            <a:r>
              <a:rPr lang="en-US" sz="2400" dirty="0">
                <a:solidFill>
                  <a:srgbClr val="FFFFFF"/>
                </a:solidFill>
                <a:latin typeface="Times" charset="0"/>
              </a:rPr>
              <a:t>These strings can be 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parsed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 by the grammar. </a:t>
            </a:r>
          </a:p>
        </p:txBody>
      </p:sp>
      <p:sp>
        <p:nvSpPr>
          <p:cNvPr id="5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133" name="Text Box 21"/>
          <p:cNvSpPr txBox="1">
            <a:spLocks noChangeArrowheads="1"/>
          </p:cNvSpPr>
          <p:nvPr/>
        </p:nvSpPr>
        <p:spPr bwMode="auto">
          <a:xfrm>
            <a:off x="76200" y="579090"/>
            <a:ext cx="4940122" cy="315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2"/>
                </a:solidFill>
              </a:rPr>
              <a:t>Formula:       </a:t>
            </a:r>
            <a:r>
              <a:rPr lang="en-US" altLang="en-US" sz="1200" dirty="0"/>
              <a:t>eg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200" dirty="0">
                <a:solidFill>
                  <a:srgbClr val="FFC000"/>
                </a:solidFill>
              </a:rPr>
              <a:t>x,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1200" dirty="0">
                <a:solidFill>
                  <a:srgbClr val="FFC000"/>
                </a:solidFill>
              </a:rPr>
              <a:t>y, y=x+1   </a:t>
            </a:r>
            <a:r>
              <a:rPr lang="en-US" altLang="en-US" sz="12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2"/>
                </a:solidFill>
              </a:rPr>
              <a:t>Term:             </a:t>
            </a:r>
            <a:r>
              <a:rPr lang="en-US" altLang="en-US" sz="1200" dirty="0"/>
              <a:t>eg  </a:t>
            </a:r>
            <a:r>
              <a:rPr lang="en-US" altLang="en-US" sz="1200" dirty="0">
                <a:solidFill>
                  <a:srgbClr val="FFC000"/>
                </a:solidFill>
              </a:rPr>
              <a:t>x+1</a:t>
            </a:r>
            <a:r>
              <a:rPr lang="en-US" altLang="en-US" sz="1200" dirty="0"/>
              <a:t>                   evaluates to an object </a:t>
            </a:r>
            <a:r>
              <a:rPr lang="el-GR" altLang="en-US" sz="12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12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9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Formula  </a:t>
            </a:r>
            <a:r>
              <a:rPr lang="en-US" altLang="en-US" sz="1200" dirty="0"/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CC99FF"/>
                </a:solidFill>
              </a:rPr>
              <a:t>Relation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CC99FF"/>
                </a:solidFill>
              </a:rPr>
              <a:t>Connector</a:t>
            </a:r>
            <a:r>
              <a:rPr lang="en-US" altLang="en-US" sz="1200" dirty="0"/>
              <a:t> |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endParaRPr lang="en-US" altLang="en-US" sz="1200" dirty="0">
              <a:sym typeface="Wingdings" panose="05000000000000000000" pitchFamily="2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Relation</a:t>
            </a:r>
            <a:r>
              <a:rPr lang="en-US" altLang="en-US" sz="1200" dirty="0"/>
              <a:t>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R(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 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P(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/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&gt;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</a:t>
            </a:r>
            <a:r>
              <a:rPr lang="en-US" altLang="en-US" sz="1200" dirty="0">
                <a:solidFill>
                  <a:srgbClr val="FFC000"/>
                </a:solidFill>
              </a:rPr>
              <a:t> 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l-GR" altLang="en-US" sz="12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=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 ...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Connector</a:t>
            </a:r>
            <a:r>
              <a:rPr lang="en-US" altLang="en-US" sz="1200" dirty="0"/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ym typeface="Symbol" panose="05050102010706020507" pitchFamily="18" charset="2"/>
              </a:rPr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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 …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ym typeface="Symbol" panose="05050102010706020507" pitchFamily="18" charset="2"/>
              </a:rPr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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>
                <a:sym typeface="Symbol" panose="05050102010706020507" pitchFamily="18" charset="2"/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1200" dirty="0">
                <a:latin typeface="Symbol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0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Term     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Variable</a:t>
            </a:r>
            <a:r>
              <a:rPr lang="en-US" altLang="en-US" sz="1200" dirty="0">
                <a:sym typeface="Wingdings" panose="05000000000000000000" pitchFamily="2" charset="2"/>
              </a:rPr>
              <a:t> | 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Constant </a:t>
            </a:r>
            <a:r>
              <a:rPr lang="en-US" altLang="en-US" sz="1200" dirty="0">
                <a:sym typeface="Wingdings" panose="05000000000000000000" pitchFamily="2" charset="2"/>
              </a:rPr>
              <a:t>|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Function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Variable</a:t>
            </a:r>
            <a:r>
              <a:rPr lang="en-US" altLang="en-US" sz="1200" dirty="0">
                <a:solidFill>
                  <a:schemeClr val="tx2"/>
                </a:solidFill>
              </a:rPr>
              <a:t>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/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y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z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b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g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2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3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/>
              <a:t>| …</a:t>
            </a:r>
            <a:r>
              <a:rPr lang="en-US" altLang="en-US" sz="1200" baseline="-25000" dirty="0"/>
              <a:t> </a:t>
            </a:r>
            <a:endParaRPr lang="en-US" altLang="en-US" sz="12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Constant</a:t>
            </a:r>
            <a:r>
              <a:rPr lang="en-US" altLang="en-US" sz="1200" dirty="0">
                <a:solidFill>
                  <a:schemeClr val="tx1"/>
                </a:solidFill>
              </a:rPr>
              <a:t>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dirty="0">
                <a:solidFill>
                  <a:schemeClr val="tx1"/>
                </a:solidFill>
              </a:rPr>
              <a:t> |</a:t>
            </a:r>
            <a:r>
              <a:rPr lang="en-US" altLang="en-US" sz="1200" dirty="0">
                <a:solidFill>
                  <a:srgbClr val="FFC000"/>
                </a:solidFill>
              </a:rPr>
              <a:t> d </a:t>
            </a:r>
            <a:r>
              <a:rPr lang="en-US" altLang="en-US" sz="1200" dirty="0">
                <a:solidFill>
                  <a:schemeClr val="tx1"/>
                </a:solidFill>
              </a:rPr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2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3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>
                <a:solidFill>
                  <a:schemeClr val="tx1"/>
                </a:solidFill>
              </a:rPr>
              <a:t>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/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0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1 </a:t>
            </a:r>
            <a:r>
              <a:rPr lang="en-US" altLang="en-US" sz="1200" dirty="0"/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2</a:t>
            </a:r>
            <a:r>
              <a:rPr lang="en-US" altLang="en-US" sz="1200" dirty="0"/>
              <a:t> | ...</a:t>
            </a:r>
            <a:endParaRPr lang="en-US" altLang="en-US" sz="1200" dirty="0">
              <a:solidFill>
                <a:schemeClr val="tx1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Function</a:t>
            </a:r>
            <a:r>
              <a:rPr lang="en-US" altLang="en-US" sz="1200" dirty="0">
                <a:solidFill>
                  <a:schemeClr val="tx1"/>
                </a:solidFill>
              </a:rPr>
              <a:t>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chemeClr val="tx1"/>
                </a:solidFill>
              </a:rPr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f 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</a:t>
            </a:r>
            <a:r>
              <a:rPr lang="en-US" altLang="en-US" sz="1200" dirty="0">
                <a:solidFill>
                  <a:schemeClr val="tx1"/>
                </a:solidFill>
              </a:rPr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g(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f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>
                <a:solidFill>
                  <a:schemeClr val="tx1"/>
                </a:solidFill>
              </a:rPr>
              <a:t>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1"/>
                </a:solidFill>
              </a:rPr>
              <a:t>                   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chemeClr val="tx1"/>
                </a:solidFill>
              </a:rPr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+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,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/>
              <a:t>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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</a:t>
            </a:r>
          </a:p>
        </p:txBody>
      </p:sp>
      <p:grpSp>
        <p:nvGrpSpPr>
          <p:cNvPr id="95" name="Group 94"/>
          <p:cNvGrpSpPr/>
          <p:nvPr/>
        </p:nvGrpSpPr>
        <p:grpSpPr>
          <a:xfrm>
            <a:off x="4150611" y="609600"/>
            <a:ext cx="5298189" cy="3844124"/>
            <a:chOff x="1148649" y="2286000"/>
            <a:chExt cx="5298189" cy="3844124"/>
          </a:xfrm>
        </p:grpSpPr>
        <p:sp>
          <p:nvSpPr>
            <p:cNvPr id="96" name="Text Box 21"/>
            <p:cNvSpPr txBox="1">
              <a:spLocks noChangeArrowheads="1"/>
            </p:cNvSpPr>
            <p:nvPr/>
          </p:nvSpPr>
          <p:spPr bwMode="auto">
            <a:xfrm>
              <a:off x="3557588" y="2286000"/>
              <a:ext cx="111601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CC99FF"/>
                  </a:solidFill>
                </a:rPr>
                <a:t>Formula</a:t>
              </a:r>
              <a:endParaRPr lang="en-US" altLang="en-US" sz="16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08" name="Text Box 21"/>
            <p:cNvSpPr txBox="1">
              <a:spLocks noChangeArrowheads="1"/>
            </p:cNvSpPr>
            <p:nvPr/>
          </p:nvSpPr>
          <p:spPr bwMode="auto">
            <a:xfrm>
              <a:off x="3547661" y="2597250"/>
              <a:ext cx="111601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CC99FF"/>
                  </a:solidFill>
                  <a:sym typeface="Symbol" panose="05050102010706020507" pitchFamily="18" charset="2"/>
                </a:rPr>
                <a:t>Quantifier</a:t>
              </a:r>
              <a:r>
                <a:rPr lang="en-US" altLang="en-US" sz="1600" dirty="0">
                  <a:sym typeface="Symbol" panose="05050102010706020507" pitchFamily="18" charset="2"/>
                </a:rPr>
                <a:t> </a:t>
              </a:r>
              <a:endParaRPr lang="en-US" altLang="en-US" sz="1600" dirty="0">
                <a:sym typeface="Wingdings" panose="05000000000000000000" pitchFamily="2" charset="2"/>
              </a:endParaRPr>
            </a:p>
          </p:txBody>
        </p:sp>
        <p:sp>
          <p:nvSpPr>
            <p:cNvPr id="115" name="Text Box 21"/>
            <p:cNvSpPr txBox="1">
              <a:spLocks noChangeArrowheads="1"/>
            </p:cNvSpPr>
            <p:nvPr/>
          </p:nvSpPr>
          <p:spPr bwMode="auto">
            <a:xfrm rot="5400000">
              <a:off x="3918623" y="242556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16" name="Text Box 21"/>
            <p:cNvSpPr txBox="1">
              <a:spLocks noChangeArrowheads="1"/>
            </p:cNvSpPr>
            <p:nvPr/>
          </p:nvSpPr>
          <p:spPr bwMode="auto">
            <a:xfrm>
              <a:off x="2582083" y="2946065"/>
              <a:ext cx="22907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1600" dirty="0">
                  <a:solidFill>
                    <a:srgbClr val="CC99FF"/>
                  </a:solidFill>
                  <a:sym typeface="Wingdings" panose="05000000000000000000" pitchFamily="2" charset="2"/>
                </a:rPr>
                <a:t>Variable</a:t>
              </a:r>
              <a:r>
                <a:rPr lang="en-US" altLang="en-US" sz="1600" dirty="0">
                  <a:solidFill>
                    <a:srgbClr val="FFC000"/>
                  </a:solidFill>
                  <a:sym typeface="Wingdings" panose="05000000000000000000" pitchFamily="2" charset="2"/>
                </a:rPr>
                <a:t>,</a:t>
              </a:r>
              <a:r>
                <a:rPr lang="en-US" altLang="en-US" sz="1600" dirty="0">
                  <a:solidFill>
                    <a:srgbClr val="CC99FF"/>
                  </a:solidFill>
                  <a:sym typeface="Wingdings" panose="05000000000000000000" pitchFamily="2" charset="2"/>
                </a:rPr>
                <a:t>  </a:t>
              </a:r>
              <a:r>
                <a:rPr lang="en-US" altLang="en-US" sz="1600" dirty="0">
                  <a:solidFill>
                    <a:srgbClr val="CC99FF"/>
                  </a:solidFill>
                </a:rPr>
                <a:t>Formula</a:t>
              </a:r>
            </a:p>
          </p:txBody>
        </p:sp>
        <p:sp>
          <p:nvSpPr>
            <p:cNvPr id="117" name="Text Box 21"/>
            <p:cNvSpPr txBox="1">
              <a:spLocks noChangeArrowheads="1"/>
            </p:cNvSpPr>
            <p:nvPr/>
          </p:nvSpPr>
          <p:spPr bwMode="auto">
            <a:xfrm rot="5400000">
              <a:off x="3940520" y="2771536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18" name="Text Box 21"/>
            <p:cNvSpPr txBox="1">
              <a:spLocks noChangeArrowheads="1"/>
            </p:cNvSpPr>
            <p:nvPr/>
          </p:nvSpPr>
          <p:spPr bwMode="auto">
            <a:xfrm>
              <a:off x="3567871" y="3296345"/>
              <a:ext cx="111601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CC99FF"/>
                  </a:solidFill>
                  <a:sym typeface="Symbol" panose="05050102010706020507" pitchFamily="18" charset="2"/>
                </a:rPr>
                <a:t>Quantifier</a:t>
              </a:r>
              <a:r>
                <a:rPr lang="en-US" altLang="en-US" sz="1600" dirty="0">
                  <a:sym typeface="Symbol" panose="05050102010706020507" pitchFamily="18" charset="2"/>
                </a:rPr>
                <a:t> </a:t>
              </a:r>
              <a:endParaRPr lang="en-US" altLang="en-US" sz="1600" dirty="0">
                <a:sym typeface="Wingdings" panose="05000000000000000000" pitchFamily="2" charset="2"/>
              </a:endParaRPr>
            </a:p>
          </p:txBody>
        </p:sp>
        <p:sp>
          <p:nvSpPr>
            <p:cNvPr id="119" name="Text Box 21"/>
            <p:cNvSpPr txBox="1">
              <a:spLocks noChangeArrowheads="1"/>
            </p:cNvSpPr>
            <p:nvPr/>
          </p:nvSpPr>
          <p:spPr bwMode="auto">
            <a:xfrm rot="5400000">
              <a:off x="3938834" y="3089170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20" name="Text Box 21"/>
            <p:cNvSpPr txBox="1">
              <a:spLocks noChangeArrowheads="1"/>
            </p:cNvSpPr>
            <p:nvPr/>
          </p:nvSpPr>
          <p:spPr bwMode="auto">
            <a:xfrm>
              <a:off x="2559050" y="3639895"/>
              <a:ext cx="22907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latin typeface="Symbol" pitchFamily="18" charset="2"/>
                </a:rPr>
                <a:t>$ </a:t>
              </a:r>
              <a:r>
                <a:rPr lang="en-US" altLang="en-US" sz="1600" dirty="0">
                  <a:solidFill>
                    <a:srgbClr val="CC99FF"/>
                  </a:solidFill>
                  <a:sym typeface="Wingdings" panose="05000000000000000000" pitchFamily="2" charset="2"/>
                </a:rPr>
                <a:t>Variable</a:t>
              </a:r>
              <a:r>
                <a:rPr lang="en-US" altLang="en-US" sz="1600" dirty="0">
                  <a:solidFill>
                    <a:srgbClr val="FFC000"/>
                  </a:solidFill>
                  <a:sym typeface="Wingdings" panose="05000000000000000000" pitchFamily="2" charset="2"/>
                </a:rPr>
                <a:t>,</a:t>
              </a:r>
              <a:r>
                <a:rPr lang="en-US" altLang="en-US" sz="1600" dirty="0">
                  <a:solidFill>
                    <a:srgbClr val="CC99FF"/>
                  </a:solidFill>
                  <a:sym typeface="Wingdings" panose="05000000000000000000" pitchFamily="2" charset="2"/>
                </a:rPr>
                <a:t>  </a:t>
              </a:r>
              <a:r>
                <a:rPr lang="en-US" altLang="en-US" sz="1600" dirty="0">
                  <a:solidFill>
                    <a:srgbClr val="CC99FF"/>
                  </a:solidFill>
                </a:rPr>
                <a:t>Formula</a:t>
              </a:r>
            </a:p>
          </p:txBody>
        </p:sp>
        <p:sp>
          <p:nvSpPr>
            <p:cNvPr id="121" name="Text Box 21"/>
            <p:cNvSpPr txBox="1">
              <a:spLocks noChangeArrowheads="1"/>
            </p:cNvSpPr>
            <p:nvPr/>
          </p:nvSpPr>
          <p:spPr bwMode="auto">
            <a:xfrm rot="5400000">
              <a:off x="3960374" y="3440613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28" name="Text Box 21"/>
            <p:cNvSpPr txBox="1">
              <a:spLocks noChangeArrowheads="1"/>
            </p:cNvSpPr>
            <p:nvPr/>
          </p:nvSpPr>
          <p:spPr bwMode="auto">
            <a:xfrm>
              <a:off x="3523422" y="3952372"/>
              <a:ext cx="129222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CC99FF"/>
                  </a:solidFill>
                </a:rPr>
                <a:t>Connector</a:t>
              </a:r>
              <a:endParaRPr lang="en-US" altLang="en-US" sz="16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29" name="Text Box 21"/>
            <p:cNvSpPr txBox="1">
              <a:spLocks noChangeArrowheads="1"/>
            </p:cNvSpPr>
            <p:nvPr/>
          </p:nvSpPr>
          <p:spPr bwMode="auto">
            <a:xfrm rot="5400000">
              <a:off x="3965337" y="3753588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30" name="Text Box 21"/>
            <p:cNvSpPr txBox="1">
              <a:spLocks noChangeArrowheads="1"/>
            </p:cNvSpPr>
            <p:nvPr/>
          </p:nvSpPr>
          <p:spPr bwMode="auto">
            <a:xfrm>
              <a:off x="2958858" y="4271445"/>
              <a:ext cx="234950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</a:rPr>
                <a:t>(</a:t>
              </a:r>
              <a:r>
                <a:rPr lang="en-US" altLang="en-US" sz="1600" dirty="0">
                  <a:solidFill>
                    <a:srgbClr val="CC99FF"/>
                  </a:solidFill>
                </a:rPr>
                <a:t>Formula </a:t>
              </a:r>
              <a:r>
                <a:rPr lang="en-US" altLang="en-US" sz="1600" dirty="0">
                  <a:solidFill>
                    <a:srgbClr val="FFC000"/>
                  </a:solidFill>
                  <a:sym typeface="Symbol" panose="05050102010706020507" pitchFamily="18" charset="2"/>
                </a:rPr>
                <a:t></a:t>
              </a:r>
              <a:r>
                <a:rPr lang="en-US" altLang="en-US" sz="1600" dirty="0">
                  <a:sym typeface="Symbol" panose="05050102010706020507" pitchFamily="18" charset="2"/>
                </a:rPr>
                <a:t> </a:t>
              </a:r>
              <a:r>
                <a:rPr lang="en-US" altLang="en-US" sz="1600" dirty="0">
                  <a:solidFill>
                    <a:srgbClr val="CC99FF"/>
                  </a:solidFill>
                </a:rPr>
                <a:t>Formula </a:t>
              </a:r>
              <a:r>
                <a:rPr lang="en-US" altLang="en-US" sz="1600" dirty="0">
                  <a:solidFill>
                    <a:srgbClr val="FFC000"/>
                  </a:solidFill>
                  <a:sym typeface="Symbol" panose="05050102010706020507" pitchFamily="18" charset="2"/>
                </a:rPr>
                <a:t>)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31" name="Text Box 21"/>
            <p:cNvSpPr txBox="1">
              <a:spLocks noChangeArrowheads="1"/>
            </p:cNvSpPr>
            <p:nvPr/>
          </p:nvSpPr>
          <p:spPr bwMode="auto">
            <a:xfrm rot="5400000">
              <a:off x="3961895" y="4095270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34" name="Text Box 21"/>
            <p:cNvSpPr txBox="1">
              <a:spLocks noChangeArrowheads="1"/>
            </p:cNvSpPr>
            <p:nvPr/>
          </p:nvSpPr>
          <p:spPr bwMode="auto">
            <a:xfrm>
              <a:off x="1148649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44" name="Text Box 21"/>
            <p:cNvSpPr txBox="1">
              <a:spLocks noChangeArrowheads="1"/>
            </p:cNvSpPr>
            <p:nvPr/>
          </p:nvSpPr>
          <p:spPr bwMode="auto">
            <a:xfrm>
              <a:off x="1334075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</a:rPr>
                <a:t>b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45" name="Text Box 21"/>
            <p:cNvSpPr txBox="1">
              <a:spLocks noChangeArrowheads="1"/>
            </p:cNvSpPr>
            <p:nvPr/>
          </p:nvSpPr>
          <p:spPr bwMode="auto">
            <a:xfrm>
              <a:off x="1482648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latin typeface="Symbol" pitchFamily="18" charset="2"/>
                </a:rPr>
                <a:t>,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60" name="Text Box 21"/>
            <p:cNvSpPr txBox="1">
              <a:spLocks noChangeArrowheads="1"/>
            </p:cNvSpPr>
            <p:nvPr/>
          </p:nvSpPr>
          <p:spPr bwMode="auto">
            <a:xfrm>
              <a:off x="1618549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61" name="Text Box 21"/>
            <p:cNvSpPr txBox="1">
              <a:spLocks noChangeArrowheads="1"/>
            </p:cNvSpPr>
            <p:nvPr/>
          </p:nvSpPr>
          <p:spPr bwMode="auto">
            <a:xfrm>
              <a:off x="1771729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</a:rPr>
                <a:t>g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62" name="Text Box 21"/>
            <p:cNvSpPr txBox="1">
              <a:spLocks noChangeArrowheads="1"/>
            </p:cNvSpPr>
            <p:nvPr/>
          </p:nvSpPr>
          <p:spPr bwMode="auto">
            <a:xfrm>
              <a:off x="1912237" y="5791570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latin typeface="Symbol" pitchFamily="18" charset="2"/>
                </a:rPr>
                <a:t>,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63" name="Text Box 21"/>
            <p:cNvSpPr txBox="1">
              <a:spLocks noChangeArrowheads="1"/>
            </p:cNvSpPr>
            <p:nvPr/>
          </p:nvSpPr>
          <p:spPr bwMode="auto">
            <a:xfrm>
              <a:off x="2019036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latin typeface="Symbol" pitchFamily="18" charset="2"/>
                </a:rPr>
                <a:t>(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64" name="Text Box 21"/>
            <p:cNvSpPr txBox="1">
              <a:spLocks noChangeArrowheads="1"/>
            </p:cNvSpPr>
            <p:nvPr/>
          </p:nvSpPr>
          <p:spPr bwMode="auto">
            <a:xfrm>
              <a:off x="2149100" y="5783519"/>
              <a:ext cx="8810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sym typeface="Wingdings" panose="05000000000000000000" pitchFamily="2" charset="2"/>
                </a:rPr>
                <a:t>Loves</a:t>
              </a:r>
              <a:r>
                <a:rPr lang="en-US" altLang="en-US" sz="1600" dirty="0">
                  <a:solidFill>
                    <a:srgbClr val="FFC000"/>
                  </a:solidFill>
                </a:rPr>
                <a:t>(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65" name="Text Box 21"/>
            <p:cNvSpPr txBox="1">
              <a:spLocks noChangeArrowheads="1"/>
            </p:cNvSpPr>
            <p:nvPr/>
          </p:nvSpPr>
          <p:spPr bwMode="auto">
            <a:xfrm>
              <a:off x="3196525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latin typeface="Symbol" pitchFamily="18" charset="2"/>
                </a:rPr>
                <a:t>,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66" name="Text Box 21"/>
            <p:cNvSpPr txBox="1">
              <a:spLocks noChangeArrowheads="1"/>
            </p:cNvSpPr>
            <p:nvPr/>
          </p:nvSpPr>
          <p:spPr bwMode="auto">
            <a:xfrm>
              <a:off x="3668712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</a:rPr>
                <a:t>)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67" name="Text Box 21"/>
            <p:cNvSpPr txBox="1">
              <a:spLocks noChangeArrowheads="1"/>
            </p:cNvSpPr>
            <p:nvPr/>
          </p:nvSpPr>
          <p:spPr bwMode="auto">
            <a:xfrm>
              <a:off x="381775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sym typeface="Symbol" panose="05050102010706020507" pitchFamily="18" charset="2"/>
                </a:rPr>
                <a:t></a:t>
              </a:r>
              <a:r>
                <a:rPr lang="en-US" altLang="en-US" sz="1600" dirty="0">
                  <a:sym typeface="Symbol" panose="05050102010706020507" pitchFamily="18" charset="2"/>
                </a:rPr>
                <a:t> </a:t>
              </a:r>
              <a:endParaRPr lang="en-US" altLang="en-US" sz="1600" dirty="0">
                <a:sym typeface="Wingdings" panose="05000000000000000000" pitchFamily="2" charset="2"/>
              </a:endParaRPr>
            </a:p>
          </p:txBody>
        </p:sp>
        <p:sp>
          <p:nvSpPr>
            <p:cNvPr id="168" name="Text Box 21"/>
            <p:cNvSpPr txBox="1">
              <a:spLocks noChangeArrowheads="1"/>
            </p:cNvSpPr>
            <p:nvPr/>
          </p:nvSpPr>
          <p:spPr bwMode="auto">
            <a:xfrm>
              <a:off x="403860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sym typeface="Symbol" panose="05050102010706020507" pitchFamily="18" charset="2"/>
                </a:rPr>
                <a:t>(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69" name="Text Box 21"/>
            <p:cNvSpPr txBox="1">
              <a:spLocks noChangeArrowheads="1"/>
            </p:cNvSpPr>
            <p:nvPr/>
          </p:nvSpPr>
          <p:spPr bwMode="auto">
            <a:xfrm>
              <a:off x="4695233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sym typeface="Symbol" panose="05050102010706020507" pitchFamily="18" charset="2"/>
                </a:rPr>
                <a:t>&gt;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70" name="Text Box 21"/>
            <p:cNvSpPr txBox="1">
              <a:spLocks noChangeArrowheads="1"/>
            </p:cNvSpPr>
            <p:nvPr/>
          </p:nvSpPr>
          <p:spPr bwMode="auto">
            <a:xfrm>
              <a:off x="524510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sym typeface="Symbol" panose="05050102010706020507" pitchFamily="18" charset="2"/>
                </a:rPr>
                <a:t>)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71" name="Text Box 21"/>
            <p:cNvSpPr txBox="1">
              <a:spLocks noChangeArrowheads="1"/>
            </p:cNvSpPr>
            <p:nvPr/>
          </p:nvSpPr>
          <p:spPr bwMode="auto">
            <a:xfrm>
              <a:off x="2946400" y="4635431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CC99FF"/>
                  </a:solidFill>
                </a:rPr>
                <a:t>Relation</a:t>
              </a:r>
              <a:endParaRPr lang="en-US" altLang="en-US" sz="16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72" name="Text Box 21"/>
            <p:cNvSpPr txBox="1">
              <a:spLocks noChangeArrowheads="1"/>
            </p:cNvSpPr>
            <p:nvPr/>
          </p:nvSpPr>
          <p:spPr bwMode="auto">
            <a:xfrm rot="5400000">
              <a:off x="3346458" y="4433507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73" name="Text Box 21"/>
            <p:cNvSpPr txBox="1">
              <a:spLocks noChangeArrowheads="1"/>
            </p:cNvSpPr>
            <p:nvPr/>
          </p:nvSpPr>
          <p:spPr bwMode="auto">
            <a:xfrm>
              <a:off x="2205925" y="5021193"/>
              <a:ext cx="240823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sym typeface="Wingdings" panose="05000000000000000000" pitchFamily="2" charset="2"/>
                </a:rPr>
                <a:t>Loves</a:t>
              </a:r>
              <a:r>
                <a:rPr lang="en-US" altLang="en-US" sz="1600" dirty="0">
                  <a:solidFill>
                    <a:srgbClr val="FFC000"/>
                  </a:solidFill>
                </a:rPr>
                <a:t>(</a:t>
              </a:r>
              <a:r>
                <a:rPr lang="en-US" altLang="en-US" sz="1600" dirty="0" err="1">
                  <a:solidFill>
                    <a:srgbClr val="CC99FF"/>
                  </a:solidFill>
                </a:rPr>
                <a:t>Term</a:t>
              </a:r>
              <a:r>
                <a:rPr lang="en-US" altLang="en-US" sz="1600" dirty="0" err="1">
                  <a:solidFill>
                    <a:srgbClr val="FFC000"/>
                  </a:solidFill>
                </a:rPr>
                <a:t>,</a:t>
              </a:r>
              <a:r>
                <a:rPr lang="en-US" altLang="en-US" sz="1600" dirty="0" err="1">
                  <a:solidFill>
                    <a:srgbClr val="CC99FF"/>
                  </a:solidFill>
                </a:rPr>
                <a:t>Term</a:t>
              </a:r>
              <a:r>
                <a:rPr lang="en-US" altLang="en-US" sz="1600" dirty="0">
                  <a:solidFill>
                    <a:srgbClr val="FFC000"/>
                  </a:solidFill>
                </a:rPr>
                <a:t>)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74" name="Text Box 21"/>
            <p:cNvSpPr txBox="1">
              <a:spLocks noChangeArrowheads="1"/>
            </p:cNvSpPr>
            <p:nvPr/>
          </p:nvSpPr>
          <p:spPr bwMode="auto">
            <a:xfrm rot="5400000">
              <a:off x="3337245" y="4777985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75" name="Text Box 21"/>
            <p:cNvSpPr txBox="1">
              <a:spLocks noChangeArrowheads="1"/>
            </p:cNvSpPr>
            <p:nvPr/>
          </p:nvSpPr>
          <p:spPr bwMode="auto">
            <a:xfrm>
              <a:off x="2914462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</a:rPr>
                <a:t>b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76" name="Text Box 21"/>
            <p:cNvSpPr txBox="1">
              <a:spLocks noChangeArrowheads="1"/>
            </p:cNvSpPr>
            <p:nvPr/>
          </p:nvSpPr>
          <p:spPr bwMode="auto">
            <a:xfrm rot="5400000">
              <a:off x="2989214" y="555751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77" name="Text Box 21"/>
            <p:cNvSpPr txBox="1">
              <a:spLocks noChangeArrowheads="1"/>
            </p:cNvSpPr>
            <p:nvPr/>
          </p:nvSpPr>
          <p:spPr bwMode="auto">
            <a:xfrm>
              <a:off x="4278811" y="4648570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CC99FF"/>
                  </a:solidFill>
                </a:rPr>
                <a:t>Relation</a:t>
              </a:r>
              <a:endParaRPr lang="en-US" altLang="en-US" sz="16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78" name="Text Box 21"/>
            <p:cNvSpPr txBox="1">
              <a:spLocks noChangeArrowheads="1"/>
            </p:cNvSpPr>
            <p:nvPr/>
          </p:nvSpPr>
          <p:spPr bwMode="auto">
            <a:xfrm rot="5400000">
              <a:off x="4615524" y="4433507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79" name="Text Box 21"/>
            <p:cNvSpPr txBox="1">
              <a:spLocks noChangeArrowheads="1"/>
            </p:cNvSpPr>
            <p:nvPr/>
          </p:nvSpPr>
          <p:spPr bwMode="auto">
            <a:xfrm>
              <a:off x="426720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sym typeface="Symbol" panose="05050102010706020507" pitchFamily="18" charset="2"/>
                </a:rPr>
                <a:t>x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80" name="Text Box 21"/>
            <p:cNvSpPr txBox="1">
              <a:spLocks noChangeArrowheads="1"/>
            </p:cNvSpPr>
            <p:nvPr/>
          </p:nvSpPr>
          <p:spPr bwMode="auto">
            <a:xfrm rot="5400000">
              <a:off x="4344614" y="555751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81" name="Text Box 21"/>
            <p:cNvSpPr txBox="1">
              <a:spLocks noChangeArrowheads="1"/>
            </p:cNvSpPr>
            <p:nvPr/>
          </p:nvSpPr>
          <p:spPr bwMode="auto">
            <a:xfrm>
              <a:off x="5046542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sym typeface="Symbol" panose="05050102010706020507" pitchFamily="18" charset="2"/>
                </a:rPr>
                <a:t>y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82" name="Text Box 21"/>
            <p:cNvSpPr txBox="1">
              <a:spLocks noChangeArrowheads="1"/>
            </p:cNvSpPr>
            <p:nvPr/>
          </p:nvSpPr>
          <p:spPr bwMode="auto">
            <a:xfrm rot="5400000">
              <a:off x="5104067" y="5561815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83" name="Text Box 21"/>
            <p:cNvSpPr txBox="1">
              <a:spLocks noChangeArrowheads="1"/>
            </p:cNvSpPr>
            <p:nvPr/>
          </p:nvSpPr>
          <p:spPr bwMode="auto">
            <a:xfrm rot="5400000">
              <a:off x="4620131" y="4770603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84" name="Text Box 21"/>
            <p:cNvSpPr txBox="1">
              <a:spLocks noChangeArrowheads="1"/>
            </p:cNvSpPr>
            <p:nvPr/>
          </p:nvSpPr>
          <p:spPr bwMode="auto">
            <a:xfrm>
              <a:off x="4038600" y="4953370"/>
              <a:ext cx="240823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</a:rPr>
                <a:t>(</a:t>
              </a:r>
              <a:r>
                <a:rPr lang="en-US" altLang="en-US" sz="1600" dirty="0">
                  <a:solidFill>
                    <a:srgbClr val="CC99FF"/>
                  </a:solidFill>
                </a:rPr>
                <a:t>Term </a:t>
              </a:r>
              <a:r>
                <a:rPr lang="en-US" altLang="en-US" sz="1600" dirty="0">
                  <a:solidFill>
                    <a:srgbClr val="FFC000"/>
                  </a:solidFill>
                </a:rPr>
                <a:t>&gt; </a:t>
              </a:r>
              <a:r>
                <a:rPr lang="en-US" altLang="en-US" sz="1600" dirty="0">
                  <a:solidFill>
                    <a:srgbClr val="CC99FF"/>
                  </a:solidFill>
                </a:rPr>
                <a:t>Term</a:t>
              </a:r>
              <a:r>
                <a:rPr lang="en-US" altLang="en-US" sz="1600" dirty="0">
                  <a:solidFill>
                    <a:srgbClr val="FFC000"/>
                  </a:solidFill>
                </a:rPr>
                <a:t>)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85" name="Text Box 21"/>
            <p:cNvSpPr txBox="1">
              <a:spLocks noChangeArrowheads="1"/>
            </p:cNvSpPr>
            <p:nvPr/>
          </p:nvSpPr>
          <p:spPr bwMode="auto">
            <a:xfrm>
              <a:off x="3443987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</a:rPr>
                <a:t>g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86" name="Text Box 21"/>
            <p:cNvSpPr txBox="1">
              <a:spLocks noChangeArrowheads="1"/>
            </p:cNvSpPr>
            <p:nvPr/>
          </p:nvSpPr>
          <p:spPr bwMode="auto">
            <a:xfrm rot="5400000">
              <a:off x="3515370" y="5561995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87" name="Text Box 21"/>
            <p:cNvSpPr txBox="1">
              <a:spLocks noChangeArrowheads="1"/>
            </p:cNvSpPr>
            <p:nvPr/>
          </p:nvSpPr>
          <p:spPr bwMode="auto">
            <a:xfrm>
              <a:off x="2971800" y="3291864"/>
              <a:ext cx="26911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sym typeface="Symbol" panose="05050102010706020507" pitchFamily="18" charset="2"/>
                </a:rPr>
                <a:t>b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88" name="Text Box 21"/>
            <p:cNvSpPr txBox="1">
              <a:spLocks noChangeArrowheads="1"/>
            </p:cNvSpPr>
            <p:nvPr/>
          </p:nvSpPr>
          <p:spPr bwMode="auto">
            <a:xfrm rot="5400000">
              <a:off x="3020363" y="3062286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89" name="Text Box 21"/>
            <p:cNvSpPr txBox="1">
              <a:spLocks noChangeArrowheads="1"/>
            </p:cNvSpPr>
            <p:nvPr/>
          </p:nvSpPr>
          <p:spPr bwMode="auto">
            <a:xfrm>
              <a:off x="3032500" y="3962770"/>
              <a:ext cx="26911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sym typeface="Symbol" panose="05050102010706020507" pitchFamily="18" charset="2"/>
                </a:rPr>
                <a:t>g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90" name="Text Box 21"/>
            <p:cNvSpPr txBox="1">
              <a:spLocks noChangeArrowheads="1"/>
            </p:cNvSpPr>
            <p:nvPr/>
          </p:nvSpPr>
          <p:spPr bwMode="auto">
            <a:xfrm rot="5400000">
              <a:off x="3089238" y="3749759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91" name="Text Box 21"/>
            <p:cNvSpPr txBox="1">
              <a:spLocks noChangeArrowheads="1"/>
            </p:cNvSpPr>
            <p:nvPr/>
          </p:nvSpPr>
          <p:spPr bwMode="auto">
            <a:xfrm>
              <a:off x="5421312" y="5788886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FFC000"/>
                  </a:solidFill>
                  <a:sym typeface="Symbol" panose="05050102010706020507" pitchFamily="18" charset="2"/>
                </a:rPr>
                <a:t>)</a:t>
              </a:r>
              <a:endParaRPr lang="en-US" altLang="en-US" sz="16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92" name="Text Box 21"/>
            <p:cNvSpPr txBox="1">
              <a:spLocks noChangeArrowheads="1"/>
            </p:cNvSpPr>
            <p:nvPr/>
          </p:nvSpPr>
          <p:spPr bwMode="auto">
            <a:xfrm>
              <a:off x="2593975" y="5393397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CC99FF"/>
                  </a:solidFill>
                </a:rPr>
                <a:t>Variable</a:t>
              </a:r>
              <a:endParaRPr lang="en-US" altLang="en-US" sz="16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93" name="Text Box 21"/>
            <p:cNvSpPr txBox="1">
              <a:spLocks noChangeArrowheads="1"/>
            </p:cNvSpPr>
            <p:nvPr/>
          </p:nvSpPr>
          <p:spPr bwMode="auto">
            <a:xfrm rot="5400000">
              <a:off x="2994033" y="516876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94" name="Text Box 21"/>
            <p:cNvSpPr txBox="1">
              <a:spLocks noChangeArrowheads="1"/>
            </p:cNvSpPr>
            <p:nvPr/>
          </p:nvSpPr>
          <p:spPr bwMode="auto">
            <a:xfrm>
              <a:off x="3205163" y="5395176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CC99FF"/>
                  </a:solidFill>
                </a:rPr>
                <a:t>Variable</a:t>
              </a:r>
              <a:endParaRPr lang="en-US" altLang="en-US" sz="16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95" name="Text Box 21"/>
            <p:cNvSpPr txBox="1">
              <a:spLocks noChangeArrowheads="1"/>
            </p:cNvSpPr>
            <p:nvPr/>
          </p:nvSpPr>
          <p:spPr bwMode="auto">
            <a:xfrm rot="5400000">
              <a:off x="3510289" y="5170540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96" name="Text Box 21"/>
            <p:cNvSpPr txBox="1">
              <a:spLocks noChangeArrowheads="1"/>
            </p:cNvSpPr>
            <p:nvPr/>
          </p:nvSpPr>
          <p:spPr bwMode="auto">
            <a:xfrm>
              <a:off x="4027488" y="5390323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CC99FF"/>
                  </a:solidFill>
                </a:rPr>
                <a:t>Variable</a:t>
              </a:r>
              <a:endParaRPr lang="en-US" altLang="en-US" sz="16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97" name="Text Box 21"/>
            <p:cNvSpPr txBox="1">
              <a:spLocks noChangeArrowheads="1"/>
            </p:cNvSpPr>
            <p:nvPr/>
          </p:nvSpPr>
          <p:spPr bwMode="auto">
            <a:xfrm rot="5400000">
              <a:off x="4326443" y="5177484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98" name="Text Box 21"/>
            <p:cNvSpPr txBox="1">
              <a:spLocks noChangeArrowheads="1"/>
            </p:cNvSpPr>
            <p:nvPr/>
          </p:nvSpPr>
          <p:spPr bwMode="auto">
            <a:xfrm>
              <a:off x="4724400" y="5398734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olidFill>
                    <a:srgbClr val="CC99FF"/>
                  </a:solidFill>
                </a:rPr>
                <a:t>Variable</a:t>
              </a:r>
              <a:endParaRPr lang="en-US" altLang="en-US" sz="16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99" name="Text Box 21"/>
            <p:cNvSpPr txBox="1">
              <a:spLocks noChangeArrowheads="1"/>
            </p:cNvSpPr>
            <p:nvPr/>
          </p:nvSpPr>
          <p:spPr bwMode="auto">
            <a:xfrm rot="5400000">
              <a:off x="5023356" y="5174097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1600" dirty="0">
                  <a:sym typeface="Wingdings" panose="05000000000000000000" pitchFamily="2" charset="2"/>
                </a:rPr>
                <a:t>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04081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/>
          <p:cNvSpPr/>
          <p:nvPr/>
        </p:nvSpPr>
        <p:spPr>
          <a:xfrm>
            <a:off x="152400" y="4133671"/>
            <a:ext cx="4504759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This is a formula.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Lets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 prove it by parsing it with the </a:t>
            </a:r>
            <a:b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context free grammar.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 Box 21"/>
          <p:cNvSpPr txBox="1">
            <a:spLocks noChangeArrowheads="1"/>
          </p:cNvSpPr>
          <p:nvPr/>
        </p:nvSpPr>
        <p:spPr bwMode="auto">
          <a:xfrm>
            <a:off x="228600" y="3729335"/>
            <a:ext cx="4114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b,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g, (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(b,g)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</a:rPr>
              <a:t> (x&gt;y))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5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58" name="Text Box 21"/>
          <p:cNvSpPr txBox="1">
            <a:spLocks noChangeArrowheads="1"/>
          </p:cNvSpPr>
          <p:nvPr/>
        </p:nvSpPr>
        <p:spPr bwMode="auto">
          <a:xfrm>
            <a:off x="6096000" y="457200"/>
            <a:ext cx="1447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CC99FF"/>
                </a:solidFill>
              </a:rPr>
              <a:t>Formula</a:t>
            </a:r>
            <a:endParaRPr lang="en-US" altLang="en-US" sz="2400" dirty="0">
              <a:solidFill>
                <a:srgbClr val="CC99FF"/>
              </a:solidFill>
              <a:sym typeface="Wingdings" panose="05000000000000000000" pitchFamily="2" charset="2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083122" y="804818"/>
            <a:ext cx="1447800" cy="753868"/>
            <a:chOff x="6083122" y="1409953"/>
            <a:chExt cx="1447800" cy="753868"/>
          </a:xfrm>
        </p:grpSpPr>
        <p:sp>
          <p:nvSpPr>
            <p:cNvPr id="61" name="Text Box 21"/>
            <p:cNvSpPr txBox="1">
              <a:spLocks noChangeArrowheads="1"/>
            </p:cNvSpPr>
            <p:nvPr/>
          </p:nvSpPr>
          <p:spPr bwMode="auto">
            <a:xfrm>
              <a:off x="6083122" y="1702156"/>
              <a:ext cx="144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  <a:sym typeface="Symbol" panose="05050102010706020507" pitchFamily="18" charset="2"/>
                </a:rPr>
                <a:t>Quantifier</a:t>
              </a:r>
              <a:r>
                <a:rPr lang="en-US" altLang="en-US" sz="2400" dirty="0">
                  <a:sym typeface="Symbol" panose="05050102010706020507" pitchFamily="18" charset="2"/>
                </a:rPr>
                <a:t> </a:t>
              </a:r>
              <a:endParaRPr lang="en-US" altLang="en-US" sz="2400" dirty="0">
                <a:sym typeface="Wingdings" panose="05000000000000000000" pitchFamily="2" charset="2"/>
              </a:endParaRPr>
            </a:p>
          </p:txBody>
        </p:sp>
        <p:sp>
          <p:nvSpPr>
            <p:cNvPr id="62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830480" y="1445826"/>
            <a:ext cx="2971800" cy="726810"/>
            <a:chOff x="4836919" y="2219234"/>
            <a:chExt cx="2971800" cy="726810"/>
          </a:xfrm>
        </p:grpSpPr>
        <p:sp>
          <p:nvSpPr>
            <p:cNvPr id="64" name="Text Box 21"/>
            <p:cNvSpPr txBox="1">
              <a:spLocks noChangeArrowheads="1"/>
            </p:cNvSpPr>
            <p:nvPr/>
          </p:nvSpPr>
          <p:spPr bwMode="auto">
            <a:xfrm>
              <a:off x="4836919" y="2484379"/>
              <a:ext cx="2971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CC99FF"/>
                  </a:solidFill>
                  <a:sym typeface="Wingdings" panose="05000000000000000000" pitchFamily="2" charset="2"/>
                </a:rPr>
                <a:t>Variable</a:t>
              </a:r>
              <a:r>
                <a:rPr lang="en-US" altLang="en-US" sz="2400" dirty="0">
                  <a:solidFill>
                    <a:srgbClr val="FFC000"/>
                  </a:solidFill>
                  <a:sym typeface="Wingdings" panose="05000000000000000000" pitchFamily="2" charset="2"/>
                </a:rPr>
                <a:t>,</a:t>
              </a:r>
              <a:r>
                <a:rPr lang="en-US" altLang="en-US" sz="2400" dirty="0">
                  <a:solidFill>
                    <a:srgbClr val="CC99FF"/>
                  </a:solidFill>
                  <a:sym typeface="Wingdings" panose="05000000000000000000" pitchFamily="2" charset="2"/>
                </a:rPr>
                <a:t>  </a:t>
              </a:r>
              <a:r>
                <a:rPr lang="en-US" altLang="en-US" sz="2400" dirty="0">
                  <a:solidFill>
                    <a:srgbClr val="CC99FF"/>
                  </a:solidFill>
                </a:rPr>
                <a:t>Formula</a:t>
              </a:r>
            </a:p>
          </p:txBody>
        </p:sp>
        <p:sp>
          <p:nvSpPr>
            <p:cNvPr id="65" name="Text Box 21"/>
            <p:cNvSpPr txBox="1">
              <a:spLocks noChangeArrowheads="1"/>
            </p:cNvSpPr>
            <p:nvPr/>
          </p:nvSpPr>
          <p:spPr bwMode="auto">
            <a:xfrm rot="5400000">
              <a:off x="6489855" y="22503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6109341" y="2055426"/>
            <a:ext cx="1447800" cy="753868"/>
            <a:chOff x="6083122" y="1409953"/>
            <a:chExt cx="1447800" cy="753868"/>
          </a:xfrm>
        </p:grpSpPr>
        <p:sp>
          <p:nvSpPr>
            <p:cNvPr id="67" name="Text Box 21"/>
            <p:cNvSpPr txBox="1">
              <a:spLocks noChangeArrowheads="1"/>
            </p:cNvSpPr>
            <p:nvPr/>
          </p:nvSpPr>
          <p:spPr bwMode="auto">
            <a:xfrm>
              <a:off x="6083122" y="1702156"/>
              <a:ext cx="144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  <a:sym typeface="Symbol" panose="05050102010706020507" pitchFamily="18" charset="2"/>
                </a:rPr>
                <a:t>Quantifier</a:t>
              </a:r>
              <a:r>
                <a:rPr lang="en-US" altLang="en-US" sz="2400" dirty="0">
                  <a:sym typeface="Symbol" panose="05050102010706020507" pitchFamily="18" charset="2"/>
                </a:rPr>
                <a:t> </a:t>
              </a:r>
              <a:endParaRPr lang="en-US" altLang="en-US" sz="2400" dirty="0">
                <a:sym typeface="Wingdings" panose="05000000000000000000" pitchFamily="2" charset="2"/>
              </a:endParaRPr>
            </a:p>
          </p:txBody>
        </p:sp>
        <p:sp>
          <p:nvSpPr>
            <p:cNvPr id="68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4800600" y="2674460"/>
            <a:ext cx="2971800" cy="726810"/>
            <a:chOff x="4781283" y="2219234"/>
            <a:chExt cx="2971800" cy="726810"/>
          </a:xfrm>
        </p:grpSpPr>
        <p:sp>
          <p:nvSpPr>
            <p:cNvPr id="71" name="Text Box 21"/>
            <p:cNvSpPr txBox="1">
              <a:spLocks noChangeArrowheads="1"/>
            </p:cNvSpPr>
            <p:nvPr/>
          </p:nvSpPr>
          <p:spPr bwMode="auto">
            <a:xfrm>
              <a:off x="4781283" y="2484379"/>
              <a:ext cx="2971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$ </a:t>
              </a:r>
              <a:r>
                <a:rPr lang="en-US" altLang="en-US" sz="2400" dirty="0">
                  <a:solidFill>
                    <a:srgbClr val="CC99FF"/>
                  </a:solidFill>
                  <a:sym typeface="Wingdings" panose="05000000000000000000" pitchFamily="2" charset="2"/>
                </a:rPr>
                <a:t>Variable</a:t>
              </a:r>
              <a:r>
                <a:rPr lang="en-US" altLang="en-US" sz="2400" dirty="0">
                  <a:solidFill>
                    <a:srgbClr val="FFC000"/>
                  </a:solidFill>
                  <a:sym typeface="Wingdings" panose="05000000000000000000" pitchFamily="2" charset="2"/>
                </a:rPr>
                <a:t>,</a:t>
              </a:r>
              <a:r>
                <a:rPr lang="en-US" altLang="en-US" sz="2400" dirty="0">
                  <a:solidFill>
                    <a:srgbClr val="CC99FF"/>
                  </a:solidFill>
                  <a:sym typeface="Wingdings" panose="05000000000000000000" pitchFamily="2" charset="2"/>
                </a:rPr>
                <a:t>  </a:t>
              </a:r>
              <a:r>
                <a:rPr lang="en-US" altLang="en-US" sz="2400" dirty="0">
                  <a:solidFill>
                    <a:srgbClr val="CC99FF"/>
                  </a:solidFill>
                </a:rPr>
                <a:t>Formula</a:t>
              </a:r>
            </a:p>
          </p:txBody>
        </p:sp>
        <p:sp>
          <p:nvSpPr>
            <p:cNvPr id="72" name="Text Box 21"/>
            <p:cNvSpPr txBox="1">
              <a:spLocks noChangeArrowheads="1"/>
            </p:cNvSpPr>
            <p:nvPr/>
          </p:nvSpPr>
          <p:spPr bwMode="auto">
            <a:xfrm rot="5400000">
              <a:off x="6489855" y="22503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051677" y="3285128"/>
            <a:ext cx="1676400" cy="722184"/>
            <a:chOff x="6051677" y="3437528"/>
            <a:chExt cx="1676400" cy="722184"/>
          </a:xfrm>
        </p:grpSpPr>
        <p:sp>
          <p:nvSpPr>
            <p:cNvPr id="59" name="Text Box 21"/>
            <p:cNvSpPr txBox="1">
              <a:spLocks noChangeArrowheads="1"/>
            </p:cNvSpPr>
            <p:nvPr/>
          </p:nvSpPr>
          <p:spPr bwMode="auto">
            <a:xfrm>
              <a:off x="6051677" y="3698047"/>
              <a:ext cx="16764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Connector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76" name="Text Box 21"/>
            <p:cNvSpPr txBox="1">
              <a:spLocks noChangeArrowheads="1"/>
            </p:cNvSpPr>
            <p:nvPr/>
          </p:nvSpPr>
          <p:spPr bwMode="auto">
            <a:xfrm rot="5400000">
              <a:off x="6515611" y="3468678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319270" y="3859755"/>
            <a:ext cx="3048000" cy="716710"/>
            <a:chOff x="5319270" y="4012155"/>
            <a:chExt cx="3048000" cy="716710"/>
          </a:xfrm>
        </p:grpSpPr>
        <p:sp>
          <p:nvSpPr>
            <p:cNvPr id="73" name="Text Box 21"/>
            <p:cNvSpPr txBox="1">
              <a:spLocks noChangeArrowheads="1"/>
            </p:cNvSpPr>
            <p:nvPr/>
          </p:nvSpPr>
          <p:spPr bwMode="auto">
            <a:xfrm>
              <a:off x="5319270" y="4267200"/>
              <a:ext cx="3048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(</a:t>
              </a:r>
              <a:r>
                <a:rPr lang="en-US" altLang="en-US" sz="2400" dirty="0">
                  <a:solidFill>
                    <a:srgbClr val="CC99FF"/>
                  </a:solidFill>
                </a:rPr>
                <a:t>Formula 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</a:t>
              </a:r>
              <a:r>
                <a:rPr lang="en-US" altLang="en-US" sz="2400" dirty="0">
                  <a:sym typeface="Symbol" panose="05050102010706020507" pitchFamily="18" charset="2"/>
                </a:rPr>
                <a:t> </a:t>
              </a:r>
              <a:r>
                <a:rPr lang="en-US" altLang="en-US" sz="2400" dirty="0">
                  <a:solidFill>
                    <a:srgbClr val="CC99FF"/>
                  </a:solidFill>
                </a:rPr>
                <a:t>Formula 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)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77" name="Text Box 21"/>
            <p:cNvSpPr txBox="1">
              <a:spLocks noChangeArrowheads="1"/>
            </p:cNvSpPr>
            <p:nvPr/>
          </p:nvSpPr>
          <p:spPr bwMode="auto">
            <a:xfrm rot="5400000">
              <a:off x="6511145" y="4043305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sp>
        <p:nvSpPr>
          <p:cNvPr id="80" name="Text Box 21"/>
          <p:cNvSpPr txBox="1">
            <a:spLocks noChangeArrowheads="1"/>
          </p:cNvSpPr>
          <p:nvPr/>
        </p:nvSpPr>
        <p:spPr bwMode="auto">
          <a:xfrm>
            <a:off x="26670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3" name="Text Box 21"/>
          <p:cNvSpPr txBox="1">
            <a:spLocks noChangeArrowheads="1"/>
          </p:cNvSpPr>
          <p:nvPr/>
        </p:nvSpPr>
        <p:spPr bwMode="auto">
          <a:xfrm>
            <a:off x="2907552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4" name="Text Box 21"/>
          <p:cNvSpPr txBox="1">
            <a:spLocks noChangeArrowheads="1"/>
          </p:cNvSpPr>
          <p:nvPr/>
        </p:nvSpPr>
        <p:spPr bwMode="auto">
          <a:xfrm>
            <a:off x="310029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,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5" name="Text Box 21"/>
          <p:cNvSpPr txBox="1">
            <a:spLocks noChangeArrowheads="1"/>
          </p:cNvSpPr>
          <p:nvPr/>
        </p:nvSpPr>
        <p:spPr bwMode="auto">
          <a:xfrm>
            <a:off x="32766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6" name="Text Box 21"/>
          <p:cNvSpPr txBox="1">
            <a:spLocks noChangeArrowheads="1"/>
          </p:cNvSpPr>
          <p:nvPr/>
        </p:nvSpPr>
        <p:spPr bwMode="auto">
          <a:xfrm>
            <a:off x="347532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g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8" name="Text Box 21"/>
          <p:cNvSpPr txBox="1">
            <a:spLocks noChangeArrowheads="1"/>
          </p:cNvSpPr>
          <p:nvPr/>
        </p:nvSpPr>
        <p:spPr bwMode="auto">
          <a:xfrm>
            <a:off x="3657600" y="6342528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,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9" name="Text Box 21"/>
          <p:cNvSpPr txBox="1">
            <a:spLocks noChangeArrowheads="1"/>
          </p:cNvSpPr>
          <p:nvPr/>
        </p:nvSpPr>
        <p:spPr bwMode="auto">
          <a:xfrm>
            <a:off x="389730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(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90" name="Text Box 21"/>
          <p:cNvSpPr txBox="1">
            <a:spLocks noChangeArrowheads="1"/>
          </p:cNvSpPr>
          <p:nvPr/>
        </p:nvSpPr>
        <p:spPr bwMode="auto">
          <a:xfrm>
            <a:off x="4114800" y="6324600"/>
            <a:ext cx="1143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94" name="Text Box 21"/>
          <p:cNvSpPr txBox="1">
            <a:spLocks noChangeArrowheads="1"/>
          </p:cNvSpPr>
          <p:nvPr/>
        </p:nvSpPr>
        <p:spPr bwMode="auto">
          <a:xfrm>
            <a:off x="557370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,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98" name="Text Box 21"/>
          <p:cNvSpPr txBox="1">
            <a:spLocks noChangeArrowheads="1"/>
          </p:cNvSpPr>
          <p:nvPr/>
        </p:nvSpPr>
        <p:spPr bwMode="auto">
          <a:xfrm>
            <a:off x="63246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99" name="Text Box 21"/>
          <p:cNvSpPr txBox="1">
            <a:spLocks noChangeArrowheads="1"/>
          </p:cNvSpPr>
          <p:nvPr/>
        </p:nvSpPr>
        <p:spPr bwMode="auto">
          <a:xfrm>
            <a:off x="6560024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endParaRPr lang="en-US" altLang="en-US" sz="2400" dirty="0">
              <a:sym typeface="Wingdings" panose="05000000000000000000" pitchFamily="2" charset="2"/>
            </a:endParaRPr>
          </a:p>
        </p:txBody>
      </p:sp>
      <p:sp>
        <p:nvSpPr>
          <p:cNvPr id="100" name="Text Box 21"/>
          <p:cNvSpPr txBox="1">
            <a:spLocks noChangeArrowheads="1"/>
          </p:cNvSpPr>
          <p:nvPr/>
        </p:nvSpPr>
        <p:spPr bwMode="auto">
          <a:xfrm>
            <a:off x="685117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102" name="Text Box 21"/>
          <p:cNvSpPr txBox="1">
            <a:spLocks noChangeArrowheads="1"/>
          </p:cNvSpPr>
          <p:nvPr/>
        </p:nvSpPr>
        <p:spPr bwMode="auto">
          <a:xfrm>
            <a:off x="7703024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&gt;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104" name="Text Box 21"/>
          <p:cNvSpPr txBox="1">
            <a:spLocks noChangeArrowheads="1"/>
          </p:cNvSpPr>
          <p:nvPr/>
        </p:nvSpPr>
        <p:spPr bwMode="auto">
          <a:xfrm>
            <a:off x="85344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5105400" y="4419600"/>
            <a:ext cx="1524000" cy="737206"/>
            <a:chOff x="5105400" y="4733834"/>
            <a:chExt cx="1524000" cy="737206"/>
          </a:xfrm>
        </p:grpSpPr>
        <p:sp>
          <p:nvSpPr>
            <p:cNvPr id="60" name="Text Box 21"/>
            <p:cNvSpPr txBox="1">
              <a:spLocks noChangeArrowheads="1"/>
            </p:cNvSpPr>
            <p:nvPr/>
          </p:nvSpPr>
          <p:spPr bwMode="auto">
            <a:xfrm>
              <a:off x="5105400" y="5009375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Relation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05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114800" y="5017025"/>
            <a:ext cx="3124200" cy="755520"/>
            <a:chOff x="4114800" y="5349410"/>
            <a:chExt cx="3124200" cy="755520"/>
          </a:xfrm>
        </p:grpSpPr>
        <p:sp>
          <p:nvSpPr>
            <p:cNvPr id="75" name="Text Box 21"/>
            <p:cNvSpPr txBox="1">
              <a:spLocks noChangeArrowheads="1"/>
            </p:cNvSpPr>
            <p:nvPr/>
          </p:nvSpPr>
          <p:spPr bwMode="auto">
            <a:xfrm>
              <a:off x="4114800" y="5643265"/>
              <a:ext cx="3124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sym typeface="Wingdings" panose="05000000000000000000" pitchFamily="2" charset="2"/>
                </a:rPr>
                <a:t>Loves</a:t>
              </a:r>
              <a:r>
                <a:rPr lang="en-US" altLang="en-US" sz="2400" dirty="0">
                  <a:solidFill>
                    <a:srgbClr val="FFC000"/>
                  </a:solidFill>
                </a:rPr>
                <a:t>(</a:t>
              </a:r>
              <a:r>
                <a:rPr lang="en-US" altLang="en-US" sz="2400" dirty="0" err="1">
                  <a:solidFill>
                    <a:srgbClr val="CC99FF"/>
                  </a:solidFill>
                </a:rPr>
                <a:t>Term</a:t>
              </a:r>
              <a:r>
                <a:rPr lang="en-US" altLang="en-US" sz="2400" dirty="0" err="1">
                  <a:solidFill>
                    <a:srgbClr val="FFC000"/>
                  </a:solidFill>
                </a:rPr>
                <a:t>,</a:t>
              </a:r>
              <a:r>
                <a:rPr lang="en-US" altLang="en-US" sz="2400" dirty="0" err="1">
                  <a:solidFill>
                    <a:srgbClr val="CC99FF"/>
                  </a:solidFill>
                </a:rPr>
                <a:t>Term</a:t>
              </a:r>
              <a:r>
                <a:rPr lang="en-US" altLang="en-US" sz="2400" dirty="0">
                  <a:solidFill>
                    <a:srgbClr val="FFC000"/>
                  </a:solidFill>
                </a:rPr>
                <a:t>)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06" name="Text Box 21"/>
            <p:cNvSpPr txBox="1">
              <a:spLocks noChangeArrowheads="1"/>
            </p:cNvSpPr>
            <p:nvPr/>
          </p:nvSpPr>
          <p:spPr bwMode="auto">
            <a:xfrm rot="5400000">
              <a:off x="5503080" y="5380560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193552" y="5987402"/>
            <a:ext cx="461665" cy="798863"/>
            <a:chOff x="5193552" y="5987402"/>
            <a:chExt cx="461665" cy="798863"/>
          </a:xfrm>
        </p:grpSpPr>
        <p:sp>
          <p:nvSpPr>
            <p:cNvPr id="93" name="Text Box 21"/>
            <p:cNvSpPr txBox="1">
              <a:spLocks noChangeArrowheads="1"/>
            </p:cNvSpPr>
            <p:nvPr/>
          </p:nvSpPr>
          <p:spPr bwMode="auto">
            <a:xfrm>
              <a:off x="5269374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b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07" name="Text Box 21"/>
            <p:cNvSpPr txBox="1">
              <a:spLocks noChangeArrowheads="1"/>
            </p:cNvSpPr>
            <p:nvPr/>
          </p:nvSpPr>
          <p:spPr bwMode="auto">
            <a:xfrm rot="5400000">
              <a:off x="5162402" y="6018552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162800" y="4419600"/>
            <a:ext cx="1524000" cy="766465"/>
            <a:chOff x="7162800" y="4675562"/>
            <a:chExt cx="1524000" cy="766465"/>
          </a:xfrm>
        </p:grpSpPr>
        <p:sp>
          <p:nvSpPr>
            <p:cNvPr id="78" name="Text Box 21"/>
            <p:cNvSpPr txBox="1">
              <a:spLocks noChangeArrowheads="1"/>
            </p:cNvSpPr>
            <p:nvPr/>
          </p:nvSpPr>
          <p:spPr bwMode="auto">
            <a:xfrm>
              <a:off x="7162800" y="4980362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Relation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09" name="Text Box 21"/>
            <p:cNvSpPr txBox="1">
              <a:spLocks noChangeArrowheads="1"/>
            </p:cNvSpPr>
            <p:nvPr/>
          </p:nvSpPr>
          <p:spPr bwMode="auto">
            <a:xfrm rot="5400000">
              <a:off x="7490256" y="4706712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162800" y="5970962"/>
            <a:ext cx="461665" cy="815303"/>
            <a:chOff x="7162800" y="5970962"/>
            <a:chExt cx="461665" cy="815303"/>
          </a:xfrm>
        </p:grpSpPr>
        <p:sp>
          <p:nvSpPr>
            <p:cNvPr id="101" name="Text Box 21"/>
            <p:cNvSpPr txBox="1">
              <a:spLocks noChangeArrowheads="1"/>
            </p:cNvSpPr>
            <p:nvPr/>
          </p:nvSpPr>
          <p:spPr bwMode="auto">
            <a:xfrm>
              <a:off x="7215096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x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11" name="Text Box 21"/>
            <p:cNvSpPr txBox="1">
              <a:spLocks noChangeArrowheads="1"/>
            </p:cNvSpPr>
            <p:nvPr/>
          </p:nvSpPr>
          <p:spPr bwMode="auto">
            <a:xfrm rot="5400000">
              <a:off x="7131650" y="6002112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074222" y="5951065"/>
            <a:ext cx="465554" cy="835200"/>
            <a:chOff x="8074222" y="5951065"/>
            <a:chExt cx="465554" cy="835200"/>
          </a:xfrm>
        </p:grpSpPr>
        <p:sp>
          <p:nvSpPr>
            <p:cNvPr id="103" name="Text Box 21"/>
            <p:cNvSpPr txBox="1">
              <a:spLocks noChangeArrowheads="1"/>
            </p:cNvSpPr>
            <p:nvPr/>
          </p:nvSpPr>
          <p:spPr bwMode="auto">
            <a:xfrm>
              <a:off x="8158776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y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12" name="Text Box 21"/>
            <p:cNvSpPr txBox="1">
              <a:spLocks noChangeArrowheads="1"/>
            </p:cNvSpPr>
            <p:nvPr/>
          </p:nvSpPr>
          <p:spPr bwMode="auto">
            <a:xfrm rot="5400000">
              <a:off x="8043072" y="5982215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858000" y="5000585"/>
            <a:ext cx="3124200" cy="790615"/>
            <a:chOff x="6858000" y="5326994"/>
            <a:chExt cx="3124200" cy="790615"/>
          </a:xfrm>
        </p:grpSpPr>
        <p:sp>
          <p:nvSpPr>
            <p:cNvPr id="110" name="Text Box 21"/>
            <p:cNvSpPr txBox="1">
              <a:spLocks noChangeArrowheads="1"/>
            </p:cNvSpPr>
            <p:nvPr/>
          </p:nvSpPr>
          <p:spPr bwMode="auto">
            <a:xfrm rot="5400000">
              <a:off x="7496232" y="535814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13" name="Text Box 21"/>
            <p:cNvSpPr txBox="1">
              <a:spLocks noChangeArrowheads="1"/>
            </p:cNvSpPr>
            <p:nvPr/>
          </p:nvSpPr>
          <p:spPr bwMode="auto">
            <a:xfrm>
              <a:off x="6858000" y="5655944"/>
              <a:ext cx="3124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(</a:t>
              </a:r>
              <a:r>
                <a:rPr lang="en-US" altLang="en-US" sz="2400" dirty="0">
                  <a:solidFill>
                    <a:srgbClr val="CC99FF"/>
                  </a:solidFill>
                </a:rPr>
                <a:t>Term </a:t>
              </a:r>
              <a:r>
                <a:rPr lang="en-US" altLang="en-US" sz="2400" dirty="0">
                  <a:solidFill>
                    <a:srgbClr val="FFC000"/>
                  </a:solidFill>
                </a:rPr>
                <a:t>&gt; </a:t>
              </a:r>
              <a:r>
                <a:rPr lang="en-US" altLang="en-US" sz="2400" dirty="0">
                  <a:solidFill>
                    <a:srgbClr val="CC99FF"/>
                  </a:solidFill>
                </a:rPr>
                <a:t>Term</a:t>
              </a:r>
              <a:r>
                <a:rPr lang="en-US" altLang="en-US" sz="2400" dirty="0">
                  <a:solidFill>
                    <a:srgbClr val="FFC000"/>
                  </a:solidFill>
                </a:rPr>
                <a:t>)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809128" y="5997386"/>
            <a:ext cx="461666" cy="788879"/>
            <a:chOff x="5792710" y="5997386"/>
            <a:chExt cx="461666" cy="788879"/>
          </a:xfrm>
        </p:grpSpPr>
        <p:sp>
          <p:nvSpPr>
            <p:cNvPr id="97" name="Text Box 21"/>
            <p:cNvSpPr txBox="1">
              <a:spLocks noChangeArrowheads="1"/>
            </p:cNvSpPr>
            <p:nvPr/>
          </p:nvSpPr>
          <p:spPr bwMode="auto">
            <a:xfrm>
              <a:off x="5873376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g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14" name="Text Box 21"/>
            <p:cNvSpPr txBox="1">
              <a:spLocks noChangeArrowheads="1"/>
            </p:cNvSpPr>
            <p:nvPr/>
          </p:nvSpPr>
          <p:spPr bwMode="auto">
            <a:xfrm rot="5400000">
              <a:off x="5761560" y="6028536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5356037" y="2045448"/>
            <a:ext cx="461665" cy="753868"/>
            <a:chOff x="6486159" y="1409953"/>
            <a:chExt cx="461665" cy="753868"/>
          </a:xfrm>
        </p:grpSpPr>
        <p:sp>
          <p:nvSpPr>
            <p:cNvPr id="123" name="Text Box 21"/>
            <p:cNvSpPr txBox="1">
              <a:spLocks noChangeArrowheads="1"/>
            </p:cNvSpPr>
            <p:nvPr/>
          </p:nvSpPr>
          <p:spPr bwMode="auto">
            <a:xfrm>
              <a:off x="6558250" y="1702156"/>
              <a:ext cx="34912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b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24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5410200" y="3276600"/>
            <a:ext cx="461665" cy="753868"/>
            <a:chOff x="6486159" y="1409953"/>
            <a:chExt cx="461665" cy="753868"/>
          </a:xfrm>
        </p:grpSpPr>
        <p:sp>
          <p:nvSpPr>
            <p:cNvPr id="126" name="Text Box 21"/>
            <p:cNvSpPr txBox="1">
              <a:spLocks noChangeArrowheads="1"/>
            </p:cNvSpPr>
            <p:nvPr/>
          </p:nvSpPr>
          <p:spPr bwMode="auto">
            <a:xfrm>
              <a:off x="6558250" y="1702156"/>
              <a:ext cx="34912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g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27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sp>
        <p:nvSpPr>
          <p:cNvPr id="132" name="Text Box 21"/>
          <p:cNvSpPr txBox="1">
            <a:spLocks noChangeArrowheads="1"/>
          </p:cNvSpPr>
          <p:nvPr/>
        </p:nvSpPr>
        <p:spPr bwMode="auto">
          <a:xfrm>
            <a:off x="8763000" y="6336552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133" name="Text Box 21"/>
          <p:cNvSpPr txBox="1">
            <a:spLocks noChangeArrowheads="1"/>
          </p:cNvSpPr>
          <p:nvPr/>
        </p:nvSpPr>
        <p:spPr bwMode="auto">
          <a:xfrm>
            <a:off x="76200" y="579090"/>
            <a:ext cx="4940122" cy="315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2"/>
                </a:solidFill>
              </a:rPr>
              <a:t>Formula:       </a:t>
            </a:r>
            <a:r>
              <a:rPr lang="en-US" altLang="en-US" sz="1200" dirty="0"/>
              <a:t>eg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200" dirty="0">
                <a:solidFill>
                  <a:srgbClr val="FFC000"/>
                </a:solidFill>
              </a:rPr>
              <a:t>x,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1200" dirty="0">
                <a:solidFill>
                  <a:srgbClr val="FFC000"/>
                </a:solidFill>
              </a:rPr>
              <a:t>y, y=x+1   </a:t>
            </a:r>
            <a:r>
              <a:rPr lang="en-US" altLang="en-US" sz="12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2"/>
                </a:solidFill>
              </a:rPr>
              <a:t>Term:             </a:t>
            </a:r>
            <a:r>
              <a:rPr lang="en-US" altLang="en-US" sz="1200" dirty="0"/>
              <a:t>eg  </a:t>
            </a:r>
            <a:r>
              <a:rPr lang="en-US" altLang="en-US" sz="1200" dirty="0">
                <a:solidFill>
                  <a:srgbClr val="FFC000"/>
                </a:solidFill>
              </a:rPr>
              <a:t>x+1</a:t>
            </a:r>
            <a:r>
              <a:rPr lang="en-US" altLang="en-US" sz="1200" dirty="0"/>
              <a:t>                   evaluates to an object </a:t>
            </a:r>
            <a:r>
              <a:rPr lang="el-GR" altLang="en-US" sz="12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12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9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Formula  </a:t>
            </a:r>
            <a:r>
              <a:rPr lang="en-US" altLang="en-US" sz="1200" dirty="0"/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CC99FF"/>
                </a:solidFill>
              </a:rPr>
              <a:t>Relation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CC99FF"/>
                </a:solidFill>
              </a:rPr>
              <a:t>Connector</a:t>
            </a:r>
            <a:r>
              <a:rPr lang="en-US" altLang="en-US" sz="1200" dirty="0"/>
              <a:t> |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endParaRPr lang="en-US" altLang="en-US" sz="1200" dirty="0">
              <a:sym typeface="Wingdings" panose="05000000000000000000" pitchFamily="2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Relation</a:t>
            </a:r>
            <a:r>
              <a:rPr lang="en-US" altLang="en-US" sz="1200" dirty="0"/>
              <a:t>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R(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 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P(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/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&gt;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</a:t>
            </a:r>
            <a:r>
              <a:rPr lang="en-US" altLang="en-US" sz="1200" dirty="0">
                <a:solidFill>
                  <a:srgbClr val="FFC000"/>
                </a:solidFill>
              </a:rPr>
              <a:t> 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l-GR" altLang="en-US" sz="12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=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 ...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Connector</a:t>
            </a:r>
            <a:r>
              <a:rPr lang="en-US" altLang="en-US" sz="1200" dirty="0"/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ym typeface="Symbol" panose="05050102010706020507" pitchFamily="18" charset="2"/>
              </a:rPr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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 …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ym typeface="Symbol" panose="05050102010706020507" pitchFamily="18" charset="2"/>
              </a:rPr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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>
                <a:sym typeface="Symbol" panose="05050102010706020507" pitchFamily="18" charset="2"/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1200" dirty="0">
                <a:latin typeface="Symbol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0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Term     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Variable</a:t>
            </a:r>
            <a:r>
              <a:rPr lang="en-US" altLang="en-US" sz="1200" dirty="0">
                <a:sym typeface="Wingdings" panose="05000000000000000000" pitchFamily="2" charset="2"/>
              </a:rPr>
              <a:t> | 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Constant </a:t>
            </a:r>
            <a:r>
              <a:rPr lang="en-US" altLang="en-US" sz="1200" dirty="0">
                <a:sym typeface="Wingdings" panose="05000000000000000000" pitchFamily="2" charset="2"/>
              </a:rPr>
              <a:t>|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Function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Variable</a:t>
            </a:r>
            <a:r>
              <a:rPr lang="en-US" altLang="en-US" sz="1200" dirty="0">
                <a:solidFill>
                  <a:schemeClr val="tx2"/>
                </a:solidFill>
              </a:rPr>
              <a:t>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/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y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z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b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g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2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3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/>
              <a:t>| …</a:t>
            </a:r>
            <a:r>
              <a:rPr lang="en-US" altLang="en-US" sz="1200" baseline="-25000" dirty="0"/>
              <a:t> </a:t>
            </a:r>
            <a:endParaRPr lang="en-US" altLang="en-US" sz="12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Constant</a:t>
            </a:r>
            <a:r>
              <a:rPr lang="en-US" altLang="en-US" sz="1200" dirty="0">
                <a:solidFill>
                  <a:schemeClr val="tx1"/>
                </a:solidFill>
              </a:rPr>
              <a:t>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dirty="0">
                <a:solidFill>
                  <a:schemeClr val="tx1"/>
                </a:solidFill>
              </a:rPr>
              <a:t> |</a:t>
            </a:r>
            <a:r>
              <a:rPr lang="en-US" altLang="en-US" sz="1200" dirty="0">
                <a:solidFill>
                  <a:srgbClr val="FFC000"/>
                </a:solidFill>
              </a:rPr>
              <a:t> d </a:t>
            </a:r>
            <a:r>
              <a:rPr lang="en-US" altLang="en-US" sz="1200" dirty="0">
                <a:solidFill>
                  <a:schemeClr val="tx1"/>
                </a:solidFill>
              </a:rPr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2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3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>
                <a:solidFill>
                  <a:schemeClr val="tx1"/>
                </a:solidFill>
              </a:rPr>
              <a:t>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/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0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1 </a:t>
            </a:r>
            <a:r>
              <a:rPr lang="en-US" altLang="en-US" sz="1200" dirty="0"/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2</a:t>
            </a:r>
            <a:r>
              <a:rPr lang="en-US" altLang="en-US" sz="1200" dirty="0"/>
              <a:t> | ...</a:t>
            </a:r>
            <a:endParaRPr lang="en-US" altLang="en-US" sz="1200" dirty="0">
              <a:solidFill>
                <a:schemeClr val="tx1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Function</a:t>
            </a:r>
            <a:r>
              <a:rPr lang="en-US" altLang="en-US" sz="1200" dirty="0">
                <a:solidFill>
                  <a:schemeClr val="tx1"/>
                </a:solidFill>
              </a:rPr>
              <a:t>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chemeClr val="tx1"/>
                </a:solidFill>
              </a:rPr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f 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</a:t>
            </a:r>
            <a:r>
              <a:rPr lang="en-US" altLang="en-US" sz="1200" dirty="0">
                <a:solidFill>
                  <a:schemeClr val="tx1"/>
                </a:solidFill>
              </a:rPr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g(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f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>
                <a:solidFill>
                  <a:schemeClr val="tx1"/>
                </a:solidFill>
              </a:rPr>
              <a:t>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1"/>
                </a:solidFill>
              </a:rPr>
              <a:t>                   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chemeClr val="tx1"/>
                </a:solidFill>
              </a:rPr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+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,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/>
              <a:t>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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2660650" y="1155700"/>
            <a:ext cx="808320" cy="14793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1365250" y="2222500"/>
            <a:ext cx="1301750" cy="19238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36" name="Rectangle 135"/>
          <p:cNvSpPr/>
          <p:nvPr/>
        </p:nvSpPr>
        <p:spPr>
          <a:xfrm>
            <a:off x="2665130" y="1143000"/>
            <a:ext cx="808320" cy="14793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37" name="Rectangle 136"/>
          <p:cNvSpPr/>
          <p:nvPr/>
        </p:nvSpPr>
        <p:spPr>
          <a:xfrm>
            <a:off x="2736850" y="2230140"/>
            <a:ext cx="1301750" cy="19238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38" name="Rectangle 137"/>
          <p:cNvSpPr/>
          <p:nvPr/>
        </p:nvSpPr>
        <p:spPr>
          <a:xfrm>
            <a:off x="1877706" y="2743200"/>
            <a:ext cx="121690" cy="208516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2074463" y="2763284"/>
            <a:ext cx="121690" cy="208516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40" name="Rectangle 139"/>
          <p:cNvSpPr/>
          <p:nvPr/>
        </p:nvSpPr>
        <p:spPr>
          <a:xfrm>
            <a:off x="1955039" y="1143000"/>
            <a:ext cx="808320" cy="14793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>
            <a:off x="1313596" y="1685414"/>
            <a:ext cx="1554710" cy="170491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42" name="Rectangle 141"/>
          <p:cNvSpPr/>
          <p:nvPr/>
        </p:nvSpPr>
        <p:spPr>
          <a:xfrm>
            <a:off x="1359063" y="1130300"/>
            <a:ext cx="651393" cy="148121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>
            <a:off x="1336340" y="2738651"/>
            <a:ext cx="873459" cy="200954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grpSp>
        <p:nvGrpSpPr>
          <p:cNvPr id="146" name="Group 145"/>
          <p:cNvGrpSpPr/>
          <p:nvPr/>
        </p:nvGrpSpPr>
        <p:grpSpPr>
          <a:xfrm>
            <a:off x="4648200" y="5634839"/>
            <a:ext cx="1524000" cy="699977"/>
            <a:chOff x="5105400" y="4733834"/>
            <a:chExt cx="1524000" cy="699977"/>
          </a:xfrm>
        </p:grpSpPr>
        <p:sp>
          <p:nvSpPr>
            <p:cNvPr id="147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Variable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48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5638800" y="5638800"/>
            <a:ext cx="1524000" cy="699977"/>
            <a:chOff x="5105400" y="4733834"/>
            <a:chExt cx="1524000" cy="699977"/>
          </a:xfrm>
        </p:grpSpPr>
        <p:sp>
          <p:nvSpPr>
            <p:cNvPr id="150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Variable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51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6705600" y="5654263"/>
            <a:ext cx="1524000" cy="699977"/>
            <a:chOff x="5105400" y="4733834"/>
            <a:chExt cx="1524000" cy="699977"/>
          </a:xfrm>
        </p:grpSpPr>
        <p:sp>
          <p:nvSpPr>
            <p:cNvPr id="153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Variable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54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7848600" y="5646722"/>
            <a:ext cx="1524000" cy="699977"/>
            <a:chOff x="5105400" y="4733834"/>
            <a:chExt cx="1524000" cy="699977"/>
          </a:xfrm>
        </p:grpSpPr>
        <p:sp>
          <p:nvSpPr>
            <p:cNvPr id="156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Variable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57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sp>
        <p:nvSpPr>
          <p:cNvPr id="158" name="Rectangle 157"/>
          <p:cNvSpPr/>
          <p:nvPr/>
        </p:nvSpPr>
        <p:spPr>
          <a:xfrm>
            <a:off x="1336341" y="2569414"/>
            <a:ext cx="568659" cy="187310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1066800" y="1295400"/>
            <a:ext cx="1524000" cy="382892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27653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5" fill="hold">
                      <p:stCondLst>
                        <p:cond delay="indefinite"/>
                      </p:stCondLst>
                      <p:childTnLst>
                        <p:par>
                          <p:cTn id="246" fill="hold">
                            <p:stCondLst>
                              <p:cond delay="0"/>
                            </p:stCondLst>
                            <p:childTnLst>
                              <p:par>
                                <p:cTn id="2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7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8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5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8" grpId="0"/>
      <p:bldP spid="80" grpId="0"/>
      <p:bldP spid="83" grpId="0"/>
      <p:bldP spid="84" grpId="0"/>
      <p:bldP spid="85" grpId="0"/>
      <p:bldP spid="86" grpId="0"/>
      <p:bldP spid="88" grpId="0"/>
      <p:bldP spid="89" grpId="0"/>
      <p:bldP spid="90" grpId="0"/>
      <p:bldP spid="94" grpId="0"/>
      <p:bldP spid="98" grpId="0"/>
      <p:bldP spid="99" grpId="0"/>
      <p:bldP spid="100" grpId="0"/>
      <p:bldP spid="102" grpId="0"/>
      <p:bldP spid="104" grpId="0"/>
      <p:bldP spid="132" grpId="0"/>
      <p:bldP spid="22" grpId="0" animBg="1"/>
      <p:bldP spid="22" grpId="1" animBg="1"/>
      <p:bldP spid="135" grpId="0" animBg="1"/>
      <p:bldP spid="135" grpId="1" animBg="1"/>
      <p:bldP spid="136" grpId="0" animBg="1"/>
      <p:bldP spid="136" grpId="1" animBg="1"/>
      <p:bldP spid="137" grpId="0" animBg="1"/>
      <p:bldP spid="137" grpId="1" animBg="1"/>
      <p:bldP spid="138" grpId="0" animBg="1"/>
      <p:bldP spid="138" grpId="1" animBg="1"/>
      <p:bldP spid="139" grpId="0" animBg="1"/>
      <p:bldP spid="139" grpId="1" animBg="1"/>
      <p:bldP spid="140" grpId="0" animBg="1"/>
      <p:bldP spid="140" grpId="1" animBg="1"/>
      <p:bldP spid="141" grpId="0" animBg="1"/>
      <p:bldP spid="141" grpId="1" animBg="1"/>
      <p:bldP spid="142" grpId="0" animBg="1"/>
      <p:bldP spid="142" grpId="1" animBg="1"/>
      <p:bldP spid="143" grpId="0" animBg="1"/>
      <p:bldP spid="143" grpId="1" animBg="1"/>
      <p:bldP spid="158" grpId="0" animBg="1"/>
      <p:bldP spid="158" grpId="1" animBg="1"/>
      <p:bldP spid="159" grpId="0" animBg="1"/>
      <p:bldP spid="15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141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Term:             </a:t>
            </a:r>
            <a:r>
              <a:rPr lang="en-US" altLang="en-US" sz="2400" dirty="0"/>
              <a:t>eg  </a:t>
            </a:r>
            <a:r>
              <a:rPr lang="en-US" altLang="en-US" sz="2400" dirty="0">
                <a:solidFill>
                  <a:srgbClr val="FFC000"/>
                </a:solidFill>
              </a:rPr>
              <a:t>x+1</a:t>
            </a:r>
            <a:r>
              <a:rPr lang="en-US" altLang="en-US" sz="2400" dirty="0"/>
              <a:t>                   evaluates to an object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24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Formula  </a:t>
            </a:r>
            <a:r>
              <a:rPr lang="en-US" altLang="en-US" sz="2400" dirty="0"/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CC99FF"/>
                </a:solidFill>
              </a:rPr>
              <a:t>Connector</a:t>
            </a:r>
            <a:r>
              <a:rPr lang="en-US" altLang="en-US" sz="2400" dirty="0"/>
              <a:t> |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endParaRPr lang="en-US" altLang="en-US" sz="2400" dirty="0">
              <a:sym typeface="Wingdings" panose="05000000000000000000" pitchFamily="2" charset="2"/>
            </a:endParaRP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27" name="Text Box 21"/>
          <p:cNvSpPr txBox="1">
            <a:spLocks noChangeArrowheads="1"/>
          </p:cNvSpPr>
          <p:nvPr/>
        </p:nvSpPr>
        <p:spPr bwMode="auto">
          <a:xfrm>
            <a:off x="457200" y="2286000"/>
            <a:ext cx="9601200" cy="20005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A Predicate </a:t>
            </a:r>
            <a:r>
              <a:rPr lang="en-CA" altLang="en-US" sz="2400" dirty="0">
                <a:solidFill>
                  <a:schemeClr val="tx2"/>
                </a:solidFill>
              </a:rPr>
              <a:t>formula</a:t>
            </a:r>
            <a:r>
              <a:rPr lang="en-CA" altLang="en-US" sz="2400" dirty="0"/>
              <a:t> is either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Relation: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(b,g)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  (x&gt;y)          </a:t>
            </a:r>
            <a:r>
              <a:rPr lang="en-US" altLang="en-US" sz="2400" dirty="0"/>
              <a:t>A relation between terms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Connector</a:t>
            </a:r>
            <a:r>
              <a:rPr lang="en-US" altLang="en-US" sz="2400" dirty="0"/>
              <a:t>: eg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(b,g)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</a:rPr>
              <a:t> (x&gt;y)         </a:t>
            </a:r>
            <a:r>
              <a:rPr lang="en-US" altLang="en-US" sz="2400" dirty="0"/>
              <a:t>Connecting two formulas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sym typeface="Symbol" panose="05050102010706020507" pitchFamily="18" charset="2"/>
              </a:rPr>
              <a:t>Quantifier: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              </a:t>
            </a:r>
            <a:r>
              <a:rPr lang="en-US" altLang="en-US" sz="2400" dirty="0"/>
              <a:t>Quantified with </a:t>
            </a:r>
            <a:r>
              <a:rPr lang="en-US" altLang="en-US" sz="2400" dirty="0">
                <a:latin typeface="Symbol" pitchFamily="18" charset="2"/>
              </a:rPr>
              <a:t>" </a:t>
            </a:r>
            <a:r>
              <a:rPr lang="en-US" altLang="en-US" sz="2400" dirty="0"/>
              <a:t>or </a:t>
            </a:r>
            <a:r>
              <a:rPr lang="en-US" altLang="en-US" sz="2400" dirty="0">
                <a:latin typeface="Symbol" pitchFamily="18" charset="2"/>
              </a:rPr>
              <a:t>$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ym typeface="Wingdings" panose="05000000000000000000" pitchFamily="2" charset="2"/>
            </a:endParaRPr>
          </a:p>
        </p:txBody>
      </p:sp>
      <p:sp>
        <p:nvSpPr>
          <p:cNvPr id="5" name="Text Box 21"/>
          <p:cNvSpPr txBox="1">
            <a:spLocks noChangeArrowheads="1"/>
          </p:cNvSpPr>
          <p:nvPr/>
        </p:nvSpPr>
        <p:spPr bwMode="auto">
          <a:xfrm>
            <a:off x="457200" y="3886200"/>
            <a:ext cx="8610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Propositional Variables: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</a:rPr>
              <a:t>p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q</a:t>
            </a:r>
            <a:r>
              <a:rPr lang="en-US" altLang="en-US" sz="2400" dirty="0"/>
              <a:t>, …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sp>
        <p:nvSpPr>
          <p:cNvPr id="6" name="Text Box 21"/>
          <p:cNvSpPr txBox="1">
            <a:spLocks noChangeArrowheads="1"/>
          </p:cNvSpPr>
          <p:nvPr/>
        </p:nvSpPr>
        <p:spPr bwMode="auto">
          <a:xfrm>
            <a:off x="990600" y="4347865"/>
            <a:ext cx="1036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In propositional logic, these also take on true/false,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but not so much in Predicate logic.</a:t>
            </a:r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762000" y="4134117"/>
            <a:ext cx="4724400" cy="56883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9" name="Text Box 21"/>
          <p:cNvSpPr txBox="1">
            <a:spLocks noChangeArrowheads="1"/>
          </p:cNvSpPr>
          <p:nvPr/>
        </p:nvSpPr>
        <p:spPr bwMode="auto">
          <a:xfrm>
            <a:off x="5486400" y="1900535"/>
            <a:ext cx="3429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|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Propositional Variables</a:t>
            </a:r>
          </a:p>
        </p:txBody>
      </p:sp>
      <p:cxnSp>
        <p:nvCxnSpPr>
          <p:cNvPr id="10" name="Straight Connector 9"/>
          <p:cNvCxnSpPr>
            <a:stCxn id="9" idx="1"/>
          </p:cNvCxnSpPr>
          <p:nvPr/>
        </p:nvCxnSpPr>
        <p:spPr bwMode="auto">
          <a:xfrm>
            <a:off x="5486400" y="2131368"/>
            <a:ext cx="3124200" cy="15409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</p:spTree>
    <p:extLst>
      <p:ext uri="{BB962C8B-B14F-4D97-AF65-F5344CB8AC3E}">
        <p14:creationId xmlns:p14="http://schemas.microsoft.com/office/powerpoint/2010/main" val="2115774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141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Formula  </a:t>
            </a:r>
            <a:r>
              <a:rPr lang="en-US" altLang="en-US" sz="2400" dirty="0"/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CC99FF"/>
                </a:solidFill>
              </a:rPr>
              <a:t>Connector</a:t>
            </a:r>
            <a:r>
              <a:rPr lang="en-US" altLang="en-US" sz="2400" dirty="0"/>
              <a:t> |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endParaRPr lang="en-US" altLang="en-US" sz="2400" dirty="0">
              <a:sym typeface="Wingdings" panose="05000000000000000000" pitchFamily="2" charset="2"/>
            </a:endParaRP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27" name="Text Box 21"/>
          <p:cNvSpPr txBox="1">
            <a:spLocks noChangeArrowheads="1"/>
          </p:cNvSpPr>
          <p:nvPr/>
        </p:nvSpPr>
        <p:spPr bwMode="auto">
          <a:xfrm>
            <a:off x="457200" y="2286000"/>
            <a:ext cx="9601200" cy="20005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A Predicate </a:t>
            </a:r>
            <a:r>
              <a:rPr lang="en-CA" altLang="en-US" sz="2400" dirty="0">
                <a:solidFill>
                  <a:schemeClr val="tx2"/>
                </a:solidFill>
              </a:rPr>
              <a:t>formula</a:t>
            </a:r>
            <a:r>
              <a:rPr lang="en-CA" altLang="en-US" sz="2400" dirty="0"/>
              <a:t> is either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Relation: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(b,g)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  (x&gt;y)          </a:t>
            </a:r>
            <a:r>
              <a:rPr lang="en-US" altLang="en-US" sz="2400" dirty="0"/>
              <a:t>A relation between terms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Connector</a:t>
            </a:r>
            <a:r>
              <a:rPr lang="en-US" altLang="en-US" sz="2400" dirty="0"/>
              <a:t>: eg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(b,g)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</a:rPr>
              <a:t> (x&gt;y)         </a:t>
            </a:r>
            <a:r>
              <a:rPr lang="en-US" altLang="en-US" sz="2400" dirty="0"/>
              <a:t>Connecting two formulas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sym typeface="Symbol" panose="05050102010706020507" pitchFamily="18" charset="2"/>
              </a:rPr>
              <a:t>Quantifier: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              </a:t>
            </a:r>
            <a:r>
              <a:rPr lang="en-US" altLang="en-US" sz="2400" dirty="0"/>
              <a:t>Quantified with </a:t>
            </a:r>
            <a:r>
              <a:rPr lang="en-US" altLang="en-US" sz="2400" dirty="0">
                <a:latin typeface="Symbol" pitchFamily="18" charset="2"/>
              </a:rPr>
              <a:t>" </a:t>
            </a:r>
            <a:r>
              <a:rPr lang="en-US" altLang="en-US" sz="2400" dirty="0"/>
              <a:t>or </a:t>
            </a:r>
            <a:r>
              <a:rPr lang="en-US" altLang="en-US" sz="2400" dirty="0">
                <a:latin typeface="Symbol" pitchFamily="18" charset="2"/>
              </a:rPr>
              <a:t>$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ym typeface="Wingdings" panose="05000000000000000000" pitchFamily="2" charset="2"/>
            </a:endParaRPr>
          </a:p>
        </p:txBody>
      </p:sp>
      <p:sp>
        <p:nvSpPr>
          <p:cNvPr id="5" name="Text Box 21"/>
          <p:cNvSpPr txBox="1">
            <a:spLocks noChangeArrowheads="1"/>
          </p:cNvSpPr>
          <p:nvPr/>
        </p:nvSpPr>
        <p:spPr bwMode="auto">
          <a:xfrm>
            <a:off x="457200" y="3886200"/>
            <a:ext cx="8610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Meta Variables:   </a:t>
            </a:r>
            <a:r>
              <a:rPr lang="en-US" altLang="en-US" sz="2400" dirty="0" err="1"/>
              <a:t>eg</a:t>
            </a:r>
            <a:r>
              <a:rPr lang="en-US" altLang="en-US" sz="2400" dirty="0"/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/>
              <a:t>,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/>
              <a:t>…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sp>
        <p:nvSpPr>
          <p:cNvPr id="6" name="Text Box 21"/>
          <p:cNvSpPr txBox="1">
            <a:spLocks noChangeArrowheads="1"/>
          </p:cNvSpPr>
          <p:nvPr/>
        </p:nvSpPr>
        <p:spPr bwMode="auto">
          <a:xfrm>
            <a:off x="990600" y="4347865"/>
            <a:ext cx="1036320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In Predicate logic, we do use these to represent formulas.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But they are not a part of the language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But part of the “meta” language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with which we talk about the language</a:t>
            </a:r>
          </a:p>
        </p:txBody>
      </p:sp>
      <p:cxnSp>
        <p:nvCxnSpPr>
          <p:cNvPr id="3" name="Straight Connector 2"/>
          <p:cNvCxnSpPr/>
          <p:nvPr/>
        </p:nvCxnSpPr>
        <p:spPr bwMode="auto">
          <a:xfrm flipV="1">
            <a:off x="914400" y="4117032"/>
            <a:ext cx="3581400" cy="21661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9" name="Text Box 21"/>
          <p:cNvSpPr txBox="1">
            <a:spLocks noChangeArrowheads="1"/>
          </p:cNvSpPr>
          <p:nvPr/>
        </p:nvSpPr>
        <p:spPr bwMode="auto">
          <a:xfrm>
            <a:off x="5486400" y="1900535"/>
            <a:ext cx="3429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|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Meta Variables</a:t>
            </a:r>
          </a:p>
        </p:txBody>
      </p:sp>
      <p:cxnSp>
        <p:nvCxnSpPr>
          <p:cNvPr id="10" name="Straight Connector 9"/>
          <p:cNvCxnSpPr>
            <a:stCxn id="9" idx="1"/>
          </p:cNvCxnSpPr>
          <p:nvPr/>
        </p:nvCxnSpPr>
        <p:spPr bwMode="auto">
          <a:xfrm>
            <a:off x="5486400" y="2131368"/>
            <a:ext cx="2057400" cy="2232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</p:spTree>
    <p:extLst>
      <p:ext uri="{BB962C8B-B14F-4D97-AF65-F5344CB8AC3E}">
        <p14:creationId xmlns:p14="http://schemas.microsoft.com/office/powerpoint/2010/main" val="394749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2154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Term:             </a:t>
            </a:r>
            <a:r>
              <a:rPr lang="en-US" altLang="en-US" sz="2400" dirty="0" err="1"/>
              <a:t>eg</a:t>
            </a:r>
            <a:r>
              <a:rPr lang="en-US" altLang="en-US" sz="2400" dirty="0"/>
              <a:t>  </a:t>
            </a:r>
            <a:r>
              <a:rPr lang="en-US" altLang="en-US" sz="2400" dirty="0">
                <a:solidFill>
                  <a:srgbClr val="FFC000"/>
                </a:solidFill>
              </a:rPr>
              <a:t>x+1</a:t>
            </a:r>
            <a:r>
              <a:rPr lang="en-US" altLang="en-US" sz="2400" dirty="0"/>
              <a:t>                   evaluates to an object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24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Formula  </a:t>
            </a:r>
            <a:r>
              <a:rPr lang="en-US" altLang="en-US" sz="2400" dirty="0"/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CC99FF"/>
                </a:solidFill>
              </a:rPr>
              <a:t>Connector</a:t>
            </a:r>
            <a:r>
              <a:rPr lang="en-US" altLang="en-US" sz="2400" dirty="0"/>
              <a:t> |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endParaRPr lang="en-US" altLang="en-US" sz="2400" dirty="0">
              <a:sym typeface="Wingdings" panose="05000000000000000000" pitchFamily="2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R(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 </a:t>
            </a:r>
            <a:r>
              <a:rPr lang="en-US" altLang="en-US" sz="2400" dirty="0"/>
              <a:t> 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&gt;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</a:t>
            </a:r>
            <a:r>
              <a:rPr lang="en-US" altLang="en-US" sz="2400" dirty="0">
                <a:solidFill>
                  <a:srgbClr val="FFC000"/>
                </a:solidFill>
              </a:rPr>
              <a:t> 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=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 ... 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6" name="Text Box 21"/>
          <p:cNvSpPr txBox="1">
            <a:spLocks noChangeArrowheads="1"/>
          </p:cNvSpPr>
          <p:nvPr/>
        </p:nvSpPr>
        <p:spPr bwMode="auto">
          <a:xfrm>
            <a:off x="457200" y="2861608"/>
            <a:ext cx="103632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Relations</a:t>
            </a:r>
            <a:r>
              <a:rPr lang="en-US" altLang="en-US" sz="2400" dirty="0"/>
              <a:t> eg </a:t>
            </a:r>
            <a:r>
              <a:rPr lang="en-US" altLang="en-US" sz="2400" dirty="0">
                <a:solidFill>
                  <a:srgbClr val="FFC000"/>
                </a:solidFill>
              </a:rPr>
              <a:t>Loves(b,g)</a:t>
            </a:r>
            <a:r>
              <a:rPr lang="en-US" altLang="en-US" sz="2400" dirty="0"/>
              <a:t>  map from a tuple of objects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b</a:t>
            </a:r>
            <a:r>
              <a:rPr lang="en-US" altLang="en-US" sz="2400" dirty="0" err="1">
                <a:cs typeface="Times New Roman" panose="02020603050405020304" pitchFamily="18" charset="0"/>
              </a:rPr>
              <a:t>,g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cs typeface="Times New Roman" panose="02020603050405020304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   to true/false.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   They tend to have two arguments, eg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Edge(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</a:rPr>
              <a:t>u,v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</a:rPr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One writes </a:t>
            </a:r>
            <a:r>
              <a:rPr lang="en-US" altLang="en-US" sz="2400" dirty="0">
                <a:solidFill>
                  <a:srgbClr val="FFC000"/>
                </a:solidFill>
              </a:rPr>
              <a:t>x&gt;y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rgbClr val="FFC000"/>
                </a:solidFill>
              </a:rPr>
              <a:t>x=y</a:t>
            </a:r>
            <a:r>
              <a:rPr lang="en-US" altLang="en-US" sz="2400" dirty="0"/>
              <a:t> instead of </a:t>
            </a:r>
            <a:r>
              <a:rPr lang="en-US" altLang="en-US" sz="2400" dirty="0">
                <a:solidFill>
                  <a:srgbClr val="FFC000"/>
                </a:solidFill>
              </a:rPr>
              <a:t>&gt;(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/>
              <a:t>and </a:t>
            </a:r>
            <a:r>
              <a:rPr lang="en-US" altLang="en-US" sz="2400" dirty="0">
                <a:solidFill>
                  <a:srgbClr val="FFC000"/>
                </a:solidFill>
              </a:rPr>
              <a:t>=(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Predicates</a:t>
            </a:r>
            <a:r>
              <a:rPr lang="en-US" altLang="en-US" sz="2400" dirty="0">
                <a:cs typeface="Times New Roman" panose="02020603050405020304" pitchFamily="18" charset="0"/>
              </a:rPr>
              <a:t> eg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Old(b)  </a:t>
            </a:r>
            <a:r>
              <a:rPr lang="en-US" altLang="en-US" sz="2400" dirty="0">
                <a:cs typeface="Times New Roman" panose="02020603050405020304" pitchFamily="18" charset="0"/>
              </a:rPr>
              <a:t>tend to have one argument.</a:t>
            </a:r>
          </a:p>
        </p:txBody>
      </p:sp>
      <p:sp>
        <p:nvSpPr>
          <p:cNvPr id="7" name="Text Box 21"/>
          <p:cNvSpPr txBox="1">
            <a:spLocks noChangeArrowheads="1"/>
          </p:cNvSpPr>
          <p:nvPr/>
        </p:nvSpPr>
        <p:spPr bwMode="auto">
          <a:xfrm>
            <a:off x="381000" y="5048071"/>
            <a:ext cx="10363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We define the set of syntactically allowed formulas as follows. 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/>
              <a:t>If t</a:t>
            </a:r>
            <a:r>
              <a:rPr lang="en-US" altLang="en-US" sz="2400" baseline="-25000" dirty="0"/>
              <a:t>1</a:t>
            </a:r>
            <a:r>
              <a:rPr lang="en-US" altLang="en-US" sz="2400" dirty="0"/>
              <a:t> and t</a:t>
            </a:r>
            <a:r>
              <a:rPr lang="en-US" altLang="en-US" sz="2400" baseline="-25000" dirty="0"/>
              <a:t>2 </a:t>
            </a:r>
            <a:r>
              <a:rPr lang="en-US" altLang="en-US" sz="2400" dirty="0"/>
              <a:t>are syntactically allowed terms,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then R(t</a:t>
            </a:r>
            <a:r>
              <a:rPr lang="en-US" altLang="en-US" sz="2400" baseline="-25000" dirty="0"/>
              <a:t>1</a:t>
            </a:r>
            <a:r>
              <a:rPr lang="en-US" altLang="en-US" sz="2400" dirty="0"/>
              <a:t>,t</a:t>
            </a:r>
            <a:r>
              <a:rPr lang="en-US" altLang="en-US" sz="2400" baseline="-25000" dirty="0"/>
              <a:t>2</a:t>
            </a:r>
            <a:r>
              <a:rPr lang="en-US" altLang="en-US" sz="2400" dirty="0"/>
              <a:t>) and (t</a:t>
            </a:r>
            <a:r>
              <a:rPr lang="en-US" altLang="en-US" sz="2400" baseline="-25000" dirty="0"/>
              <a:t>1</a:t>
            </a:r>
            <a:r>
              <a:rPr lang="en-US" altLang="en-US" sz="2400" dirty="0"/>
              <a:t>&lt;t</a:t>
            </a:r>
            <a:r>
              <a:rPr lang="en-US" altLang="en-US" sz="2400" baseline="-25000" dirty="0"/>
              <a:t>2</a:t>
            </a:r>
            <a:r>
              <a:rPr lang="en-US" altLang="en-US" sz="2400" dirty="0"/>
              <a:t>) are syntactically allowed formulas.</a:t>
            </a:r>
          </a:p>
        </p:txBody>
      </p:sp>
      <p:sp>
        <p:nvSpPr>
          <p:cNvPr id="2" name="Rectangle 1"/>
          <p:cNvSpPr/>
          <p:nvPr/>
        </p:nvSpPr>
        <p:spPr>
          <a:xfrm>
            <a:off x="6515682" y="1900535"/>
            <a:ext cx="194251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/>
            <a:r>
              <a:rPr lang="en-US" altLang="en-US" sz="2400" dirty="0"/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 | …</a:t>
            </a:r>
          </a:p>
        </p:txBody>
      </p:sp>
    </p:spTree>
    <p:extLst>
      <p:ext uri="{BB962C8B-B14F-4D97-AF65-F5344CB8AC3E}">
        <p14:creationId xmlns:p14="http://schemas.microsoft.com/office/powerpoint/2010/main" val="1988134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2154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Formula  </a:t>
            </a:r>
            <a:r>
              <a:rPr lang="en-US" altLang="en-US" sz="2400" dirty="0"/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CC99FF"/>
                </a:solidFill>
              </a:rPr>
              <a:t>Connector</a:t>
            </a:r>
            <a:r>
              <a:rPr lang="en-US" altLang="en-US" sz="2400" dirty="0"/>
              <a:t> |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endParaRPr lang="en-US" altLang="en-US" sz="2400" dirty="0">
              <a:sym typeface="Wingdings" panose="05000000000000000000" pitchFamily="2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R(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 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&gt;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</a:t>
            </a:r>
            <a:r>
              <a:rPr lang="en-US" altLang="en-US" sz="2400" dirty="0">
                <a:solidFill>
                  <a:srgbClr val="FFC000"/>
                </a:solidFill>
              </a:rPr>
              <a:t> 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=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 ... 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grpSp>
        <p:nvGrpSpPr>
          <p:cNvPr id="6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727110"/>
            <a:ext cx="1007553" cy="999245"/>
            <a:chOff x="2065" y="1551"/>
            <a:chExt cx="1628" cy="1988"/>
          </a:xfrm>
        </p:grpSpPr>
        <p:sp>
          <p:nvSpPr>
            <p:cNvPr id="7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9416" y="5341669"/>
            <a:ext cx="4191000" cy="969925"/>
          </a:xfrm>
          <a:prstGeom prst="wedgeRoundRectCallout">
            <a:avLst>
              <a:gd name="adj1" fmla="val -56674"/>
              <a:gd name="adj2" fmla="val -208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This is all semantics (meaning)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and not part of syntax.</a:t>
            </a:r>
          </a:p>
        </p:txBody>
      </p:sp>
      <p:pic>
        <p:nvPicPr>
          <p:cNvPr id="26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7356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AutoShape 8"/>
          <p:cNvSpPr>
            <a:spLocks noChangeArrowheads="1"/>
          </p:cNvSpPr>
          <p:nvPr/>
        </p:nvSpPr>
        <p:spPr bwMode="auto">
          <a:xfrm>
            <a:off x="2286000" y="2883490"/>
            <a:ext cx="6172200" cy="1993310"/>
          </a:xfrm>
          <a:prstGeom prst="wedgeRectCallout">
            <a:avLst>
              <a:gd name="adj1" fmla="val 35505"/>
              <a:gd name="adj2" fmla="val 60090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latin typeface="+mj-lt"/>
              </a:rPr>
              <a:t>Model </a:t>
            </a:r>
            <a:r>
              <a:rPr lang="en-US" altLang="en-US" sz="2400" dirty="0">
                <a:solidFill>
                  <a:schemeClr val="tx2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chemeClr val="tx2"/>
                </a:solidFill>
              </a:rPr>
              <a:t>: </a:t>
            </a:r>
            <a:r>
              <a:rPr lang="en-CA" altLang="en-US" sz="2400" dirty="0"/>
              <a:t>The model/universe/interpretation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defines many things.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universe </a:t>
            </a:r>
            <a:r>
              <a:rPr lang="en-US" altLang="en-US" sz="2400" dirty="0">
                <a:solidFill>
                  <a:schemeClr val="tx2"/>
                </a:solidFill>
              </a:rPr>
              <a:t>U </a:t>
            </a:r>
            <a:r>
              <a:rPr lang="en-US" altLang="en-US" sz="2400" dirty="0"/>
              <a:t>of objects </a:t>
            </a:r>
          </a:p>
          <a:p>
            <a:pPr marL="1085850" lvl="1" indent="-342900" eaLnBrk="1" hangingPunct="1">
              <a:spcBef>
                <a:spcPct val="0"/>
              </a:spcBef>
            </a:pPr>
            <a:r>
              <a:rPr lang="en-US" altLang="en-US" sz="2400" dirty="0"/>
              <a:t>Integers, or reals, or </a:t>
            </a:r>
            <a:r>
              <a:rPr lang="en-US" altLang="en-US" sz="2400" dirty="0" err="1"/>
              <a:t>boys&amp;girls</a:t>
            </a:r>
            <a:r>
              <a:rPr lang="en-US" altLang="en-US" sz="2400" dirty="0"/>
              <a:t>, …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How relations like </a:t>
            </a:r>
            <a:r>
              <a:rPr lang="en-US" altLang="en-US" sz="2400" dirty="0">
                <a:solidFill>
                  <a:srgbClr val="FFC000"/>
                </a:solidFill>
              </a:rPr>
              <a:t>Loves(b,g)</a:t>
            </a:r>
            <a:r>
              <a:rPr lang="en-US" altLang="en-US" sz="2400" dirty="0"/>
              <a:t> are interpreted.</a:t>
            </a:r>
          </a:p>
        </p:txBody>
      </p:sp>
    </p:spTree>
    <p:extLst>
      <p:ext uri="{BB962C8B-B14F-4D97-AF65-F5344CB8AC3E}">
        <p14:creationId xmlns:p14="http://schemas.microsoft.com/office/powerpoint/2010/main" val="280051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326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Formula  </a:t>
            </a:r>
            <a:r>
              <a:rPr lang="en-US" altLang="en-US" sz="2400" dirty="0"/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CC99FF"/>
                </a:solidFill>
              </a:rPr>
              <a:t>Connector</a:t>
            </a:r>
            <a:r>
              <a:rPr lang="en-US" altLang="en-US" sz="2400" dirty="0"/>
              <a:t> |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endParaRPr lang="en-US" altLang="en-US" sz="2400" dirty="0">
              <a:sym typeface="Wingdings" panose="05000000000000000000" pitchFamily="2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R(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 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&gt;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</a:t>
            </a:r>
            <a:r>
              <a:rPr lang="en-US" altLang="en-US" sz="2400" dirty="0">
                <a:solidFill>
                  <a:srgbClr val="FFC000"/>
                </a:solidFill>
              </a:rPr>
              <a:t> 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=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 ...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Connector</a:t>
            </a:r>
            <a:r>
              <a:rPr lang="en-US" altLang="en-US" sz="2400" dirty="0"/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 |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|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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 </a:t>
            </a:r>
            <a:r>
              <a:rPr lang="en-US" altLang="en-US" sz="2400" dirty="0">
                <a:solidFill>
                  <a:srgbClr val="CC99FF"/>
                </a:solidFill>
              </a:rPr>
              <a:t>Formula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4" name="Text Box 21"/>
          <p:cNvSpPr txBox="1">
            <a:spLocks noChangeArrowheads="1"/>
          </p:cNvSpPr>
          <p:nvPr/>
        </p:nvSpPr>
        <p:spPr bwMode="auto">
          <a:xfrm>
            <a:off x="533400" y="3962400"/>
            <a:ext cx="1036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These map {true,false} to {true,false}.</a:t>
            </a:r>
          </a:p>
        </p:txBody>
      </p:sp>
      <p:sp>
        <p:nvSpPr>
          <p:cNvPr id="5" name="Text Box 21"/>
          <p:cNvSpPr txBox="1">
            <a:spLocks noChangeArrowheads="1"/>
          </p:cNvSpPr>
          <p:nvPr/>
        </p:nvSpPr>
        <p:spPr bwMode="auto">
          <a:xfrm>
            <a:off x="381000" y="5581471"/>
            <a:ext cx="10363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We define the set of syntactically allowed formulas recursively.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/>
              <a:t>If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baseline="-25000" dirty="0"/>
              <a:t>1</a:t>
            </a:r>
            <a:r>
              <a:rPr lang="en-US" altLang="en-US" sz="2400" dirty="0"/>
              <a:t> and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baseline="-25000" dirty="0"/>
              <a:t>2 </a:t>
            </a:r>
            <a:r>
              <a:rPr lang="en-US" altLang="en-US" sz="2400" dirty="0"/>
              <a:t>are syntactically allowed formulas,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then so are (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baseline="-25000" dirty="0"/>
              <a:t>1</a:t>
            </a:r>
            <a:r>
              <a:rPr lang="en-US" altLang="en-US" sz="2400" dirty="0">
                <a:sym typeface="Symbol" panose="05050102010706020507" pitchFamily="18" charset="2"/>
              </a:rPr>
              <a:t>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baseline="-25000" dirty="0">
                <a:sym typeface="Symbol" panose="05050102010706020507" pitchFamily="18" charset="2"/>
              </a:rPr>
              <a:t>2</a:t>
            </a:r>
            <a:r>
              <a:rPr lang="en-US" altLang="en-US" sz="2400" dirty="0"/>
              <a:t>) and (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baseline="-25000" dirty="0"/>
              <a:t>1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baseline="-25000" dirty="0">
                <a:sym typeface="Symbol" panose="05050102010706020507" pitchFamily="18" charset="2"/>
              </a:rPr>
              <a:t>2</a:t>
            </a:r>
            <a:r>
              <a:rPr lang="en-US" altLang="en-US" sz="2400" dirty="0"/>
              <a:t>), … 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5570412" y="4016494"/>
            <a:ext cx="3421188" cy="1393706"/>
            <a:chOff x="5236693" y="5384083"/>
            <a:chExt cx="3421188" cy="1393706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236693" y="5395733"/>
              <a:ext cx="1240307" cy="1382056"/>
            </a:xfrm>
            <a:prstGeom prst="rect">
              <a:avLst/>
            </a:prstGeom>
            <a:ln>
              <a:solidFill>
                <a:schemeClr val="bg2"/>
              </a:solidFill>
            </a:ln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520941" y="5406813"/>
              <a:ext cx="1365176" cy="1362114"/>
            </a:xfrm>
            <a:prstGeom prst="rect">
              <a:avLst/>
            </a:prstGeom>
            <a:ln>
              <a:solidFill>
                <a:schemeClr val="bg2"/>
              </a:solidFill>
            </a:ln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932420" y="5384083"/>
              <a:ext cx="725461" cy="94051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67272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40010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chemeClr val="tx2"/>
                </a:solidFill>
              </a:rPr>
              <a:t> 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Formula  </a:t>
            </a:r>
            <a:r>
              <a:rPr lang="en-US" altLang="en-US" sz="2400" dirty="0"/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CC99FF"/>
                </a:solidFill>
              </a:rPr>
              <a:t>Connector</a:t>
            </a:r>
            <a:r>
              <a:rPr lang="en-US" altLang="en-US" sz="2400" dirty="0"/>
              <a:t> |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endParaRPr lang="en-US" altLang="en-US" sz="2400" dirty="0">
              <a:sym typeface="Wingdings" panose="05000000000000000000" pitchFamily="2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Relation</a:t>
            </a:r>
            <a:r>
              <a:rPr lang="en-US" altLang="en-US" sz="2400" dirty="0"/>
              <a:t>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R(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 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P(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&gt;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</a:t>
            </a:r>
            <a:r>
              <a:rPr lang="en-US" altLang="en-US" sz="2400" dirty="0">
                <a:solidFill>
                  <a:srgbClr val="FFC000"/>
                </a:solidFill>
              </a:rPr>
              <a:t> 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=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| ...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Connector</a:t>
            </a:r>
            <a:r>
              <a:rPr lang="en-US" altLang="en-US" sz="2400" dirty="0"/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 |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|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 </a:t>
            </a:r>
            <a:r>
              <a:rPr lang="en-US" altLang="en-US" sz="2400" dirty="0">
                <a:solidFill>
                  <a:srgbClr val="CC99FF"/>
                </a:solidFill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anose="05050102010706020507" pitchFamily="18" charset="2"/>
              </a:rPr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 </a:t>
            </a:r>
            <a:r>
              <a:rPr lang="en-US" altLang="en-US" sz="2400" dirty="0">
                <a:solidFill>
                  <a:srgbClr val="CC99FF"/>
                </a:solidFill>
              </a:rPr>
              <a:t>Formula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 </a:t>
            </a:r>
            <a:r>
              <a:rPr lang="en-US" altLang="en-US" sz="2400" dirty="0">
                <a:solidFill>
                  <a:srgbClr val="CC99FF"/>
                </a:solidFill>
              </a:rPr>
              <a:t>Formula</a:t>
            </a:r>
            <a:r>
              <a:rPr lang="en-US" altLang="en-US" sz="2400" dirty="0">
                <a:sym typeface="Symbol" panose="05050102010706020507" pitchFamily="18" charset="2"/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CC99FF"/>
                </a:solidFill>
              </a:rPr>
              <a:t>Formula</a:t>
            </a:r>
            <a:r>
              <a:rPr lang="en-US" altLang="en-US" sz="2400" dirty="0"/>
              <a:t> </a:t>
            </a:r>
            <a:endParaRPr lang="en-US" altLang="en-US" sz="2400" dirty="0">
              <a:solidFill>
                <a:schemeClr val="tx1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4" name="Text Box 21"/>
          <p:cNvSpPr txBox="1">
            <a:spLocks noChangeArrowheads="1"/>
          </p:cNvSpPr>
          <p:nvPr/>
        </p:nvSpPr>
        <p:spPr bwMode="auto">
          <a:xfrm>
            <a:off x="381000" y="4191000"/>
            <a:ext cx="1036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If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baseline="-250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is a syntactically allowed formula (with free variable </a:t>
            </a:r>
            <a:r>
              <a:rPr lang="en-US" altLang="en-US" sz="2400" dirty="0">
                <a:solidFill>
                  <a:srgbClr val="00FF00"/>
                </a:solidFill>
              </a:rPr>
              <a:t>x</a:t>
            </a:r>
            <a:r>
              <a:rPr lang="en-US" altLang="en-US" sz="2400" dirty="0"/>
              <a:t>),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then so are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US" altLang="en-US" sz="2400" dirty="0"/>
              <a:t> and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x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endParaRPr lang="en-US" altLang="en-US" sz="2400" dirty="0"/>
          </a:p>
        </p:txBody>
      </p:sp>
      <p:sp>
        <p:nvSpPr>
          <p:cNvPr id="5" name="Text Box 21"/>
          <p:cNvSpPr txBox="1">
            <a:spLocks noChangeArrowheads="1"/>
          </p:cNvSpPr>
          <p:nvPr/>
        </p:nvSpPr>
        <p:spPr bwMode="auto">
          <a:xfrm>
            <a:off x="769257" y="4960203"/>
            <a:ext cx="536606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x is said to be a </a:t>
            </a:r>
            <a:r>
              <a:rPr lang="en-US" altLang="en-US" sz="2400" dirty="0">
                <a:solidFill>
                  <a:schemeClr val="tx2"/>
                </a:solidFill>
              </a:rPr>
              <a:t>bound</a:t>
            </a:r>
            <a:r>
              <a:rPr lang="en-US" altLang="en-US" sz="2400" dirty="0"/>
              <a:t> variable in </a:t>
            </a:r>
            <a:br>
              <a:rPr lang="en-US" altLang="en-US" sz="2400" dirty="0"/>
            </a:br>
            <a:r>
              <a:rPr lang="en-US" altLang="en-US" sz="2400" dirty="0"/>
              <a:t>  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 &amp; 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</a:p>
        </p:txBody>
      </p:sp>
    </p:spTree>
    <p:extLst>
      <p:ext uri="{BB962C8B-B14F-4D97-AF65-F5344CB8AC3E}">
        <p14:creationId xmlns:p14="http://schemas.microsoft.com/office/powerpoint/2010/main" val="2628970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141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Term:             </a:t>
            </a:r>
            <a:r>
              <a:rPr lang="en-US" altLang="en-US" sz="2400" dirty="0"/>
              <a:t>eg  </a:t>
            </a:r>
            <a:r>
              <a:rPr lang="en-US" altLang="en-US" sz="2400" dirty="0">
                <a:solidFill>
                  <a:srgbClr val="FFC000"/>
                </a:solidFill>
              </a:rPr>
              <a:t>x+1</a:t>
            </a:r>
            <a:r>
              <a:rPr lang="en-US" altLang="en-US" sz="2400" dirty="0"/>
              <a:t>                   evaluates to an object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24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Term    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Variable</a:t>
            </a:r>
            <a:r>
              <a:rPr lang="en-US" altLang="en-US" sz="2400" dirty="0">
                <a:sym typeface="Wingdings" panose="05000000000000000000" pitchFamily="2" charset="2"/>
              </a:rPr>
              <a:t> | 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Constant </a:t>
            </a:r>
            <a:r>
              <a:rPr lang="en-US" altLang="en-US" sz="2400" dirty="0">
                <a:sym typeface="Wingdings" panose="05000000000000000000" pitchFamily="2" charset="2"/>
              </a:rPr>
              <a:t>|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Function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4" name="Text Box 21"/>
          <p:cNvSpPr txBox="1">
            <a:spLocks noChangeArrowheads="1"/>
          </p:cNvSpPr>
          <p:nvPr/>
        </p:nvSpPr>
        <p:spPr bwMode="auto">
          <a:xfrm>
            <a:off x="457200" y="2286000"/>
            <a:ext cx="960120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A Predicate </a:t>
            </a:r>
            <a:r>
              <a:rPr lang="en-CA" altLang="en-US" sz="2400" dirty="0">
                <a:solidFill>
                  <a:schemeClr val="tx2"/>
                </a:solidFill>
              </a:rPr>
              <a:t>term</a:t>
            </a:r>
            <a:r>
              <a:rPr lang="en-CA" altLang="en-US" sz="2400" dirty="0"/>
              <a:t> is either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Variable: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y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z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b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g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/>
              <a:t>…</a:t>
            </a:r>
            <a:r>
              <a:rPr lang="en-US" altLang="en-US" sz="2400" baseline="-25000" dirty="0"/>
              <a:t> </a:t>
            </a:r>
            <a:r>
              <a:rPr lang="en-US" altLang="en-US" sz="2400" dirty="0"/>
              <a:t>     Takes on an object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2400" dirty="0"/>
              <a:t>Universe</a:t>
            </a:r>
            <a:endParaRPr lang="en-US" altLang="en-US" sz="2400" dirty="0">
              <a:solidFill>
                <a:schemeClr val="tx2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Constant</a:t>
            </a:r>
            <a:r>
              <a:rPr lang="en-US" altLang="en-US" sz="2400" dirty="0"/>
              <a:t>: eg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d</a:t>
            </a:r>
            <a:r>
              <a:rPr lang="en-US" altLang="en-US" sz="2400" dirty="0"/>
              <a:t>, </a:t>
            </a:r>
            <a:r>
              <a:rPr lang="en-US" altLang="en-US" sz="2400" dirty="0">
                <a:solidFill>
                  <a:srgbClr val="FFC000"/>
                </a:solidFill>
              </a:rPr>
              <a:t>0</a:t>
            </a:r>
            <a:r>
              <a:rPr lang="en-US" altLang="en-US" sz="2400" dirty="0"/>
              <a:t>, </a:t>
            </a:r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r>
              <a:rPr lang="en-US" altLang="en-US" sz="2400" dirty="0"/>
              <a:t>, </a:t>
            </a:r>
            <a:r>
              <a:rPr lang="en-US" altLang="en-US" sz="2400" dirty="0">
                <a:solidFill>
                  <a:srgbClr val="FFC000"/>
                </a:solidFill>
              </a:rPr>
              <a:t>Jeff</a:t>
            </a:r>
            <a:r>
              <a:rPr lang="en-US" altLang="en-US" sz="2400" dirty="0"/>
              <a:t>, …  Takes on a fixed object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2400" dirty="0"/>
              <a:t>Universe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sym typeface="Symbol" panose="05050102010706020507" pitchFamily="18" charset="2"/>
              </a:rPr>
              <a:t>Function: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</a:rPr>
              <a:t>f(x)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(</a:t>
            </a:r>
            <a:r>
              <a:rPr lang="en-US" altLang="en-US" sz="2400" dirty="0" err="1">
                <a:solidFill>
                  <a:srgbClr val="FFC000"/>
                </a:solidFill>
              </a:rPr>
              <a:t>x+y</a:t>
            </a:r>
            <a:r>
              <a:rPr lang="en-US" altLang="en-US" sz="2400" dirty="0">
                <a:solidFill>
                  <a:srgbClr val="FFC000"/>
                </a:solidFill>
              </a:rPr>
              <a:t>)             </a:t>
            </a:r>
            <a:r>
              <a:rPr lang="en-US" altLang="en-US" sz="2400" dirty="0"/>
              <a:t>Functions from </a:t>
            </a:r>
            <a:r>
              <a:rPr lang="en-US" altLang="en-US" sz="2400" dirty="0" err="1"/>
              <a:t>objs</a:t>
            </a:r>
            <a:r>
              <a:rPr lang="en-US" altLang="en-US" sz="2400" dirty="0"/>
              <a:t> to </a:t>
            </a:r>
            <a:r>
              <a:rPr lang="en-US" altLang="en-US" sz="2400" dirty="0" err="1"/>
              <a:t>objs</a:t>
            </a:r>
            <a:r>
              <a:rPr lang="en-US" altLang="en-US" sz="2400" dirty="0"/>
              <a:t>.</a:t>
            </a:r>
            <a:endParaRPr lang="en-US" altLang="en-US" sz="2400" dirty="0">
              <a:sym typeface="Wingdings" panose="05000000000000000000" pitchFamily="2" charset="2"/>
            </a:endParaRPr>
          </a:p>
        </p:txBody>
      </p:sp>
      <p:sp>
        <p:nvSpPr>
          <p:cNvPr id="5" name="Text Box 21"/>
          <p:cNvSpPr txBox="1">
            <a:spLocks noChangeArrowheads="1"/>
          </p:cNvSpPr>
          <p:nvPr/>
        </p:nvSpPr>
        <p:spPr bwMode="auto">
          <a:xfrm>
            <a:off x="990600" y="4347865"/>
            <a:ext cx="1036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The model specifies the objects in the universe.</a:t>
            </a:r>
            <a:br>
              <a:rPr lang="en-US" altLang="en-US" sz="2400" dirty="0"/>
            </a:br>
            <a:r>
              <a:rPr lang="en-US" altLang="en-US" sz="2400" dirty="0"/>
              <a:t>These are not part of the syntax.</a:t>
            </a: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762000" y="4154776"/>
            <a:ext cx="3962400" cy="36224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7" name="Text Box 21"/>
          <p:cNvSpPr txBox="1">
            <a:spLocks noChangeArrowheads="1"/>
          </p:cNvSpPr>
          <p:nvPr/>
        </p:nvSpPr>
        <p:spPr bwMode="auto">
          <a:xfrm>
            <a:off x="457200" y="3886200"/>
            <a:ext cx="8610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Objects: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</a:rPr>
              <a:t>3</a:t>
            </a:r>
            <a:r>
              <a:rPr lang="en-US" altLang="en-US" sz="2400" dirty="0"/>
              <a:t>, </a:t>
            </a:r>
            <a:r>
              <a:rPr lang="en-US" altLang="en-US" sz="2400" dirty="0">
                <a:solidFill>
                  <a:srgbClr val="FFC000"/>
                </a:solidFill>
              </a:rPr>
              <a:t>Bob</a:t>
            </a:r>
            <a:r>
              <a:rPr lang="en-US" altLang="en-US" sz="2400" dirty="0"/>
              <a:t>, </a:t>
            </a:r>
            <a:r>
              <a:rPr lang="en-US" altLang="en-US" sz="2400" dirty="0">
                <a:solidFill>
                  <a:srgbClr val="FFC000"/>
                </a:solidFill>
              </a:rPr>
              <a:t>banana</a:t>
            </a:r>
            <a:r>
              <a:rPr lang="en-US" altLang="en-US" sz="2400" dirty="0"/>
              <a:t>, …</a:t>
            </a:r>
          </a:p>
        </p:txBody>
      </p:sp>
    </p:spTree>
    <p:extLst>
      <p:ext uri="{BB962C8B-B14F-4D97-AF65-F5344CB8AC3E}">
        <p14:creationId xmlns:p14="http://schemas.microsoft.com/office/powerpoint/2010/main" val="2195448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1785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Term:             </a:t>
            </a:r>
            <a:r>
              <a:rPr lang="en-US" altLang="en-US" sz="2400" dirty="0"/>
              <a:t>eg  </a:t>
            </a:r>
            <a:r>
              <a:rPr lang="en-US" altLang="en-US" sz="2400" dirty="0">
                <a:solidFill>
                  <a:srgbClr val="FFC000"/>
                </a:solidFill>
              </a:rPr>
              <a:t>x+1</a:t>
            </a:r>
            <a:r>
              <a:rPr lang="en-US" altLang="en-US" sz="2400" dirty="0"/>
              <a:t>                   evaluates to an object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24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Term    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Variable</a:t>
            </a:r>
            <a:r>
              <a:rPr lang="en-US" altLang="en-US" sz="2400" dirty="0">
                <a:sym typeface="Wingdings" panose="05000000000000000000" pitchFamily="2" charset="2"/>
              </a:rPr>
              <a:t> | 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Constant </a:t>
            </a:r>
            <a:r>
              <a:rPr lang="en-US" altLang="en-US" sz="2400" dirty="0">
                <a:sym typeface="Wingdings" panose="05000000000000000000" pitchFamily="2" charset="2"/>
              </a:rPr>
              <a:t>|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Function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Variable</a:t>
            </a:r>
            <a:r>
              <a:rPr lang="en-US" altLang="en-US" sz="2400" dirty="0">
                <a:solidFill>
                  <a:schemeClr val="tx2"/>
                </a:solidFill>
              </a:rPr>
              <a:t>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g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/>
              <a:t>| …</a:t>
            </a:r>
            <a:r>
              <a:rPr lang="en-US" altLang="en-US" sz="2400" baseline="-25000" dirty="0"/>
              <a:t> </a:t>
            </a:r>
            <a:endParaRPr lang="en-US" altLang="en-US" sz="2400" dirty="0"/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5" name="Text Box 21"/>
          <p:cNvSpPr txBox="1">
            <a:spLocks noChangeArrowheads="1"/>
          </p:cNvSpPr>
          <p:nvPr/>
        </p:nvSpPr>
        <p:spPr bwMode="auto">
          <a:xfrm>
            <a:off x="762000" y="2521803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Bound Variables: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g, Loves(b,g)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Free Variables:    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y</a:t>
            </a:r>
            <a:r>
              <a:rPr lang="en-US" altLang="en-US" sz="2400" dirty="0"/>
              <a:t> ,</a:t>
            </a:r>
            <a:r>
              <a:rPr lang="en-US" altLang="en-US" sz="2400" dirty="0">
                <a:solidFill>
                  <a:srgbClr val="FFC000"/>
                </a:solidFill>
              </a:rPr>
              <a:t> z</a:t>
            </a:r>
            <a:r>
              <a:rPr lang="en-US" altLang="en-US" sz="2400" dirty="0"/>
              <a:t> ,</a:t>
            </a:r>
            <a:r>
              <a:rPr lang="en-US" altLang="en-US" sz="2400" dirty="0">
                <a:solidFill>
                  <a:srgbClr val="FFC000"/>
                </a:solidFill>
              </a:rPr>
              <a:t> b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g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 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/>
              <a:t>, …</a:t>
            </a:r>
            <a:r>
              <a:rPr lang="en-US" altLang="en-US" sz="2400" baseline="-250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50598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/>
          <p:cNvSpPr/>
          <p:nvPr/>
        </p:nvSpPr>
        <p:spPr>
          <a:xfrm>
            <a:off x="152400" y="4133671"/>
            <a:ext cx="4504759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This is a formula.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Lets prove it by parsing it with the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context free grammar.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Text Box 21"/>
          <p:cNvSpPr txBox="1">
            <a:spLocks noChangeArrowheads="1"/>
          </p:cNvSpPr>
          <p:nvPr/>
        </p:nvSpPr>
        <p:spPr bwMode="auto">
          <a:xfrm>
            <a:off x="228600" y="3729335"/>
            <a:ext cx="4114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g,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Loves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(b,g)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(x&gt;y))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58" name="Text Box 21"/>
          <p:cNvSpPr txBox="1">
            <a:spLocks noChangeArrowheads="1"/>
          </p:cNvSpPr>
          <p:nvPr/>
        </p:nvSpPr>
        <p:spPr bwMode="auto">
          <a:xfrm>
            <a:off x="6096000" y="457200"/>
            <a:ext cx="1447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083122" y="804818"/>
            <a:ext cx="1447800" cy="753868"/>
            <a:chOff x="6083122" y="1409953"/>
            <a:chExt cx="1447800" cy="753868"/>
          </a:xfrm>
        </p:grpSpPr>
        <p:sp>
          <p:nvSpPr>
            <p:cNvPr id="61" name="Text Box 21"/>
            <p:cNvSpPr txBox="1">
              <a:spLocks noChangeArrowheads="1"/>
            </p:cNvSpPr>
            <p:nvPr/>
          </p:nvSpPr>
          <p:spPr bwMode="auto">
            <a:xfrm>
              <a:off x="6083122" y="1702156"/>
              <a:ext cx="144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Quantifier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2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830480" y="1445826"/>
            <a:ext cx="2971800" cy="726810"/>
            <a:chOff x="4836919" y="2219234"/>
            <a:chExt cx="2971800" cy="726810"/>
          </a:xfrm>
        </p:grpSpPr>
        <p:sp>
          <p:nvSpPr>
            <p:cNvPr id="64" name="Text Box 21"/>
            <p:cNvSpPr txBox="1">
              <a:spLocks noChangeArrowheads="1"/>
            </p:cNvSpPr>
            <p:nvPr/>
          </p:nvSpPr>
          <p:spPr bwMode="auto">
            <a:xfrm>
              <a:off x="4836919" y="2484379"/>
              <a:ext cx="2971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Variable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,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</a:t>
              </a:r>
            </a:p>
          </p:txBody>
        </p:sp>
        <p:sp>
          <p:nvSpPr>
            <p:cNvPr id="65" name="Text Box 21"/>
            <p:cNvSpPr txBox="1">
              <a:spLocks noChangeArrowheads="1"/>
            </p:cNvSpPr>
            <p:nvPr/>
          </p:nvSpPr>
          <p:spPr bwMode="auto">
            <a:xfrm rot="5400000">
              <a:off x="6489855" y="22503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6109341" y="2055426"/>
            <a:ext cx="1447800" cy="753868"/>
            <a:chOff x="6083122" y="1409953"/>
            <a:chExt cx="1447800" cy="753868"/>
          </a:xfrm>
        </p:grpSpPr>
        <p:sp>
          <p:nvSpPr>
            <p:cNvPr id="67" name="Text Box 21"/>
            <p:cNvSpPr txBox="1">
              <a:spLocks noChangeArrowheads="1"/>
            </p:cNvSpPr>
            <p:nvPr/>
          </p:nvSpPr>
          <p:spPr bwMode="auto">
            <a:xfrm>
              <a:off x="6083122" y="1702156"/>
              <a:ext cx="144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Quantifier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8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4800600" y="2674460"/>
            <a:ext cx="2971800" cy="726810"/>
            <a:chOff x="4781283" y="2219234"/>
            <a:chExt cx="2971800" cy="726810"/>
          </a:xfrm>
        </p:grpSpPr>
        <p:sp>
          <p:nvSpPr>
            <p:cNvPr id="71" name="Text Box 21"/>
            <p:cNvSpPr txBox="1">
              <a:spLocks noChangeArrowheads="1"/>
            </p:cNvSpPr>
            <p:nvPr/>
          </p:nvSpPr>
          <p:spPr bwMode="auto">
            <a:xfrm>
              <a:off x="4781283" y="2484379"/>
              <a:ext cx="2971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Variable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,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</a:t>
              </a:r>
            </a:p>
          </p:txBody>
        </p:sp>
        <p:sp>
          <p:nvSpPr>
            <p:cNvPr id="72" name="Text Box 21"/>
            <p:cNvSpPr txBox="1">
              <a:spLocks noChangeArrowheads="1"/>
            </p:cNvSpPr>
            <p:nvPr/>
          </p:nvSpPr>
          <p:spPr bwMode="auto">
            <a:xfrm rot="5400000">
              <a:off x="6489855" y="22503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051677" y="3285128"/>
            <a:ext cx="1676400" cy="722184"/>
            <a:chOff x="6051677" y="3437528"/>
            <a:chExt cx="1676400" cy="722184"/>
          </a:xfrm>
        </p:grpSpPr>
        <p:sp>
          <p:nvSpPr>
            <p:cNvPr id="59" name="Text Box 21"/>
            <p:cNvSpPr txBox="1">
              <a:spLocks noChangeArrowheads="1"/>
            </p:cNvSpPr>
            <p:nvPr/>
          </p:nvSpPr>
          <p:spPr bwMode="auto">
            <a:xfrm>
              <a:off x="6051677" y="3698047"/>
              <a:ext cx="16764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Connector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6" name="Text Box 21"/>
            <p:cNvSpPr txBox="1">
              <a:spLocks noChangeArrowheads="1"/>
            </p:cNvSpPr>
            <p:nvPr/>
          </p:nvSpPr>
          <p:spPr bwMode="auto">
            <a:xfrm rot="5400000">
              <a:off x="6515611" y="3468678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319270" y="3859755"/>
            <a:ext cx="3048000" cy="716710"/>
            <a:chOff x="5319270" y="4012155"/>
            <a:chExt cx="3048000" cy="716710"/>
          </a:xfrm>
        </p:grpSpPr>
        <p:sp>
          <p:nvSpPr>
            <p:cNvPr id="73" name="Text Box 21"/>
            <p:cNvSpPr txBox="1">
              <a:spLocks noChangeArrowheads="1"/>
            </p:cNvSpPr>
            <p:nvPr/>
          </p:nvSpPr>
          <p:spPr bwMode="auto">
            <a:xfrm>
              <a:off x="5319270" y="4267200"/>
              <a:ext cx="3048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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7" name="Text Box 21"/>
            <p:cNvSpPr txBox="1">
              <a:spLocks noChangeArrowheads="1"/>
            </p:cNvSpPr>
            <p:nvPr/>
          </p:nvSpPr>
          <p:spPr bwMode="auto">
            <a:xfrm rot="5400000">
              <a:off x="6511145" y="4043305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sp>
        <p:nvSpPr>
          <p:cNvPr id="80" name="Text Box 21"/>
          <p:cNvSpPr txBox="1">
            <a:spLocks noChangeArrowheads="1"/>
          </p:cNvSpPr>
          <p:nvPr/>
        </p:nvSpPr>
        <p:spPr bwMode="auto">
          <a:xfrm>
            <a:off x="26670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83" name="Text Box 21"/>
          <p:cNvSpPr txBox="1">
            <a:spLocks noChangeArrowheads="1"/>
          </p:cNvSpPr>
          <p:nvPr/>
        </p:nvSpPr>
        <p:spPr bwMode="auto">
          <a:xfrm>
            <a:off x="2907552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84" name="Text Box 21"/>
          <p:cNvSpPr txBox="1">
            <a:spLocks noChangeArrowheads="1"/>
          </p:cNvSpPr>
          <p:nvPr/>
        </p:nvSpPr>
        <p:spPr bwMode="auto">
          <a:xfrm>
            <a:off x="310029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85" name="Text Box 21"/>
          <p:cNvSpPr txBox="1">
            <a:spLocks noChangeArrowheads="1"/>
          </p:cNvSpPr>
          <p:nvPr/>
        </p:nvSpPr>
        <p:spPr bwMode="auto">
          <a:xfrm>
            <a:off x="32766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86" name="Text Box 21"/>
          <p:cNvSpPr txBox="1">
            <a:spLocks noChangeArrowheads="1"/>
          </p:cNvSpPr>
          <p:nvPr/>
        </p:nvSpPr>
        <p:spPr bwMode="auto">
          <a:xfrm>
            <a:off x="347532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88" name="Text Box 21"/>
          <p:cNvSpPr txBox="1">
            <a:spLocks noChangeArrowheads="1"/>
          </p:cNvSpPr>
          <p:nvPr/>
        </p:nvSpPr>
        <p:spPr bwMode="auto">
          <a:xfrm>
            <a:off x="3657600" y="6342528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89" name="Text Box 21"/>
          <p:cNvSpPr txBox="1">
            <a:spLocks noChangeArrowheads="1"/>
          </p:cNvSpPr>
          <p:nvPr/>
        </p:nvSpPr>
        <p:spPr bwMode="auto">
          <a:xfrm>
            <a:off x="389730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(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90" name="Text Box 21"/>
          <p:cNvSpPr txBox="1">
            <a:spLocks noChangeArrowheads="1"/>
          </p:cNvSpPr>
          <p:nvPr/>
        </p:nvSpPr>
        <p:spPr bwMode="auto">
          <a:xfrm>
            <a:off x="4114800" y="6324600"/>
            <a:ext cx="1143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Loves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94" name="Text Box 21"/>
          <p:cNvSpPr txBox="1">
            <a:spLocks noChangeArrowheads="1"/>
          </p:cNvSpPr>
          <p:nvPr/>
        </p:nvSpPr>
        <p:spPr bwMode="auto">
          <a:xfrm>
            <a:off x="557370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98" name="Text Box 21"/>
          <p:cNvSpPr txBox="1">
            <a:spLocks noChangeArrowheads="1"/>
          </p:cNvSpPr>
          <p:nvPr/>
        </p:nvSpPr>
        <p:spPr bwMode="auto">
          <a:xfrm>
            <a:off x="63246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99" name="Text Box 21"/>
          <p:cNvSpPr txBox="1">
            <a:spLocks noChangeArrowheads="1"/>
          </p:cNvSpPr>
          <p:nvPr/>
        </p:nvSpPr>
        <p:spPr bwMode="auto">
          <a:xfrm>
            <a:off x="6560024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100" name="Text Box 21"/>
          <p:cNvSpPr txBox="1">
            <a:spLocks noChangeArrowheads="1"/>
          </p:cNvSpPr>
          <p:nvPr/>
        </p:nvSpPr>
        <p:spPr bwMode="auto">
          <a:xfrm>
            <a:off x="685117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(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102" name="Text Box 21"/>
          <p:cNvSpPr txBox="1">
            <a:spLocks noChangeArrowheads="1"/>
          </p:cNvSpPr>
          <p:nvPr/>
        </p:nvSpPr>
        <p:spPr bwMode="auto">
          <a:xfrm>
            <a:off x="7703024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&gt;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104" name="Text Box 21"/>
          <p:cNvSpPr txBox="1">
            <a:spLocks noChangeArrowheads="1"/>
          </p:cNvSpPr>
          <p:nvPr/>
        </p:nvSpPr>
        <p:spPr bwMode="auto">
          <a:xfrm>
            <a:off x="85344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5105400" y="4419600"/>
            <a:ext cx="1524000" cy="737206"/>
            <a:chOff x="5105400" y="4733834"/>
            <a:chExt cx="1524000" cy="737206"/>
          </a:xfrm>
        </p:grpSpPr>
        <p:sp>
          <p:nvSpPr>
            <p:cNvPr id="60" name="Text Box 21"/>
            <p:cNvSpPr txBox="1">
              <a:spLocks noChangeArrowheads="1"/>
            </p:cNvSpPr>
            <p:nvPr/>
          </p:nvSpPr>
          <p:spPr bwMode="auto">
            <a:xfrm>
              <a:off x="5105400" y="5009375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Relation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05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114800" y="5017025"/>
            <a:ext cx="3124200" cy="755520"/>
            <a:chOff x="4114800" y="5349410"/>
            <a:chExt cx="3124200" cy="755520"/>
          </a:xfrm>
        </p:grpSpPr>
        <p:sp>
          <p:nvSpPr>
            <p:cNvPr id="75" name="Text Box 21"/>
            <p:cNvSpPr txBox="1">
              <a:spLocks noChangeArrowheads="1"/>
            </p:cNvSpPr>
            <p:nvPr/>
          </p:nvSpPr>
          <p:spPr bwMode="auto">
            <a:xfrm>
              <a:off x="4114800" y="5643265"/>
              <a:ext cx="3124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Loves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06" name="Text Box 21"/>
            <p:cNvSpPr txBox="1">
              <a:spLocks noChangeArrowheads="1"/>
            </p:cNvSpPr>
            <p:nvPr/>
          </p:nvSpPr>
          <p:spPr bwMode="auto">
            <a:xfrm rot="5400000">
              <a:off x="5503080" y="5380560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193552" y="5987402"/>
            <a:ext cx="461665" cy="798863"/>
            <a:chOff x="5193552" y="5987402"/>
            <a:chExt cx="461665" cy="798863"/>
          </a:xfrm>
        </p:grpSpPr>
        <p:sp>
          <p:nvSpPr>
            <p:cNvPr id="93" name="Text Box 21"/>
            <p:cNvSpPr txBox="1">
              <a:spLocks noChangeArrowheads="1"/>
            </p:cNvSpPr>
            <p:nvPr/>
          </p:nvSpPr>
          <p:spPr bwMode="auto">
            <a:xfrm>
              <a:off x="5269374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07" name="Text Box 21"/>
            <p:cNvSpPr txBox="1">
              <a:spLocks noChangeArrowheads="1"/>
            </p:cNvSpPr>
            <p:nvPr/>
          </p:nvSpPr>
          <p:spPr bwMode="auto">
            <a:xfrm rot="5400000">
              <a:off x="5162402" y="6018552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162800" y="4419600"/>
            <a:ext cx="1524000" cy="766465"/>
            <a:chOff x="7162800" y="4675562"/>
            <a:chExt cx="1524000" cy="766465"/>
          </a:xfrm>
        </p:grpSpPr>
        <p:sp>
          <p:nvSpPr>
            <p:cNvPr id="78" name="Text Box 21"/>
            <p:cNvSpPr txBox="1">
              <a:spLocks noChangeArrowheads="1"/>
            </p:cNvSpPr>
            <p:nvPr/>
          </p:nvSpPr>
          <p:spPr bwMode="auto">
            <a:xfrm>
              <a:off x="7162800" y="4980362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Relation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09" name="Text Box 21"/>
            <p:cNvSpPr txBox="1">
              <a:spLocks noChangeArrowheads="1"/>
            </p:cNvSpPr>
            <p:nvPr/>
          </p:nvSpPr>
          <p:spPr bwMode="auto">
            <a:xfrm rot="5400000">
              <a:off x="7490256" y="4706712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162800" y="5970962"/>
            <a:ext cx="461665" cy="815303"/>
            <a:chOff x="7162800" y="5970962"/>
            <a:chExt cx="461665" cy="815303"/>
          </a:xfrm>
        </p:grpSpPr>
        <p:sp>
          <p:nvSpPr>
            <p:cNvPr id="101" name="Text Box 21"/>
            <p:cNvSpPr txBox="1">
              <a:spLocks noChangeArrowheads="1"/>
            </p:cNvSpPr>
            <p:nvPr/>
          </p:nvSpPr>
          <p:spPr bwMode="auto">
            <a:xfrm>
              <a:off x="7215096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x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11" name="Text Box 21"/>
            <p:cNvSpPr txBox="1">
              <a:spLocks noChangeArrowheads="1"/>
            </p:cNvSpPr>
            <p:nvPr/>
          </p:nvSpPr>
          <p:spPr bwMode="auto">
            <a:xfrm rot="5400000">
              <a:off x="7131650" y="6002112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074222" y="5951065"/>
            <a:ext cx="465554" cy="835200"/>
            <a:chOff x="8074222" y="5951065"/>
            <a:chExt cx="465554" cy="835200"/>
          </a:xfrm>
        </p:grpSpPr>
        <p:sp>
          <p:nvSpPr>
            <p:cNvPr id="103" name="Text Box 21"/>
            <p:cNvSpPr txBox="1">
              <a:spLocks noChangeArrowheads="1"/>
            </p:cNvSpPr>
            <p:nvPr/>
          </p:nvSpPr>
          <p:spPr bwMode="auto">
            <a:xfrm>
              <a:off x="8158776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y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12" name="Text Box 21"/>
            <p:cNvSpPr txBox="1">
              <a:spLocks noChangeArrowheads="1"/>
            </p:cNvSpPr>
            <p:nvPr/>
          </p:nvSpPr>
          <p:spPr bwMode="auto">
            <a:xfrm rot="5400000">
              <a:off x="8043072" y="5982215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858000" y="5000585"/>
            <a:ext cx="3124200" cy="790615"/>
            <a:chOff x="6858000" y="5326994"/>
            <a:chExt cx="3124200" cy="790615"/>
          </a:xfrm>
        </p:grpSpPr>
        <p:sp>
          <p:nvSpPr>
            <p:cNvPr id="110" name="Text Box 21"/>
            <p:cNvSpPr txBox="1">
              <a:spLocks noChangeArrowheads="1"/>
            </p:cNvSpPr>
            <p:nvPr/>
          </p:nvSpPr>
          <p:spPr bwMode="auto">
            <a:xfrm rot="5400000">
              <a:off x="7496232" y="535814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13" name="Text Box 21"/>
            <p:cNvSpPr txBox="1">
              <a:spLocks noChangeArrowheads="1"/>
            </p:cNvSpPr>
            <p:nvPr/>
          </p:nvSpPr>
          <p:spPr bwMode="auto">
            <a:xfrm>
              <a:off x="6858000" y="5655944"/>
              <a:ext cx="3124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&gt;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809128" y="5997386"/>
            <a:ext cx="461666" cy="788879"/>
            <a:chOff x="5792710" y="5997386"/>
            <a:chExt cx="461666" cy="788879"/>
          </a:xfrm>
        </p:grpSpPr>
        <p:sp>
          <p:nvSpPr>
            <p:cNvPr id="97" name="Text Box 21"/>
            <p:cNvSpPr txBox="1">
              <a:spLocks noChangeArrowheads="1"/>
            </p:cNvSpPr>
            <p:nvPr/>
          </p:nvSpPr>
          <p:spPr bwMode="auto">
            <a:xfrm>
              <a:off x="5873376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14" name="Text Box 21"/>
            <p:cNvSpPr txBox="1">
              <a:spLocks noChangeArrowheads="1"/>
            </p:cNvSpPr>
            <p:nvPr/>
          </p:nvSpPr>
          <p:spPr bwMode="auto">
            <a:xfrm rot="5400000">
              <a:off x="5761560" y="6028536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5356037" y="2045448"/>
            <a:ext cx="461665" cy="753868"/>
            <a:chOff x="6486159" y="1409953"/>
            <a:chExt cx="461665" cy="753868"/>
          </a:xfrm>
        </p:grpSpPr>
        <p:sp>
          <p:nvSpPr>
            <p:cNvPr id="123" name="Text Box 21"/>
            <p:cNvSpPr txBox="1">
              <a:spLocks noChangeArrowheads="1"/>
            </p:cNvSpPr>
            <p:nvPr/>
          </p:nvSpPr>
          <p:spPr bwMode="auto">
            <a:xfrm>
              <a:off x="6558250" y="1702156"/>
              <a:ext cx="34912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b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24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5410200" y="3276600"/>
            <a:ext cx="461665" cy="753868"/>
            <a:chOff x="6486159" y="1409953"/>
            <a:chExt cx="461665" cy="753868"/>
          </a:xfrm>
        </p:grpSpPr>
        <p:sp>
          <p:nvSpPr>
            <p:cNvPr id="126" name="Text Box 21"/>
            <p:cNvSpPr txBox="1">
              <a:spLocks noChangeArrowheads="1"/>
            </p:cNvSpPr>
            <p:nvPr/>
          </p:nvSpPr>
          <p:spPr bwMode="auto">
            <a:xfrm>
              <a:off x="6558250" y="1702156"/>
              <a:ext cx="34912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g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27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sp>
        <p:nvSpPr>
          <p:cNvPr id="132" name="Text Box 21"/>
          <p:cNvSpPr txBox="1">
            <a:spLocks noChangeArrowheads="1"/>
          </p:cNvSpPr>
          <p:nvPr/>
        </p:nvSpPr>
        <p:spPr bwMode="auto">
          <a:xfrm>
            <a:off x="8763000" y="6336552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</p:txBody>
      </p:sp>
      <p:sp>
        <p:nvSpPr>
          <p:cNvPr id="133" name="Text Box 21"/>
          <p:cNvSpPr txBox="1">
            <a:spLocks noChangeArrowheads="1"/>
          </p:cNvSpPr>
          <p:nvPr/>
        </p:nvSpPr>
        <p:spPr bwMode="auto">
          <a:xfrm>
            <a:off x="76200" y="579090"/>
            <a:ext cx="4940122" cy="315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Formula: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eg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y=x+1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evaluates to true/false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Term:    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eg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x+1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evaluates to an object </a:t>
            </a:r>
            <a:r>
              <a:rPr kumimoji="0" lang="el-GR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Universe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Relation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Connector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Quantifier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Wingdings" panose="05000000000000000000" pitchFamily="2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Relation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Loves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R(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| …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(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 </a:t>
            </a:r>
            <a:r>
              <a:rPr kumimoji="0" lang="el-GR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...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Connector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|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iff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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| …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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Quantifier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Variable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,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Variable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,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Variable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Constant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|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Function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…</a:t>
            </a:r>
            <a:r>
              <a:rPr kumimoji="0" lang="en-US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Constant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…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...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(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g(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1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| …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,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2660650" y="1155700"/>
            <a:ext cx="808320" cy="14793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1365250" y="2222500"/>
            <a:ext cx="1301750" cy="19238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36" name="Rectangle 135"/>
          <p:cNvSpPr/>
          <p:nvPr/>
        </p:nvSpPr>
        <p:spPr>
          <a:xfrm>
            <a:off x="2665130" y="1143000"/>
            <a:ext cx="808320" cy="14793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37" name="Rectangle 136"/>
          <p:cNvSpPr/>
          <p:nvPr/>
        </p:nvSpPr>
        <p:spPr>
          <a:xfrm>
            <a:off x="2736850" y="2230140"/>
            <a:ext cx="1301750" cy="19238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38" name="Rectangle 137"/>
          <p:cNvSpPr/>
          <p:nvPr/>
        </p:nvSpPr>
        <p:spPr>
          <a:xfrm>
            <a:off x="1877706" y="2743200"/>
            <a:ext cx="121690" cy="208516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2074463" y="2763284"/>
            <a:ext cx="121690" cy="208516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0" name="Rectangle 139"/>
          <p:cNvSpPr/>
          <p:nvPr/>
        </p:nvSpPr>
        <p:spPr>
          <a:xfrm>
            <a:off x="1955039" y="1143000"/>
            <a:ext cx="808320" cy="14793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1" name="Rectangle 140"/>
          <p:cNvSpPr/>
          <p:nvPr/>
        </p:nvSpPr>
        <p:spPr>
          <a:xfrm>
            <a:off x="1313596" y="1685414"/>
            <a:ext cx="1554710" cy="170491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2" name="Rectangle 141"/>
          <p:cNvSpPr/>
          <p:nvPr/>
        </p:nvSpPr>
        <p:spPr>
          <a:xfrm>
            <a:off x="1359063" y="1130300"/>
            <a:ext cx="651393" cy="148121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43" name="Rectangle 142"/>
          <p:cNvSpPr/>
          <p:nvPr/>
        </p:nvSpPr>
        <p:spPr>
          <a:xfrm>
            <a:off x="1336340" y="2738651"/>
            <a:ext cx="873459" cy="200954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146" name="Group 145"/>
          <p:cNvGrpSpPr/>
          <p:nvPr/>
        </p:nvGrpSpPr>
        <p:grpSpPr>
          <a:xfrm>
            <a:off x="4648200" y="5634839"/>
            <a:ext cx="1524000" cy="699977"/>
            <a:chOff x="5105400" y="4733834"/>
            <a:chExt cx="1524000" cy="699977"/>
          </a:xfrm>
        </p:grpSpPr>
        <p:sp>
          <p:nvSpPr>
            <p:cNvPr id="147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48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5638800" y="5638800"/>
            <a:ext cx="1524000" cy="699977"/>
            <a:chOff x="5105400" y="4733834"/>
            <a:chExt cx="1524000" cy="699977"/>
          </a:xfrm>
        </p:grpSpPr>
        <p:sp>
          <p:nvSpPr>
            <p:cNvPr id="150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51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6705600" y="5654263"/>
            <a:ext cx="1524000" cy="699977"/>
            <a:chOff x="5105400" y="4733834"/>
            <a:chExt cx="1524000" cy="699977"/>
          </a:xfrm>
        </p:grpSpPr>
        <p:sp>
          <p:nvSpPr>
            <p:cNvPr id="153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54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7848600" y="5646722"/>
            <a:ext cx="1524000" cy="699977"/>
            <a:chOff x="5105400" y="4733834"/>
            <a:chExt cx="1524000" cy="699977"/>
          </a:xfrm>
        </p:grpSpPr>
        <p:sp>
          <p:nvSpPr>
            <p:cNvPr id="156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157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  <p:sp>
        <p:nvSpPr>
          <p:cNvPr id="158" name="Rectangle 157"/>
          <p:cNvSpPr/>
          <p:nvPr/>
        </p:nvSpPr>
        <p:spPr>
          <a:xfrm>
            <a:off x="1336341" y="2569414"/>
            <a:ext cx="568659" cy="187310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1066800" y="1295400"/>
            <a:ext cx="1524000" cy="382892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5" name="Rectangle 2">
            <a:extLst>
              <a:ext uri="{FF2B5EF4-FFF2-40B4-BE49-F238E27FC236}">
                <a16:creationId xmlns:a16="http://schemas.microsoft.com/office/drawing/2014/main" id="{354D7966-6DD0-415A-8D74-55A9D0D7C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299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Syntax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871576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5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6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7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8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6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7" fill="hold">
                      <p:stCondLst>
                        <p:cond delay="indefinite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1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>
                      <p:stCondLst>
                        <p:cond delay="indefinite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8" grpId="0"/>
      <p:bldP spid="80" grpId="0"/>
      <p:bldP spid="83" grpId="0"/>
      <p:bldP spid="84" grpId="0"/>
      <p:bldP spid="85" grpId="0"/>
      <p:bldP spid="86" grpId="0"/>
      <p:bldP spid="88" grpId="0"/>
      <p:bldP spid="89" grpId="0"/>
      <p:bldP spid="90" grpId="0"/>
      <p:bldP spid="94" grpId="0"/>
      <p:bldP spid="98" grpId="0"/>
      <p:bldP spid="99" grpId="0"/>
      <p:bldP spid="100" grpId="0"/>
      <p:bldP spid="102" grpId="0"/>
      <p:bldP spid="104" grpId="0"/>
      <p:bldP spid="132" grpId="0"/>
      <p:bldP spid="133" grpId="0"/>
      <p:bldP spid="22" grpId="0" animBg="1"/>
      <p:bldP spid="22" grpId="1" animBg="1"/>
      <p:bldP spid="135" grpId="0" animBg="1"/>
      <p:bldP spid="135" grpId="1" animBg="1"/>
      <p:bldP spid="136" grpId="0" animBg="1"/>
      <p:bldP spid="136" grpId="1" animBg="1"/>
      <p:bldP spid="137" grpId="0" animBg="1"/>
      <p:bldP spid="137" grpId="1" animBg="1"/>
      <p:bldP spid="138" grpId="0" animBg="1"/>
      <p:bldP spid="138" grpId="1" animBg="1"/>
      <p:bldP spid="139" grpId="0" animBg="1"/>
      <p:bldP spid="139" grpId="1" animBg="1"/>
      <p:bldP spid="140" grpId="0" animBg="1"/>
      <p:bldP spid="140" grpId="1" animBg="1"/>
      <p:bldP spid="141" grpId="0" animBg="1"/>
      <p:bldP spid="141" grpId="1" animBg="1"/>
      <p:bldP spid="142" grpId="0" animBg="1"/>
      <p:bldP spid="142" grpId="1" animBg="1"/>
      <p:bldP spid="143" grpId="0" animBg="1"/>
      <p:bldP spid="143" grpId="1" animBg="1"/>
      <p:bldP spid="158" grpId="0" animBg="1"/>
      <p:bldP spid="158" grpId="1" animBg="1"/>
      <p:bldP spid="159" grpId="0" animBg="1"/>
      <p:bldP spid="159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25237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Term:             </a:t>
            </a:r>
            <a:r>
              <a:rPr lang="en-US" altLang="en-US" sz="2400" dirty="0"/>
              <a:t>eg  </a:t>
            </a:r>
            <a:r>
              <a:rPr lang="en-US" altLang="en-US" sz="2400" dirty="0">
                <a:solidFill>
                  <a:srgbClr val="FFC000"/>
                </a:solidFill>
              </a:rPr>
              <a:t>x+1</a:t>
            </a:r>
            <a:r>
              <a:rPr lang="en-US" altLang="en-US" sz="2400" dirty="0"/>
              <a:t>                   evaluates to an object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24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Term    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Variable</a:t>
            </a:r>
            <a:r>
              <a:rPr lang="en-US" altLang="en-US" sz="2400" dirty="0">
                <a:sym typeface="Wingdings" panose="05000000000000000000" pitchFamily="2" charset="2"/>
              </a:rPr>
              <a:t> | 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Constant </a:t>
            </a:r>
            <a:r>
              <a:rPr lang="en-US" altLang="en-US" sz="2400" dirty="0">
                <a:sym typeface="Wingdings" panose="05000000000000000000" pitchFamily="2" charset="2"/>
              </a:rPr>
              <a:t>|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Function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Variable</a:t>
            </a:r>
            <a:r>
              <a:rPr lang="en-US" altLang="en-US" sz="2400" dirty="0">
                <a:solidFill>
                  <a:schemeClr val="tx2"/>
                </a:solidFill>
              </a:rPr>
              <a:t>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g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/>
              <a:t>| …</a:t>
            </a:r>
            <a:r>
              <a:rPr lang="en-US" altLang="en-US" sz="2400" baseline="-25000" dirty="0"/>
              <a:t> </a:t>
            </a:r>
            <a:endParaRPr lang="en-US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Constant</a:t>
            </a:r>
            <a:r>
              <a:rPr lang="en-US" altLang="en-US" sz="2400" dirty="0">
                <a:solidFill>
                  <a:schemeClr val="tx1"/>
                </a:solidFill>
              </a:rPr>
              <a:t>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dirty="0">
                <a:solidFill>
                  <a:schemeClr val="tx1"/>
                </a:solidFill>
              </a:rPr>
              <a:t> |</a:t>
            </a:r>
            <a:r>
              <a:rPr lang="en-US" altLang="en-US" sz="2400" dirty="0">
                <a:solidFill>
                  <a:srgbClr val="FFC000"/>
                </a:solidFill>
              </a:rPr>
              <a:t> d </a:t>
            </a:r>
            <a:r>
              <a:rPr lang="en-US" altLang="en-US" sz="2400" dirty="0">
                <a:solidFill>
                  <a:schemeClr val="tx1"/>
                </a:solidFill>
              </a:rPr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chemeClr val="tx1"/>
                </a:solidFill>
              </a:rPr>
              <a:t>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0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1 </a:t>
            </a:r>
            <a:r>
              <a:rPr lang="en-US" altLang="en-US" sz="2400" dirty="0"/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| ...</a:t>
            </a:r>
            <a:endParaRPr lang="en-US" altLang="en-US" sz="2400" dirty="0">
              <a:solidFill>
                <a:schemeClr val="tx1"/>
              </a:solidFill>
            </a:endParaRP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</p:spTree>
    <p:extLst>
      <p:ext uri="{BB962C8B-B14F-4D97-AF65-F5344CB8AC3E}">
        <p14:creationId xmlns:p14="http://schemas.microsoft.com/office/powerpoint/2010/main" val="2219049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326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Term:             </a:t>
            </a:r>
            <a:r>
              <a:rPr lang="en-US" altLang="en-US" sz="2400" dirty="0"/>
              <a:t>eg  </a:t>
            </a:r>
            <a:r>
              <a:rPr lang="en-US" altLang="en-US" sz="2400" dirty="0">
                <a:solidFill>
                  <a:srgbClr val="FFC000"/>
                </a:solidFill>
              </a:rPr>
              <a:t>x+1</a:t>
            </a:r>
            <a:r>
              <a:rPr lang="en-US" altLang="en-US" sz="2400" dirty="0"/>
              <a:t>                   evaluates to an object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24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Term    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Variable</a:t>
            </a:r>
            <a:r>
              <a:rPr lang="en-US" altLang="en-US" sz="2400" dirty="0">
                <a:sym typeface="Wingdings" panose="05000000000000000000" pitchFamily="2" charset="2"/>
              </a:rPr>
              <a:t> | 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Constant </a:t>
            </a:r>
            <a:r>
              <a:rPr lang="en-US" altLang="en-US" sz="2400" dirty="0">
                <a:sym typeface="Wingdings" panose="05000000000000000000" pitchFamily="2" charset="2"/>
              </a:rPr>
              <a:t>|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Function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Variable</a:t>
            </a:r>
            <a:r>
              <a:rPr lang="en-US" altLang="en-US" sz="2400" dirty="0">
                <a:solidFill>
                  <a:schemeClr val="tx2"/>
                </a:solidFill>
              </a:rPr>
              <a:t>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g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/>
              <a:t>| …</a:t>
            </a:r>
            <a:r>
              <a:rPr lang="en-US" altLang="en-US" sz="2400" baseline="-25000" dirty="0"/>
              <a:t> </a:t>
            </a:r>
            <a:endParaRPr lang="en-US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Constant</a:t>
            </a:r>
            <a:r>
              <a:rPr lang="en-US" altLang="en-US" sz="2400" dirty="0">
                <a:solidFill>
                  <a:schemeClr val="tx1"/>
                </a:solidFill>
              </a:rPr>
              <a:t>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dirty="0">
                <a:solidFill>
                  <a:schemeClr val="tx1"/>
                </a:solidFill>
              </a:rPr>
              <a:t> |</a:t>
            </a:r>
            <a:r>
              <a:rPr lang="en-US" altLang="en-US" sz="2400" dirty="0">
                <a:solidFill>
                  <a:srgbClr val="FFC000"/>
                </a:solidFill>
              </a:rPr>
              <a:t> d </a:t>
            </a:r>
            <a:r>
              <a:rPr lang="en-US" altLang="en-US" sz="2400" dirty="0">
                <a:solidFill>
                  <a:schemeClr val="tx1"/>
                </a:solidFill>
              </a:rPr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chemeClr val="tx1"/>
                </a:solidFill>
              </a:rPr>
              <a:t>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0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1 </a:t>
            </a:r>
            <a:r>
              <a:rPr lang="en-US" altLang="en-US" sz="2400" dirty="0"/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| ...</a:t>
            </a:r>
            <a:endParaRPr lang="en-US" altLang="en-US" sz="2400" dirty="0">
              <a:solidFill>
                <a:schemeClr val="tx1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Function</a:t>
            </a:r>
            <a:r>
              <a:rPr lang="en-US" altLang="en-US" sz="2400" dirty="0">
                <a:solidFill>
                  <a:schemeClr val="tx1"/>
                </a:solidFill>
              </a:rPr>
              <a:t>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chemeClr val="tx1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f 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>
                <a:solidFill>
                  <a:schemeClr val="tx1"/>
                </a:solidFill>
              </a:rPr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g(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f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chemeClr val="tx1"/>
                </a:solidFill>
              </a:rPr>
              <a:t>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1"/>
                </a:solidFill>
              </a:rPr>
              <a:t>                   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chemeClr val="tx1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+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,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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4" name="Text Box 21"/>
          <p:cNvSpPr txBox="1">
            <a:spLocks noChangeArrowheads="1"/>
          </p:cNvSpPr>
          <p:nvPr/>
        </p:nvSpPr>
        <p:spPr bwMode="auto">
          <a:xfrm>
            <a:off x="381000" y="3962400"/>
            <a:ext cx="10363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These map from a tuple of objects </a:t>
            </a:r>
            <a:r>
              <a:rPr lang="en-US" altLang="en-US" sz="2400" dirty="0"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altLang="en-US" sz="2400" dirty="0">
                <a:cs typeface="Times New Roman" panose="02020603050405020304" pitchFamily="18" charset="0"/>
              </a:rPr>
              <a:t>x,y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cs typeface="Times New Roman" panose="02020603050405020304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  to an object f(</a:t>
            </a:r>
            <a:r>
              <a:rPr lang="en-US" altLang="en-US" sz="2400" dirty="0" err="1">
                <a:cs typeface="Times New Roman" panose="02020603050405020304" pitchFamily="18" charset="0"/>
              </a:rPr>
              <a:t>x,y</a:t>
            </a:r>
            <a:r>
              <a:rPr lang="en-US" altLang="en-US" sz="2400" dirty="0">
                <a:cs typeface="Times New Roman" panose="02020603050405020304" pitchFamily="18" charset="0"/>
              </a:rPr>
              <a:t>).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</a:rPr>
              <a:t>Example: f(x,y) = 3x+4, father(Jeff) = Jack.</a:t>
            </a:r>
          </a:p>
        </p:txBody>
      </p:sp>
      <p:sp>
        <p:nvSpPr>
          <p:cNvPr id="5" name="Text Box 21"/>
          <p:cNvSpPr txBox="1">
            <a:spLocks noChangeArrowheads="1"/>
          </p:cNvSpPr>
          <p:nvPr/>
        </p:nvSpPr>
        <p:spPr bwMode="auto">
          <a:xfrm>
            <a:off x="381000" y="5212140"/>
            <a:ext cx="1036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One writes </a:t>
            </a:r>
            <a:r>
              <a:rPr lang="en-US" altLang="en-US" sz="2400" dirty="0" err="1"/>
              <a:t>x+y</a:t>
            </a:r>
            <a:r>
              <a:rPr lang="en-US" altLang="en-US" sz="2400" dirty="0"/>
              <a:t> instead of +(x,y).</a:t>
            </a:r>
          </a:p>
        </p:txBody>
      </p:sp>
    </p:spTree>
    <p:extLst>
      <p:ext uri="{BB962C8B-B14F-4D97-AF65-F5344CB8AC3E}">
        <p14:creationId xmlns:p14="http://schemas.microsoft.com/office/powerpoint/2010/main" val="366668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326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Term:             </a:t>
            </a:r>
            <a:r>
              <a:rPr lang="en-US" altLang="en-US" sz="2400" dirty="0"/>
              <a:t>eg  </a:t>
            </a:r>
            <a:r>
              <a:rPr lang="en-US" altLang="en-US" sz="2400" dirty="0">
                <a:solidFill>
                  <a:srgbClr val="FFC000"/>
                </a:solidFill>
              </a:rPr>
              <a:t>x+1</a:t>
            </a:r>
            <a:r>
              <a:rPr lang="en-US" altLang="en-US" sz="2400" dirty="0"/>
              <a:t>                   evaluates to an object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24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Term    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Variable</a:t>
            </a:r>
            <a:r>
              <a:rPr lang="en-US" altLang="en-US" sz="2400" dirty="0">
                <a:sym typeface="Wingdings" panose="05000000000000000000" pitchFamily="2" charset="2"/>
              </a:rPr>
              <a:t> | 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Constant </a:t>
            </a:r>
            <a:r>
              <a:rPr lang="en-US" altLang="en-US" sz="2400" dirty="0">
                <a:sym typeface="Wingdings" panose="05000000000000000000" pitchFamily="2" charset="2"/>
              </a:rPr>
              <a:t>|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Function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Variable</a:t>
            </a:r>
            <a:r>
              <a:rPr lang="en-US" altLang="en-US" sz="2400" dirty="0">
                <a:solidFill>
                  <a:schemeClr val="tx2"/>
                </a:solidFill>
              </a:rPr>
              <a:t>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g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/>
              <a:t>| …</a:t>
            </a:r>
            <a:r>
              <a:rPr lang="en-US" altLang="en-US" sz="2400" baseline="-25000" dirty="0"/>
              <a:t> </a:t>
            </a:r>
            <a:endParaRPr lang="en-US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Constant</a:t>
            </a:r>
            <a:r>
              <a:rPr lang="en-US" altLang="en-US" sz="2400" dirty="0">
                <a:solidFill>
                  <a:schemeClr val="tx1"/>
                </a:solidFill>
              </a:rPr>
              <a:t>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dirty="0">
                <a:solidFill>
                  <a:schemeClr val="tx1"/>
                </a:solidFill>
              </a:rPr>
              <a:t> |</a:t>
            </a:r>
            <a:r>
              <a:rPr lang="en-US" altLang="en-US" sz="2400" dirty="0">
                <a:solidFill>
                  <a:srgbClr val="FFC000"/>
                </a:solidFill>
              </a:rPr>
              <a:t> d </a:t>
            </a:r>
            <a:r>
              <a:rPr lang="en-US" altLang="en-US" sz="2400" dirty="0">
                <a:solidFill>
                  <a:schemeClr val="tx1"/>
                </a:solidFill>
              </a:rPr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chemeClr val="tx1"/>
                </a:solidFill>
              </a:rPr>
              <a:t>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0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1 </a:t>
            </a:r>
            <a:r>
              <a:rPr lang="en-US" altLang="en-US" sz="2400" dirty="0"/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| ...</a:t>
            </a:r>
            <a:endParaRPr lang="en-US" altLang="en-US" sz="2400" dirty="0">
              <a:solidFill>
                <a:schemeClr val="tx1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Function</a:t>
            </a:r>
            <a:r>
              <a:rPr lang="en-US" altLang="en-US" sz="2400" dirty="0">
                <a:solidFill>
                  <a:schemeClr val="tx1"/>
                </a:solidFill>
              </a:rPr>
              <a:t>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chemeClr val="tx1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f 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>
                <a:solidFill>
                  <a:schemeClr val="tx1"/>
                </a:solidFill>
              </a:rPr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g(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f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chemeClr val="tx1"/>
                </a:solidFill>
              </a:rPr>
              <a:t>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1"/>
                </a:solidFill>
              </a:rPr>
              <a:t>                   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chemeClr val="tx1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+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,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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7" name="Text Box 21"/>
          <p:cNvSpPr txBox="1">
            <a:spLocks noChangeArrowheads="1"/>
          </p:cNvSpPr>
          <p:nvPr/>
        </p:nvSpPr>
        <p:spPr bwMode="auto">
          <a:xfrm>
            <a:off x="381000" y="4069140"/>
            <a:ext cx="1036320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We define the set of syntactically allowed terms recursively.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/>
              <a:t>x, y, z, …, c, d, … are syntactically allowed terms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/>
              <a:t>If t</a:t>
            </a:r>
            <a:r>
              <a:rPr lang="en-US" altLang="en-US" sz="2400" baseline="-25000" dirty="0"/>
              <a:t>1</a:t>
            </a:r>
            <a:r>
              <a:rPr lang="en-US" altLang="en-US" sz="2400" dirty="0"/>
              <a:t> and t</a:t>
            </a:r>
            <a:r>
              <a:rPr lang="en-US" altLang="en-US" sz="2400" baseline="-25000" dirty="0"/>
              <a:t>2 </a:t>
            </a:r>
            <a:r>
              <a:rPr lang="en-US" altLang="en-US" sz="2400" dirty="0"/>
              <a:t>are syntactically allowed terms,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then so are f(t</a:t>
            </a:r>
            <a:r>
              <a:rPr lang="en-US" altLang="en-US" sz="2400" baseline="-25000" dirty="0"/>
              <a:t>1</a:t>
            </a:r>
            <a:r>
              <a:rPr lang="en-US" altLang="en-US" sz="2400" dirty="0"/>
              <a:t>,t</a:t>
            </a:r>
            <a:r>
              <a:rPr lang="en-US" altLang="en-US" sz="2400" baseline="-25000" dirty="0"/>
              <a:t>2</a:t>
            </a:r>
            <a:r>
              <a:rPr lang="en-US" altLang="en-US" sz="2400" dirty="0"/>
              <a:t>) and (t</a:t>
            </a:r>
            <a:r>
              <a:rPr lang="en-US" altLang="en-US" sz="2400" baseline="-25000" dirty="0"/>
              <a:t>1</a:t>
            </a:r>
            <a:r>
              <a:rPr lang="en-US" altLang="en-US" sz="2400" dirty="0"/>
              <a:t>+t</a:t>
            </a:r>
            <a:r>
              <a:rPr lang="en-US" altLang="en-US" sz="2400" baseline="-25000" dirty="0"/>
              <a:t>2</a:t>
            </a:r>
            <a:r>
              <a:rPr lang="en-US" altLang="en-US" sz="2400" dirty="0"/>
              <a:t>), … </a:t>
            </a:r>
          </a:p>
        </p:txBody>
      </p:sp>
    </p:spTree>
    <p:extLst>
      <p:ext uri="{BB962C8B-B14F-4D97-AF65-F5344CB8AC3E}">
        <p14:creationId xmlns:p14="http://schemas.microsoft.com/office/powerpoint/2010/main" val="1269000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9601200" cy="326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Formula:       </a:t>
            </a:r>
            <a:r>
              <a:rPr lang="en-US" altLang="en-US" sz="2400" dirty="0"/>
              <a:t>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y, y=x+1   </a:t>
            </a:r>
            <a:r>
              <a:rPr lang="en-US" altLang="en-US" sz="24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Term:             </a:t>
            </a:r>
            <a:r>
              <a:rPr lang="en-US" altLang="en-US" sz="2400" dirty="0"/>
              <a:t>eg  </a:t>
            </a:r>
            <a:r>
              <a:rPr lang="en-US" altLang="en-US" sz="2400" dirty="0">
                <a:solidFill>
                  <a:srgbClr val="FFC000"/>
                </a:solidFill>
              </a:rPr>
              <a:t>x+1</a:t>
            </a:r>
            <a:r>
              <a:rPr lang="en-US" altLang="en-US" sz="2400" dirty="0"/>
              <a:t>                   evaluates to an object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24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Term     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Variable</a:t>
            </a:r>
            <a:r>
              <a:rPr lang="en-US" altLang="en-US" sz="2400" dirty="0">
                <a:sym typeface="Wingdings" panose="05000000000000000000" pitchFamily="2" charset="2"/>
              </a:rPr>
              <a:t> | 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Constant </a:t>
            </a:r>
            <a:r>
              <a:rPr lang="en-US" altLang="en-US" sz="2400" dirty="0">
                <a:sym typeface="Wingdings" panose="05000000000000000000" pitchFamily="2" charset="2"/>
              </a:rPr>
              <a:t>|</a:t>
            </a:r>
            <a:r>
              <a: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rPr>
              <a:t> Function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Variable</a:t>
            </a:r>
            <a:r>
              <a:rPr lang="en-US" altLang="en-US" sz="2400" dirty="0">
                <a:solidFill>
                  <a:schemeClr val="tx2"/>
                </a:solidFill>
              </a:rPr>
              <a:t>   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z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g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/>
              <a:t>| …</a:t>
            </a:r>
            <a:r>
              <a:rPr lang="en-US" altLang="en-US" sz="2400" baseline="-25000" dirty="0"/>
              <a:t> </a:t>
            </a:r>
            <a:endParaRPr lang="en-US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Constant</a:t>
            </a:r>
            <a:r>
              <a:rPr lang="en-US" altLang="en-US" sz="2400" dirty="0">
                <a:solidFill>
                  <a:schemeClr val="tx1"/>
                </a:solidFill>
              </a:rPr>
              <a:t>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dirty="0">
                <a:solidFill>
                  <a:schemeClr val="tx1"/>
                </a:solidFill>
              </a:rPr>
              <a:t> |</a:t>
            </a:r>
            <a:r>
              <a:rPr lang="en-US" altLang="en-US" sz="2400" dirty="0">
                <a:solidFill>
                  <a:srgbClr val="FFC000"/>
                </a:solidFill>
              </a:rPr>
              <a:t> d </a:t>
            </a:r>
            <a:r>
              <a:rPr lang="en-US" altLang="en-US" sz="2400" dirty="0">
                <a:solidFill>
                  <a:schemeClr val="tx1"/>
                </a:solidFill>
              </a:rPr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c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3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chemeClr val="tx1"/>
                </a:solidFill>
              </a:rPr>
              <a:t>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               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solidFill>
                  <a:srgbClr val="FFC000"/>
                </a:solidFill>
              </a:rPr>
              <a:t>0</a:t>
            </a:r>
            <a:r>
              <a:rPr lang="en-US" altLang="en-US" sz="2400" dirty="0"/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1 </a:t>
            </a:r>
            <a:r>
              <a:rPr lang="en-US" altLang="en-US" sz="2400" dirty="0"/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| ...</a:t>
            </a:r>
            <a:endParaRPr lang="en-US" altLang="en-US" sz="2400" dirty="0">
              <a:solidFill>
                <a:schemeClr val="tx1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CC99FF"/>
                </a:solidFill>
              </a:rPr>
              <a:t>Function</a:t>
            </a:r>
            <a:r>
              <a:rPr lang="en-US" altLang="en-US" sz="2400" dirty="0">
                <a:solidFill>
                  <a:schemeClr val="tx1"/>
                </a:solidFill>
              </a:rPr>
              <a:t>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chemeClr val="tx1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f 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>
                <a:solidFill>
                  <a:schemeClr val="tx1"/>
                </a:solidFill>
              </a:rPr>
              <a:t>| </a:t>
            </a:r>
            <a:r>
              <a:rPr lang="en-US" altLang="en-US" sz="2400" dirty="0">
                <a:solidFill>
                  <a:srgbClr val="FFC000"/>
                </a:solidFill>
              </a:rPr>
              <a:t>g(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chemeClr val="tx1"/>
                </a:solidFill>
              </a:rPr>
              <a:t> | </a:t>
            </a:r>
            <a:r>
              <a:rPr lang="en-US" altLang="en-US" sz="2400" dirty="0">
                <a:solidFill>
                  <a:srgbClr val="FFC000"/>
                </a:solidFill>
              </a:rPr>
              <a:t>f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olidFill>
                  <a:schemeClr val="tx1"/>
                </a:solidFill>
              </a:rPr>
              <a:t>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1"/>
                </a:solidFill>
              </a:rPr>
              <a:t>                      </a:t>
            </a:r>
            <a:r>
              <a:rPr lang="en-US" altLang="en-US" sz="24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2400" dirty="0">
                <a:solidFill>
                  <a:schemeClr val="tx1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 </a:t>
            </a:r>
            <a:r>
              <a:rPr lang="en-US" altLang="en-US" sz="2400" dirty="0">
                <a:solidFill>
                  <a:srgbClr val="FFC000"/>
                </a:solidFill>
              </a:rPr>
              <a:t>+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 , 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 </a:t>
            </a:r>
            <a:r>
              <a:rPr lang="en-US" altLang="en-US" sz="2400" dirty="0">
                <a:solidFill>
                  <a:srgbClr val="CC99FF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5" name="Rectangle 4"/>
          <p:cNvSpPr/>
          <p:nvPr/>
        </p:nvSpPr>
        <p:spPr>
          <a:xfrm>
            <a:off x="495786" y="3886200"/>
            <a:ext cx="6487673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/>
              <a:t>We added lots of brackets to differentiate between</a:t>
            </a:r>
          </a:p>
          <a:p>
            <a:pPr algn="l"/>
            <a:r>
              <a:rPr lang="en-US" altLang="en-US" sz="2400" dirty="0">
                <a:sym typeface="Symbol" panose="05050102010706020507" pitchFamily="18" charset="2"/>
              </a:rPr>
              <a:t>    ((xy)+z) and (x(y+z))     </a:t>
            </a:r>
          </a:p>
          <a:p>
            <a:pPr algn="l"/>
            <a:r>
              <a:rPr lang="en-US" altLang="en-US" sz="2400" dirty="0">
                <a:sym typeface="Symbol" panose="05050102010706020507" pitchFamily="18" charset="2"/>
              </a:rPr>
              <a:t>    ((PQ)R) and (P(QR))</a:t>
            </a:r>
          </a:p>
          <a:p>
            <a:pPr algn="l"/>
            <a:r>
              <a:rPr lang="en-US" altLang="en-US" sz="2400" dirty="0">
                <a:sym typeface="Symbol" panose="05050102010706020507" pitchFamily="18" charset="2"/>
              </a:rPr>
              <a:t>Some can be dropped at the discretion of the user. </a:t>
            </a:r>
          </a:p>
        </p:txBody>
      </p:sp>
      <p:sp>
        <p:nvSpPr>
          <p:cNvPr id="6" name="Rectangle 5"/>
          <p:cNvSpPr/>
          <p:nvPr/>
        </p:nvSpPr>
        <p:spPr>
          <a:xfrm>
            <a:off x="557581" y="5558135"/>
            <a:ext cx="67576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/>
              <a:t>I stick commas in when I think it will help the reader.</a:t>
            </a:r>
            <a:endParaRPr lang="en-US" altLang="en-US" sz="2400" dirty="0"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000409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/>
          <p:cNvSpPr/>
          <p:nvPr/>
        </p:nvSpPr>
        <p:spPr>
          <a:xfrm>
            <a:off x="152400" y="4133671"/>
            <a:ext cx="4504759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This is a formula.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Lets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 prove it by parsing it with the </a:t>
            </a:r>
            <a:b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context free grammar.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8" name="Text Box 21"/>
          <p:cNvSpPr txBox="1">
            <a:spLocks noChangeArrowheads="1"/>
          </p:cNvSpPr>
          <p:nvPr/>
        </p:nvSpPr>
        <p:spPr bwMode="auto">
          <a:xfrm>
            <a:off x="228600" y="3729335"/>
            <a:ext cx="4114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b,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g, (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(b,g)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</a:rPr>
              <a:t> (x&gt;y))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5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Context Free Grammar of Syntax</a:t>
            </a:r>
            <a:endParaRPr lang="en-CA" altLang="en-US" kern="0" dirty="0"/>
          </a:p>
        </p:txBody>
      </p:sp>
      <p:sp>
        <p:nvSpPr>
          <p:cNvPr id="58" name="Text Box 21"/>
          <p:cNvSpPr txBox="1">
            <a:spLocks noChangeArrowheads="1"/>
          </p:cNvSpPr>
          <p:nvPr/>
        </p:nvSpPr>
        <p:spPr bwMode="auto">
          <a:xfrm>
            <a:off x="6096000" y="457200"/>
            <a:ext cx="1447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CC99FF"/>
                </a:solidFill>
              </a:rPr>
              <a:t>Formula</a:t>
            </a:r>
            <a:endParaRPr lang="en-US" altLang="en-US" sz="2400" dirty="0">
              <a:solidFill>
                <a:srgbClr val="CC99FF"/>
              </a:solidFill>
              <a:sym typeface="Wingdings" panose="05000000000000000000" pitchFamily="2" charset="2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083122" y="804818"/>
            <a:ext cx="1447800" cy="753868"/>
            <a:chOff x="6083122" y="1409953"/>
            <a:chExt cx="1447800" cy="753868"/>
          </a:xfrm>
        </p:grpSpPr>
        <p:sp>
          <p:nvSpPr>
            <p:cNvPr id="61" name="Text Box 21"/>
            <p:cNvSpPr txBox="1">
              <a:spLocks noChangeArrowheads="1"/>
            </p:cNvSpPr>
            <p:nvPr/>
          </p:nvSpPr>
          <p:spPr bwMode="auto">
            <a:xfrm>
              <a:off x="6083122" y="1702156"/>
              <a:ext cx="144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  <a:sym typeface="Symbol" panose="05050102010706020507" pitchFamily="18" charset="2"/>
                </a:rPr>
                <a:t>Quantifier</a:t>
              </a:r>
              <a:r>
                <a:rPr lang="en-US" altLang="en-US" sz="2400" dirty="0">
                  <a:sym typeface="Symbol" panose="05050102010706020507" pitchFamily="18" charset="2"/>
                </a:rPr>
                <a:t> </a:t>
              </a:r>
              <a:endParaRPr lang="en-US" altLang="en-US" sz="2400" dirty="0">
                <a:sym typeface="Wingdings" panose="05000000000000000000" pitchFamily="2" charset="2"/>
              </a:endParaRPr>
            </a:p>
          </p:txBody>
        </p:sp>
        <p:sp>
          <p:nvSpPr>
            <p:cNvPr id="62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830480" y="1445826"/>
            <a:ext cx="2971800" cy="726810"/>
            <a:chOff x="4836919" y="2219234"/>
            <a:chExt cx="2971800" cy="726810"/>
          </a:xfrm>
        </p:grpSpPr>
        <p:sp>
          <p:nvSpPr>
            <p:cNvPr id="64" name="Text Box 21"/>
            <p:cNvSpPr txBox="1">
              <a:spLocks noChangeArrowheads="1"/>
            </p:cNvSpPr>
            <p:nvPr/>
          </p:nvSpPr>
          <p:spPr bwMode="auto">
            <a:xfrm>
              <a:off x="4836919" y="2484379"/>
              <a:ext cx="2971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CC99FF"/>
                  </a:solidFill>
                  <a:sym typeface="Wingdings" panose="05000000000000000000" pitchFamily="2" charset="2"/>
                </a:rPr>
                <a:t>Variable</a:t>
              </a:r>
              <a:r>
                <a:rPr lang="en-US" altLang="en-US" sz="2400" dirty="0">
                  <a:solidFill>
                    <a:srgbClr val="FFC000"/>
                  </a:solidFill>
                  <a:sym typeface="Wingdings" panose="05000000000000000000" pitchFamily="2" charset="2"/>
                </a:rPr>
                <a:t>,</a:t>
              </a:r>
              <a:r>
                <a:rPr lang="en-US" altLang="en-US" sz="2400" dirty="0">
                  <a:solidFill>
                    <a:srgbClr val="CC99FF"/>
                  </a:solidFill>
                  <a:sym typeface="Wingdings" panose="05000000000000000000" pitchFamily="2" charset="2"/>
                </a:rPr>
                <a:t>  </a:t>
              </a:r>
              <a:r>
                <a:rPr lang="en-US" altLang="en-US" sz="2400" dirty="0">
                  <a:solidFill>
                    <a:srgbClr val="CC99FF"/>
                  </a:solidFill>
                </a:rPr>
                <a:t>Formula</a:t>
              </a:r>
            </a:p>
          </p:txBody>
        </p:sp>
        <p:sp>
          <p:nvSpPr>
            <p:cNvPr id="65" name="Text Box 21"/>
            <p:cNvSpPr txBox="1">
              <a:spLocks noChangeArrowheads="1"/>
            </p:cNvSpPr>
            <p:nvPr/>
          </p:nvSpPr>
          <p:spPr bwMode="auto">
            <a:xfrm rot="5400000">
              <a:off x="6489855" y="22503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6109341" y="2055426"/>
            <a:ext cx="1447800" cy="753868"/>
            <a:chOff x="6083122" y="1409953"/>
            <a:chExt cx="1447800" cy="753868"/>
          </a:xfrm>
        </p:grpSpPr>
        <p:sp>
          <p:nvSpPr>
            <p:cNvPr id="67" name="Text Box 21"/>
            <p:cNvSpPr txBox="1">
              <a:spLocks noChangeArrowheads="1"/>
            </p:cNvSpPr>
            <p:nvPr/>
          </p:nvSpPr>
          <p:spPr bwMode="auto">
            <a:xfrm>
              <a:off x="6083122" y="1702156"/>
              <a:ext cx="144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  <a:sym typeface="Symbol" panose="05050102010706020507" pitchFamily="18" charset="2"/>
                </a:rPr>
                <a:t>Quantifier</a:t>
              </a:r>
              <a:r>
                <a:rPr lang="en-US" altLang="en-US" sz="2400" dirty="0">
                  <a:sym typeface="Symbol" panose="05050102010706020507" pitchFamily="18" charset="2"/>
                </a:rPr>
                <a:t> </a:t>
              </a:r>
              <a:endParaRPr lang="en-US" altLang="en-US" sz="2400" dirty="0">
                <a:sym typeface="Wingdings" panose="05000000000000000000" pitchFamily="2" charset="2"/>
              </a:endParaRPr>
            </a:p>
          </p:txBody>
        </p:sp>
        <p:sp>
          <p:nvSpPr>
            <p:cNvPr id="68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4800600" y="2674460"/>
            <a:ext cx="2971800" cy="726810"/>
            <a:chOff x="4781283" y="2219234"/>
            <a:chExt cx="2971800" cy="726810"/>
          </a:xfrm>
        </p:grpSpPr>
        <p:sp>
          <p:nvSpPr>
            <p:cNvPr id="71" name="Text Box 21"/>
            <p:cNvSpPr txBox="1">
              <a:spLocks noChangeArrowheads="1"/>
            </p:cNvSpPr>
            <p:nvPr/>
          </p:nvSpPr>
          <p:spPr bwMode="auto">
            <a:xfrm>
              <a:off x="4781283" y="2484379"/>
              <a:ext cx="2971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$ </a:t>
              </a:r>
              <a:r>
                <a:rPr lang="en-US" altLang="en-US" sz="2400" dirty="0">
                  <a:solidFill>
                    <a:srgbClr val="CC99FF"/>
                  </a:solidFill>
                  <a:sym typeface="Wingdings" panose="05000000000000000000" pitchFamily="2" charset="2"/>
                </a:rPr>
                <a:t>Variable</a:t>
              </a:r>
              <a:r>
                <a:rPr lang="en-US" altLang="en-US" sz="2400" dirty="0">
                  <a:solidFill>
                    <a:srgbClr val="FFC000"/>
                  </a:solidFill>
                  <a:sym typeface="Wingdings" panose="05000000000000000000" pitchFamily="2" charset="2"/>
                </a:rPr>
                <a:t>,</a:t>
              </a:r>
              <a:r>
                <a:rPr lang="en-US" altLang="en-US" sz="2400" dirty="0">
                  <a:solidFill>
                    <a:srgbClr val="CC99FF"/>
                  </a:solidFill>
                  <a:sym typeface="Wingdings" panose="05000000000000000000" pitchFamily="2" charset="2"/>
                </a:rPr>
                <a:t>  </a:t>
              </a:r>
              <a:r>
                <a:rPr lang="en-US" altLang="en-US" sz="2400" dirty="0">
                  <a:solidFill>
                    <a:srgbClr val="CC99FF"/>
                  </a:solidFill>
                </a:rPr>
                <a:t>Formula</a:t>
              </a:r>
            </a:p>
          </p:txBody>
        </p:sp>
        <p:sp>
          <p:nvSpPr>
            <p:cNvPr id="72" name="Text Box 21"/>
            <p:cNvSpPr txBox="1">
              <a:spLocks noChangeArrowheads="1"/>
            </p:cNvSpPr>
            <p:nvPr/>
          </p:nvSpPr>
          <p:spPr bwMode="auto">
            <a:xfrm rot="5400000">
              <a:off x="6489855" y="22503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051677" y="3285128"/>
            <a:ext cx="1676400" cy="722184"/>
            <a:chOff x="6051677" y="3437528"/>
            <a:chExt cx="1676400" cy="722184"/>
          </a:xfrm>
        </p:grpSpPr>
        <p:sp>
          <p:nvSpPr>
            <p:cNvPr id="59" name="Text Box 21"/>
            <p:cNvSpPr txBox="1">
              <a:spLocks noChangeArrowheads="1"/>
            </p:cNvSpPr>
            <p:nvPr/>
          </p:nvSpPr>
          <p:spPr bwMode="auto">
            <a:xfrm>
              <a:off x="6051677" y="3698047"/>
              <a:ext cx="16764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Connector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76" name="Text Box 21"/>
            <p:cNvSpPr txBox="1">
              <a:spLocks noChangeArrowheads="1"/>
            </p:cNvSpPr>
            <p:nvPr/>
          </p:nvSpPr>
          <p:spPr bwMode="auto">
            <a:xfrm rot="5400000">
              <a:off x="6515611" y="3468678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319270" y="3859755"/>
            <a:ext cx="3048000" cy="716710"/>
            <a:chOff x="5319270" y="4012155"/>
            <a:chExt cx="3048000" cy="716710"/>
          </a:xfrm>
        </p:grpSpPr>
        <p:sp>
          <p:nvSpPr>
            <p:cNvPr id="73" name="Text Box 21"/>
            <p:cNvSpPr txBox="1">
              <a:spLocks noChangeArrowheads="1"/>
            </p:cNvSpPr>
            <p:nvPr/>
          </p:nvSpPr>
          <p:spPr bwMode="auto">
            <a:xfrm>
              <a:off x="5319270" y="4267200"/>
              <a:ext cx="3048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(</a:t>
              </a:r>
              <a:r>
                <a:rPr lang="en-US" altLang="en-US" sz="2400" dirty="0">
                  <a:solidFill>
                    <a:srgbClr val="CC99FF"/>
                  </a:solidFill>
                </a:rPr>
                <a:t>Formula 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</a:t>
              </a:r>
              <a:r>
                <a:rPr lang="en-US" altLang="en-US" sz="2400" dirty="0">
                  <a:sym typeface="Symbol" panose="05050102010706020507" pitchFamily="18" charset="2"/>
                </a:rPr>
                <a:t> </a:t>
              </a:r>
              <a:r>
                <a:rPr lang="en-US" altLang="en-US" sz="2400" dirty="0">
                  <a:solidFill>
                    <a:srgbClr val="CC99FF"/>
                  </a:solidFill>
                </a:rPr>
                <a:t>Formula 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)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77" name="Text Box 21"/>
            <p:cNvSpPr txBox="1">
              <a:spLocks noChangeArrowheads="1"/>
            </p:cNvSpPr>
            <p:nvPr/>
          </p:nvSpPr>
          <p:spPr bwMode="auto">
            <a:xfrm rot="5400000">
              <a:off x="6511145" y="4043305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sp>
        <p:nvSpPr>
          <p:cNvPr id="80" name="Text Box 21"/>
          <p:cNvSpPr txBox="1">
            <a:spLocks noChangeArrowheads="1"/>
          </p:cNvSpPr>
          <p:nvPr/>
        </p:nvSpPr>
        <p:spPr bwMode="auto">
          <a:xfrm>
            <a:off x="26670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3" name="Text Box 21"/>
          <p:cNvSpPr txBox="1">
            <a:spLocks noChangeArrowheads="1"/>
          </p:cNvSpPr>
          <p:nvPr/>
        </p:nvSpPr>
        <p:spPr bwMode="auto">
          <a:xfrm>
            <a:off x="2907552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4" name="Text Box 21"/>
          <p:cNvSpPr txBox="1">
            <a:spLocks noChangeArrowheads="1"/>
          </p:cNvSpPr>
          <p:nvPr/>
        </p:nvSpPr>
        <p:spPr bwMode="auto">
          <a:xfrm>
            <a:off x="310029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,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5" name="Text Box 21"/>
          <p:cNvSpPr txBox="1">
            <a:spLocks noChangeArrowheads="1"/>
          </p:cNvSpPr>
          <p:nvPr/>
        </p:nvSpPr>
        <p:spPr bwMode="auto">
          <a:xfrm>
            <a:off x="32766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6" name="Text Box 21"/>
          <p:cNvSpPr txBox="1">
            <a:spLocks noChangeArrowheads="1"/>
          </p:cNvSpPr>
          <p:nvPr/>
        </p:nvSpPr>
        <p:spPr bwMode="auto">
          <a:xfrm>
            <a:off x="347532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g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8" name="Text Box 21"/>
          <p:cNvSpPr txBox="1">
            <a:spLocks noChangeArrowheads="1"/>
          </p:cNvSpPr>
          <p:nvPr/>
        </p:nvSpPr>
        <p:spPr bwMode="auto">
          <a:xfrm>
            <a:off x="3657600" y="6342528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,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89" name="Text Box 21"/>
          <p:cNvSpPr txBox="1">
            <a:spLocks noChangeArrowheads="1"/>
          </p:cNvSpPr>
          <p:nvPr/>
        </p:nvSpPr>
        <p:spPr bwMode="auto">
          <a:xfrm>
            <a:off x="389730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(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90" name="Text Box 21"/>
          <p:cNvSpPr txBox="1">
            <a:spLocks noChangeArrowheads="1"/>
          </p:cNvSpPr>
          <p:nvPr/>
        </p:nvSpPr>
        <p:spPr bwMode="auto">
          <a:xfrm>
            <a:off x="4114800" y="6324600"/>
            <a:ext cx="1143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94" name="Text Box 21"/>
          <p:cNvSpPr txBox="1">
            <a:spLocks noChangeArrowheads="1"/>
          </p:cNvSpPr>
          <p:nvPr/>
        </p:nvSpPr>
        <p:spPr bwMode="auto">
          <a:xfrm>
            <a:off x="557370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,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98" name="Text Box 21"/>
          <p:cNvSpPr txBox="1">
            <a:spLocks noChangeArrowheads="1"/>
          </p:cNvSpPr>
          <p:nvPr/>
        </p:nvSpPr>
        <p:spPr bwMode="auto">
          <a:xfrm>
            <a:off x="63246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99" name="Text Box 21"/>
          <p:cNvSpPr txBox="1">
            <a:spLocks noChangeArrowheads="1"/>
          </p:cNvSpPr>
          <p:nvPr/>
        </p:nvSpPr>
        <p:spPr bwMode="auto">
          <a:xfrm>
            <a:off x="6560024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endParaRPr lang="en-US" altLang="en-US" sz="2400" dirty="0">
              <a:sym typeface="Wingdings" panose="05000000000000000000" pitchFamily="2" charset="2"/>
            </a:endParaRPr>
          </a:p>
        </p:txBody>
      </p:sp>
      <p:sp>
        <p:nvSpPr>
          <p:cNvPr id="100" name="Text Box 21"/>
          <p:cNvSpPr txBox="1">
            <a:spLocks noChangeArrowheads="1"/>
          </p:cNvSpPr>
          <p:nvPr/>
        </p:nvSpPr>
        <p:spPr bwMode="auto">
          <a:xfrm>
            <a:off x="6851176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102" name="Text Box 21"/>
          <p:cNvSpPr txBox="1">
            <a:spLocks noChangeArrowheads="1"/>
          </p:cNvSpPr>
          <p:nvPr/>
        </p:nvSpPr>
        <p:spPr bwMode="auto">
          <a:xfrm>
            <a:off x="7703024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&gt;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104" name="Text Box 21"/>
          <p:cNvSpPr txBox="1">
            <a:spLocks noChangeArrowheads="1"/>
          </p:cNvSpPr>
          <p:nvPr/>
        </p:nvSpPr>
        <p:spPr bwMode="auto">
          <a:xfrm>
            <a:off x="8534400" y="63246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5105400" y="4419600"/>
            <a:ext cx="1524000" cy="737206"/>
            <a:chOff x="5105400" y="4733834"/>
            <a:chExt cx="1524000" cy="737206"/>
          </a:xfrm>
        </p:grpSpPr>
        <p:sp>
          <p:nvSpPr>
            <p:cNvPr id="60" name="Text Box 21"/>
            <p:cNvSpPr txBox="1">
              <a:spLocks noChangeArrowheads="1"/>
            </p:cNvSpPr>
            <p:nvPr/>
          </p:nvSpPr>
          <p:spPr bwMode="auto">
            <a:xfrm>
              <a:off x="5105400" y="5009375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Relation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05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114800" y="5017025"/>
            <a:ext cx="3124200" cy="755520"/>
            <a:chOff x="4114800" y="5349410"/>
            <a:chExt cx="3124200" cy="755520"/>
          </a:xfrm>
        </p:grpSpPr>
        <p:sp>
          <p:nvSpPr>
            <p:cNvPr id="75" name="Text Box 21"/>
            <p:cNvSpPr txBox="1">
              <a:spLocks noChangeArrowheads="1"/>
            </p:cNvSpPr>
            <p:nvPr/>
          </p:nvSpPr>
          <p:spPr bwMode="auto">
            <a:xfrm>
              <a:off x="4114800" y="5643265"/>
              <a:ext cx="3124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sym typeface="Wingdings" panose="05000000000000000000" pitchFamily="2" charset="2"/>
                </a:rPr>
                <a:t>Loves</a:t>
              </a:r>
              <a:r>
                <a:rPr lang="en-US" altLang="en-US" sz="2400" dirty="0">
                  <a:solidFill>
                    <a:srgbClr val="FFC000"/>
                  </a:solidFill>
                </a:rPr>
                <a:t>(</a:t>
              </a:r>
              <a:r>
                <a:rPr lang="en-US" altLang="en-US" sz="2400" dirty="0" err="1">
                  <a:solidFill>
                    <a:srgbClr val="CC99FF"/>
                  </a:solidFill>
                </a:rPr>
                <a:t>Term</a:t>
              </a:r>
              <a:r>
                <a:rPr lang="en-US" altLang="en-US" sz="2400" dirty="0" err="1">
                  <a:solidFill>
                    <a:srgbClr val="FFC000"/>
                  </a:solidFill>
                </a:rPr>
                <a:t>,</a:t>
              </a:r>
              <a:r>
                <a:rPr lang="en-US" altLang="en-US" sz="2400" dirty="0" err="1">
                  <a:solidFill>
                    <a:srgbClr val="CC99FF"/>
                  </a:solidFill>
                </a:rPr>
                <a:t>Term</a:t>
              </a:r>
              <a:r>
                <a:rPr lang="en-US" altLang="en-US" sz="2400" dirty="0">
                  <a:solidFill>
                    <a:srgbClr val="FFC000"/>
                  </a:solidFill>
                </a:rPr>
                <a:t>)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06" name="Text Box 21"/>
            <p:cNvSpPr txBox="1">
              <a:spLocks noChangeArrowheads="1"/>
            </p:cNvSpPr>
            <p:nvPr/>
          </p:nvSpPr>
          <p:spPr bwMode="auto">
            <a:xfrm rot="5400000">
              <a:off x="5503080" y="5380560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193552" y="5987402"/>
            <a:ext cx="461665" cy="798863"/>
            <a:chOff x="5193552" y="5987402"/>
            <a:chExt cx="461665" cy="798863"/>
          </a:xfrm>
        </p:grpSpPr>
        <p:sp>
          <p:nvSpPr>
            <p:cNvPr id="93" name="Text Box 21"/>
            <p:cNvSpPr txBox="1">
              <a:spLocks noChangeArrowheads="1"/>
            </p:cNvSpPr>
            <p:nvPr/>
          </p:nvSpPr>
          <p:spPr bwMode="auto">
            <a:xfrm>
              <a:off x="5269374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b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07" name="Text Box 21"/>
            <p:cNvSpPr txBox="1">
              <a:spLocks noChangeArrowheads="1"/>
            </p:cNvSpPr>
            <p:nvPr/>
          </p:nvSpPr>
          <p:spPr bwMode="auto">
            <a:xfrm rot="5400000">
              <a:off x="5162402" y="6018552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162800" y="4419600"/>
            <a:ext cx="1524000" cy="766465"/>
            <a:chOff x="7162800" y="4675562"/>
            <a:chExt cx="1524000" cy="766465"/>
          </a:xfrm>
        </p:grpSpPr>
        <p:sp>
          <p:nvSpPr>
            <p:cNvPr id="78" name="Text Box 21"/>
            <p:cNvSpPr txBox="1">
              <a:spLocks noChangeArrowheads="1"/>
            </p:cNvSpPr>
            <p:nvPr/>
          </p:nvSpPr>
          <p:spPr bwMode="auto">
            <a:xfrm>
              <a:off x="7162800" y="4980362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Relation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09" name="Text Box 21"/>
            <p:cNvSpPr txBox="1">
              <a:spLocks noChangeArrowheads="1"/>
            </p:cNvSpPr>
            <p:nvPr/>
          </p:nvSpPr>
          <p:spPr bwMode="auto">
            <a:xfrm rot="5400000">
              <a:off x="7490256" y="4706712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162800" y="5970962"/>
            <a:ext cx="461665" cy="815303"/>
            <a:chOff x="7162800" y="5970962"/>
            <a:chExt cx="461665" cy="815303"/>
          </a:xfrm>
        </p:grpSpPr>
        <p:sp>
          <p:nvSpPr>
            <p:cNvPr id="101" name="Text Box 21"/>
            <p:cNvSpPr txBox="1">
              <a:spLocks noChangeArrowheads="1"/>
            </p:cNvSpPr>
            <p:nvPr/>
          </p:nvSpPr>
          <p:spPr bwMode="auto">
            <a:xfrm>
              <a:off x="7215096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x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11" name="Text Box 21"/>
            <p:cNvSpPr txBox="1">
              <a:spLocks noChangeArrowheads="1"/>
            </p:cNvSpPr>
            <p:nvPr/>
          </p:nvSpPr>
          <p:spPr bwMode="auto">
            <a:xfrm rot="5400000">
              <a:off x="7131650" y="6002112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074222" y="5951065"/>
            <a:ext cx="465554" cy="835200"/>
            <a:chOff x="8074222" y="5951065"/>
            <a:chExt cx="465554" cy="835200"/>
          </a:xfrm>
        </p:grpSpPr>
        <p:sp>
          <p:nvSpPr>
            <p:cNvPr id="103" name="Text Box 21"/>
            <p:cNvSpPr txBox="1">
              <a:spLocks noChangeArrowheads="1"/>
            </p:cNvSpPr>
            <p:nvPr/>
          </p:nvSpPr>
          <p:spPr bwMode="auto">
            <a:xfrm>
              <a:off x="8158776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y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12" name="Text Box 21"/>
            <p:cNvSpPr txBox="1">
              <a:spLocks noChangeArrowheads="1"/>
            </p:cNvSpPr>
            <p:nvPr/>
          </p:nvSpPr>
          <p:spPr bwMode="auto">
            <a:xfrm rot="5400000">
              <a:off x="8043072" y="5982215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858000" y="5000585"/>
            <a:ext cx="3124200" cy="790615"/>
            <a:chOff x="6858000" y="5326994"/>
            <a:chExt cx="3124200" cy="790615"/>
          </a:xfrm>
        </p:grpSpPr>
        <p:sp>
          <p:nvSpPr>
            <p:cNvPr id="110" name="Text Box 21"/>
            <p:cNvSpPr txBox="1">
              <a:spLocks noChangeArrowheads="1"/>
            </p:cNvSpPr>
            <p:nvPr/>
          </p:nvSpPr>
          <p:spPr bwMode="auto">
            <a:xfrm rot="5400000">
              <a:off x="7496232" y="535814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113" name="Text Box 21"/>
            <p:cNvSpPr txBox="1">
              <a:spLocks noChangeArrowheads="1"/>
            </p:cNvSpPr>
            <p:nvPr/>
          </p:nvSpPr>
          <p:spPr bwMode="auto">
            <a:xfrm>
              <a:off x="6858000" y="5655944"/>
              <a:ext cx="3124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(</a:t>
              </a:r>
              <a:r>
                <a:rPr lang="en-US" altLang="en-US" sz="2400" dirty="0">
                  <a:solidFill>
                    <a:srgbClr val="CC99FF"/>
                  </a:solidFill>
                </a:rPr>
                <a:t>Term </a:t>
              </a:r>
              <a:r>
                <a:rPr lang="en-US" altLang="en-US" sz="2400" dirty="0">
                  <a:solidFill>
                    <a:srgbClr val="FFC000"/>
                  </a:solidFill>
                </a:rPr>
                <a:t>&gt; </a:t>
              </a:r>
              <a:r>
                <a:rPr lang="en-US" altLang="en-US" sz="2400" dirty="0">
                  <a:solidFill>
                    <a:srgbClr val="CC99FF"/>
                  </a:solidFill>
                </a:rPr>
                <a:t>Term</a:t>
              </a:r>
              <a:r>
                <a:rPr lang="en-US" altLang="en-US" sz="2400" dirty="0">
                  <a:solidFill>
                    <a:srgbClr val="FFC000"/>
                  </a:solidFill>
                </a:rPr>
                <a:t>)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809128" y="5997386"/>
            <a:ext cx="461666" cy="788879"/>
            <a:chOff x="5792710" y="5997386"/>
            <a:chExt cx="461666" cy="788879"/>
          </a:xfrm>
        </p:grpSpPr>
        <p:sp>
          <p:nvSpPr>
            <p:cNvPr id="97" name="Text Box 21"/>
            <p:cNvSpPr txBox="1">
              <a:spLocks noChangeArrowheads="1"/>
            </p:cNvSpPr>
            <p:nvPr/>
          </p:nvSpPr>
          <p:spPr bwMode="auto">
            <a:xfrm>
              <a:off x="5873376" y="6324600"/>
              <a:ext cx="381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g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14" name="Text Box 21"/>
            <p:cNvSpPr txBox="1">
              <a:spLocks noChangeArrowheads="1"/>
            </p:cNvSpPr>
            <p:nvPr/>
          </p:nvSpPr>
          <p:spPr bwMode="auto">
            <a:xfrm rot="5400000">
              <a:off x="5761560" y="6028536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5356037" y="2045448"/>
            <a:ext cx="461665" cy="753868"/>
            <a:chOff x="6486159" y="1409953"/>
            <a:chExt cx="461665" cy="753868"/>
          </a:xfrm>
        </p:grpSpPr>
        <p:sp>
          <p:nvSpPr>
            <p:cNvPr id="123" name="Text Box 21"/>
            <p:cNvSpPr txBox="1">
              <a:spLocks noChangeArrowheads="1"/>
            </p:cNvSpPr>
            <p:nvPr/>
          </p:nvSpPr>
          <p:spPr bwMode="auto">
            <a:xfrm>
              <a:off x="6558250" y="1702156"/>
              <a:ext cx="34912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b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24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5410200" y="3276600"/>
            <a:ext cx="461665" cy="753868"/>
            <a:chOff x="6486159" y="1409953"/>
            <a:chExt cx="461665" cy="753868"/>
          </a:xfrm>
        </p:grpSpPr>
        <p:sp>
          <p:nvSpPr>
            <p:cNvPr id="126" name="Text Box 21"/>
            <p:cNvSpPr txBox="1">
              <a:spLocks noChangeArrowheads="1"/>
            </p:cNvSpPr>
            <p:nvPr/>
          </p:nvSpPr>
          <p:spPr bwMode="auto">
            <a:xfrm>
              <a:off x="6558250" y="1702156"/>
              <a:ext cx="34912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g</a:t>
              </a:r>
              <a:endPara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27" name="Text Box 21"/>
            <p:cNvSpPr txBox="1">
              <a:spLocks noChangeArrowheads="1"/>
            </p:cNvSpPr>
            <p:nvPr/>
          </p:nvSpPr>
          <p:spPr bwMode="auto">
            <a:xfrm rot="5400000">
              <a:off x="6455009" y="1441103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sp>
        <p:nvSpPr>
          <p:cNvPr id="132" name="Text Box 21"/>
          <p:cNvSpPr txBox="1">
            <a:spLocks noChangeArrowheads="1"/>
          </p:cNvSpPr>
          <p:nvPr/>
        </p:nvSpPr>
        <p:spPr bwMode="auto">
          <a:xfrm>
            <a:off x="8763000" y="6336552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133" name="Text Box 21"/>
          <p:cNvSpPr txBox="1">
            <a:spLocks noChangeArrowheads="1"/>
          </p:cNvSpPr>
          <p:nvPr/>
        </p:nvSpPr>
        <p:spPr bwMode="auto">
          <a:xfrm>
            <a:off x="76200" y="579090"/>
            <a:ext cx="4940122" cy="315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2"/>
                </a:solidFill>
              </a:rPr>
              <a:t>Formula:       </a:t>
            </a:r>
            <a:r>
              <a:rPr lang="en-US" altLang="en-US" sz="1200" dirty="0"/>
              <a:t>eg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200" dirty="0">
                <a:solidFill>
                  <a:srgbClr val="FFC000"/>
                </a:solidFill>
              </a:rPr>
              <a:t>x,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1200" dirty="0">
                <a:solidFill>
                  <a:srgbClr val="FFC000"/>
                </a:solidFill>
              </a:rPr>
              <a:t>y, y=x+1   </a:t>
            </a:r>
            <a:r>
              <a:rPr lang="en-US" altLang="en-US" sz="1200" dirty="0"/>
              <a:t>evaluates to true/false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2"/>
                </a:solidFill>
              </a:rPr>
              <a:t>Term:             </a:t>
            </a:r>
            <a:r>
              <a:rPr lang="en-US" altLang="en-US" sz="1200" dirty="0"/>
              <a:t>eg  </a:t>
            </a:r>
            <a:r>
              <a:rPr lang="en-US" altLang="en-US" sz="1200" dirty="0">
                <a:solidFill>
                  <a:srgbClr val="FFC000"/>
                </a:solidFill>
              </a:rPr>
              <a:t>x+1</a:t>
            </a:r>
            <a:r>
              <a:rPr lang="en-US" altLang="en-US" sz="1200" dirty="0"/>
              <a:t>                   evaluates to an object </a:t>
            </a:r>
            <a:r>
              <a:rPr lang="el-GR" altLang="en-US" sz="12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 </a:t>
            </a:r>
            <a:r>
              <a:rPr lang="en-US" altLang="en-US" sz="1200" dirty="0"/>
              <a:t>Universe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9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Formula  </a:t>
            </a:r>
            <a:r>
              <a:rPr lang="en-US" altLang="en-US" sz="1200" dirty="0"/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CC99FF"/>
                </a:solidFill>
              </a:rPr>
              <a:t>Relation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CC99FF"/>
                </a:solidFill>
              </a:rPr>
              <a:t>Connector</a:t>
            </a:r>
            <a:r>
              <a:rPr lang="en-US" altLang="en-US" sz="1200" dirty="0"/>
              <a:t> |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endParaRPr lang="en-US" altLang="en-US" sz="1200" dirty="0">
              <a:sym typeface="Wingdings" panose="05000000000000000000" pitchFamily="2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Relation</a:t>
            </a:r>
            <a:r>
              <a:rPr lang="en-US" altLang="en-US" sz="1200" dirty="0"/>
              <a:t>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Loves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R(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 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P(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/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&gt;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</a:t>
            </a:r>
            <a:r>
              <a:rPr lang="en-US" altLang="en-US" sz="1200" dirty="0">
                <a:solidFill>
                  <a:srgbClr val="FFC000"/>
                </a:solidFill>
              </a:rPr>
              <a:t> 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l-GR" altLang="en-US" sz="12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=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| ...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Connector</a:t>
            </a:r>
            <a:r>
              <a:rPr lang="en-US" altLang="en-US" sz="1200" dirty="0"/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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ym typeface="Symbol" panose="05050102010706020507" pitchFamily="18" charset="2"/>
              </a:rPr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 </a:t>
            </a:r>
            <a:r>
              <a:rPr lang="en-US" altLang="en-US" sz="1200" dirty="0">
                <a:solidFill>
                  <a:srgbClr val="CC99FF"/>
                </a:solidFill>
              </a:rPr>
              <a:t>Formula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)</a:t>
            </a:r>
            <a:r>
              <a:rPr lang="en-US" altLang="en-US" sz="1200" dirty="0">
                <a:sym typeface="Symbol" panose="05050102010706020507" pitchFamily="18" charset="2"/>
              </a:rPr>
              <a:t> | …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ym typeface="Symbol" panose="05050102010706020507" pitchFamily="18" charset="2"/>
              </a:rPr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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  <a:sym typeface="Symbol" panose="05050102010706020507" pitchFamily="18" charset="2"/>
              </a:rPr>
              <a:t>Quantifier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ym typeface="Symbol" panose="05050102010706020507" pitchFamily="18" charset="2"/>
              </a:rPr>
              <a:t>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>
                <a:sym typeface="Symbol" panose="05050102010706020507" pitchFamily="18" charset="2"/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Variable</a:t>
            </a:r>
            <a:r>
              <a:rPr lang="en-US" altLang="en-US" sz="1200" dirty="0">
                <a:solidFill>
                  <a:srgbClr val="FFC000"/>
                </a:solidFill>
                <a:sym typeface="Wingdings" panose="05000000000000000000" pitchFamily="2" charset="2"/>
              </a:rPr>
              <a:t>,</a:t>
            </a:r>
            <a:r>
              <a:rPr lang="en-US" altLang="en-US" sz="1200" dirty="0">
                <a:latin typeface="Symbol" pitchFamily="18" charset="2"/>
              </a:rPr>
              <a:t> </a:t>
            </a:r>
            <a:r>
              <a:rPr lang="en-US" altLang="en-US" sz="1200" dirty="0">
                <a:solidFill>
                  <a:srgbClr val="CC99FF"/>
                </a:solidFill>
              </a:rPr>
              <a:t>Formula</a:t>
            </a:r>
            <a:r>
              <a:rPr lang="en-US" altLang="en-US" sz="1200" dirty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000" dirty="0"/>
              <a:t> 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Term     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Variable</a:t>
            </a:r>
            <a:r>
              <a:rPr lang="en-US" altLang="en-US" sz="1200" dirty="0">
                <a:sym typeface="Wingdings" panose="05000000000000000000" pitchFamily="2" charset="2"/>
              </a:rPr>
              <a:t> | 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Constant </a:t>
            </a:r>
            <a:r>
              <a:rPr lang="en-US" altLang="en-US" sz="1200" dirty="0">
                <a:sym typeface="Wingdings" panose="05000000000000000000" pitchFamily="2" charset="2"/>
              </a:rPr>
              <a:t>|</a:t>
            </a:r>
            <a:r>
              <a:rPr lang="en-US" altLang="en-US" sz="1200" dirty="0">
                <a:solidFill>
                  <a:srgbClr val="CC99FF"/>
                </a:solidFill>
                <a:sym typeface="Wingdings" panose="05000000000000000000" pitchFamily="2" charset="2"/>
              </a:rPr>
              <a:t> Function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Variable</a:t>
            </a:r>
            <a:r>
              <a:rPr lang="en-US" altLang="en-US" sz="1200" dirty="0">
                <a:solidFill>
                  <a:schemeClr val="tx2"/>
                </a:solidFill>
              </a:rPr>
              <a:t>    </a:t>
            </a:r>
            <a:r>
              <a:rPr lang="en-US" altLang="en-US" sz="1200" dirty="0">
                <a:sym typeface="Wingdings" panose="05000000000000000000" pitchFamily="2" charset="2"/>
              </a:rPr>
              <a:t></a:t>
            </a:r>
            <a:r>
              <a:rPr lang="en-US" altLang="en-US" sz="1200" dirty="0"/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y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z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b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g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2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x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3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/>
              <a:t>| …</a:t>
            </a:r>
            <a:r>
              <a:rPr lang="en-US" altLang="en-US" sz="1200" baseline="-25000" dirty="0"/>
              <a:t> </a:t>
            </a:r>
            <a:endParaRPr lang="en-US" altLang="en-US" sz="12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Constant</a:t>
            </a:r>
            <a:r>
              <a:rPr lang="en-US" altLang="en-US" sz="1200" dirty="0">
                <a:solidFill>
                  <a:schemeClr val="tx1"/>
                </a:solidFill>
              </a:rPr>
              <a:t>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dirty="0">
                <a:solidFill>
                  <a:schemeClr val="tx1"/>
                </a:solidFill>
              </a:rPr>
              <a:t> |</a:t>
            </a:r>
            <a:r>
              <a:rPr lang="en-US" altLang="en-US" sz="1200" dirty="0">
                <a:solidFill>
                  <a:srgbClr val="FFC000"/>
                </a:solidFill>
              </a:rPr>
              <a:t> d </a:t>
            </a:r>
            <a:r>
              <a:rPr lang="en-US" altLang="en-US" sz="1200" dirty="0">
                <a:solidFill>
                  <a:schemeClr val="tx1"/>
                </a:solidFill>
              </a:rPr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2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c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3</a:t>
            </a:r>
            <a:r>
              <a:rPr lang="en-US" altLang="en-US" sz="1200" dirty="0">
                <a:solidFill>
                  <a:srgbClr val="FFC000"/>
                </a:solidFill>
              </a:rPr>
              <a:t> </a:t>
            </a:r>
            <a:r>
              <a:rPr lang="en-US" altLang="en-US" sz="1200" dirty="0">
                <a:solidFill>
                  <a:schemeClr val="tx1"/>
                </a:solidFill>
              </a:rPr>
              <a:t>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/>
              <a:t>                      </a:t>
            </a:r>
            <a:r>
              <a:rPr lang="en-US" altLang="en-US" sz="1200" dirty="0">
                <a:sym typeface="Wingdings" panose="05000000000000000000" pitchFamily="2" charset="2"/>
              </a:rPr>
              <a:t> </a:t>
            </a:r>
            <a:r>
              <a:rPr lang="en-US" altLang="en-US" sz="1200" dirty="0">
                <a:solidFill>
                  <a:srgbClr val="FFC000"/>
                </a:solidFill>
              </a:rPr>
              <a:t>0</a:t>
            </a:r>
            <a:r>
              <a:rPr lang="en-US" altLang="en-US" sz="1200" dirty="0"/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1 </a:t>
            </a:r>
            <a:r>
              <a:rPr lang="en-US" altLang="en-US" sz="1200" dirty="0"/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2</a:t>
            </a:r>
            <a:r>
              <a:rPr lang="en-US" altLang="en-US" sz="1200" dirty="0"/>
              <a:t> | ...</a:t>
            </a:r>
            <a:endParaRPr lang="en-US" altLang="en-US" sz="1200" dirty="0">
              <a:solidFill>
                <a:schemeClr val="tx1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1200" dirty="0">
                <a:solidFill>
                  <a:srgbClr val="CC99FF"/>
                </a:solidFill>
              </a:rPr>
              <a:t>Function</a:t>
            </a:r>
            <a:r>
              <a:rPr lang="en-US" altLang="en-US" sz="1200" dirty="0">
                <a:solidFill>
                  <a:schemeClr val="tx1"/>
                </a:solidFill>
              </a:rPr>
              <a:t>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chemeClr val="tx1"/>
                </a:solidFill>
              </a:rPr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f 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 </a:t>
            </a:r>
            <a:r>
              <a:rPr lang="en-US" altLang="en-US" sz="1200" dirty="0">
                <a:solidFill>
                  <a:schemeClr val="tx1"/>
                </a:solidFill>
              </a:rPr>
              <a:t>| </a:t>
            </a:r>
            <a:r>
              <a:rPr lang="en-US" altLang="en-US" sz="1200" dirty="0">
                <a:solidFill>
                  <a:srgbClr val="FFC000"/>
                </a:solidFill>
              </a:rPr>
              <a:t>g(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>
                <a:solidFill>
                  <a:schemeClr val="tx1"/>
                </a:solidFill>
              </a:rPr>
              <a:t> | </a:t>
            </a:r>
            <a:r>
              <a:rPr lang="en-US" altLang="en-US" sz="1200" dirty="0">
                <a:solidFill>
                  <a:srgbClr val="FFC000"/>
                </a:solidFill>
              </a:rPr>
              <a:t>f</a:t>
            </a:r>
            <a:r>
              <a:rPr lang="en-US" altLang="en-US" sz="1200" baseline="-25000" dirty="0">
                <a:solidFill>
                  <a:srgbClr val="FFC000"/>
                </a:solidFill>
              </a:rPr>
              <a:t>1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 err="1">
                <a:solidFill>
                  <a:srgbClr val="FFC000"/>
                </a:solidFill>
              </a:rPr>
              <a:t>,</a:t>
            </a:r>
            <a:r>
              <a:rPr lang="en-US" altLang="en-US" sz="1200" dirty="0" err="1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>
                <a:solidFill>
                  <a:schemeClr val="tx1"/>
                </a:solidFill>
              </a:rPr>
              <a:t> |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200" dirty="0">
                <a:solidFill>
                  <a:schemeClr val="tx1"/>
                </a:solidFill>
              </a:rPr>
              <a:t>                      </a:t>
            </a:r>
            <a:r>
              <a:rPr lang="en-US" altLang="en-US" sz="1200" dirty="0">
                <a:solidFill>
                  <a:schemeClr val="tx1"/>
                </a:solidFill>
                <a:sym typeface="Wingdings" panose="05000000000000000000" pitchFamily="2" charset="2"/>
              </a:rPr>
              <a:t></a:t>
            </a:r>
            <a:r>
              <a:rPr lang="en-US" altLang="en-US" sz="1200" dirty="0">
                <a:solidFill>
                  <a:schemeClr val="tx1"/>
                </a:solidFill>
              </a:rPr>
              <a:t>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 </a:t>
            </a:r>
            <a:r>
              <a:rPr lang="en-US" altLang="en-US" sz="1200" dirty="0">
                <a:solidFill>
                  <a:srgbClr val="FFC000"/>
                </a:solidFill>
              </a:rPr>
              <a:t>+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, </a:t>
            </a:r>
            <a:r>
              <a:rPr lang="en-US" altLang="en-US" sz="1200" dirty="0">
                <a:solidFill>
                  <a:srgbClr val="FFC000"/>
                </a:solidFill>
              </a:rPr>
              <a:t>(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/>
              <a:t> </a:t>
            </a:r>
            <a:r>
              <a:rPr lang="en-US" altLang="en-US" sz="1200" dirty="0">
                <a:solidFill>
                  <a:srgbClr val="FFC000"/>
                </a:solidFill>
                <a:sym typeface="Symbol" panose="05050102010706020507" pitchFamily="18" charset="2"/>
              </a:rPr>
              <a:t> </a:t>
            </a:r>
            <a:r>
              <a:rPr lang="en-US" altLang="en-US" sz="1200" dirty="0">
                <a:solidFill>
                  <a:srgbClr val="CC99FF"/>
                </a:solidFill>
              </a:rPr>
              <a:t>Term</a:t>
            </a:r>
            <a:r>
              <a:rPr lang="en-US" altLang="en-US" sz="1200" dirty="0">
                <a:solidFill>
                  <a:srgbClr val="FFC000"/>
                </a:solidFill>
              </a:rPr>
              <a:t>)</a:t>
            </a:r>
            <a:r>
              <a:rPr lang="en-US" altLang="en-US" sz="1200" dirty="0"/>
              <a:t>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2660650" y="1155700"/>
            <a:ext cx="808320" cy="14793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1365250" y="2222500"/>
            <a:ext cx="1301750" cy="19238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36" name="Rectangle 135"/>
          <p:cNvSpPr/>
          <p:nvPr/>
        </p:nvSpPr>
        <p:spPr>
          <a:xfrm>
            <a:off x="2665130" y="1143000"/>
            <a:ext cx="808320" cy="14793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37" name="Rectangle 136"/>
          <p:cNvSpPr/>
          <p:nvPr/>
        </p:nvSpPr>
        <p:spPr>
          <a:xfrm>
            <a:off x="2736850" y="2230140"/>
            <a:ext cx="1301750" cy="19238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38" name="Rectangle 137"/>
          <p:cNvSpPr/>
          <p:nvPr/>
        </p:nvSpPr>
        <p:spPr>
          <a:xfrm>
            <a:off x="1877706" y="2743200"/>
            <a:ext cx="121690" cy="208516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>
          <a:xfrm>
            <a:off x="2074463" y="2763284"/>
            <a:ext cx="121690" cy="208516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40" name="Rectangle 139"/>
          <p:cNvSpPr/>
          <p:nvPr/>
        </p:nvSpPr>
        <p:spPr>
          <a:xfrm>
            <a:off x="1955039" y="1143000"/>
            <a:ext cx="808320" cy="147935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>
            <a:off x="1313596" y="1685414"/>
            <a:ext cx="1554710" cy="170491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42" name="Rectangle 141"/>
          <p:cNvSpPr/>
          <p:nvPr/>
        </p:nvSpPr>
        <p:spPr>
          <a:xfrm>
            <a:off x="1359063" y="1130300"/>
            <a:ext cx="651393" cy="148121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>
            <a:off x="1336340" y="2738651"/>
            <a:ext cx="873459" cy="200954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grpSp>
        <p:nvGrpSpPr>
          <p:cNvPr id="146" name="Group 145"/>
          <p:cNvGrpSpPr/>
          <p:nvPr/>
        </p:nvGrpSpPr>
        <p:grpSpPr>
          <a:xfrm>
            <a:off x="4648200" y="5634839"/>
            <a:ext cx="1524000" cy="699977"/>
            <a:chOff x="5105400" y="4733834"/>
            <a:chExt cx="1524000" cy="699977"/>
          </a:xfrm>
        </p:grpSpPr>
        <p:sp>
          <p:nvSpPr>
            <p:cNvPr id="147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Variable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48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5638800" y="5638800"/>
            <a:ext cx="1524000" cy="699977"/>
            <a:chOff x="5105400" y="4733834"/>
            <a:chExt cx="1524000" cy="699977"/>
          </a:xfrm>
        </p:grpSpPr>
        <p:sp>
          <p:nvSpPr>
            <p:cNvPr id="150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Variable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51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6705600" y="5654263"/>
            <a:ext cx="1524000" cy="699977"/>
            <a:chOff x="5105400" y="4733834"/>
            <a:chExt cx="1524000" cy="699977"/>
          </a:xfrm>
        </p:grpSpPr>
        <p:sp>
          <p:nvSpPr>
            <p:cNvPr id="153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Variable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54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7848600" y="5646722"/>
            <a:ext cx="1524000" cy="699977"/>
            <a:chOff x="5105400" y="4733834"/>
            <a:chExt cx="1524000" cy="699977"/>
          </a:xfrm>
        </p:grpSpPr>
        <p:sp>
          <p:nvSpPr>
            <p:cNvPr id="156" name="Text Box 21"/>
            <p:cNvSpPr txBox="1">
              <a:spLocks noChangeArrowheads="1"/>
            </p:cNvSpPr>
            <p:nvPr/>
          </p:nvSpPr>
          <p:spPr bwMode="auto">
            <a:xfrm>
              <a:off x="5105400" y="4972146"/>
              <a:ext cx="1524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CC99FF"/>
                  </a:solidFill>
                </a:rPr>
                <a:t>Variable</a:t>
              </a:r>
              <a:endParaRPr lang="en-US" altLang="en-US" sz="2400" dirty="0">
                <a:solidFill>
                  <a:srgbClr val="CC99FF"/>
                </a:solidFill>
                <a:sym typeface="Wingdings" panose="05000000000000000000" pitchFamily="2" charset="2"/>
              </a:endParaRPr>
            </a:p>
          </p:txBody>
        </p:sp>
        <p:sp>
          <p:nvSpPr>
            <p:cNvPr id="157" name="Text Box 21"/>
            <p:cNvSpPr txBox="1">
              <a:spLocks noChangeArrowheads="1"/>
            </p:cNvSpPr>
            <p:nvPr/>
          </p:nvSpPr>
          <p:spPr bwMode="auto">
            <a:xfrm rot="5400000">
              <a:off x="5515032" y="4764984"/>
              <a:ext cx="5239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</a:t>
              </a:r>
            </a:p>
          </p:txBody>
        </p:sp>
      </p:grpSp>
      <p:sp>
        <p:nvSpPr>
          <p:cNvPr id="158" name="Rectangle 157"/>
          <p:cNvSpPr/>
          <p:nvPr/>
        </p:nvSpPr>
        <p:spPr>
          <a:xfrm>
            <a:off x="1336341" y="2569414"/>
            <a:ext cx="568659" cy="187310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1066800" y="1295400"/>
            <a:ext cx="1524000" cy="382892"/>
          </a:xfrm>
          <a:prstGeom prst="rect">
            <a:avLst/>
          </a:prstGeom>
          <a:ln w="12700">
            <a:solidFill>
              <a:schemeClr val="tx2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591687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5" fill="hold">
                      <p:stCondLst>
                        <p:cond delay="indefinite"/>
                      </p:stCondLst>
                      <p:childTnLst>
                        <p:par>
                          <p:cTn id="246" fill="hold">
                            <p:stCondLst>
                              <p:cond delay="0"/>
                            </p:stCondLst>
                            <p:childTnLst>
                              <p:par>
                                <p:cTn id="2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7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8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5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8" grpId="0"/>
      <p:bldP spid="80" grpId="0"/>
      <p:bldP spid="83" grpId="0"/>
      <p:bldP spid="84" grpId="0"/>
      <p:bldP spid="85" grpId="0"/>
      <p:bldP spid="86" grpId="0"/>
      <p:bldP spid="88" grpId="0"/>
      <p:bldP spid="89" grpId="0"/>
      <p:bldP spid="90" grpId="0"/>
      <p:bldP spid="94" grpId="0"/>
      <p:bldP spid="98" grpId="0"/>
      <p:bldP spid="99" grpId="0"/>
      <p:bldP spid="100" grpId="0"/>
      <p:bldP spid="102" grpId="0"/>
      <p:bldP spid="104" grpId="0"/>
      <p:bldP spid="132" grpId="0"/>
      <p:bldP spid="22" grpId="0" animBg="1"/>
      <p:bldP spid="22" grpId="1" animBg="1"/>
      <p:bldP spid="135" grpId="0" animBg="1"/>
      <p:bldP spid="135" grpId="1" animBg="1"/>
      <p:bldP spid="136" grpId="0" animBg="1"/>
      <p:bldP spid="136" grpId="1" animBg="1"/>
      <p:bldP spid="137" grpId="0" animBg="1"/>
      <p:bldP spid="137" grpId="1" animBg="1"/>
      <p:bldP spid="138" grpId="0" animBg="1"/>
      <p:bldP spid="138" grpId="1" animBg="1"/>
      <p:bldP spid="139" grpId="0" animBg="1"/>
      <p:bldP spid="139" grpId="1" animBg="1"/>
      <p:bldP spid="140" grpId="0" animBg="1"/>
      <p:bldP spid="140" grpId="1" animBg="1"/>
      <p:bldP spid="141" grpId="0" animBg="1"/>
      <p:bldP spid="141" grpId="1" animBg="1"/>
      <p:bldP spid="142" grpId="0" animBg="1"/>
      <p:bldP spid="142" grpId="1" animBg="1"/>
      <p:bldP spid="143" grpId="0" animBg="1"/>
      <p:bldP spid="143" grpId="1" animBg="1"/>
      <p:bldP spid="158" grpId="0" animBg="1"/>
      <p:bldP spid="158" grpId="1" animBg="1"/>
      <p:bldP spid="159" grpId="0" animBg="1"/>
      <p:bldP spid="159" grpId="1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/>
              <a:t>Meta Syntax </a:t>
            </a:r>
            <a:r>
              <a:rPr lang="el-GR" altLang="en-US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endParaRPr lang="en-CA" altLang="en-US" kern="0" dirty="0"/>
          </a:p>
        </p:txBody>
      </p:sp>
      <p:grpSp>
        <p:nvGrpSpPr>
          <p:cNvPr id="6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76200" y="1752600"/>
            <a:ext cx="1007553" cy="999245"/>
            <a:chOff x="2065" y="1551"/>
            <a:chExt cx="1628" cy="1988"/>
          </a:xfrm>
        </p:grpSpPr>
        <p:sp>
          <p:nvSpPr>
            <p:cNvPr id="7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0084" y="745461"/>
            <a:ext cx="5865116" cy="1817696"/>
          </a:xfrm>
          <a:prstGeom prst="wedgeRoundRectCallout">
            <a:avLst>
              <a:gd name="adj1" fmla="val -56674"/>
              <a:gd name="adj2" fmla="val -208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Just to be clear!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Though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lang="en-US" altLang="en-US" sz="2400" dirty="0"/>
              <a:t>symbol is the one the most used in our discussions and proofs,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it is </a:t>
            </a:r>
            <a:r>
              <a:rPr lang="en-US" altLang="en-US" sz="2400" dirty="0">
                <a:solidFill>
                  <a:srgbClr val="C00000"/>
                </a:solidFill>
              </a:rPr>
              <a:t>not</a:t>
            </a:r>
            <a:r>
              <a:rPr lang="en-US" altLang="en-US" sz="2400" dirty="0"/>
              <a:t> actually a legal part of the syntax.</a:t>
            </a:r>
          </a:p>
        </p:txBody>
      </p:sp>
      <p:sp>
        <p:nvSpPr>
          <p:cNvPr id="26" name="AutoShape 8"/>
          <p:cNvSpPr>
            <a:spLocks noChangeArrowheads="1"/>
          </p:cNvSpPr>
          <p:nvPr/>
        </p:nvSpPr>
        <p:spPr bwMode="auto">
          <a:xfrm>
            <a:off x="1831084" y="2667000"/>
            <a:ext cx="5560316" cy="1981200"/>
          </a:xfrm>
          <a:prstGeom prst="wedgeRectCallout">
            <a:avLst>
              <a:gd name="adj1" fmla="val 35505"/>
              <a:gd name="adj2" fmla="val 60090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It is </a:t>
            </a:r>
            <a:r>
              <a:rPr lang="en-US" altLang="en-US" sz="2400" dirty="0">
                <a:solidFill>
                  <a:schemeClr val="tx2"/>
                </a:solidFill>
              </a:rPr>
              <a:t>Meta Syntax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use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 to talk about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an arbitrary Predicate logic formula.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use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to indicated that it has two free variables </a:t>
            </a:r>
            <a:r>
              <a:rPr lang="en-US" altLang="en-US" sz="2400" dirty="0">
                <a:solidFill>
                  <a:srgbClr val="00FF00"/>
                </a:solidFill>
              </a:rPr>
              <a:t>x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rgbClr val="00FF00"/>
                </a:solidFill>
              </a:rPr>
              <a:t>y</a:t>
            </a:r>
            <a:r>
              <a:rPr lang="en-US" altLang="en-US" sz="2400" dirty="0"/>
              <a:t>.</a:t>
            </a:r>
          </a:p>
        </p:txBody>
      </p:sp>
      <p:pic>
        <p:nvPicPr>
          <p:cNvPr id="27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7356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50566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5" grpId="0" animBg="1"/>
      <p:bldP spid="2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2"/>
          <p:cNvGrpSpPr>
            <a:grpSpLocks/>
          </p:cNvGrpSpPr>
          <p:nvPr/>
        </p:nvGrpSpPr>
        <p:grpSpPr bwMode="auto">
          <a:xfrm>
            <a:off x="4953000" y="787400"/>
            <a:ext cx="4114800" cy="5918200"/>
            <a:chOff x="2400" y="528"/>
            <a:chExt cx="3312" cy="3728"/>
          </a:xfrm>
        </p:grpSpPr>
        <p:sp>
          <p:nvSpPr>
            <p:cNvPr id="1305603" name="Oval 3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25" name="Text Box 4"/>
            <p:cNvSpPr txBox="1">
              <a:spLocks noChangeArrowheads="1"/>
            </p:cNvSpPr>
            <p:nvPr/>
          </p:nvSpPr>
          <p:spPr bwMode="auto">
            <a:xfrm>
              <a:off x="2731" y="528"/>
              <a:ext cx="2635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Complex Numbers</a:t>
              </a:r>
            </a:p>
          </p:txBody>
        </p:sp>
      </p:grpSp>
      <p:grpSp>
        <p:nvGrpSpPr>
          <p:cNvPr id="6147" name="Group 6"/>
          <p:cNvGrpSpPr>
            <a:grpSpLocks/>
          </p:cNvGrpSpPr>
          <p:nvPr/>
        </p:nvGrpSpPr>
        <p:grpSpPr bwMode="auto">
          <a:xfrm>
            <a:off x="5000625" y="1830388"/>
            <a:ext cx="3902075" cy="4887912"/>
            <a:chOff x="2467" y="1153"/>
            <a:chExt cx="3141" cy="3079"/>
          </a:xfrm>
        </p:grpSpPr>
        <p:sp>
          <p:nvSpPr>
            <p:cNvPr id="1305607" name="Oval 7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00FF00"/>
              </a:solidFill>
              <a:round/>
              <a:headEnd/>
              <a:tailEnd/>
            </a:ln>
            <a:effectLst/>
          </p:spPr>
          <p:txBody>
            <a:bodyPr wrap="none" lIns="274320" rIns="274320" anchor="ctr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23" name="Text Box 8"/>
            <p:cNvSpPr txBox="1">
              <a:spLocks noChangeArrowheads="1"/>
            </p:cNvSpPr>
            <p:nvPr/>
          </p:nvSpPr>
          <p:spPr bwMode="auto">
            <a:xfrm>
              <a:off x="3506" y="1153"/>
              <a:ext cx="108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Reals</a:t>
              </a:r>
            </a:p>
          </p:txBody>
        </p:sp>
      </p:grpSp>
      <p:grpSp>
        <p:nvGrpSpPr>
          <p:cNvPr id="6148" name="Group 9"/>
          <p:cNvGrpSpPr>
            <a:grpSpLocks/>
          </p:cNvGrpSpPr>
          <p:nvPr/>
        </p:nvGrpSpPr>
        <p:grpSpPr bwMode="auto">
          <a:xfrm>
            <a:off x="5465763" y="3695700"/>
            <a:ext cx="2916237" cy="3009900"/>
            <a:chOff x="3260" y="2753"/>
            <a:chExt cx="1535" cy="1503"/>
          </a:xfrm>
        </p:grpSpPr>
        <p:sp>
          <p:nvSpPr>
            <p:cNvPr id="6220" name="Oval 10"/>
            <p:cNvSpPr>
              <a:spLocks noChangeArrowheads="1"/>
            </p:cNvSpPr>
            <p:nvPr/>
          </p:nvSpPr>
          <p:spPr bwMode="auto">
            <a:xfrm>
              <a:off x="3304" y="2816"/>
              <a:ext cx="1440" cy="144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21" name="Text Box 11"/>
            <p:cNvSpPr txBox="1">
              <a:spLocks noChangeArrowheads="1"/>
            </p:cNvSpPr>
            <p:nvPr/>
          </p:nvSpPr>
          <p:spPr bwMode="auto">
            <a:xfrm>
              <a:off x="3260" y="2753"/>
              <a:ext cx="1535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Rationals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151" name="Group 2"/>
          <p:cNvGrpSpPr>
            <a:grpSpLocks/>
          </p:cNvGrpSpPr>
          <p:nvPr/>
        </p:nvGrpSpPr>
        <p:grpSpPr bwMode="auto">
          <a:xfrm>
            <a:off x="5410200" y="4800600"/>
            <a:ext cx="2809875" cy="1954213"/>
            <a:chOff x="6092657" y="5348287"/>
            <a:chExt cx="1709179" cy="1406526"/>
          </a:xfrm>
        </p:grpSpPr>
        <p:sp>
          <p:nvSpPr>
            <p:cNvPr id="6218" name="Oval 10"/>
            <p:cNvSpPr>
              <a:spLocks noChangeArrowheads="1"/>
            </p:cNvSpPr>
            <p:nvPr/>
          </p:nvSpPr>
          <p:spPr bwMode="auto">
            <a:xfrm>
              <a:off x="6553200" y="5675313"/>
              <a:ext cx="863600" cy="1079500"/>
            </a:xfrm>
            <a:prstGeom prst="ellipse">
              <a:avLst/>
            </a:prstGeom>
            <a:noFill/>
            <a:ln w="38100" cap="sq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19" name="Text Box 11"/>
            <p:cNvSpPr txBox="1">
              <a:spLocks noChangeArrowheads="1"/>
            </p:cNvSpPr>
            <p:nvPr/>
          </p:nvSpPr>
          <p:spPr bwMode="auto">
            <a:xfrm>
              <a:off x="6092657" y="5348287"/>
              <a:ext cx="170917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Integers</a:t>
              </a:r>
            </a:p>
          </p:txBody>
        </p:sp>
      </p:grp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33038"/>
              </p:ext>
            </p:extLst>
          </p:nvPr>
        </p:nvGraphicFramePr>
        <p:xfrm>
          <a:off x="228600" y="1968500"/>
          <a:ext cx="3276600" cy="191770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295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1105"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+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ym typeface="Symbol"/>
                        </a:rPr>
                        <a:t></a:t>
                      </a:r>
                      <a:endParaRPr lang="en-US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>
                          <a:sym typeface="Symbol"/>
                        </a:rPr>
                        <a:t>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ym typeface="Symbol"/>
                        </a:rPr>
                        <a:t></a:t>
                      </a:r>
                      <a:endParaRPr lang="en-US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3595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Integers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Rationals</a:t>
                      </a:r>
                      <a:endParaRPr lang="en-US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1105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Reals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0895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Complex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190" name="Rectangle 4"/>
          <p:cNvSpPr>
            <a:spLocks noChangeArrowheads="1"/>
          </p:cNvSpPr>
          <p:nvPr/>
        </p:nvSpPr>
        <p:spPr bwMode="auto">
          <a:xfrm>
            <a:off x="6611938" y="6121400"/>
            <a:ext cx="6524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x,y</a:t>
            </a:r>
            <a:endParaRPr kumimoji="0" lang="en-US" alt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Rectangle 41"/>
          <p:cNvSpPr>
            <a:spLocks noChangeArrowheads="1"/>
          </p:cNvSpPr>
          <p:nvPr/>
        </p:nvSpPr>
        <p:spPr bwMode="auto">
          <a:xfrm>
            <a:off x="3757613" y="2895600"/>
            <a:ext cx="8270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x+y</a:t>
            </a:r>
            <a:endParaRPr kumimoji="0" lang="en-US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Rectangle 42"/>
          <p:cNvSpPr>
            <a:spLocks noChangeArrowheads="1"/>
          </p:cNvSpPr>
          <p:nvPr/>
        </p:nvSpPr>
        <p:spPr bwMode="auto">
          <a:xfrm>
            <a:off x="3757613" y="3302000"/>
            <a:ext cx="923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x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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y</a:t>
            </a:r>
            <a:endParaRPr kumimoji="0" lang="en-US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3757613" y="3695700"/>
            <a:ext cx="14303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x/y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(y0)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Rectangle 44"/>
          <p:cNvSpPr>
            <a:spLocks noChangeArrowheads="1"/>
          </p:cNvSpPr>
          <p:nvPr/>
        </p:nvSpPr>
        <p:spPr bwMode="auto">
          <a:xfrm>
            <a:off x="3757377" y="4089400"/>
            <a:ext cx="1462323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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x 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(x0)</a:t>
            </a:r>
            <a:endParaRPr kumimoji="0" lang="en-US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524000" y="2311400"/>
            <a:ext cx="2055813" cy="1565275"/>
            <a:chOff x="1523412" y="2311400"/>
            <a:chExt cx="2056031" cy="1565870"/>
          </a:xfrm>
        </p:grpSpPr>
        <p:grpSp>
          <p:nvGrpSpPr>
            <p:cNvPr id="6198" name="Group 5"/>
            <p:cNvGrpSpPr>
              <a:grpSpLocks/>
            </p:cNvGrpSpPr>
            <p:nvPr/>
          </p:nvGrpSpPr>
          <p:grpSpPr bwMode="auto">
            <a:xfrm>
              <a:off x="1523412" y="2311400"/>
              <a:ext cx="356188" cy="1565870"/>
              <a:chOff x="1498012" y="2336800"/>
              <a:chExt cx="356188" cy="1565870"/>
            </a:xfrm>
          </p:grpSpPr>
          <p:sp>
            <p:nvSpPr>
              <p:cNvPr id="6214" name="Rectangle 1"/>
              <p:cNvSpPr>
                <a:spLocks noChangeArrowheads="1"/>
              </p:cNvSpPr>
              <p:nvPr/>
            </p:nvSpPr>
            <p:spPr bwMode="auto">
              <a:xfrm>
                <a:off x="1498012" y="233680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15" name="Rectangle 22"/>
              <p:cNvSpPr>
                <a:spLocks noChangeArrowheads="1"/>
              </p:cNvSpPr>
              <p:nvPr/>
            </p:nvSpPr>
            <p:spPr bwMode="auto">
              <a:xfrm>
                <a:off x="1498012" y="273873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16" name="Rectangle 23"/>
              <p:cNvSpPr>
                <a:spLocks noChangeArrowheads="1"/>
              </p:cNvSpPr>
              <p:nvPr/>
            </p:nvSpPr>
            <p:spPr bwMode="auto">
              <a:xfrm>
                <a:off x="1498012" y="308987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17" name="Rectangle 24"/>
              <p:cNvSpPr>
                <a:spLocks noChangeArrowheads="1"/>
              </p:cNvSpPr>
              <p:nvPr/>
            </p:nvSpPr>
            <p:spPr bwMode="auto">
              <a:xfrm>
                <a:off x="1498012" y="344100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199" name="Group 26"/>
            <p:cNvGrpSpPr>
              <a:grpSpLocks/>
            </p:cNvGrpSpPr>
            <p:nvPr/>
          </p:nvGrpSpPr>
          <p:grpSpPr bwMode="auto">
            <a:xfrm>
              <a:off x="1993312" y="2311400"/>
              <a:ext cx="356188" cy="1565870"/>
              <a:chOff x="1498012" y="2336800"/>
              <a:chExt cx="356188" cy="1565870"/>
            </a:xfrm>
          </p:grpSpPr>
          <p:sp>
            <p:nvSpPr>
              <p:cNvPr id="6210" name="Rectangle 28"/>
              <p:cNvSpPr>
                <a:spLocks noChangeArrowheads="1"/>
              </p:cNvSpPr>
              <p:nvPr/>
            </p:nvSpPr>
            <p:spPr bwMode="auto">
              <a:xfrm>
                <a:off x="1498012" y="233680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11" name="Rectangle 29"/>
              <p:cNvSpPr>
                <a:spLocks noChangeArrowheads="1"/>
              </p:cNvSpPr>
              <p:nvPr/>
            </p:nvSpPr>
            <p:spPr bwMode="auto">
              <a:xfrm>
                <a:off x="1498012" y="273873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12" name="Rectangle 30"/>
              <p:cNvSpPr>
                <a:spLocks noChangeArrowheads="1"/>
              </p:cNvSpPr>
              <p:nvPr/>
            </p:nvSpPr>
            <p:spPr bwMode="auto">
              <a:xfrm>
                <a:off x="1498012" y="308987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13" name="Rectangle 31"/>
              <p:cNvSpPr>
                <a:spLocks noChangeArrowheads="1"/>
              </p:cNvSpPr>
              <p:nvPr/>
            </p:nvSpPr>
            <p:spPr bwMode="auto">
              <a:xfrm>
                <a:off x="1498012" y="344100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200" name="Group 32"/>
            <p:cNvGrpSpPr>
              <a:grpSpLocks/>
            </p:cNvGrpSpPr>
            <p:nvPr/>
          </p:nvGrpSpPr>
          <p:grpSpPr bwMode="auto">
            <a:xfrm>
              <a:off x="2463212" y="2311400"/>
              <a:ext cx="389850" cy="1565870"/>
              <a:chOff x="1498012" y="2336800"/>
              <a:chExt cx="389850" cy="1565870"/>
            </a:xfrm>
          </p:grpSpPr>
          <p:sp>
            <p:nvSpPr>
              <p:cNvPr id="6206" name="Rectangle 33"/>
              <p:cNvSpPr>
                <a:spLocks noChangeArrowheads="1"/>
              </p:cNvSpPr>
              <p:nvPr/>
            </p:nvSpPr>
            <p:spPr bwMode="auto">
              <a:xfrm>
                <a:off x="1498012" y="2336800"/>
                <a:ext cx="38985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N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07" name="Rectangle 34"/>
              <p:cNvSpPr>
                <a:spLocks noChangeArrowheads="1"/>
              </p:cNvSpPr>
              <p:nvPr/>
            </p:nvSpPr>
            <p:spPr bwMode="auto">
              <a:xfrm>
                <a:off x="1498012" y="273873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08" name="Rectangle 35"/>
              <p:cNvSpPr>
                <a:spLocks noChangeArrowheads="1"/>
              </p:cNvSpPr>
              <p:nvPr/>
            </p:nvSpPr>
            <p:spPr bwMode="auto">
              <a:xfrm>
                <a:off x="1498012" y="308987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09" name="Rectangle 36"/>
              <p:cNvSpPr>
                <a:spLocks noChangeArrowheads="1"/>
              </p:cNvSpPr>
              <p:nvPr/>
            </p:nvSpPr>
            <p:spPr bwMode="auto">
              <a:xfrm>
                <a:off x="1498012" y="344100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201" name="Group 37"/>
            <p:cNvGrpSpPr>
              <a:grpSpLocks/>
            </p:cNvGrpSpPr>
            <p:nvPr/>
          </p:nvGrpSpPr>
          <p:grpSpPr bwMode="auto">
            <a:xfrm>
              <a:off x="2933112" y="2311400"/>
              <a:ext cx="646331" cy="1565870"/>
              <a:chOff x="1498012" y="2336800"/>
              <a:chExt cx="646331" cy="1565870"/>
            </a:xfrm>
          </p:grpSpPr>
          <p:sp>
            <p:nvSpPr>
              <p:cNvPr id="6202" name="Rectangle 38"/>
              <p:cNvSpPr>
                <a:spLocks noChangeArrowheads="1"/>
              </p:cNvSpPr>
              <p:nvPr/>
            </p:nvSpPr>
            <p:spPr bwMode="auto">
              <a:xfrm>
                <a:off x="1498012" y="2336800"/>
                <a:ext cx="38985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N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03" name="Rectangle 39"/>
              <p:cNvSpPr>
                <a:spLocks noChangeArrowheads="1"/>
              </p:cNvSpPr>
              <p:nvPr/>
            </p:nvSpPr>
            <p:spPr bwMode="auto">
              <a:xfrm>
                <a:off x="1498012" y="2738735"/>
                <a:ext cx="38985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N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04" name="Rectangle 40"/>
              <p:cNvSpPr>
                <a:spLocks noChangeArrowheads="1"/>
              </p:cNvSpPr>
              <p:nvPr/>
            </p:nvSpPr>
            <p:spPr bwMode="auto">
              <a:xfrm>
                <a:off x="1498012" y="3089870"/>
                <a:ext cx="64633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Y/N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05" name="Rectangle 45"/>
              <p:cNvSpPr>
                <a:spLocks noChangeArrowheads="1"/>
              </p:cNvSpPr>
              <p:nvPr/>
            </p:nvSpPr>
            <p:spPr bwMode="auto">
              <a:xfrm>
                <a:off x="1498012" y="3441005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itchFamily="18" charset="2"/>
                  </a:rPr>
                  <a:t>Y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7" name="Rectangle 46"/>
          <p:cNvSpPr>
            <a:spLocks noChangeArrowheads="1"/>
          </p:cNvSpPr>
          <p:nvPr/>
        </p:nvSpPr>
        <p:spPr bwMode="auto">
          <a:xfrm>
            <a:off x="3784600" y="4597400"/>
            <a:ext cx="593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</a:t>
            </a: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x</a:t>
            </a:r>
            <a:endParaRPr kumimoji="0" lang="en-US" alt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8400"/>
            <a:ext cx="19050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0F53E4-4446-4DE1-BCAA-682957C67B63}" type="slidenum">
              <a:rPr kumimoji="0" lang="en-CA" sz="3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Closure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0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8381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4.81481E-6 L 0.29392 0.3463 " pathEditMode="relative" rAng="0" ptsTypes="AA">
                                      <p:cBhvr>
                                        <p:cTn id="6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687" y="17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07407E-6 L 0.29687 0.3426 " pathEditMode="relative" rAng="0" ptsTypes="AA">
                                      <p:cBhvr>
                                        <p:cTn id="6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844" y="171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0.275 0.07408 " pathEditMode="relative" rAng="0" ptsTypes="AA">
                                      <p:cBhvr>
                                        <p:cTn id="7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750" y="3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1.48148E-6 L 0.28021 -0.22778 " pathEditMode="relative" rAng="0" ptsTypes="AA">
                                      <p:cBhvr>
                                        <p:cTn id="8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10" y="-11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0.32032 -0.49074 " pathEditMode="relative" rAng="0" ptsTypes="AA">
                                      <p:cBhvr>
                                        <p:cTn id="9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007" y="-245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90" grpId="0"/>
      <p:bldP spid="42" grpId="0"/>
      <p:bldP spid="42" grpId="1"/>
      <p:bldP spid="43" grpId="0"/>
      <p:bldP spid="43" grpId="1"/>
      <p:bldP spid="44" grpId="0"/>
      <p:bldP spid="44" grpId="1"/>
      <p:bldP spid="45" grpId="0"/>
      <p:bldP spid="45" grpId="1"/>
      <p:bldP spid="47" grpId="0"/>
      <p:bldP spid="47" grpId="1"/>
      <p:bldP spid="48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724400" y="946480"/>
            <a:ext cx="4267201" cy="5808333"/>
            <a:chOff x="4724400" y="946480"/>
            <a:chExt cx="4267201" cy="5808333"/>
          </a:xfrm>
        </p:grpSpPr>
        <p:sp>
          <p:nvSpPr>
            <p:cNvPr id="6218" name="Oval 10"/>
            <p:cNvSpPr>
              <a:spLocks noChangeArrowheads="1"/>
            </p:cNvSpPr>
            <p:nvPr/>
          </p:nvSpPr>
          <p:spPr bwMode="auto">
            <a:xfrm>
              <a:off x="4724400" y="1453570"/>
              <a:ext cx="4267201" cy="5301243"/>
            </a:xfrm>
            <a:prstGeom prst="ellipse">
              <a:avLst/>
            </a:prstGeom>
            <a:noFill/>
            <a:ln w="38100" cap="sq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19" name="Text Box 11"/>
            <p:cNvSpPr txBox="1">
              <a:spLocks noChangeArrowheads="1"/>
            </p:cNvSpPr>
            <p:nvPr/>
          </p:nvSpPr>
          <p:spPr bwMode="auto">
            <a:xfrm>
              <a:off x="5943600" y="946480"/>
              <a:ext cx="19050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Integers</a:t>
              </a:r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8400"/>
            <a:ext cx="19050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0F53E4-4446-4DE1-BCAA-682957C67B63}" type="slidenum">
              <a:rPr kumimoji="0" lang="en-CA" sz="3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0" y="1779282"/>
            <a:ext cx="7872413" cy="3859518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the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integers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Start by adding zero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successor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x is in the set, then add x+1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addition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x&amp;y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in the set add x+</a:t>
            </a:r>
            <a:r>
              <a: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This does not add non-integers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</a:t>
            </a:r>
            <a:r>
              <a:rPr kumimoji="0" lang="en-CA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Neither does it add negative integers.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subtraction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division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oops not allowed.</a:t>
            </a:r>
            <a:endParaRPr kumimoji="0" lang="en-CA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6673133" y="6248400"/>
            <a:ext cx="338138" cy="4254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6673133" y="5888918"/>
            <a:ext cx="3385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6279684" y="2928068"/>
            <a:ext cx="1492716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-1,-2,-3,…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6673133" y="5491875"/>
            <a:ext cx="3385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6673133" y="5094832"/>
            <a:ext cx="3385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6673133" y="4697789"/>
            <a:ext cx="3385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673133" y="4300746"/>
            <a:ext cx="3385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5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6673133" y="3903703"/>
            <a:ext cx="3385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6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0" name="Rectangle 59"/>
          <p:cNvSpPr/>
          <p:nvPr/>
        </p:nvSpPr>
        <p:spPr>
          <a:xfrm rot="16200000">
            <a:off x="6519345" y="3506660"/>
            <a:ext cx="49244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5486400" y="1161669"/>
            <a:ext cx="646331" cy="5909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½ </a:t>
            </a:r>
            <a:endParaRPr kumimoji="0" lang="en-CA" sz="4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Closure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67735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4" grpId="0"/>
      <p:bldP spid="55" grpId="0"/>
      <p:bldP spid="56" grpId="0"/>
      <p:bldP spid="57" grpId="0"/>
      <p:bldP spid="58" grpId="0"/>
      <p:bldP spid="59" grpId="0"/>
      <p:bldP spid="60" grpId="0"/>
      <p:bldP spid="6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8" name="Oval 10"/>
          <p:cNvSpPr>
            <a:spLocks noChangeArrowheads="1"/>
          </p:cNvSpPr>
          <p:nvPr/>
        </p:nvSpPr>
        <p:spPr bwMode="auto">
          <a:xfrm>
            <a:off x="4724400" y="1453570"/>
            <a:ext cx="4267201" cy="5301243"/>
          </a:xfrm>
          <a:prstGeom prst="ellips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219" name="Text Box 11"/>
          <p:cNvSpPr txBox="1">
            <a:spLocks noChangeArrowheads="1"/>
          </p:cNvSpPr>
          <p:nvPr/>
        </p:nvSpPr>
        <p:spPr bwMode="auto">
          <a:xfrm>
            <a:off x="5410200" y="946480"/>
            <a:ext cx="2743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Wedding Party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8400"/>
            <a:ext cx="19050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0F53E4-4446-4DE1-BCAA-682957C67B63}" type="slidenum">
              <a:rPr kumimoji="0" lang="en-CA" sz="3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0" y="1771876"/>
            <a:ext cx="7872413" cy="24191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wedding list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Start by adding the bride and groom.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friend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function</a:t>
            </a:r>
            <a:endParaRPr kumimoji="0" lang="en-US" sz="2400" b="0" i="1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x is invited,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then you must invite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every friend(x)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may be a big wedding.</a:t>
            </a:r>
          </a:p>
        </p:txBody>
      </p:sp>
      <p:pic>
        <p:nvPicPr>
          <p:cNvPr id="9" name="Picture 2" descr="Image may contain: one or more people, people standing, child, indoor and close-up">
            <a:extLst>
              <a:ext uri="{FF2B5EF4-FFF2-40B4-BE49-F238E27FC236}">
                <a16:creationId xmlns:a16="http://schemas.microsoft.com/office/drawing/2014/main" id="{07F2305B-AA5E-4261-826D-333E656325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5748721"/>
            <a:ext cx="717923" cy="10060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5A70A2A-0046-4334-8C5A-7B605D2025E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6998" t="-1127" r="16464"/>
          <a:stretch/>
        </p:blipFill>
        <p:spPr>
          <a:xfrm>
            <a:off x="6070695" y="5402424"/>
            <a:ext cx="481776" cy="6173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41F1D34-ED1C-45F0-A3DE-F690919F433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47323" y="5311458"/>
            <a:ext cx="519113" cy="65645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76F17F8-2A3C-492F-84C1-232BFCA4092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99427" y="4678898"/>
            <a:ext cx="514573" cy="70961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2957486-5CBA-4A85-8940-68CB6557461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7953" r="4901" b="26237"/>
          <a:stretch/>
        </p:blipFill>
        <p:spPr>
          <a:xfrm>
            <a:off x="5410200" y="5402424"/>
            <a:ext cx="509554" cy="617376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9C42592-7EBE-4743-BD9D-92005CDB309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02690" y="2680785"/>
            <a:ext cx="2059737" cy="1358279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C901118-4A42-4B49-89F9-26F644A3AF4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4646" t="19237" r="16869" b="20003"/>
          <a:stretch/>
        </p:blipFill>
        <p:spPr>
          <a:xfrm>
            <a:off x="6992441" y="2282195"/>
            <a:ext cx="734973" cy="88196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06B88C3E-11EE-4C0A-BE42-7DA92610ACD4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r="5161" b="4807"/>
          <a:stretch/>
        </p:blipFill>
        <p:spPr>
          <a:xfrm>
            <a:off x="6447884" y="1441351"/>
            <a:ext cx="899439" cy="908616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0B3D908-B8FF-4797-847C-D4E125D7809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10786" y="4788987"/>
            <a:ext cx="496946" cy="690562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3778CBEC-BB2F-4AFE-8EDB-8657B045F86B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004575" y="4797688"/>
            <a:ext cx="622928" cy="676322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13AEA4-0C5A-4E10-9DF1-875C35FF699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302584" y="4854353"/>
            <a:ext cx="482338" cy="604837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42462808-FD94-4E28-96F8-98C65E5BF18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138026" y="4092689"/>
            <a:ext cx="647700" cy="790575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94346292-3D6E-490B-9090-457F74C09994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76536" y="4434257"/>
            <a:ext cx="540077" cy="58880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E2EB2C2-247D-453A-AF0D-6B6C7ABD0D07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484113" y="3304893"/>
            <a:ext cx="603225" cy="87262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5B1E9AC-7777-44C3-B3B3-24372C7B6489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411024" y="4248296"/>
            <a:ext cx="592806" cy="62865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8F47F69-EB5C-4C26-9D3A-C9EEE4C10C56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940321" y="3668367"/>
            <a:ext cx="603225" cy="77405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D12BFD1-236E-486A-8D88-020C2121AABD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608514" y="3649239"/>
            <a:ext cx="690076" cy="65894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FE9531A-C5A8-48DE-84BD-AF44FAD7AB26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7953552" y="222565"/>
            <a:ext cx="530561" cy="807375"/>
          </a:xfrm>
          <a:prstGeom prst="rect">
            <a:avLst/>
          </a:prstGeom>
        </p:spPr>
      </p:pic>
      <p:sp>
        <p:nvSpPr>
          <p:cNvPr id="27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Closure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212829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19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8" name="Oval 10"/>
          <p:cNvSpPr>
            <a:spLocks noChangeArrowheads="1"/>
          </p:cNvSpPr>
          <p:nvPr/>
        </p:nvSpPr>
        <p:spPr bwMode="auto">
          <a:xfrm>
            <a:off x="4724400" y="1453570"/>
            <a:ext cx="4267201" cy="5301243"/>
          </a:xfrm>
          <a:prstGeom prst="ellips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219" name="Text Box 11"/>
          <p:cNvSpPr txBox="1">
            <a:spLocks noChangeArrowheads="1"/>
          </p:cNvSpPr>
          <p:nvPr/>
        </p:nvSpPr>
        <p:spPr bwMode="auto">
          <a:xfrm>
            <a:off x="5029200" y="533400"/>
            <a:ext cx="358140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Terms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(type object):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8400"/>
            <a:ext cx="19050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0F53E4-4446-4DE1-BCAA-682957C67B63}" type="slidenum">
              <a:rPr kumimoji="0" lang="en-CA" sz="3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0" y="1737681"/>
            <a:ext cx="7872413" cy="3748719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terms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Start by adding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variables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constants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functions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f, g,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+, -,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, /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terms,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f(t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and 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might want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positive integers.</a:t>
            </a:r>
          </a:p>
        </p:txBody>
      </p:sp>
      <p:sp>
        <p:nvSpPr>
          <p:cNvPr id="4" name="Rectangle 3"/>
          <p:cNvSpPr/>
          <p:nvPr/>
        </p:nvSpPr>
        <p:spPr>
          <a:xfrm>
            <a:off x="5638800" y="5834075"/>
            <a:ext cx="26605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y, z,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Rectangle 4"/>
          <p:cNvSpPr/>
          <p:nvPr/>
        </p:nvSpPr>
        <p:spPr>
          <a:xfrm>
            <a:off x="5669141" y="5558135"/>
            <a:ext cx="226857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c, d,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...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486400" y="5290268"/>
            <a:ext cx="87716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sz="2400" b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sz="2400" b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59996" y="5290268"/>
            <a:ext cx="928459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564033" y="5290268"/>
            <a:ext cx="870751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14506" y="4909268"/>
            <a:ext cx="21531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867400" y="4417469"/>
            <a:ext cx="2170787" cy="5355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3200" b="0" i="0" u="none" strike="noStrike" kern="0" cap="none" spc="0" normalizeH="0" baseline="30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+ g(</a:t>
            </a:r>
            <a:r>
              <a:rPr kumimoji="0" lang="en-US" sz="3200" b="0" i="0" u="none" strike="noStrike" kern="0" cap="none" spc="0" normalizeH="0" baseline="30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sz="3200" b="0" i="0" u="none" strike="noStrike" kern="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endParaRPr kumimoji="0" lang="en-CA" sz="32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620529" y="4105310"/>
            <a:ext cx="338138" cy="4254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457616" y="3745828"/>
            <a:ext cx="66396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294912" y="3380871"/>
            <a:ext cx="98937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s(0)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132206" y="3015914"/>
            <a:ext cx="131478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5969502" y="2650957"/>
            <a:ext cx="164019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s(s(s(0)))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Rectangle 25"/>
          <p:cNvSpPr/>
          <p:nvPr/>
        </p:nvSpPr>
        <p:spPr>
          <a:xfrm rot="16200000">
            <a:off x="6519345" y="2284612"/>
            <a:ext cx="49244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5181600" y="4893225"/>
            <a:ext cx="1380506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z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6324600" y="1989756"/>
            <a:ext cx="1196161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0+s(0)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 flipH="1">
            <a:off x="5867400" y="5593897"/>
            <a:ext cx="1" cy="41291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/>
          <p:nvPr/>
        </p:nvCxnSpPr>
        <p:spPr bwMode="auto">
          <a:xfrm>
            <a:off x="6096002" y="5583975"/>
            <a:ext cx="19479" cy="444474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H="1">
            <a:off x="5867400" y="5572522"/>
            <a:ext cx="1016727" cy="45592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H="1">
            <a:off x="6132206" y="5562600"/>
            <a:ext cx="980521" cy="45246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5850675" y="5585248"/>
            <a:ext cx="1986052" cy="443201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H="1">
            <a:off x="6172200" y="5575326"/>
            <a:ext cx="1893127" cy="45312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/>
          <p:nvPr/>
        </p:nvCxnSpPr>
        <p:spPr bwMode="auto">
          <a:xfrm>
            <a:off x="5717900" y="5229824"/>
            <a:ext cx="2039648" cy="24306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38"/>
          <p:cNvCxnSpPr/>
          <p:nvPr/>
        </p:nvCxnSpPr>
        <p:spPr bwMode="auto">
          <a:xfrm>
            <a:off x="6301924" y="5219902"/>
            <a:ext cx="100116" cy="85596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 flipH="1">
            <a:off x="5984405" y="5258131"/>
            <a:ext cx="1235116" cy="18549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3" name="Straight Connector 42"/>
          <p:cNvCxnSpPr/>
          <p:nvPr/>
        </p:nvCxnSpPr>
        <p:spPr bwMode="auto">
          <a:xfrm flipH="1">
            <a:off x="6996346" y="5248209"/>
            <a:ext cx="1289975" cy="20486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Straight Connector 45"/>
          <p:cNvCxnSpPr>
            <a:endCxn id="20" idx="2"/>
          </p:cNvCxnSpPr>
          <p:nvPr/>
        </p:nvCxnSpPr>
        <p:spPr bwMode="auto">
          <a:xfrm>
            <a:off x="6576206" y="2393253"/>
            <a:ext cx="213392" cy="177730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>
            <a:endCxn id="20" idx="0"/>
          </p:cNvCxnSpPr>
          <p:nvPr/>
        </p:nvCxnSpPr>
        <p:spPr bwMode="auto">
          <a:xfrm flipH="1">
            <a:off x="6789598" y="2355748"/>
            <a:ext cx="297002" cy="139008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6779452" y="4722803"/>
            <a:ext cx="942547" cy="40076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H="1">
            <a:off x="5942193" y="4926988"/>
            <a:ext cx="1873311" cy="830071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5" name="Rectangle 54"/>
          <p:cNvSpPr/>
          <p:nvPr/>
        </p:nvSpPr>
        <p:spPr>
          <a:xfrm>
            <a:off x="3124200" y="3335655"/>
            <a:ext cx="304892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638800" y="1632668"/>
            <a:ext cx="2528256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(0+s(0))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s(s(0))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60" name="Straight Connector 59"/>
          <p:cNvCxnSpPr/>
          <p:nvPr/>
        </p:nvCxnSpPr>
        <p:spPr bwMode="auto">
          <a:xfrm>
            <a:off x="6248400" y="1979789"/>
            <a:ext cx="282530" cy="13738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 flipH="1">
            <a:off x="6922680" y="1941839"/>
            <a:ext cx="605131" cy="157582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1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810000" y="2737568"/>
            <a:ext cx="3385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Closure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818707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19" grpId="0"/>
      <p:bldP spid="4" grpId="0"/>
      <p:bldP spid="5" grpId="0"/>
      <p:bldP spid="11" grpId="0"/>
      <p:bldP spid="13" grpId="0"/>
      <p:bldP spid="14" grpId="0"/>
      <p:bldP spid="16" grpId="0"/>
      <p:bldP spid="17" grpId="0"/>
      <p:bldP spid="18" grpId="0"/>
      <p:bldP spid="20" grpId="0"/>
      <p:bldP spid="21" grpId="0"/>
      <p:bldP spid="22" grpId="0"/>
      <p:bldP spid="23" grpId="0"/>
      <p:bldP spid="26" grpId="0"/>
      <p:bldP spid="27" grpId="0"/>
      <p:bldP spid="28" grpId="0"/>
      <p:bldP spid="55" grpId="0"/>
      <p:bldP spid="56" grpId="0"/>
      <p:bldP spid="4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8" name="Oval 10"/>
          <p:cNvSpPr>
            <a:spLocks noChangeArrowheads="1"/>
          </p:cNvSpPr>
          <p:nvPr/>
        </p:nvSpPr>
        <p:spPr bwMode="auto">
          <a:xfrm>
            <a:off x="4724400" y="1453570"/>
            <a:ext cx="4267201" cy="5301243"/>
          </a:xfrm>
          <a:prstGeom prst="ellips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219" name="Text Box 11"/>
          <p:cNvSpPr txBox="1">
            <a:spLocks noChangeArrowheads="1"/>
          </p:cNvSpPr>
          <p:nvPr/>
        </p:nvSpPr>
        <p:spPr bwMode="auto">
          <a:xfrm>
            <a:off x="5029200" y="533400"/>
            <a:ext cx="358140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Terms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(type object):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8400"/>
            <a:ext cx="19050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0F53E4-4446-4DE1-BCAA-682957C67B63}" type="slidenum">
              <a:rPr kumimoji="0" lang="en-CA" sz="3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0" y="1737681"/>
            <a:ext cx="7872413" cy="3748719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terms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Start by adding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variables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constants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functions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f, g,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f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+, -,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, /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terms,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f(t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and 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might want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positive integers.</a:t>
            </a:r>
          </a:p>
        </p:txBody>
      </p:sp>
      <p:sp>
        <p:nvSpPr>
          <p:cNvPr id="4" name="Rectangle 3"/>
          <p:cNvSpPr/>
          <p:nvPr/>
        </p:nvSpPr>
        <p:spPr>
          <a:xfrm>
            <a:off x="5638800" y="5834075"/>
            <a:ext cx="26605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y, z,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Rectangle 4"/>
          <p:cNvSpPr/>
          <p:nvPr/>
        </p:nvSpPr>
        <p:spPr>
          <a:xfrm>
            <a:off x="5669141" y="5558135"/>
            <a:ext cx="226857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c, d,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...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486400" y="5290268"/>
            <a:ext cx="87716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459996" y="5290268"/>
            <a:ext cx="928459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564033" y="5290268"/>
            <a:ext cx="870751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14506" y="4909268"/>
            <a:ext cx="21531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867400" y="4417469"/>
            <a:ext cx="2170787" cy="5355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3200" b="0" i="0" u="none" strike="noStrike" kern="0" cap="none" spc="0" normalizeH="0" baseline="30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+ g(</a:t>
            </a:r>
            <a:r>
              <a:rPr kumimoji="0" lang="en-US" sz="3200" b="0" i="0" u="none" strike="noStrike" kern="0" cap="none" spc="0" normalizeH="0" baseline="30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3200" b="0" i="0" u="none" strike="noStrike" kern="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sz="3200" b="0" i="0" u="none" strike="noStrike" kern="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endParaRPr kumimoji="0" lang="en-CA" sz="32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620529" y="4105310"/>
            <a:ext cx="338138" cy="4254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457616" y="3745828"/>
            <a:ext cx="66396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294912" y="3380871"/>
            <a:ext cx="98937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s(0)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132206" y="3015914"/>
            <a:ext cx="131478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5969502" y="2650957"/>
            <a:ext cx="164019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s(s(s(0)))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Rectangle 25"/>
          <p:cNvSpPr/>
          <p:nvPr/>
        </p:nvSpPr>
        <p:spPr>
          <a:xfrm rot="16200000">
            <a:off x="6519345" y="2284612"/>
            <a:ext cx="492443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5181600" y="4893225"/>
            <a:ext cx="1380506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z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6324600" y="1989756"/>
            <a:ext cx="1196161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0+s(0)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 flipH="1">
            <a:off x="5867400" y="5593897"/>
            <a:ext cx="1" cy="41291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9" name="Straight Connector 28"/>
          <p:cNvCxnSpPr/>
          <p:nvPr/>
        </p:nvCxnSpPr>
        <p:spPr bwMode="auto">
          <a:xfrm>
            <a:off x="6096002" y="5583975"/>
            <a:ext cx="19479" cy="444474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H="1">
            <a:off x="5867400" y="5572522"/>
            <a:ext cx="1016727" cy="45592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 flipH="1">
            <a:off x="6132206" y="5562600"/>
            <a:ext cx="980521" cy="45246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5850675" y="5585248"/>
            <a:ext cx="1986052" cy="443201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H="1">
            <a:off x="6172200" y="5575326"/>
            <a:ext cx="1893127" cy="45312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8" name="Straight Connector 37"/>
          <p:cNvCxnSpPr/>
          <p:nvPr/>
        </p:nvCxnSpPr>
        <p:spPr bwMode="auto">
          <a:xfrm>
            <a:off x="5717900" y="5229824"/>
            <a:ext cx="2039648" cy="24306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9" name="Straight Connector 38"/>
          <p:cNvCxnSpPr/>
          <p:nvPr/>
        </p:nvCxnSpPr>
        <p:spPr bwMode="auto">
          <a:xfrm>
            <a:off x="6301924" y="5219902"/>
            <a:ext cx="100116" cy="85596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" name="Straight Connector 41"/>
          <p:cNvCxnSpPr/>
          <p:nvPr/>
        </p:nvCxnSpPr>
        <p:spPr bwMode="auto">
          <a:xfrm flipH="1">
            <a:off x="5984405" y="5258131"/>
            <a:ext cx="1235116" cy="18549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3" name="Straight Connector 42"/>
          <p:cNvCxnSpPr/>
          <p:nvPr/>
        </p:nvCxnSpPr>
        <p:spPr bwMode="auto">
          <a:xfrm flipH="1">
            <a:off x="6996346" y="5248209"/>
            <a:ext cx="1289975" cy="20486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Straight Connector 45"/>
          <p:cNvCxnSpPr>
            <a:endCxn id="20" idx="2"/>
          </p:cNvCxnSpPr>
          <p:nvPr/>
        </p:nvCxnSpPr>
        <p:spPr bwMode="auto">
          <a:xfrm>
            <a:off x="6576206" y="2393253"/>
            <a:ext cx="213392" cy="177730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>
            <a:endCxn id="20" idx="0"/>
          </p:cNvCxnSpPr>
          <p:nvPr/>
        </p:nvCxnSpPr>
        <p:spPr bwMode="auto">
          <a:xfrm flipH="1">
            <a:off x="6789598" y="2355748"/>
            <a:ext cx="297002" cy="139008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>
            <a:off x="6779452" y="4722803"/>
            <a:ext cx="942547" cy="40076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1" name="Straight Connector 50"/>
          <p:cNvCxnSpPr/>
          <p:nvPr/>
        </p:nvCxnSpPr>
        <p:spPr bwMode="auto">
          <a:xfrm flipH="1">
            <a:off x="5942193" y="4926988"/>
            <a:ext cx="1873311" cy="830071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5" name="Rectangle 54"/>
          <p:cNvSpPr/>
          <p:nvPr/>
        </p:nvSpPr>
        <p:spPr>
          <a:xfrm>
            <a:off x="3124200" y="3335655"/>
            <a:ext cx="304892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638800" y="1632668"/>
            <a:ext cx="2528256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(0+s(0))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s(s(0))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60" name="Straight Connector 59"/>
          <p:cNvCxnSpPr/>
          <p:nvPr/>
        </p:nvCxnSpPr>
        <p:spPr bwMode="auto">
          <a:xfrm>
            <a:off x="6248400" y="1979789"/>
            <a:ext cx="282530" cy="13738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 flipH="1">
            <a:off x="6922680" y="1941839"/>
            <a:ext cx="605131" cy="157582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1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810000" y="2737568"/>
            <a:ext cx="33855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Closure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728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18" grpId="0" animBg="1"/>
      <p:bldP spid="6219" grpId="0"/>
      <p:bldP spid="4" grpId="0"/>
      <p:bldP spid="5" grpId="0"/>
      <p:bldP spid="11" grpId="0"/>
      <p:bldP spid="13" grpId="0"/>
      <p:bldP spid="14" grpId="0"/>
      <p:bldP spid="16" grpId="0"/>
      <p:bldP spid="17" grpId="0"/>
      <p:bldP spid="18" grpId="0"/>
      <p:bldP spid="20" grpId="0"/>
      <p:bldP spid="21" grpId="0"/>
      <p:bldP spid="22" grpId="0"/>
      <p:bldP spid="23" grpId="0"/>
      <p:bldP spid="26" grpId="0"/>
      <p:bldP spid="27" grpId="0"/>
      <p:bldP spid="28" grpId="0"/>
      <p:bldP spid="55" grpId="0"/>
      <p:bldP spid="56" grpId="0"/>
      <p:bldP spid="41" grpId="0"/>
      <p:bldP spid="44" grpId="0"/>
      <p:bldP spid="45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8400"/>
            <a:ext cx="19050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0F53E4-4446-4DE1-BCAA-682957C67B63}" type="slidenum">
              <a:rPr kumimoji="0" lang="en-CA" sz="3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0" y="1689080"/>
            <a:ext cx="7872413" cy="275152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formulas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Take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predicates/relations: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P, A, B,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=, &gt;,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&lt;,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Apply it to each well formed term.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terms,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P(t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and 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are formulas.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514600" y="4343400"/>
            <a:ext cx="2690503" cy="2533332"/>
            <a:chOff x="2514600" y="4343400"/>
            <a:chExt cx="2690503" cy="2533332"/>
          </a:xfrm>
        </p:grpSpPr>
        <p:sp>
          <p:nvSpPr>
            <p:cNvPr id="6218" name="Oval 10"/>
            <p:cNvSpPr>
              <a:spLocks noChangeArrowheads="1"/>
            </p:cNvSpPr>
            <p:nvPr/>
          </p:nvSpPr>
          <p:spPr bwMode="auto">
            <a:xfrm>
              <a:off x="2868872" y="4608733"/>
              <a:ext cx="2007928" cy="2267999"/>
            </a:xfrm>
            <a:prstGeom prst="ellipse">
              <a:avLst/>
            </a:prstGeom>
            <a:noFill/>
            <a:ln w="38100" cap="sq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19" name="Text Box 11"/>
            <p:cNvSpPr txBox="1">
              <a:spLocks noChangeArrowheads="1"/>
            </p:cNvSpPr>
            <p:nvPr/>
          </p:nvSpPr>
          <p:spPr bwMode="auto">
            <a:xfrm>
              <a:off x="2514600" y="4343400"/>
              <a:ext cx="269050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Well Formed Terms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3201056" y="6341550"/>
              <a:ext cx="132760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 y, z,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…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3222313" y="6217698"/>
              <a:ext cx="1138453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c, d,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... 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222658" y="6097468"/>
              <a:ext cx="500458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674684" y="6097468"/>
              <a:ext cx="524503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187273" y="6097468"/>
              <a:ext cx="498855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x+y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792849" y="5926460"/>
              <a:ext cx="1083951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(f(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+ g(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399550" y="5705723"/>
              <a:ext cx="1053494" cy="2862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(f(</a:t>
              </a:r>
              <a:r>
                <a:rPr kumimoji="0" lang="en-US" sz="1400" b="0" i="0" u="none" strike="noStrike" kern="0" cap="none" spc="0" normalizeH="0" baseline="30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+ g(</a:t>
              </a:r>
              <a:r>
                <a:rPr kumimoji="0" lang="en-US" sz="1400" b="0" i="0" u="none" strike="noStrike" kern="0" cap="none" spc="0" normalizeH="0" baseline="30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))</a:t>
              </a: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/</a:t>
              </a:r>
              <a:r>
                <a:rPr kumimoji="0" lang="en-US" sz="1400" b="0" i="0" u="none" strike="noStrike" kern="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endParaRPr kumimoji="0" lang="en-CA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651012" y="5565613"/>
              <a:ext cx="255198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0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3673579" y="5404263"/>
              <a:ext cx="402674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s(0)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598038" y="5240457"/>
              <a:ext cx="550151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s(s(0))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3522496" y="5076650"/>
              <a:ext cx="697627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s(s(s(0)))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46955" y="4912843"/>
              <a:ext cx="845103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s(s(s(s(0))))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371413" y="4764855"/>
              <a:ext cx="992579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s(s(s(s(s(0)))))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3653691" y="4600404"/>
              <a:ext cx="325730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…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081143" y="5919259"/>
              <a:ext cx="731290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x+y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z)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724400" y="533400"/>
            <a:ext cx="4267201" cy="6221413"/>
            <a:chOff x="4724400" y="533400"/>
            <a:chExt cx="4267201" cy="6221413"/>
          </a:xfrm>
        </p:grpSpPr>
        <p:sp>
          <p:nvSpPr>
            <p:cNvPr id="25" name="Oval 10"/>
            <p:cNvSpPr>
              <a:spLocks noChangeArrowheads="1"/>
            </p:cNvSpPr>
            <p:nvPr/>
          </p:nvSpPr>
          <p:spPr bwMode="auto">
            <a:xfrm>
              <a:off x="4724400" y="1453570"/>
              <a:ext cx="4267201" cy="5301243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Text Box 11"/>
            <p:cNvSpPr txBox="1">
              <a:spLocks noChangeArrowheads="1"/>
            </p:cNvSpPr>
            <p:nvPr/>
          </p:nvSpPr>
          <p:spPr bwMode="auto">
            <a:xfrm>
              <a:off x="5219253" y="533400"/>
              <a:ext cx="377234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Well Formed Formulas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(Type true/false)</a:t>
              </a:r>
            </a:p>
          </p:txBody>
        </p:sp>
      </p:grpSp>
      <p:sp>
        <p:nvSpPr>
          <p:cNvPr id="29" name="Rectangle 28"/>
          <p:cNvSpPr/>
          <p:nvPr/>
        </p:nvSpPr>
        <p:spPr>
          <a:xfrm>
            <a:off x="6400800" y="5791200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5767066" y="5399250"/>
            <a:ext cx="246253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181600" y="4953000"/>
            <a:ext cx="368562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(0+s(0))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s(s(0)))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=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s(s(0)))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523740" y="6258530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3993842" y="6034737"/>
            <a:ext cx="2902452" cy="45462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3593203" y="6072978"/>
            <a:ext cx="3592053" cy="45150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3465615" y="6472355"/>
            <a:ext cx="3430679" cy="10425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0" name="Straight Connector 39"/>
          <p:cNvCxnSpPr>
            <a:stCxn id="26" idx="2"/>
          </p:cNvCxnSpPr>
          <p:nvPr/>
        </p:nvCxnSpPr>
        <p:spPr bwMode="auto">
          <a:xfrm>
            <a:off x="3938897" y="4722745"/>
            <a:ext cx="2425096" cy="42547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 flipV="1">
            <a:off x="3971039" y="5247746"/>
            <a:ext cx="4182361" cy="11831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 flipV="1">
            <a:off x="4359637" y="5638801"/>
            <a:ext cx="2448654" cy="42049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 flipV="1">
            <a:off x="3733800" y="5638800"/>
            <a:ext cx="4340542" cy="87397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Closure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854603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3" grpId="0"/>
      <p:bldP spid="43" grpId="0"/>
      <p:bldP spid="44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8400"/>
            <a:ext cx="19050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0F53E4-4446-4DE1-BCAA-682957C67B63}" type="slidenum">
              <a:rPr kumimoji="0" lang="en-CA" sz="3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0" y="1703487"/>
            <a:ext cx="7872413" cy="4413516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formulas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Take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predicates/relations: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P, A, B,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=, &gt;,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&lt;,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Apply it to each well formed term.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onnectors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, , , , iff, ,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formulas,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(P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quantifiers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P(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is a formula,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P(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 &amp;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P(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25" name="Oval 10"/>
          <p:cNvSpPr>
            <a:spLocks noChangeArrowheads="1"/>
          </p:cNvSpPr>
          <p:nvPr/>
        </p:nvSpPr>
        <p:spPr bwMode="auto">
          <a:xfrm>
            <a:off x="4724400" y="1453570"/>
            <a:ext cx="4267201" cy="5301243"/>
          </a:xfrm>
          <a:prstGeom prst="ellipse">
            <a:avLst/>
          </a:prstGeom>
          <a:noFill/>
          <a:ln w="38100" cap="sq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333956" y="5791200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523740" y="6258530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790253" y="4384655"/>
            <a:ext cx="2260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313297" y="3429000"/>
            <a:ext cx="328968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))&lt;z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638800" y="2510135"/>
            <a:ext cx="28135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410200" y="1996440"/>
            <a:ext cx="319510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5219253" y="533400"/>
            <a:ext cx="377234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Formulas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(Type true/false)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767066" y="5399250"/>
            <a:ext cx="246253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 &lt; z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181600" y="4953000"/>
            <a:ext cx="368562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((0+s(0))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s(s(0))) = s(s(0)))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55675EB-83DD-474C-96AF-85A87DF9133E}"/>
              </a:ext>
            </a:extLst>
          </p:cNvPr>
          <p:cNvSpPr/>
          <p:nvPr/>
        </p:nvSpPr>
        <p:spPr>
          <a:xfrm>
            <a:off x="5906792" y="2945817"/>
            <a:ext cx="21026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6399859" y="4739228"/>
            <a:ext cx="381941" cy="174899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 flipH="1">
            <a:off x="6997946" y="4808236"/>
            <a:ext cx="435218" cy="117995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25"/>
          <p:cNvCxnSpPr/>
          <p:nvPr/>
        </p:nvCxnSpPr>
        <p:spPr bwMode="auto">
          <a:xfrm>
            <a:off x="6451361" y="3747003"/>
            <a:ext cx="594234" cy="868484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/>
          <p:cNvCxnSpPr/>
          <p:nvPr/>
        </p:nvCxnSpPr>
        <p:spPr bwMode="auto">
          <a:xfrm flipH="1">
            <a:off x="7033401" y="4076971"/>
            <a:ext cx="472143" cy="149845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/>
          <p:cNvCxnSpPr/>
          <p:nvPr/>
        </p:nvCxnSpPr>
        <p:spPr bwMode="auto">
          <a:xfrm>
            <a:off x="6324600" y="3293025"/>
            <a:ext cx="524623" cy="309990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H="1">
            <a:off x="6812526" y="3288938"/>
            <a:ext cx="620638" cy="282565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6778090" y="2895600"/>
            <a:ext cx="164887" cy="167187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6946688" y="2366725"/>
            <a:ext cx="41545" cy="37424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Closure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979083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16" grpId="0"/>
      <p:bldP spid="17" grpId="0"/>
      <p:bldP spid="18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8400"/>
            <a:ext cx="19050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0F53E4-4446-4DE1-BCAA-682957C67B63}" type="slidenum">
              <a:rPr kumimoji="0" lang="en-CA" sz="3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790253" y="4384655"/>
            <a:ext cx="2260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638800" y="2510135"/>
            <a:ext cx="28135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410200" y="1996440"/>
            <a:ext cx="319510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6399859" y="4739228"/>
            <a:ext cx="305741" cy="112817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 flipH="1">
            <a:off x="7105426" y="4808236"/>
            <a:ext cx="327738" cy="65968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6778090" y="2895600"/>
            <a:ext cx="164887" cy="167187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6946688" y="2366725"/>
            <a:ext cx="41545" cy="37424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Rectangle 30"/>
          <p:cNvSpPr/>
          <p:nvPr/>
        </p:nvSpPr>
        <p:spPr>
          <a:xfrm>
            <a:off x="6224095" y="6248400"/>
            <a:ext cx="4411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</a:p>
        </p:txBody>
      </p:sp>
      <p:cxnSp>
        <p:nvCxnSpPr>
          <p:cNvPr id="33" name="Straight Connector 32"/>
          <p:cNvCxnSpPr/>
          <p:nvPr/>
        </p:nvCxnSpPr>
        <p:spPr bwMode="auto">
          <a:xfrm flipH="1">
            <a:off x="6477000" y="5630385"/>
            <a:ext cx="436687" cy="84884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H="1">
            <a:off x="6920530" y="6085353"/>
            <a:ext cx="13671" cy="39387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239000" y="5630385"/>
            <a:ext cx="107464" cy="77041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le 36"/>
          <p:cNvSpPr/>
          <p:nvPr/>
        </p:nvSpPr>
        <p:spPr>
          <a:xfrm>
            <a:off x="6388256" y="5263275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6511196" y="5730605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6748046" y="624393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7162800" y="6248400"/>
            <a:ext cx="3209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0" y="609600"/>
            <a:ext cx="4953000" cy="18288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Is it Well Formed?: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Given a string of characters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Determine if it is a well formed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  Predicate logic formula.</a:t>
            </a:r>
          </a:p>
        </p:txBody>
      </p:sp>
      <p:sp>
        <p:nvSpPr>
          <p:cNvPr id="45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0" y="3657600"/>
            <a:ext cx="5054651" cy="18288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Unambiguous: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This parsing (way of constructing)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 must be unique.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So that </a:t>
            </a:r>
            <a:r>
              <a:rPr kumimoji="0" lang="en-US" sz="24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meaning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well defined.</a:t>
            </a:r>
          </a:p>
        </p:txBody>
      </p:sp>
      <p:sp>
        <p:nvSpPr>
          <p:cNvPr id="49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-1" y="2286000"/>
            <a:ext cx="6705601" cy="18288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Recall the Contest Free Grammar 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zS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| (T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T) |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(T,T) | P(T) | …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 f(T,T) | (T+T) | x | x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3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| z</a:t>
            </a:r>
          </a:p>
        </p:txBody>
      </p:sp>
      <p:sp>
        <p:nvSpPr>
          <p:cNvPr id="51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76200" y="5562600"/>
            <a:ext cx="5200320" cy="5334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Parsing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Compiling):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Given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a sting, build its parse tree.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400" kern="0" baseline="0" dirty="0">
                <a:solidFill>
                  <a:srgbClr val="FFFFFF"/>
                </a:solidFill>
                <a:latin typeface="Times New Roman"/>
              </a:rPr>
              <a:t>Lets</a:t>
            </a:r>
            <a:r>
              <a:rPr lang="en-US" sz="2400" kern="0" dirty="0">
                <a:solidFill>
                  <a:srgbClr val="FFFFFF"/>
                </a:solidFill>
                <a:latin typeface="Times New Roman"/>
              </a:rPr>
              <a:t> do an easier example.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743200" y="5558135"/>
            <a:ext cx="2278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 eaLnBrk="0" hangingPunct="0">
              <a:spcBef>
                <a:spcPct val="20000"/>
              </a:spcBef>
              <a:defRPr/>
            </a:pPr>
            <a:r>
              <a:rPr lang="en-US" sz="2400" kern="0" dirty="0">
                <a:solidFill>
                  <a:srgbClr val="FFFF00"/>
                </a:solidFill>
                <a:latin typeface="Times New Roman"/>
              </a:rPr>
              <a:t>(See EECS2001)</a:t>
            </a:r>
          </a:p>
        </p:txBody>
      </p:sp>
    </p:spTree>
    <p:extLst>
      <p:ext uri="{BB962C8B-B14F-4D97-AF65-F5344CB8AC3E}">
        <p14:creationId xmlns:p14="http://schemas.microsoft.com/office/powerpoint/2010/main" val="3416002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6" grpId="0"/>
      <p:bldP spid="31" grpId="0"/>
      <p:bldP spid="37" grpId="0"/>
      <p:bldP spid="38" grpId="0"/>
      <p:bldP spid="39" grpId="0"/>
      <p:bldP spid="40" grpId="0"/>
      <p:bldP spid="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4294967295"/>
          </p:nvPr>
        </p:nvSpPr>
        <p:spPr>
          <a:xfrm>
            <a:off x="0" y="609600"/>
            <a:ext cx="7650163" cy="1828800"/>
          </a:xfrm>
          <a:prstGeom prst="rect">
            <a:avLst/>
          </a:prstGeo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of brackets.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Each “(”, “{”, or “[” must be paired </a:t>
            </a:r>
            <a:br>
              <a:rPr lang="en-US" sz="2800" dirty="0"/>
            </a:br>
            <a:r>
              <a:rPr lang="en-US" sz="2800" dirty="0"/>
              <a:t>             with a matching “)”, “}”, or “[”.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636594" y="3731742"/>
            <a:ext cx="28216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[( )(( ))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}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{([( )])}]</a:t>
            </a:r>
          </a:p>
        </p:txBody>
      </p:sp>
      <p:sp>
        <p:nvSpPr>
          <p:cNvPr id="4" name="Rectangle 3"/>
          <p:cNvSpPr/>
          <p:nvPr/>
        </p:nvSpPr>
        <p:spPr>
          <a:xfrm>
            <a:off x="6143880" y="4310445"/>
            <a:ext cx="1678793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" charset="0"/>
                <a:ea typeface="+mn-ea"/>
                <a:cs typeface="+mn-cs"/>
              </a:rPr>
              <a:t>incorrect </a:t>
            </a: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01" name="Group 100"/>
          <p:cNvGrpSpPr/>
          <p:nvPr/>
        </p:nvGrpSpPr>
        <p:grpSpPr>
          <a:xfrm>
            <a:off x="2057400" y="3737916"/>
            <a:ext cx="2771904" cy="553998"/>
            <a:chOff x="2468140" y="4885054"/>
            <a:chExt cx="2771904" cy="553998"/>
          </a:xfrm>
        </p:grpSpPr>
        <p:sp>
          <p:nvSpPr>
            <p:cNvPr id="102" name="Rectangle 101"/>
            <p:cNvSpPr/>
            <p:nvPr/>
          </p:nvSpPr>
          <p:spPr>
            <a:xfrm>
              <a:off x="2468140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[</a:t>
              </a: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2620540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(</a:t>
              </a: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2785297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2950054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(</a:t>
              </a: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3114811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(</a:t>
              </a: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279568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444325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3609082" y="4885054"/>
              <a:ext cx="36901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{</a:t>
              </a: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3773839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(</a:t>
              </a: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3938596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[</a:t>
              </a: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4103353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(</a:t>
              </a: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4268110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4432867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]</a:t>
              </a: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4597624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4762381" y="4885054"/>
              <a:ext cx="369012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}</a:t>
              </a: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4927138" y="4885054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]</a:t>
              </a:r>
            </a:p>
          </p:txBody>
        </p:sp>
      </p:grpSp>
      <p:grpSp>
        <p:nvGrpSpPr>
          <p:cNvPr id="61444" name="Group 61443"/>
          <p:cNvGrpSpPr/>
          <p:nvPr/>
        </p:nvGrpSpPr>
        <p:grpSpPr>
          <a:xfrm>
            <a:off x="2211732" y="4265268"/>
            <a:ext cx="2461119" cy="2364132"/>
            <a:chOff x="2475471" y="4265268"/>
            <a:chExt cx="2461119" cy="2364132"/>
          </a:xfrm>
        </p:grpSpPr>
        <p:grpSp>
          <p:nvGrpSpPr>
            <p:cNvPr id="77" name="Group 79"/>
            <p:cNvGrpSpPr>
              <a:grpSpLocks/>
            </p:cNvGrpSpPr>
            <p:nvPr/>
          </p:nvGrpSpPr>
          <p:grpSpPr bwMode="auto">
            <a:xfrm>
              <a:off x="2475471" y="4267200"/>
              <a:ext cx="2461119" cy="2362200"/>
              <a:chOff x="3200400" y="889000"/>
              <a:chExt cx="1566863" cy="787401"/>
            </a:xfrm>
          </p:grpSpPr>
          <p:cxnSp>
            <p:nvCxnSpPr>
              <p:cNvPr id="99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0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78" name="Group 79"/>
            <p:cNvGrpSpPr>
              <a:grpSpLocks/>
            </p:cNvGrpSpPr>
            <p:nvPr/>
          </p:nvGrpSpPr>
          <p:grpSpPr bwMode="auto">
            <a:xfrm>
              <a:off x="2655393" y="4279557"/>
              <a:ext cx="139356" cy="292443"/>
              <a:chOff x="3130897" y="889000"/>
              <a:chExt cx="1566874" cy="787401"/>
            </a:xfrm>
          </p:grpSpPr>
          <p:cxnSp>
            <p:nvCxnSpPr>
              <p:cNvPr id="97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81" name="Group 79"/>
            <p:cNvGrpSpPr>
              <a:grpSpLocks/>
            </p:cNvGrpSpPr>
            <p:nvPr/>
          </p:nvGrpSpPr>
          <p:grpSpPr bwMode="auto">
            <a:xfrm>
              <a:off x="3014667" y="4267199"/>
              <a:ext cx="378142" cy="597243"/>
              <a:chOff x="3200400" y="889000"/>
              <a:chExt cx="1566863" cy="787401"/>
            </a:xfrm>
          </p:grpSpPr>
          <p:cxnSp>
            <p:nvCxnSpPr>
              <p:cNvPr id="91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2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83" name="Group 79"/>
            <p:cNvGrpSpPr>
              <a:grpSpLocks/>
            </p:cNvGrpSpPr>
            <p:nvPr/>
          </p:nvGrpSpPr>
          <p:grpSpPr bwMode="auto">
            <a:xfrm>
              <a:off x="3805884" y="4267200"/>
              <a:ext cx="797139" cy="762000"/>
              <a:chOff x="3200400" y="889000"/>
              <a:chExt cx="1566863" cy="787401"/>
            </a:xfrm>
          </p:grpSpPr>
          <p:cxnSp>
            <p:nvCxnSpPr>
              <p:cNvPr id="87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8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84" name="Group 79"/>
            <p:cNvGrpSpPr>
              <a:grpSpLocks/>
            </p:cNvGrpSpPr>
            <p:nvPr/>
          </p:nvGrpSpPr>
          <p:grpSpPr bwMode="auto">
            <a:xfrm>
              <a:off x="3665849" y="4279556"/>
              <a:ext cx="1102443" cy="914400"/>
              <a:chOff x="3200400" y="889000"/>
              <a:chExt cx="1566863" cy="787401"/>
            </a:xfrm>
          </p:grpSpPr>
          <p:cxnSp>
            <p:nvCxnSpPr>
              <p:cNvPr id="85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6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22" name="Group 79"/>
            <p:cNvGrpSpPr>
              <a:grpSpLocks/>
            </p:cNvGrpSpPr>
            <p:nvPr/>
          </p:nvGrpSpPr>
          <p:grpSpPr bwMode="auto">
            <a:xfrm>
              <a:off x="3133726" y="4265268"/>
              <a:ext cx="139356" cy="292443"/>
              <a:chOff x="3130897" y="889000"/>
              <a:chExt cx="1566874" cy="787401"/>
            </a:xfrm>
          </p:grpSpPr>
          <p:cxnSp>
            <p:nvCxnSpPr>
              <p:cNvPr id="123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4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25" name="Group 79"/>
            <p:cNvGrpSpPr>
              <a:grpSpLocks/>
            </p:cNvGrpSpPr>
            <p:nvPr/>
          </p:nvGrpSpPr>
          <p:grpSpPr bwMode="auto">
            <a:xfrm>
              <a:off x="4003354" y="4279557"/>
              <a:ext cx="378142" cy="597243"/>
              <a:chOff x="3200400" y="889000"/>
              <a:chExt cx="1566863" cy="787401"/>
            </a:xfrm>
          </p:grpSpPr>
          <p:cxnSp>
            <p:nvCxnSpPr>
              <p:cNvPr id="126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94843" y="894557"/>
                <a:ext cx="787400" cy="776286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76686" y="889000"/>
                <a:ext cx="790577" cy="787401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28" name="Group 79"/>
            <p:cNvGrpSpPr>
              <a:grpSpLocks/>
            </p:cNvGrpSpPr>
            <p:nvPr/>
          </p:nvGrpSpPr>
          <p:grpSpPr bwMode="auto">
            <a:xfrm>
              <a:off x="4122413" y="4277626"/>
              <a:ext cx="139356" cy="292443"/>
              <a:chOff x="3130897" y="889000"/>
              <a:chExt cx="1566874" cy="787401"/>
            </a:xfrm>
          </p:grpSpPr>
          <p:cxnSp>
            <p:nvCxnSpPr>
              <p:cNvPr id="129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48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9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76199" y="2209800"/>
            <a:ext cx="6553201" cy="949414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Contest Free Grammar: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 [S] | (S)</a:t>
            </a:r>
            <a:r>
              <a:rPr kumimoji="0" lang="en-US" sz="2400" b="0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| {S} | SS | </a:t>
            </a:r>
            <a:r>
              <a:rPr kumimoji="0" lang="en-US" sz="2400" b="0" i="0" u="none" strike="noStrike" kern="0" cap="none" spc="0" normalizeH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emptystring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66512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4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4294967295"/>
          </p:nvPr>
        </p:nvSpPr>
        <p:spPr>
          <a:xfrm>
            <a:off x="0" y="609600"/>
            <a:ext cx="7650163" cy="1828800"/>
          </a:xfrm>
          <a:prstGeom prst="rect">
            <a:avLst/>
          </a:prstGeo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of brackets.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Each “(”, “{”, or “[” must be paired </a:t>
            </a:r>
            <a:br>
              <a:rPr lang="en-US" sz="2800" dirty="0"/>
            </a:br>
            <a:r>
              <a:rPr lang="en-US" sz="2800" dirty="0"/>
              <a:t>             with a matching “)”, “}”, or “[”.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Loop Invariant: </a:t>
            </a:r>
            <a:r>
              <a:rPr lang="en-US" sz="2800" dirty="0"/>
              <a:t>Prefix has been read.</a:t>
            </a:r>
          </a:p>
          <a:p>
            <a:r>
              <a:rPr lang="en-US" sz="2800" dirty="0"/>
              <a:t>Matched brackets are matched and removed.</a:t>
            </a:r>
          </a:p>
          <a:p>
            <a:r>
              <a:rPr lang="en-US" sz="2800" dirty="0"/>
              <a:t>Unmatched brackets are on the stack.</a:t>
            </a:r>
          </a:p>
          <a:p>
            <a:pPr marL="0" indent="0">
              <a:buNone/>
            </a:pPr>
            <a:endParaRPr lang="en-US" sz="2800" dirty="0"/>
          </a:p>
        </p:txBody>
      </p:sp>
      <p:grpSp>
        <p:nvGrpSpPr>
          <p:cNvPr id="49" name="Group 786"/>
          <p:cNvGrpSpPr>
            <a:grpSpLocks/>
          </p:cNvGrpSpPr>
          <p:nvPr/>
        </p:nvGrpSpPr>
        <p:grpSpPr bwMode="auto">
          <a:xfrm>
            <a:off x="381000" y="3733800"/>
            <a:ext cx="1181100" cy="1066800"/>
            <a:chOff x="1224" y="2539"/>
            <a:chExt cx="2280" cy="1785"/>
          </a:xfrm>
        </p:grpSpPr>
        <p:sp>
          <p:nvSpPr>
            <p:cNvPr id="52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3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4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9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6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1444" name="Group 61443"/>
          <p:cNvGrpSpPr/>
          <p:nvPr/>
        </p:nvGrpSpPr>
        <p:grpSpPr>
          <a:xfrm>
            <a:off x="2057400" y="3737916"/>
            <a:ext cx="1124334" cy="553998"/>
            <a:chOff x="2321139" y="3737916"/>
            <a:chExt cx="1124334" cy="553998"/>
          </a:xfrm>
        </p:grpSpPr>
        <p:sp>
          <p:nvSpPr>
            <p:cNvPr id="126" name="Rectangle 125"/>
            <p:cNvSpPr/>
            <p:nvPr/>
          </p:nvSpPr>
          <p:spPr>
            <a:xfrm>
              <a:off x="2321139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CC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[</a:t>
              </a: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2473539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(</a:t>
              </a: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2638296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2803053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CC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(</a:t>
              </a: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2967810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(</a:t>
              </a:r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3132567" y="3737916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)</a:t>
              </a:r>
            </a:p>
          </p:txBody>
        </p:sp>
      </p:grpSp>
      <p:grpSp>
        <p:nvGrpSpPr>
          <p:cNvPr id="61445" name="Group 61444"/>
          <p:cNvGrpSpPr/>
          <p:nvPr/>
        </p:nvGrpSpPr>
        <p:grpSpPr>
          <a:xfrm>
            <a:off x="2391654" y="4265268"/>
            <a:ext cx="617689" cy="306732"/>
            <a:chOff x="2655393" y="4265268"/>
            <a:chExt cx="617689" cy="306732"/>
          </a:xfrm>
        </p:grpSpPr>
        <p:grpSp>
          <p:nvGrpSpPr>
            <p:cNvPr id="144" name="Group 79"/>
            <p:cNvGrpSpPr>
              <a:grpSpLocks/>
            </p:cNvGrpSpPr>
            <p:nvPr/>
          </p:nvGrpSpPr>
          <p:grpSpPr bwMode="auto">
            <a:xfrm>
              <a:off x="2655393" y="4279557"/>
              <a:ext cx="139356" cy="292443"/>
              <a:chOff x="3130897" y="889000"/>
              <a:chExt cx="1566874" cy="787401"/>
            </a:xfrm>
          </p:grpSpPr>
          <p:cxnSp>
            <p:nvCxnSpPr>
              <p:cNvPr id="163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4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48" name="Group 79"/>
            <p:cNvGrpSpPr>
              <a:grpSpLocks/>
            </p:cNvGrpSpPr>
            <p:nvPr/>
          </p:nvGrpSpPr>
          <p:grpSpPr bwMode="auto">
            <a:xfrm>
              <a:off x="3133726" y="4265268"/>
              <a:ext cx="139356" cy="292443"/>
              <a:chOff x="3130897" y="889000"/>
              <a:chExt cx="1566874" cy="787401"/>
            </a:xfrm>
          </p:grpSpPr>
          <p:cxnSp>
            <p:nvCxnSpPr>
              <p:cNvPr id="155" name="Straight Arrow Connector 43"/>
              <p:cNvCxnSpPr>
                <a:cxnSpLocks noChangeShapeType="1"/>
              </p:cNvCxnSpPr>
              <p:nvPr/>
            </p:nvCxnSpPr>
            <p:spPr bwMode="auto">
              <a:xfrm rot="16200000" flipV="1">
                <a:off x="3125350" y="894557"/>
                <a:ext cx="787400" cy="776284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56" name="Straight Arrow Connector 49"/>
              <p:cNvCxnSpPr>
                <a:cxnSpLocks noChangeShapeType="1"/>
              </p:cNvCxnSpPr>
              <p:nvPr/>
            </p:nvCxnSpPr>
            <p:spPr bwMode="auto">
              <a:xfrm flipV="1">
                <a:off x="3907189" y="889001"/>
                <a:ext cx="790582" cy="787400"/>
              </a:xfrm>
              <a:prstGeom prst="straightConnector1">
                <a:avLst/>
              </a:prstGeom>
              <a:noFill/>
              <a:ln w="6350" cap="sq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61446" name="Group 61445"/>
          <p:cNvGrpSpPr/>
          <p:nvPr/>
        </p:nvGrpSpPr>
        <p:grpSpPr>
          <a:xfrm>
            <a:off x="228600" y="4901750"/>
            <a:ext cx="1917618" cy="965650"/>
            <a:chOff x="228600" y="5335053"/>
            <a:chExt cx="1917618" cy="965650"/>
          </a:xfrm>
        </p:grpSpPr>
        <p:grpSp>
          <p:nvGrpSpPr>
            <p:cNvPr id="47" name="Group 46"/>
            <p:cNvGrpSpPr/>
            <p:nvPr/>
          </p:nvGrpSpPr>
          <p:grpSpPr>
            <a:xfrm>
              <a:off x="228600" y="5335053"/>
              <a:ext cx="1917618" cy="965650"/>
              <a:chOff x="3932179" y="4565247"/>
              <a:chExt cx="1917618" cy="965650"/>
            </a:xfrm>
          </p:grpSpPr>
          <p:grpSp>
            <p:nvGrpSpPr>
              <p:cNvPr id="46" name="Group 45"/>
              <p:cNvGrpSpPr/>
              <p:nvPr/>
            </p:nvGrpSpPr>
            <p:grpSpPr>
              <a:xfrm>
                <a:off x="4022344" y="4953955"/>
                <a:ext cx="1827453" cy="576942"/>
                <a:chOff x="4022344" y="4953955"/>
                <a:chExt cx="1827453" cy="576942"/>
              </a:xfrm>
            </p:grpSpPr>
            <p:cxnSp>
              <p:nvCxnSpPr>
                <p:cNvPr id="6" name="Straight Connector 5"/>
                <p:cNvCxnSpPr/>
                <p:nvPr/>
              </p:nvCxnSpPr>
              <p:spPr bwMode="auto">
                <a:xfrm flipH="1">
                  <a:off x="4022344" y="4953997"/>
                  <a:ext cx="1811197" cy="0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rgbClr val="CC00C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" name="Straight Connector 41"/>
                <p:cNvCxnSpPr/>
                <p:nvPr/>
              </p:nvCxnSpPr>
              <p:spPr bwMode="auto">
                <a:xfrm flipH="1">
                  <a:off x="4029431" y="4953955"/>
                  <a:ext cx="5270" cy="576942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rgbClr val="CC00C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75" name="Straight Connector 74"/>
                <p:cNvCxnSpPr/>
                <p:nvPr/>
              </p:nvCxnSpPr>
              <p:spPr bwMode="auto">
                <a:xfrm flipH="1">
                  <a:off x="4038600" y="5523471"/>
                  <a:ext cx="1811197" cy="0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rgbClr val="CC00CC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76" name="Rectangle 75"/>
              <p:cNvSpPr/>
              <p:nvPr/>
            </p:nvSpPr>
            <p:spPr>
              <a:xfrm>
                <a:off x="3932179" y="4565247"/>
                <a:ext cx="753732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CC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Stack</a:t>
                </a:r>
              </a:p>
            </p:txBody>
          </p:sp>
        </p:grpSp>
        <p:sp>
          <p:nvSpPr>
            <p:cNvPr id="167" name="Rectangle 166"/>
            <p:cNvSpPr/>
            <p:nvPr/>
          </p:nvSpPr>
          <p:spPr>
            <a:xfrm>
              <a:off x="304800" y="5694402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CC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[</a:t>
              </a: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460084" y="5694402"/>
              <a:ext cx="312906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CC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(</a:t>
              </a:r>
            </a:p>
          </p:txBody>
        </p:sp>
      </p:grpSp>
      <p:sp>
        <p:nvSpPr>
          <p:cNvPr id="41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58031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1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1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4294967295"/>
          </p:nvPr>
        </p:nvSpPr>
        <p:spPr>
          <a:xfrm>
            <a:off x="0" y="609600"/>
            <a:ext cx="7650163" cy="1828800"/>
          </a:xfrm>
          <a:prstGeom prst="rect">
            <a:avLst/>
          </a:prstGeo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Input: </a:t>
            </a:r>
            <a:r>
              <a:rPr lang="en-US" sz="2800" dirty="0"/>
              <a:t>A string of brackets.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Output: </a:t>
            </a:r>
            <a:r>
              <a:rPr lang="en-US" sz="2800" dirty="0"/>
              <a:t>Each “(”, “{”, or “[” must be paired </a:t>
            </a:r>
            <a:br>
              <a:rPr lang="en-US" sz="2800" dirty="0"/>
            </a:br>
            <a:r>
              <a:rPr lang="en-US" sz="2800" dirty="0"/>
              <a:t>             with a matching “)”, “}”, or “[”.</a:t>
            </a:r>
          </a:p>
          <a:p>
            <a:pPr marL="0" indent="0">
              <a:buNone/>
            </a:pPr>
            <a:r>
              <a:rPr lang="en-US" sz="2800" dirty="0">
                <a:solidFill>
                  <a:schemeClr val="tx2"/>
                </a:solidFill>
              </a:rPr>
              <a:t>Loop Invariant: </a:t>
            </a:r>
            <a:r>
              <a:rPr lang="en-US" sz="2800" dirty="0"/>
              <a:t>Prefix has been read.</a:t>
            </a:r>
          </a:p>
          <a:p>
            <a:r>
              <a:rPr lang="en-US" sz="2800" dirty="0"/>
              <a:t>Matched brackets are matched and removed.</a:t>
            </a:r>
          </a:p>
          <a:p>
            <a:r>
              <a:rPr lang="en-US" sz="2800" dirty="0"/>
              <a:t>Unmatched brackets are on the stack.</a:t>
            </a:r>
          </a:p>
          <a:p>
            <a:pPr marL="0" indent="0">
              <a:buNone/>
            </a:pPr>
            <a:endParaRPr lang="en-US" sz="2800" dirty="0"/>
          </a:p>
        </p:txBody>
      </p:sp>
      <p:grpSp>
        <p:nvGrpSpPr>
          <p:cNvPr id="49" name="Group 786"/>
          <p:cNvGrpSpPr>
            <a:grpSpLocks/>
          </p:cNvGrpSpPr>
          <p:nvPr/>
        </p:nvGrpSpPr>
        <p:grpSpPr bwMode="auto">
          <a:xfrm>
            <a:off x="381000" y="3733800"/>
            <a:ext cx="1181100" cy="1066800"/>
            <a:chOff x="1224" y="2539"/>
            <a:chExt cx="2280" cy="1785"/>
          </a:xfrm>
        </p:grpSpPr>
        <p:sp>
          <p:nvSpPr>
            <p:cNvPr id="52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3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4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9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5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6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5" name="Group 802"/>
          <p:cNvGrpSpPr>
            <a:grpSpLocks noChangeAspect="1"/>
          </p:cNvGrpSpPr>
          <p:nvPr/>
        </p:nvGrpSpPr>
        <p:grpSpPr bwMode="auto">
          <a:xfrm rot="2360341">
            <a:off x="7683500" y="4034650"/>
            <a:ext cx="1079500" cy="1079500"/>
            <a:chOff x="1224" y="1212"/>
            <a:chExt cx="3144" cy="3112"/>
          </a:xfrm>
        </p:grpSpPr>
        <p:sp>
          <p:nvSpPr>
            <p:cNvPr id="66" name="Freeform 80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Freeform 80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8" name="Group 80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9" name="Freeform 80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0" name="Freeform 80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Freeform 80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2" name="Freeform 80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3" name="Freeform 81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" name="Freeform 81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" name="Group 46"/>
          <p:cNvGrpSpPr/>
          <p:nvPr/>
        </p:nvGrpSpPr>
        <p:grpSpPr>
          <a:xfrm>
            <a:off x="228600" y="4901750"/>
            <a:ext cx="1917618" cy="965650"/>
            <a:chOff x="3932179" y="4565247"/>
            <a:chExt cx="1917618" cy="965650"/>
          </a:xfrm>
        </p:grpSpPr>
        <p:grpSp>
          <p:nvGrpSpPr>
            <p:cNvPr id="46" name="Group 45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6" name="Straight Connector 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" name="Straight Connector 41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" name="Straight Connector 74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76" name="Rectangle 75"/>
            <p:cNvSpPr/>
            <p:nvPr/>
          </p:nvSpPr>
          <p:spPr>
            <a:xfrm>
              <a:off x="3932179" y="4565247"/>
              <a:ext cx="75373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CC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Stack</a:t>
              </a:r>
            </a:p>
          </p:txBody>
        </p:sp>
      </p:grpSp>
      <p:sp>
        <p:nvSpPr>
          <p:cNvPr id="167" name="Rectangle 166"/>
          <p:cNvSpPr/>
          <p:nvPr/>
        </p:nvSpPr>
        <p:spPr>
          <a:xfrm>
            <a:off x="304800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[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491834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</a:p>
        </p:txBody>
      </p:sp>
      <p:sp>
        <p:nvSpPr>
          <p:cNvPr id="172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4720654" y="3886200"/>
            <a:ext cx="7805396" cy="35814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Opening Bracket: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Push on stack.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Closing Bracket: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If matches that on stack</a:t>
            </a:r>
            <a:b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pop and match.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else return(unmatched)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2057400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[</a:t>
            </a:r>
          </a:p>
        </p:txBody>
      </p:sp>
      <p:sp>
        <p:nvSpPr>
          <p:cNvPr id="121" name="Rectangle 120"/>
          <p:cNvSpPr/>
          <p:nvPr/>
        </p:nvSpPr>
        <p:spPr>
          <a:xfrm>
            <a:off x="2209800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2374557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</a:p>
        </p:txBody>
      </p:sp>
      <p:sp>
        <p:nvSpPr>
          <p:cNvPr id="123" name="Rectangle 122"/>
          <p:cNvSpPr/>
          <p:nvPr/>
        </p:nvSpPr>
        <p:spPr>
          <a:xfrm>
            <a:off x="2539314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2704071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2868828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</a:p>
        </p:txBody>
      </p:sp>
      <p:sp>
        <p:nvSpPr>
          <p:cNvPr id="132" name="Rectangle 131"/>
          <p:cNvSpPr/>
          <p:nvPr/>
        </p:nvSpPr>
        <p:spPr>
          <a:xfrm>
            <a:off x="3033585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3198342" y="3737916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{</a:t>
            </a:r>
          </a:p>
        </p:txBody>
      </p:sp>
      <p:grpSp>
        <p:nvGrpSpPr>
          <p:cNvPr id="145" name="Group 79"/>
          <p:cNvGrpSpPr>
            <a:grpSpLocks/>
          </p:cNvGrpSpPr>
          <p:nvPr/>
        </p:nvGrpSpPr>
        <p:grpSpPr bwMode="auto">
          <a:xfrm>
            <a:off x="2391654" y="4279557"/>
            <a:ext cx="139356" cy="292443"/>
            <a:chOff x="3130897" y="889000"/>
            <a:chExt cx="1566874" cy="787401"/>
          </a:xfrm>
        </p:grpSpPr>
        <p:cxnSp>
          <p:nvCxnSpPr>
            <p:cNvPr id="171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6" name="Group 79"/>
          <p:cNvGrpSpPr>
            <a:grpSpLocks/>
          </p:cNvGrpSpPr>
          <p:nvPr/>
        </p:nvGrpSpPr>
        <p:grpSpPr bwMode="auto">
          <a:xfrm>
            <a:off x="2750928" y="4267199"/>
            <a:ext cx="378142" cy="597243"/>
            <a:chOff x="3200400" y="889000"/>
            <a:chExt cx="1566863" cy="787401"/>
          </a:xfrm>
        </p:grpSpPr>
        <p:cxnSp>
          <p:nvCxnSpPr>
            <p:cNvPr id="169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0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50" name="Group 79"/>
          <p:cNvGrpSpPr>
            <a:grpSpLocks/>
          </p:cNvGrpSpPr>
          <p:nvPr/>
        </p:nvGrpSpPr>
        <p:grpSpPr bwMode="auto">
          <a:xfrm>
            <a:off x="2869987" y="4265268"/>
            <a:ext cx="139356" cy="292443"/>
            <a:chOff x="3130897" y="889000"/>
            <a:chExt cx="1566874" cy="787401"/>
          </a:xfrm>
        </p:grpSpPr>
        <p:cxnSp>
          <p:nvCxnSpPr>
            <p:cNvPr id="159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6" name="Rectangle 175"/>
          <p:cNvSpPr/>
          <p:nvPr/>
        </p:nvSpPr>
        <p:spPr>
          <a:xfrm>
            <a:off x="493648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669634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</a:p>
        </p:txBody>
      </p:sp>
      <p:sp>
        <p:nvSpPr>
          <p:cNvPr id="178" name="Rectangle 177"/>
          <p:cNvSpPr/>
          <p:nvPr/>
        </p:nvSpPr>
        <p:spPr>
          <a:xfrm>
            <a:off x="441034" y="5253026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{</a:t>
            </a:r>
          </a:p>
        </p:txBody>
      </p:sp>
      <p:sp>
        <p:nvSpPr>
          <p:cNvPr id="179" name="Rectangle 178"/>
          <p:cNvSpPr/>
          <p:nvPr/>
        </p:nvSpPr>
        <p:spPr>
          <a:xfrm>
            <a:off x="3429000" y="3740150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}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603282" y="3740150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]</a:t>
            </a:r>
          </a:p>
        </p:txBody>
      </p:sp>
      <p:sp>
        <p:nvSpPr>
          <p:cNvPr id="181" name="Rectangle 180"/>
          <p:cNvSpPr/>
          <p:nvPr/>
        </p:nvSpPr>
        <p:spPr>
          <a:xfrm>
            <a:off x="3600450" y="3725902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</a:p>
        </p:txBody>
      </p:sp>
      <p:grpSp>
        <p:nvGrpSpPr>
          <p:cNvPr id="182" name="Group 79"/>
          <p:cNvGrpSpPr>
            <a:grpSpLocks/>
          </p:cNvGrpSpPr>
          <p:nvPr/>
        </p:nvGrpSpPr>
        <p:grpSpPr bwMode="auto">
          <a:xfrm>
            <a:off x="3422650" y="4267200"/>
            <a:ext cx="139356" cy="292443"/>
            <a:chOff x="3130897" y="889000"/>
            <a:chExt cx="1566874" cy="787401"/>
          </a:xfrm>
        </p:grpSpPr>
        <p:cxnSp>
          <p:nvCxnSpPr>
            <p:cNvPr id="183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6" name="Group 79"/>
          <p:cNvGrpSpPr>
            <a:grpSpLocks/>
          </p:cNvGrpSpPr>
          <p:nvPr/>
        </p:nvGrpSpPr>
        <p:grpSpPr bwMode="auto">
          <a:xfrm>
            <a:off x="2211732" y="4267200"/>
            <a:ext cx="1548003" cy="1409700"/>
            <a:chOff x="3200400" y="889000"/>
            <a:chExt cx="1566863" cy="787401"/>
          </a:xfrm>
        </p:grpSpPr>
        <p:cxnSp>
          <p:nvCxnSpPr>
            <p:cNvPr id="187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8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8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739384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600" fill="hold"/>
                                        <p:tgtEl>
                                          <p:spTgt spid="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600" fill="hold"/>
                                        <p:tgtEl>
                                          <p:spTgt spid="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5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0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3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4" dur="5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5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99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8" dur="5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5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2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83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1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1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6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9" presetID="2" presetClass="exit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0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3" presetClass="emph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2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/>
      <p:bldP spid="167" grpId="1"/>
      <p:bldP spid="168" grpId="0"/>
      <p:bldP spid="168" grpId="1"/>
      <p:bldP spid="120" grpId="0"/>
      <p:bldP spid="120" grpId="1"/>
      <p:bldP spid="120" grpId="2"/>
      <p:bldP spid="121" grpId="0"/>
      <p:bldP spid="121" grpId="1"/>
      <p:bldP spid="121" grpId="2"/>
      <p:bldP spid="122" grpId="0"/>
      <p:bldP spid="122" grpId="1"/>
      <p:bldP spid="123" grpId="0"/>
      <p:bldP spid="123" grpId="1"/>
      <p:bldP spid="123" grpId="2"/>
      <p:bldP spid="124" grpId="0"/>
      <p:bldP spid="124" grpId="1"/>
      <p:bldP spid="124" grpId="2"/>
      <p:bldP spid="125" grpId="0"/>
      <p:bldP spid="125" grpId="1"/>
      <p:bldP spid="132" grpId="0"/>
      <p:bldP spid="132" grpId="1"/>
      <p:bldP spid="133" grpId="0"/>
      <p:bldP spid="133" grpId="1"/>
      <p:bldP spid="133" grpId="2"/>
      <p:bldP spid="176" grpId="0"/>
      <p:bldP spid="176" grpId="1"/>
      <p:bldP spid="177" grpId="0"/>
      <p:bldP spid="177" grpId="1"/>
      <p:bldP spid="178" grpId="0"/>
      <p:bldP spid="178" grpId="1"/>
      <p:bldP spid="179" grpId="0"/>
      <p:bldP spid="179" grpId="1"/>
      <p:bldP spid="180" grpId="0"/>
      <p:bldP spid="180" grpId="1"/>
      <p:bldP spid="181" grpId="0"/>
      <p:bldP spid="181" grpId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7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764237"/>
            <a:ext cx="4517155" cy="1313624"/>
          </a:xfrm>
          <a:prstGeom prst="wedgeRoundRectCallout">
            <a:avLst>
              <a:gd name="adj1" fmla="val -30797"/>
              <a:gd name="adj2" fmla="val 5876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Ok.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syntax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told us which strings of characters are well formed Predicate logic formulas.</a:t>
            </a:r>
          </a:p>
        </p:txBody>
      </p: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724400" y="1108616"/>
            <a:ext cx="3972954" cy="559460"/>
          </a:xfrm>
          <a:prstGeom prst="wedgeRectCallout">
            <a:avLst>
              <a:gd name="adj1" fmla="val 43230"/>
              <a:gd name="adj2" fmla="val 92064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Semantics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adds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meaning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642" y="2133600"/>
            <a:ext cx="2590800" cy="1313624"/>
          </a:xfrm>
          <a:prstGeom prst="wedgeRoundRectCallout">
            <a:avLst>
              <a:gd name="adj1" fmla="val -62019"/>
              <a:gd name="adj2" fmla="val -1406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Ok. What does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 = 1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mean?</a:t>
            </a:r>
          </a:p>
        </p:txBody>
      </p:sp>
      <p:sp>
        <p:nvSpPr>
          <p:cNvPr id="33" name="AutoShape 8"/>
          <p:cNvSpPr>
            <a:spLocks noChangeArrowheads="1"/>
          </p:cNvSpPr>
          <p:nvPr/>
        </p:nvSpPr>
        <p:spPr bwMode="auto">
          <a:xfrm>
            <a:off x="4419600" y="2310608"/>
            <a:ext cx="3397220" cy="847460"/>
          </a:xfrm>
          <a:prstGeom prst="wedgeRectCallout">
            <a:avLst>
              <a:gd name="adj1" fmla="val 63059"/>
              <a:gd name="adj2" fmla="val -47491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means the values are closed under division.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4" name="AutoShape 8"/>
          <p:cNvSpPr>
            <a:spLocks noChangeArrowheads="1"/>
          </p:cNvSpPr>
          <p:nvPr/>
        </p:nvSpPr>
        <p:spPr bwMode="auto">
          <a:xfrm>
            <a:off x="4114800" y="3581400"/>
            <a:ext cx="4279842" cy="1586986"/>
          </a:xfrm>
          <a:prstGeom prst="wedgeRectCallout">
            <a:avLst>
              <a:gd name="adj1" fmla="val 36270"/>
              <a:gd name="adj2" fmla="val -6344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True.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it does say that every value has a multiplicative inverse, which can be used for divisions.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5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471" y="3568662"/>
            <a:ext cx="2806729" cy="1313624"/>
          </a:xfrm>
          <a:prstGeom prst="wedgeRoundRectCallout">
            <a:avLst>
              <a:gd name="adj1" fmla="val -44940"/>
              <a:gd name="adj2" fmla="val -6269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Who said anything about division</a:t>
            </a:r>
            <a:r>
              <a:rPr lang="en-US" altLang="en-US" sz="2400" dirty="0">
                <a:solidFill>
                  <a:srgbClr val="FFFFFF"/>
                </a:solidFill>
              </a:rPr>
              <a:t>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AutoShape 8"/>
          <p:cNvSpPr>
            <a:spLocks noChangeArrowheads="1"/>
          </p:cNvSpPr>
          <p:nvPr/>
        </p:nvSpPr>
        <p:spPr bwMode="auto">
          <a:xfrm>
            <a:off x="4114800" y="5347214"/>
            <a:ext cx="4419600" cy="1205986"/>
          </a:xfrm>
          <a:prstGeom prst="wedgeRectCallout">
            <a:avLst>
              <a:gd name="adj1" fmla="val 36270"/>
              <a:gd name="adj2" fmla="val -6344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I am assuming you mean the reals because this is not true about the integers.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978906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7" grpId="0" animBg="1"/>
      <p:bldP spid="29" grpId="0" animBg="1"/>
      <p:bldP spid="30" grpId="0" animBg="1"/>
      <p:bldP spid="33" grpId="0" animBg="1"/>
      <p:bldP spid="34" grpId="0" animBg="1"/>
      <p:bldP spid="35" grpId="0" animBg="1"/>
      <p:bldP spid="36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155822" y="712001"/>
            <a:ext cx="3868544" cy="1930320"/>
          </a:xfrm>
          <a:prstGeom prst="wedgeRectCallout">
            <a:avLst>
              <a:gd name="adj1" fmla="val 55513"/>
              <a:gd name="adj2" fmla="val 16440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You caught me!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Semantics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begins with the parse tree of why the formula is well formed.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in itself adds meaning.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20943"/>
            <a:ext cx="3733800" cy="2079699"/>
          </a:xfrm>
          <a:prstGeom prst="wedgeRoundRectCallout">
            <a:avLst>
              <a:gd name="adj1" fmla="val -21957"/>
              <a:gd name="adj2" fmla="val 6819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don’t think you can assign such a human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 to all Predicate formulas.</a:t>
            </a:r>
          </a:p>
        </p:txBody>
      </p:sp>
      <p:grpSp>
        <p:nvGrpSpPr>
          <p:cNvPr id="27" name="Group 26"/>
          <p:cNvGrpSpPr/>
          <p:nvPr/>
        </p:nvGrpSpPr>
        <p:grpSpPr>
          <a:xfrm>
            <a:off x="2590800" y="2971800"/>
            <a:ext cx="5298189" cy="3844124"/>
            <a:chOff x="1148649" y="2286000"/>
            <a:chExt cx="5298189" cy="3844124"/>
          </a:xfrm>
        </p:grpSpPr>
        <p:sp>
          <p:nvSpPr>
            <p:cNvPr id="30" name="Text Box 21"/>
            <p:cNvSpPr txBox="1">
              <a:spLocks noChangeArrowheads="1"/>
            </p:cNvSpPr>
            <p:nvPr/>
          </p:nvSpPr>
          <p:spPr bwMode="auto">
            <a:xfrm>
              <a:off x="3557588" y="2286000"/>
              <a:ext cx="111601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31" name="Text Box 21"/>
            <p:cNvSpPr txBox="1">
              <a:spLocks noChangeArrowheads="1"/>
            </p:cNvSpPr>
            <p:nvPr/>
          </p:nvSpPr>
          <p:spPr bwMode="auto">
            <a:xfrm>
              <a:off x="3547661" y="2597250"/>
              <a:ext cx="111601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Quantifier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32" name="Text Box 21"/>
            <p:cNvSpPr txBox="1">
              <a:spLocks noChangeArrowheads="1"/>
            </p:cNvSpPr>
            <p:nvPr/>
          </p:nvSpPr>
          <p:spPr bwMode="auto">
            <a:xfrm rot="5400000">
              <a:off x="3918623" y="242556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33" name="Text Box 21"/>
            <p:cNvSpPr txBox="1">
              <a:spLocks noChangeArrowheads="1"/>
            </p:cNvSpPr>
            <p:nvPr/>
          </p:nvSpPr>
          <p:spPr bwMode="auto">
            <a:xfrm>
              <a:off x="2582083" y="2946065"/>
              <a:ext cx="22907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Variable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,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 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</a:t>
              </a:r>
            </a:p>
          </p:txBody>
        </p:sp>
        <p:sp>
          <p:nvSpPr>
            <p:cNvPr id="35" name="Text Box 21"/>
            <p:cNvSpPr txBox="1">
              <a:spLocks noChangeArrowheads="1"/>
            </p:cNvSpPr>
            <p:nvPr/>
          </p:nvSpPr>
          <p:spPr bwMode="auto">
            <a:xfrm rot="5400000">
              <a:off x="3940520" y="2771536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36" name="Text Box 21"/>
            <p:cNvSpPr txBox="1">
              <a:spLocks noChangeArrowheads="1"/>
            </p:cNvSpPr>
            <p:nvPr/>
          </p:nvSpPr>
          <p:spPr bwMode="auto">
            <a:xfrm>
              <a:off x="3567871" y="3296345"/>
              <a:ext cx="111601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Quantifier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38" name="Text Box 21"/>
            <p:cNvSpPr txBox="1">
              <a:spLocks noChangeArrowheads="1"/>
            </p:cNvSpPr>
            <p:nvPr/>
          </p:nvSpPr>
          <p:spPr bwMode="auto">
            <a:xfrm rot="5400000">
              <a:off x="3938834" y="3089170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39" name="Text Box 21"/>
            <p:cNvSpPr txBox="1">
              <a:spLocks noChangeArrowheads="1"/>
            </p:cNvSpPr>
            <p:nvPr/>
          </p:nvSpPr>
          <p:spPr bwMode="auto">
            <a:xfrm>
              <a:off x="2559050" y="3639895"/>
              <a:ext cx="22907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Variable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,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 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</a:t>
              </a:r>
            </a:p>
          </p:txBody>
        </p:sp>
        <p:sp>
          <p:nvSpPr>
            <p:cNvPr id="41" name="Text Box 21"/>
            <p:cNvSpPr txBox="1">
              <a:spLocks noChangeArrowheads="1"/>
            </p:cNvSpPr>
            <p:nvPr/>
          </p:nvSpPr>
          <p:spPr bwMode="auto">
            <a:xfrm rot="5400000">
              <a:off x="3960374" y="3440613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42" name="Text Box 21"/>
            <p:cNvSpPr txBox="1">
              <a:spLocks noChangeArrowheads="1"/>
            </p:cNvSpPr>
            <p:nvPr/>
          </p:nvSpPr>
          <p:spPr bwMode="auto">
            <a:xfrm>
              <a:off x="3523422" y="3952372"/>
              <a:ext cx="129222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Connector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43" name="Text Box 21"/>
            <p:cNvSpPr txBox="1">
              <a:spLocks noChangeArrowheads="1"/>
            </p:cNvSpPr>
            <p:nvPr/>
          </p:nvSpPr>
          <p:spPr bwMode="auto">
            <a:xfrm rot="5400000">
              <a:off x="3965337" y="3753588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44" name="Text Box 21"/>
            <p:cNvSpPr txBox="1">
              <a:spLocks noChangeArrowheads="1"/>
            </p:cNvSpPr>
            <p:nvPr/>
          </p:nvSpPr>
          <p:spPr bwMode="auto">
            <a:xfrm>
              <a:off x="2958858" y="4271445"/>
              <a:ext cx="234950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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45" name="Text Box 21"/>
            <p:cNvSpPr txBox="1">
              <a:spLocks noChangeArrowheads="1"/>
            </p:cNvSpPr>
            <p:nvPr/>
          </p:nvSpPr>
          <p:spPr bwMode="auto">
            <a:xfrm rot="5400000">
              <a:off x="3961895" y="4095270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46" name="Text Box 21"/>
            <p:cNvSpPr txBox="1">
              <a:spLocks noChangeArrowheads="1"/>
            </p:cNvSpPr>
            <p:nvPr/>
          </p:nvSpPr>
          <p:spPr bwMode="auto">
            <a:xfrm>
              <a:off x="1148649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47" name="Text Box 21"/>
            <p:cNvSpPr txBox="1">
              <a:spLocks noChangeArrowheads="1"/>
            </p:cNvSpPr>
            <p:nvPr/>
          </p:nvSpPr>
          <p:spPr bwMode="auto">
            <a:xfrm>
              <a:off x="1334075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48" name="Text Box 21"/>
            <p:cNvSpPr txBox="1">
              <a:spLocks noChangeArrowheads="1"/>
            </p:cNvSpPr>
            <p:nvPr/>
          </p:nvSpPr>
          <p:spPr bwMode="auto">
            <a:xfrm>
              <a:off x="1482648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,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49" name="Text Box 21"/>
            <p:cNvSpPr txBox="1">
              <a:spLocks noChangeArrowheads="1"/>
            </p:cNvSpPr>
            <p:nvPr/>
          </p:nvSpPr>
          <p:spPr bwMode="auto">
            <a:xfrm>
              <a:off x="1618549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0" name="Text Box 21"/>
            <p:cNvSpPr txBox="1">
              <a:spLocks noChangeArrowheads="1"/>
            </p:cNvSpPr>
            <p:nvPr/>
          </p:nvSpPr>
          <p:spPr bwMode="auto">
            <a:xfrm>
              <a:off x="1771729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1" name="Text Box 21"/>
            <p:cNvSpPr txBox="1">
              <a:spLocks noChangeArrowheads="1"/>
            </p:cNvSpPr>
            <p:nvPr/>
          </p:nvSpPr>
          <p:spPr bwMode="auto">
            <a:xfrm>
              <a:off x="1912237" y="5791570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,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2" name="Text Box 21"/>
            <p:cNvSpPr txBox="1">
              <a:spLocks noChangeArrowheads="1"/>
            </p:cNvSpPr>
            <p:nvPr/>
          </p:nvSpPr>
          <p:spPr bwMode="auto">
            <a:xfrm>
              <a:off x="2019036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(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3" name="Text Box 21"/>
            <p:cNvSpPr txBox="1">
              <a:spLocks noChangeArrowheads="1"/>
            </p:cNvSpPr>
            <p:nvPr/>
          </p:nvSpPr>
          <p:spPr bwMode="auto">
            <a:xfrm>
              <a:off x="2149100" y="5783519"/>
              <a:ext cx="8810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Loves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4" name="Text Box 21"/>
            <p:cNvSpPr txBox="1">
              <a:spLocks noChangeArrowheads="1"/>
            </p:cNvSpPr>
            <p:nvPr/>
          </p:nvSpPr>
          <p:spPr bwMode="auto">
            <a:xfrm>
              <a:off x="3196525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,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5" name="Text Box 21"/>
            <p:cNvSpPr txBox="1">
              <a:spLocks noChangeArrowheads="1"/>
            </p:cNvSpPr>
            <p:nvPr/>
          </p:nvSpPr>
          <p:spPr bwMode="auto">
            <a:xfrm>
              <a:off x="3668712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6" name="Text Box 21"/>
            <p:cNvSpPr txBox="1">
              <a:spLocks noChangeArrowheads="1"/>
            </p:cNvSpPr>
            <p:nvPr/>
          </p:nvSpPr>
          <p:spPr bwMode="auto">
            <a:xfrm>
              <a:off x="381775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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7" name="Text Box 21"/>
            <p:cNvSpPr txBox="1">
              <a:spLocks noChangeArrowheads="1"/>
            </p:cNvSpPr>
            <p:nvPr/>
          </p:nvSpPr>
          <p:spPr bwMode="auto">
            <a:xfrm>
              <a:off x="403860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(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8" name="Text Box 21"/>
            <p:cNvSpPr txBox="1">
              <a:spLocks noChangeArrowheads="1"/>
            </p:cNvSpPr>
            <p:nvPr/>
          </p:nvSpPr>
          <p:spPr bwMode="auto">
            <a:xfrm>
              <a:off x="4695233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&gt;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9" name="Text Box 21"/>
            <p:cNvSpPr txBox="1">
              <a:spLocks noChangeArrowheads="1"/>
            </p:cNvSpPr>
            <p:nvPr/>
          </p:nvSpPr>
          <p:spPr bwMode="auto">
            <a:xfrm>
              <a:off x="524510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0" name="Text Box 21"/>
            <p:cNvSpPr txBox="1">
              <a:spLocks noChangeArrowheads="1"/>
            </p:cNvSpPr>
            <p:nvPr/>
          </p:nvSpPr>
          <p:spPr bwMode="auto">
            <a:xfrm>
              <a:off x="2946400" y="4635431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Relation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1" name="Text Box 21"/>
            <p:cNvSpPr txBox="1">
              <a:spLocks noChangeArrowheads="1"/>
            </p:cNvSpPr>
            <p:nvPr/>
          </p:nvSpPr>
          <p:spPr bwMode="auto">
            <a:xfrm rot="5400000">
              <a:off x="3346458" y="4433507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62" name="Text Box 21"/>
            <p:cNvSpPr txBox="1">
              <a:spLocks noChangeArrowheads="1"/>
            </p:cNvSpPr>
            <p:nvPr/>
          </p:nvSpPr>
          <p:spPr bwMode="auto">
            <a:xfrm>
              <a:off x="2205925" y="5021193"/>
              <a:ext cx="240823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Loves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</a:t>
              </a:r>
              <a:r>
                <a:rPr kumimoji="0" lang="en-US" alt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  <a:r>
                <a:rPr kumimoji="0" lang="en-US" alt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3" name="Text Box 21"/>
            <p:cNvSpPr txBox="1">
              <a:spLocks noChangeArrowheads="1"/>
            </p:cNvSpPr>
            <p:nvPr/>
          </p:nvSpPr>
          <p:spPr bwMode="auto">
            <a:xfrm rot="5400000">
              <a:off x="3337245" y="4777985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64" name="Text Box 21"/>
            <p:cNvSpPr txBox="1">
              <a:spLocks noChangeArrowheads="1"/>
            </p:cNvSpPr>
            <p:nvPr/>
          </p:nvSpPr>
          <p:spPr bwMode="auto">
            <a:xfrm>
              <a:off x="2914462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5" name="Text Box 21"/>
            <p:cNvSpPr txBox="1">
              <a:spLocks noChangeArrowheads="1"/>
            </p:cNvSpPr>
            <p:nvPr/>
          </p:nvSpPr>
          <p:spPr bwMode="auto">
            <a:xfrm rot="5400000">
              <a:off x="2989214" y="555751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66" name="Text Box 21"/>
            <p:cNvSpPr txBox="1">
              <a:spLocks noChangeArrowheads="1"/>
            </p:cNvSpPr>
            <p:nvPr/>
          </p:nvSpPr>
          <p:spPr bwMode="auto">
            <a:xfrm>
              <a:off x="4278811" y="4648570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Relation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7" name="Text Box 21"/>
            <p:cNvSpPr txBox="1">
              <a:spLocks noChangeArrowheads="1"/>
            </p:cNvSpPr>
            <p:nvPr/>
          </p:nvSpPr>
          <p:spPr bwMode="auto">
            <a:xfrm rot="5400000">
              <a:off x="4615524" y="4433507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68" name="Text Box 21"/>
            <p:cNvSpPr txBox="1">
              <a:spLocks noChangeArrowheads="1"/>
            </p:cNvSpPr>
            <p:nvPr/>
          </p:nvSpPr>
          <p:spPr bwMode="auto">
            <a:xfrm>
              <a:off x="426720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x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9" name="Text Box 21"/>
            <p:cNvSpPr txBox="1">
              <a:spLocks noChangeArrowheads="1"/>
            </p:cNvSpPr>
            <p:nvPr/>
          </p:nvSpPr>
          <p:spPr bwMode="auto">
            <a:xfrm rot="5400000">
              <a:off x="4344614" y="555751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70" name="Text Box 21"/>
            <p:cNvSpPr txBox="1">
              <a:spLocks noChangeArrowheads="1"/>
            </p:cNvSpPr>
            <p:nvPr/>
          </p:nvSpPr>
          <p:spPr bwMode="auto">
            <a:xfrm>
              <a:off x="5046542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1" name="Text Box 21"/>
            <p:cNvSpPr txBox="1">
              <a:spLocks noChangeArrowheads="1"/>
            </p:cNvSpPr>
            <p:nvPr/>
          </p:nvSpPr>
          <p:spPr bwMode="auto">
            <a:xfrm rot="5400000">
              <a:off x="5104067" y="5561815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72" name="Text Box 21"/>
            <p:cNvSpPr txBox="1">
              <a:spLocks noChangeArrowheads="1"/>
            </p:cNvSpPr>
            <p:nvPr/>
          </p:nvSpPr>
          <p:spPr bwMode="auto">
            <a:xfrm rot="5400000">
              <a:off x="4620131" y="4770603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73" name="Text Box 21"/>
            <p:cNvSpPr txBox="1">
              <a:spLocks noChangeArrowheads="1"/>
            </p:cNvSpPr>
            <p:nvPr/>
          </p:nvSpPr>
          <p:spPr bwMode="auto">
            <a:xfrm>
              <a:off x="4038600" y="4953370"/>
              <a:ext cx="240823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&gt;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4" name="Text Box 21"/>
            <p:cNvSpPr txBox="1">
              <a:spLocks noChangeArrowheads="1"/>
            </p:cNvSpPr>
            <p:nvPr/>
          </p:nvSpPr>
          <p:spPr bwMode="auto">
            <a:xfrm>
              <a:off x="3443987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5" name="Text Box 21"/>
            <p:cNvSpPr txBox="1">
              <a:spLocks noChangeArrowheads="1"/>
            </p:cNvSpPr>
            <p:nvPr/>
          </p:nvSpPr>
          <p:spPr bwMode="auto">
            <a:xfrm rot="5400000">
              <a:off x="3515370" y="5561995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76" name="Text Box 21"/>
            <p:cNvSpPr txBox="1">
              <a:spLocks noChangeArrowheads="1"/>
            </p:cNvSpPr>
            <p:nvPr/>
          </p:nvSpPr>
          <p:spPr bwMode="auto">
            <a:xfrm>
              <a:off x="2971800" y="3291864"/>
              <a:ext cx="26911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b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7" name="Text Box 21"/>
            <p:cNvSpPr txBox="1">
              <a:spLocks noChangeArrowheads="1"/>
            </p:cNvSpPr>
            <p:nvPr/>
          </p:nvSpPr>
          <p:spPr bwMode="auto">
            <a:xfrm rot="5400000">
              <a:off x="3020363" y="3062286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78" name="Text Box 21"/>
            <p:cNvSpPr txBox="1">
              <a:spLocks noChangeArrowheads="1"/>
            </p:cNvSpPr>
            <p:nvPr/>
          </p:nvSpPr>
          <p:spPr bwMode="auto">
            <a:xfrm>
              <a:off x="3032500" y="3962770"/>
              <a:ext cx="26911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g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9" name="Text Box 21"/>
            <p:cNvSpPr txBox="1">
              <a:spLocks noChangeArrowheads="1"/>
            </p:cNvSpPr>
            <p:nvPr/>
          </p:nvSpPr>
          <p:spPr bwMode="auto">
            <a:xfrm rot="5400000">
              <a:off x="3089238" y="3749759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80" name="Text Box 21"/>
            <p:cNvSpPr txBox="1">
              <a:spLocks noChangeArrowheads="1"/>
            </p:cNvSpPr>
            <p:nvPr/>
          </p:nvSpPr>
          <p:spPr bwMode="auto">
            <a:xfrm>
              <a:off x="5421312" y="5788886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81" name="Text Box 21"/>
            <p:cNvSpPr txBox="1">
              <a:spLocks noChangeArrowheads="1"/>
            </p:cNvSpPr>
            <p:nvPr/>
          </p:nvSpPr>
          <p:spPr bwMode="auto">
            <a:xfrm>
              <a:off x="2593975" y="5393397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82" name="Text Box 21"/>
            <p:cNvSpPr txBox="1">
              <a:spLocks noChangeArrowheads="1"/>
            </p:cNvSpPr>
            <p:nvPr/>
          </p:nvSpPr>
          <p:spPr bwMode="auto">
            <a:xfrm rot="5400000">
              <a:off x="2994033" y="516876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83" name="Text Box 21"/>
            <p:cNvSpPr txBox="1">
              <a:spLocks noChangeArrowheads="1"/>
            </p:cNvSpPr>
            <p:nvPr/>
          </p:nvSpPr>
          <p:spPr bwMode="auto">
            <a:xfrm>
              <a:off x="3205163" y="5395176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84" name="Text Box 21"/>
            <p:cNvSpPr txBox="1">
              <a:spLocks noChangeArrowheads="1"/>
            </p:cNvSpPr>
            <p:nvPr/>
          </p:nvSpPr>
          <p:spPr bwMode="auto">
            <a:xfrm rot="5400000">
              <a:off x="3510289" y="5170540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85" name="Text Box 21"/>
            <p:cNvSpPr txBox="1">
              <a:spLocks noChangeArrowheads="1"/>
            </p:cNvSpPr>
            <p:nvPr/>
          </p:nvSpPr>
          <p:spPr bwMode="auto">
            <a:xfrm>
              <a:off x="4027488" y="5390323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86" name="Text Box 21"/>
            <p:cNvSpPr txBox="1">
              <a:spLocks noChangeArrowheads="1"/>
            </p:cNvSpPr>
            <p:nvPr/>
          </p:nvSpPr>
          <p:spPr bwMode="auto">
            <a:xfrm rot="5400000">
              <a:off x="4326443" y="5177484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87" name="Text Box 21"/>
            <p:cNvSpPr txBox="1">
              <a:spLocks noChangeArrowheads="1"/>
            </p:cNvSpPr>
            <p:nvPr/>
          </p:nvSpPr>
          <p:spPr bwMode="auto">
            <a:xfrm>
              <a:off x="4724400" y="5398734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88" name="Text Box 21"/>
            <p:cNvSpPr txBox="1">
              <a:spLocks noChangeArrowheads="1"/>
            </p:cNvSpPr>
            <p:nvPr/>
          </p:nvSpPr>
          <p:spPr bwMode="auto">
            <a:xfrm rot="5400000">
              <a:off x="5023356" y="5174097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26364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40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155821" y="712001"/>
            <a:ext cx="3159379" cy="964399"/>
          </a:xfrm>
          <a:prstGeom prst="wedgeRectCallout">
            <a:avLst>
              <a:gd name="adj1" fmla="val 45024"/>
              <a:gd name="adj2" fmla="val 62626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Semantics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assigns objects and true/false.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4" name="AutoShape 8"/>
          <p:cNvSpPr>
            <a:spLocks noChangeArrowheads="1"/>
          </p:cNvSpPr>
          <p:nvPr/>
        </p:nvSpPr>
        <p:spPr bwMode="auto">
          <a:xfrm>
            <a:off x="1447800" y="2617231"/>
            <a:ext cx="5959943" cy="4164570"/>
          </a:xfrm>
          <a:prstGeom prst="wedgeRectCallout">
            <a:avLst>
              <a:gd name="adj1" fmla="val 46420"/>
              <a:gd name="adj2" fmla="val -57198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Semantic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Meaning Values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an object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“jeff”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 function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symbol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f(x,y)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x+y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an object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x+f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(2,y),g(h(x))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4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relation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each relation symbol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Love(b,g)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true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– love all around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true/false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  Love(b,g)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20943"/>
            <a:ext cx="3733800" cy="2079699"/>
          </a:xfrm>
          <a:prstGeom prst="wedgeRoundRectCallout">
            <a:avLst>
              <a:gd name="adj1" fmla="val -21957"/>
              <a:gd name="adj2" fmla="val 6819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don’t think you can assign such a human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 to all Predicate formulas.</a:t>
            </a:r>
          </a:p>
        </p:txBody>
      </p:sp>
      <p:cxnSp>
        <p:nvCxnSpPr>
          <p:cNvPr id="3" name="Straight Connector 2"/>
          <p:cNvCxnSpPr/>
          <p:nvPr/>
        </p:nvCxnSpPr>
        <p:spPr bwMode="auto">
          <a:xfrm flipV="1">
            <a:off x="2944837" y="2785403"/>
            <a:ext cx="1093763" cy="18721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7" name="AutoShape 8"/>
          <p:cNvSpPr>
            <a:spLocks noChangeArrowheads="1"/>
          </p:cNvSpPr>
          <p:nvPr/>
        </p:nvSpPr>
        <p:spPr bwMode="auto">
          <a:xfrm>
            <a:off x="7543801" y="3638858"/>
            <a:ext cx="1600200" cy="1847542"/>
          </a:xfrm>
          <a:prstGeom prst="wedgeRectCallout">
            <a:avLst>
              <a:gd name="adj1" fmla="val -19591"/>
              <a:gd name="adj2" fmla="val -618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We will define and algorithm for doing this.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904063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4" grpId="0" animBg="1"/>
      <p:bldP spid="37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155821" y="712001"/>
            <a:ext cx="3921379" cy="1314142"/>
          </a:xfrm>
          <a:prstGeom prst="wedgeRectCallout">
            <a:avLst>
              <a:gd name="adj1" fmla="val 45024"/>
              <a:gd name="adj2" fmla="val 62626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You caught me!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“algorithm” takes an infinite amount of time.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20943"/>
            <a:ext cx="3733800" cy="2079699"/>
          </a:xfrm>
          <a:prstGeom prst="wedgeRoundRectCallout">
            <a:avLst>
              <a:gd name="adj1" fmla="val -21957"/>
              <a:gd name="adj2" fmla="val 6819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undecidable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a Predicate formula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know whether it is true.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i.e. there is no algorithm!</a:t>
            </a:r>
          </a:p>
        </p:txBody>
      </p:sp>
      <p:cxnSp>
        <p:nvCxnSpPr>
          <p:cNvPr id="27" name="Straight Connector 26"/>
          <p:cNvCxnSpPr/>
          <p:nvPr/>
        </p:nvCxnSpPr>
        <p:spPr bwMode="auto">
          <a:xfrm flipV="1">
            <a:off x="2944837" y="2785403"/>
            <a:ext cx="1093763" cy="18721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0" name="AutoShape 8"/>
          <p:cNvSpPr>
            <a:spLocks noChangeArrowheads="1"/>
          </p:cNvSpPr>
          <p:nvPr/>
        </p:nvSpPr>
        <p:spPr bwMode="auto">
          <a:xfrm>
            <a:off x="1447800" y="2617231"/>
            <a:ext cx="5959943" cy="4164570"/>
          </a:xfrm>
          <a:prstGeom prst="wedgeRectCallout">
            <a:avLst>
              <a:gd name="adj1" fmla="val 46420"/>
              <a:gd name="adj2" fmla="val -57198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Semantic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Meaning Values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an object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“jeff”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 function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symbol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f(x,y)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x+y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an object 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x+f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(2,y),g(h(x))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4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relation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each relation symbol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Love(b,g)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true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– love all around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true/false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  Love(b,g)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AutoShape 8"/>
          <p:cNvSpPr>
            <a:spLocks noChangeArrowheads="1"/>
          </p:cNvSpPr>
          <p:nvPr/>
        </p:nvSpPr>
        <p:spPr bwMode="auto">
          <a:xfrm>
            <a:off x="7543801" y="3638858"/>
            <a:ext cx="1600200" cy="1847542"/>
          </a:xfrm>
          <a:prstGeom prst="wedgeRectCallout">
            <a:avLst>
              <a:gd name="adj1" fmla="val -19591"/>
              <a:gd name="adj2" fmla="val -618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We will define and algorithm for doing this.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959668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4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8400"/>
            <a:ext cx="19050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0F53E4-4446-4DE1-BCAA-682957C67B63}" type="slidenum">
              <a:rPr kumimoji="0" lang="en-CA" sz="3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0" y="1689080"/>
            <a:ext cx="7872413" cy="275152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formulas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Take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predicates/relations: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P, A, B,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=, &gt;,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&lt;,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Apply it to each well formed term.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terms,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P(t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and (t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&lt;t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are formulas.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514600" y="4343400"/>
            <a:ext cx="2690503" cy="2533332"/>
            <a:chOff x="2514600" y="4343400"/>
            <a:chExt cx="2690503" cy="2533332"/>
          </a:xfrm>
        </p:grpSpPr>
        <p:sp>
          <p:nvSpPr>
            <p:cNvPr id="6218" name="Oval 10"/>
            <p:cNvSpPr>
              <a:spLocks noChangeArrowheads="1"/>
            </p:cNvSpPr>
            <p:nvPr/>
          </p:nvSpPr>
          <p:spPr bwMode="auto">
            <a:xfrm>
              <a:off x="2868872" y="4608733"/>
              <a:ext cx="2007928" cy="2267999"/>
            </a:xfrm>
            <a:prstGeom prst="ellipse">
              <a:avLst/>
            </a:prstGeom>
            <a:noFill/>
            <a:ln w="38100" cap="sq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19" name="Text Box 11"/>
            <p:cNvSpPr txBox="1">
              <a:spLocks noChangeArrowheads="1"/>
            </p:cNvSpPr>
            <p:nvPr/>
          </p:nvSpPr>
          <p:spPr bwMode="auto">
            <a:xfrm>
              <a:off x="2514600" y="4343400"/>
              <a:ext cx="269050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Well Formed Terms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3201056" y="6341550"/>
              <a:ext cx="1327608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 y, z,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x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…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3222313" y="6217698"/>
              <a:ext cx="1138453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c, d,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c</a:t>
              </a:r>
              <a:r>
                <a:rPr kumimoji="0" lang="en-US" altLang="en-US" sz="11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... 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222658" y="6097468"/>
              <a:ext cx="500458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674684" y="6097468"/>
              <a:ext cx="524503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187273" y="6097468"/>
              <a:ext cx="498855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x+y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792849" y="5926460"/>
              <a:ext cx="1083951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(f(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+ g(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399550" y="5705723"/>
              <a:ext cx="1053494" cy="2862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(f(</a:t>
              </a:r>
              <a:r>
                <a:rPr kumimoji="0" lang="en-US" sz="1400" b="0" i="0" u="none" strike="noStrike" kern="0" cap="none" spc="0" normalizeH="0" baseline="30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+ g(</a:t>
              </a:r>
              <a:r>
                <a:rPr kumimoji="0" lang="en-US" sz="1400" b="0" i="0" u="none" strike="noStrike" kern="0" cap="none" spc="0" normalizeH="0" baseline="30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x,y</a:t>
              </a:r>
              <a:r>
                <a:rPr kumimoji="0" lang="en-US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))</a:t>
              </a: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/</a:t>
              </a:r>
              <a:r>
                <a:rPr kumimoji="0" lang="en-US" sz="1400" b="0" i="0" u="none" strike="noStrike" kern="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endParaRPr kumimoji="0" lang="en-CA" sz="1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651012" y="5565613"/>
              <a:ext cx="255198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0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3673579" y="5404263"/>
              <a:ext cx="402674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s(0)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598038" y="5240457"/>
              <a:ext cx="550151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s(s(0))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3522496" y="5076650"/>
              <a:ext cx="697627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s(s(s(0)))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446955" y="4912843"/>
              <a:ext cx="845103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s(s(s(s(0))))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371413" y="4764855"/>
              <a:ext cx="992579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s(s(s(s(s(0)))))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 rot="16200000">
              <a:off x="3653691" y="4600404"/>
              <a:ext cx="325730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…</a:t>
              </a:r>
              <a:endParaRPr kumimoji="0" lang="en-CA" sz="1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081143" y="5919259"/>
              <a:ext cx="731290" cy="2446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((</a:t>
              </a:r>
              <a:r>
                <a:rPr kumimoji="0" lang="en-US" sz="11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x+y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z)</a:t>
              </a:r>
              <a:endParaRPr kumimoji="0" lang="en-CA" sz="11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724400" y="533400"/>
            <a:ext cx="4267201" cy="6221413"/>
            <a:chOff x="4724400" y="533400"/>
            <a:chExt cx="4267201" cy="6221413"/>
          </a:xfrm>
        </p:grpSpPr>
        <p:sp>
          <p:nvSpPr>
            <p:cNvPr id="25" name="Oval 10"/>
            <p:cNvSpPr>
              <a:spLocks noChangeArrowheads="1"/>
            </p:cNvSpPr>
            <p:nvPr/>
          </p:nvSpPr>
          <p:spPr bwMode="auto">
            <a:xfrm>
              <a:off x="4724400" y="1453570"/>
              <a:ext cx="4267201" cy="5301243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Text Box 11"/>
            <p:cNvSpPr txBox="1">
              <a:spLocks noChangeArrowheads="1"/>
            </p:cNvSpPr>
            <p:nvPr/>
          </p:nvSpPr>
          <p:spPr bwMode="auto">
            <a:xfrm>
              <a:off x="5219253" y="533400"/>
              <a:ext cx="377234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Well Formed Formulas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(Type true/false)</a:t>
              </a:r>
            </a:p>
          </p:txBody>
        </p:sp>
      </p:grpSp>
      <p:sp>
        <p:nvSpPr>
          <p:cNvPr id="29" name="Rectangle 28"/>
          <p:cNvSpPr/>
          <p:nvPr/>
        </p:nvSpPr>
        <p:spPr>
          <a:xfrm>
            <a:off x="6400800" y="5791200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5767066" y="5399250"/>
            <a:ext cx="246253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181600" y="4953000"/>
            <a:ext cx="368562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(0+s(0))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s(s(0)))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=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s(s(0)))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523740" y="6258530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34" name="Straight Connector 33"/>
          <p:cNvCxnSpPr/>
          <p:nvPr/>
        </p:nvCxnSpPr>
        <p:spPr bwMode="auto">
          <a:xfrm flipV="1">
            <a:off x="3993842" y="6034737"/>
            <a:ext cx="2902452" cy="45462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V="1">
            <a:off x="3593203" y="6072978"/>
            <a:ext cx="3592053" cy="45150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3465615" y="6472355"/>
            <a:ext cx="3430679" cy="10425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0" name="Straight Connector 39"/>
          <p:cNvCxnSpPr>
            <a:stCxn id="26" idx="2"/>
          </p:cNvCxnSpPr>
          <p:nvPr/>
        </p:nvCxnSpPr>
        <p:spPr bwMode="auto">
          <a:xfrm>
            <a:off x="3938897" y="4722745"/>
            <a:ext cx="2425096" cy="42547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" name="Straight Connector 40"/>
          <p:cNvCxnSpPr/>
          <p:nvPr/>
        </p:nvCxnSpPr>
        <p:spPr bwMode="auto">
          <a:xfrm flipV="1">
            <a:off x="3971039" y="5247746"/>
            <a:ext cx="4182361" cy="11831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Straight Connector 46"/>
          <p:cNvCxnSpPr/>
          <p:nvPr/>
        </p:nvCxnSpPr>
        <p:spPr bwMode="auto">
          <a:xfrm flipV="1">
            <a:off x="4359637" y="5638801"/>
            <a:ext cx="2448654" cy="42049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Straight Connector 48"/>
          <p:cNvCxnSpPr/>
          <p:nvPr/>
        </p:nvCxnSpPr>
        <p:spPr bwMode="auto">
          <a:xfrm flipV="1">
            <a:off x="3733800" y="5638800"/>
            <a:ext cx="4340542" cy="87397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Closure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474336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3" grpId="0"/>
      <p:bldP spid="43" grpId="0"/>
      <p:bldP spid="44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155821" y="712001"/>
            <a:ext cx="3921379" cy="1314142"/>
          </a:xfrm>
          <a:prstGeom prst="wedgeRectCallout">
            <a:avLst>
              <a:gd name="adj1" fmla="val 45024"/>
              <a:gd name="adj2" fmla="val 62626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You caught me!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“algorithm” takes an infinite amount of time.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20943"/>
            <a:ext cx="3733800" cy="2079699"/>
          </a:xfrm>
          <a:prstGeom prst="wedgeRoundRectCallout">
            <a:avLst>
              <a:gd name="adj1" fmla="val -21957"/>
              <a:gd name="adj2" fmla="val 6819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undecidable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a Predicate formula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know whether it is true.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i.e. there is no algorithm!</a:t>
            </a:r>
          </a:p>
        </p:txBody>
      </p:sp>
      <p:sp>
        <p:nvSpPr>
          <p:cNvPr id="30" name="AutoShape 8"/>
          <p:cNvSpPr>
            <a:spLocks noChangeArrowheads="1"/>
          </p:cNvSpPr>
          <p:nvPr/>
        </p:nvSpPr>
        <p:spPr bwMode="auto">
          <a:xfrm>
            <a:off x="1447801" y="2617231"/>
            <a:ext cx="5257800" cy="873830"/>
          </a:xfrm>
          <a:prstGeom prst="wedgeRectCallout">
            <a:avLst>
              <a:gd name="adj1" fmla="val 47833"/>
              <a:gd name="adj2" fmla="val -68316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understanding this infinite time algorithm also adds meaning.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AutoShape 8"/>
          <p:cNvSpPr>
            <a:spLocks noChangeArrowheads="1"/>
          </p:cNvSpPr>
          <p:nvPr/>
        </p:nvSpPr>
        <p:spPr bwMode="auto">
          <a:xfrm>
            <a:off x="7543801" y="3638858"/>
            <a:ext cx="1600200" cy="1847542"/>
          </a:xfrm>
          <a:prstGeom prst="wedgeRectCallout">
            <a:avLst>
              <a:gd name="adj1" fmla="val -19591"/>
              <a:gd name="adj2" fmla="val -618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We will define and algorithm for doing this.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617448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20943"/>
            <a:ext cx="3733800" cy="2079699"/>
          </a:xfrm>
          <a:prstGeom prst="wedgeRoundRectCallout">
            <a:avLst>
              <a:gd name="adj1" fmla="val -21957"/>
              <a:gd name="adj2" fmla="val 6819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undecidable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a Predicate formula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know whether it is true.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i.e. there is no algorithm!</a:t>
            </a:r>
          </a:p>
        </p:txBody>
      </p:sp>
      <p:sp>
        <p:nvSpPr>
          <p:cNvPr id="27" name="AutoShape 8"/>
          <p:cNvSpPr>
            <a:spLocks noChangeArrowheads="1"/>
          </p:cNvSpPr>
          <p:nvPr/>
        </p:nvSpPr>
        <p:spPr bwMode="auto">
          <a:xfrm>
            <a:off x="4155822" y="712000"/>
            <a:ext cx="3851762" cy="2314879"/>
          </a:xfrm>
          <a:prstGeom prst="wedgeRectCallout">
            <a:avLst>
              <a:gd name="adj1" fmla="val 55513"/>
              <a:gd name="adj2" fmla="val 16440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will also study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noProof="0" dirty="0">
                <a:solidFill>
                  <a:srgbClr val="FFFFFF"/>
                </a:solidFill>
              </a:rPr>
              <a:t>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informal and formal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finite length proofs that formulas are </a:t>
            </a:r>
            <a:r>
              <a:rPr lang="en-US" altLang="en-US" sz="2400" dirty="0">
                <a:solidFill>
                  <a:schemeClr val="tx2"/>
                </a:solidFill>
              </a:rPr>
              <a:t>valid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   (</a:t>
            </a:r>
            <a:r>
              <a:rPr lang="en-US" altLang="en-US" sz="2400" dirty="0" err="1">
                <a:solidFill>
                  <a:srgbClr val="FFFFFF"/>
                </a:solidFill>
              </a:rPr>
              <a:t>ie</a:t>
            </a:r>
            <a:r>
              <a:rPr lang="en-US" altLang="en-US" sz="2400" dirty="0">
                <a:solidFill>
                  <a:srgbClr val="FFFFFF"/>
                </a:solidFill>
              </a:rPr>
              <a:t> 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rue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 every universe)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will add more meaning.</a:t>
            </a:r>
          </a:p>
        </p:txBody>
      </p:sp>
    </p:spTree>
    <p:extLst>
      <p:ext uri="{BB962C8B-B14F-4D97-AF65-F5344CB8AC3E}">
        <p14:creationId xmlns:p14="http://schemas.microsoft.com/office/powerpoint/2010/main" val="817837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2"/>
          <p:cNvSpPr txBox="1">
            <a:spLocks noChangeArrowheads="1"/>
          </p:cNvSpPr>
          <p:nvPr/>
        </p:nvSpPr>
        <p:spPr bwMode="auto">
          <a:xfrm>
            <a:off x="-76200" y="-228600"/>
            <a:ext cx="9290536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Monotype Corsiva" panose="03010101010201010101" pitchFamily="66" charset="0"/>
                <a:ea typeface="+mj-ea"/>
                <a:cs typeface="+mj-cs"/>
              </a:rPr>
              <a:t>M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: </a:t>
            </a:r>
            <a:r>
              <a:rPr kumimoji="0" lang="en-CA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Model/Universe/Interpretation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25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7356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AutoShape 8"/>
          <p:cNvSpPr>
            <a:spLocks noChangeArrowheads="1"/>
          </p:cNvSpPr>
          <p:nvPr/>
        </p:nvSpPr>
        <p:spPr bwMode="auto">
          <a:xfrm>
            <a:off x="838200" y="1905000"/>
            <a:ext cx="7848600" cy="1993310"/>
          </a:xfrm>
          <a:prstGeom prst="wedgeRectCallout">
            <a:avLst>
              <a:gd name="adj1" fmla="val 35505"/>
              <a:gd name="adj2" fmla="val 60090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model/universe/interpretation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defines many things.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universe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objects 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Integers, or reals, or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boys&amp;girls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</a:t>
            </a:r>
            <a:r>
              <a:rPr lang="en-US" altLang="en-US" sz="2400" dirty="0">
                <a:solidFill>
                  <a:srgbClr val="FFFFFF"/>
                </a:solidFill>
              </a:rPr>
              <a:t>functions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relations like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Loves(b,g)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interpreted.</a:t>
            </a:r>
          </a:p>
        </p:txBody>
      </p:sp>
    </p:spTree>
    <p:extLst>
      <p:ext uri="{BB962C8B-B14F-4D97-AF65-F5344CB8AC3E}">
        <p14:creationId xmlns:p14="http://schemas.microsoft.com/office/powerpoint/2010/main" val="1370831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6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991600" cy="8864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The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model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defines: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= {U,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𝑓</m:t>
                        </m:r>
                      </m:e>
                    </m:acc>
                    <m:r>
                      <a:rPr kumimoji="0" lang="en-CA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, </m:t>
                    </m:r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𝑅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}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Might be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U={3,Bob,banana,…}</a:t>
                </a:r>
              </a:p>
            </p:txBody>
          </p:sp>
        </mc:Choice>
        <mc:Fallback xmlns="">
          <p:sp>
            <p:nvSpPr>
              <p:cNvPr id="37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991600" cy="886461"/>
              </a:xfrm>
              <a:prstGeom prst="rect">
                <a:avLst/>
              </a:prstGeom>
              <a:blipFill>
                <a:blip r:embed="rId3"/>
                <a:stretch>
                  <a:fillRect l="-1085" t="-1379" b="-1586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" name="Rectangle 2"/>
          <p:cNvSpPr txBox="1">
            <a:spLocks noChangeArrowheads="1"/>
          </p:cNvSpPr>
          <p:nvPr/>
        </p:nvSpPr>
        <p:spPr bwMode="auto">
          <a:xfrm>
            <a:off x="-76200" y="-228600"/>
            <a:ext cx="9290536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Monotype Corsiva" panose="03010101010201010101" pitchFamily="66" charset="0"/>
                <a:ea typeface="+mj-ea"/>
                <a:cs typeface="+mj-cs"/>
              </a:rPr>
              <a:t>M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: </a:t>
            </a:r>
            <a:r>
              <a:rPr kumimoji="0" lang="en-CA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Model/Universe/Interpretation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18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7356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AutoShape 8"/>
          <p:cNvSpPr>
            <a:spLocks noChangeArrowheads="1"/>
          </p:cNvSpPr>
          <p:nvPr/>
        </p:nvSpPr>
        <p:spPr bwMode="auto">
          <a:xfrm>
            <a:off x="762000" y="1524000"/>
            <a:ext cx="6096000" cy="1711939"/>
          </a:xfrm>
          <a:prstGeom prst="wedgeRectCallout">
            <a:avLst>
              <a:gd name="adj1" fmla="val 35505"/>
              <a:gd name="adj2" fmla="val 60090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Example: </a:t>
            </a:r>
            <a:r>
              <a:rPr lang="en-US" altLang="en-US" sz="2400" dirty="0">
                <a:solidFill>
                  <a:srgbClr val="00FF00"/>
                </a:solidFill>
              </a:rPr>
              <a:t>  </a:t>
            </a:r>
          </a:p>
          <a:p>
            <a:pPr marL="342900" lvl="0" indent="-342900" eaLnBrk="1" hangingPunct="1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Integers: </a:t>
            </a:r>
            <a:r>
              <a:rPr lang="en-US" altLang="en-US" sz="2400" dirty="0">
                <a:solidFill>
                  <a:srgbClr val="00FF00"/>
                </a:solidFill>
              </a:rPr>
              <a:t>U</a:t>
            </a:r>
            <a:r>
              <a:rPr lang="en-US" altLang="en-US" sz="2400" dirty="0"/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altLang="en-US" sz="2400" dirty="0">
                <a:solidFill>
                  <a:srgbClr val="00FF00"/>
                </a:solidFill>
              </a:rPr>
              <a:t>{…,-3,-2,-1,0,1,2,3,...}</a:t>
            </a:r>
          </a:p>
          <a:p>
            <a:pPr marL="342900" lvl="0" indent="-342900" eaLnBrk="1" hangingPunct="1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Reals: </a:t>
            </a:r>
            <a:r>
              <a:rPr lang="en-US" altLang="en-US" sz="2400" dirty="0">
                <a:solidFill>
                  <a:srgbClr val="00FF00"/>
                </a:solidFill>
              </a:rPr>
              <a:t>U</a:t>
            </a:r>
            <a:r>
              <a:rPr lang="en-US" altLang="en-US" sz="2400" dirty="0"/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altLang="en-US" sz="2400" dirty="0">
                <a:solidFill>
                  <a:srgbClr val="00FF00"/>
                </a:solidFill>
              </a:rPr>
              <a:t>{…, 5.39234516746708… , … }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US" altLang="en-US" sz="2400" dirty="0" err="1">
                <a:solidFill>
                  <a:srgbClr val="FFFFFF"/>
                </a:solidFill>
              </a:rPr>
              <a:t>Ints</a:t>
            </a:r>
            <a:r>
              <a:rPr lang="en-US" altLang="en-US" sz="2400" dirty="0">
                <a:solidFill>
                  <a:srgbClr val="FFFFFF"/>
                </a:solidFill>
              </a:rPr>
              <a:t>/mod 5: </a:t>
            </a:r>
            <a:r>
              <a:rPr lang="en-US" altLang="en-US" sz="2400" dirty="0">
                <a:solidFill>
                  <a:srgbClr val="00FF00"/>
                </a:solidFill>
              </a:rPr>
              <a:t>U</a:t>
            </a:r>
            <a:r>
              <a:rPr lang="en-US" altLang="en-US" sz="2400" dirty="0"/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lang="en-US" altLang="en-US" sz="2400" dirty="0">
                <a:solidFill>
                  <a:srgbClr val="00FF00"/>
                </a:solidFill>
              </a:rPr>
              <a:t>{0,1,2,3,4}</a:t>
            </a:r>
          </a:p>
          <a:p>
            <a:pPr marL="342900" lvl="0" indent="-342900" eaLnBrk="1" hangingPunct="1">
              <a:spcBef>
                <a:spcPct val="0"/>
              </a:spcBef>
              <a:defRPr/>
            </a:pPr>
            <a:endParaRPr lang="en-US" altLang="en-US" sz="2400" dirty="0">
              <a:solidFill>
                <a:srgbClr val="FF00FF"/>
              </a:solidFill>
            </a:endParaRPr>
          </a:p>
          <a:p>
            <a:pPr marL="342900" indent="-342900" eaLnBrk="1" hangingPunct="1">
              <a:spcBef>
                <a:spcPct val="0"/>
              </a:spcBef>
              <a:defRPr/>
            </a:pPr>
            <a:endParaRPr lang="en-US" altLang="en-US" sz="2400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797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991600" cy="1625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The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model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defines: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= {U,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𝑓</m:t>
                        </m:r>
                      </m:e>
                    </m:acc>
                    <m:r>
                      <a:rPr kumimoji="0" lang="en-CA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, </m:t>
                    </m:r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𝑅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}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Might be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U={3,Bob,banana,…}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Variables: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y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z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</a:p>
              <a:p>
                <a:pPr marR="0" lvl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None/>
                  <a:tabLst/>
                  <a:defRPr/>
                </a:pPr>
                <a:r>
                  <a:rPr lang="en-US" altLang="en-US" sz="2400" noProof="0" dirty="0">
                    <a:solidFill>
                      <a:srgbClr val="FFFFFF"/>
                    </a:solidFill>
                  </a:rPr>
                  <a:t>         (Some have the model give free variables values, but we won’t.)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7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991600" cy="1625125"/>
              </a:xfrm>
              <a:prstGeom prst="rect">
                <a:avLst/>
              </a:prstGeom>
              <a:blipFill>
                <a:blip r:embed="rId3"/>
                <a:stretch>
                  <a:fillRect l="-1085" t="-752" b="-789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Straight Connector 12"/>
          <p:cNvCxnSpPr/>
          <p:nvPr/>
        </p:nvCxnSpPr>
        <p:spPr bwMode="auto">
          <a:xfrm flipH="1">
            <a:off x="169322" y="1658410"/>
            <a:ext cx="4032386" cy="0"/>
          </a:xfrm>
          <a:prstGeom prst="line">
            <a:avLst/>
          </a:prstGeom>
          <a:noFill/>
          <a:ln w="19050" cap="sq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9" name="Rectangle 2"/>
          <p:cNvSpPr txBox="1">
            <a:spLocks noChangeArrowheads="1"/>
          </p:cNvSpPr>
          <p:nvPr/>
        </p:nvSpPr>
        <p:spPr bwMode="auto">
          <a:xfrm>
            <a:off x="-76200" y="-228600"/>
            <a:ext cx="9290536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Monotype Corsiva" panose="03010101010201010101" pitchFamily="66" charset="0"/>
                <a:ea typeface="+mj-ea"/>
                <a:cs typeface="+mj-cs"/>
              </a:rPr>
              <a:t>M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: </a:t>
            </a:r>
            <a:r>
              <a:rPr kumimoji="0" lang="en-CA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Model/Universe/Interpretation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18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7356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95504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991600" cy="19944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The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model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defines: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= {U,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𝑓</m:t>
                        </m:r>
                      </m:e>
                    </m:acc>
                    <m:r>
                      <a:rPr kumimoji="0" lang="en-CA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, </m:t>
                    </m:r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𝑅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}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Might be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U={3,Bob,banana,…}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Variables: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y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z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Constants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d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π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=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3.14..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prof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=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“jeff”</a:t>
                </a:r>
              </a:p>
            </p:txBody>
          </p:sp>
        </mc:Choice>
        <mc:Fallback xmlns="">
          <p:sp>
            <p:nvSpPr>
              <p:cNvPr id="37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991600" cy="1994457"/>
              </a:xfrm>
              <a:prstGeom prst="rect">
                <a:avLst/>
              </a:prstGeom>
              <a:blipFill>
                <a:blip r:embed="rId3"/>
                <a:stretch>
                  <a:fillRect l="-1085" t="-612" b="-6116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Straight Connector 12"/>
          <p:cNvCxnSpPr/>
          <p:nvPr/>
        </p:nvCxnSpPr>
        <p:spPr bwMode="auto">
          <a:xfrm flipH="1">
            <a:off x="169322" y="1658410"/>
            <a:ext cx="4032386" cy="0"/>
          </a:xfrm>
          <a:prstGeom prst="line">
            <a:avLst/>
          </a:prstGeom>
          <a:noFill/>
          <a:ln w="19050" cap="sq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9" name="Rectangle 2"/>
          <p:cNvSpPr txBox="1">
            <a:spLocks noChangeArrowheads="1"/>
          </p:cNvSpPr>
          <p:nvPr/>
        </p:nvSpPr>
        <p:spPr bwMode="auto">
          <a:xfrm>
            <a:off x="-76200" y="-228600"/>
            <a:ext cx="9290536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Monotype Corsiva" panose="03010101010201010101" pitchFamily="66" charset="0"/>
                <a:ea typeface="+mj-ea"/>
                <a:cs typeface="+mj-cs"/>
              </a:rPr>
              <a:t>M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: </a:t>
            </a:r>
            <a:r>
              <a:rPr kumimoji="0" lang="en-CA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Model/Universe/Interpretation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18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7356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9" name="AutoShape 8"/>
              <p:cNvSpPr>
                <a:spLocks noChangeArrowheads="1"/>
              </p:cNvSpPr>
              <p:nvPr/>
            </p:nvSpPr>
            <p:spPr bwMode="auto">
              <a:xfrm>
                <a:off x="1219200" y="2667000"/>
                <a:ext cx="7086600" cy="1676400"/>
              </a:xfrm>
              <a:prstGeom prst="wedgeRectCallout">
                <a:avLst>
                  <a:gd name="adj1" fmla="val 35505"/>
                  <a:gd name="adj2" fmla="val 60090"/>
                </a:avLst>
              </a:prstGeom>
              <a:noFill/>
              <a:ln w="12700">
                <a:solidFill>
                  <a:srgbClr val="00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FFFFFF"/>
                    </a:solidFill>
                  </a:rPr>
                  <a:t>Here:</a:t>
                </a:r>
              </a:p>
              <a:p>
                <a:pPr marL="342900" indent="-342900" eaLnBrk="1" hangingPunct="1">
                  <a:spcBef>
                    <a:spcPct val="0"/>
                  </a:spcBef>
                </a:pPr>
                <a:r>
                  <a:rPr lang="en-US" altLang="en-US" sz="2400" dirty="0">
                    <a:solidFill>
                      <a:srgbClr val="FFC000"/>
                    </a:solidFill>
                  </a:rPr>
                  <a:t>Orange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is a symbol in the syntax.</a:t>
                </a:r>
              </a:p>
              <a:p>
                <a:pPr marL="342900" indent="-342900" eaLnBrk="1" hangingPunct="1">
                  <a:spcBef>
                    <a:spcPct val="0"/>
                  </a:spcBef>
                </a:pPr>
                <a:r>
                  <a:rPr lang="en-US" altLang="en-US" sz="2400" dirty="0">
                    <a:solidFill>
                      <a:srgbClr val="00FF00"/>
                    </a:solidFill>
                  </a:rPr>
                  <a:t>Green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is the object from </a:t>
                </a:r>
                <a:r>
                  <a:rPr lang="en-US" altLang="en-US" sz="2400" dirty="0">
                    <a:solidFill>
                      <a:srgbClr val="00FF00"/>
                    </a:solidFill>
                  </a:rPr>
                  <a:t>U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given to it by the model.</a:t>
                </a:r>
              </a:p>
              <a:p>
                <a:pPr marL="342900" indent="-342900" eaLnBrk="1" hangingPunct="1">
                  <a:spcBef>
                    <a:spcPct val="0"/>
                  </a:spcBef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400" i="1" dirty="0" smtClean="0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400" i="1" dirty="0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</m:acc>
                  </m:oMath>
                </a14:m>
                <a:r>
                  <a:rPr lang="en-US" altLang="en-US" sz="2400" dirty="0">
                    <a:solidFill>
                      <a:srgbClr val="FFFFFF"/>
                    </a:solidFill>
                  </a:rPr>
                  <a:t>  is the vector of all these assigned values.</a:t>
                </a:r>
              </a:p>
            </p:txBody>
          </p:sp>
        </mc:Choice>
        <mc:Fallback xmlns="">
          <p:sp>
            <p:nvSpPr>
              <p:cNvPr id="19" name="AutoShap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219200" y="2667000"/>
                <a:ext cx="7086600" cy="1676400"/>
              </a:xfrm>
              <a:prstGeom prst="wedgeRectCallout">
                <a:avLst>
                  <a:gd name="adj1" fmla="val 35505"/>
                  <a:gd name="adj2" fmla="val 60090"/>
                </a:avLst>
              </a:prstGeom>
              <a:blipFill>
                <a:blip r:embed="rId5"/>
                <a:stretch>
                  <a:fillRect l="-1202" t="-2295"/>
                </a:stretch>
              </a:blipFill>
              <a:ln w="12700">
                <a:solidFill>
                  <a:srgbClr val="00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9798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991600" cy="19944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The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model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defines: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= {U,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𝑓</m:t>
                        </m:r>
                      </m:e>
                    </m:acc>
                    <m:r>
                      <a:rPr kumimoji="0" lang="en-CA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, </m:t>
                    </m:r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𝑅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}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Might be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U={3,Bob,banana,…}</a:t>
                </a:r>
              </a:p>
              <a:p>
                <a:pPr marL="342900" indent="-342900" eaLnBrk="1" hangingPunct="1">
                  <a:spcBef>
                    <a:spcPct val="0"/>
                  </a:spcBef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Variables: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y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z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Constants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d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π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=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3.14..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prof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=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“jeff”</a:t>
                </a:r>
              </a:p>
            </p:txBody>
          </p:sp>
        </mc:Choice>
        <mc:Fallback xmlns="">
          <p:sp>
            <p:nvSpPr>
              <p:cNvPr id="37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991600" cy="1994457"/>
              </a:xfrm>
              <a:prstGeom prst="rect">
                <a:avLst/>
              </a:prstGeom>
              <a:blipFill>
                <a:blip r:embed="rId3"/>
                <a:stretch>
                  <a:fillRect l="-1085" t="-612" b="-6116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Straight Connector 12"/>
          <p:cNvCxnSpPr/>
          <p:nvPr/>
        </p:nvCxnSpPr>
        <p:spPr bwMode="auto">
          <a:xfrm flipH="1">
            <a:off x="169322" y="1658410"/>
            <a:ext cx="4032386" cy="0"/>
          </a:xfrm>
          <a:prstGeom prst="line">
            <a:avLst/>
          </a:prstGeom>
          <a:noFill/>
          <a:ln w="19050" cap="sq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9" name="Rectangle 2"/>
          <p:cNvSpPr txBox="1">
            <a:spLocks noChangeArrowheads="1"/>
          </p:cNvSpPr>
          <p:nvPr/>
        </p:nvSpPr>
        <p:spPr bwMode="auto">
          <a:xfrm>
            <a:off x="-76200" y="-228600"/>
            <a:ext cx="9290536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Monotype Corsiva" panose="03010101010201010101" pitchFamily="66" charset="0"/>
                <a:ea typeface="+mj-ea"/>
                <a:cs typeface="+mj-cs"/>
              </a:rPr>
              <a:t>M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: </a:t>
            </a:r>
            <a:r>
              <a:rPr kumimoji="0" lang="en-CA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Model/Universe/Interpretation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18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7356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AutoShape 8"/>
          <p:cNvSpPr>
            <a:spLocks noChangeArrowheads="1"/>
          </p:cNvSpPr>
          <p:nvPr/>
        </p:nvSpPr>
        <p:spPr bwMode="auto">
          <a:xfrm>
            <a:off x="3429000" y="2783861"/>
            <a:ext cx="5486400" cy="1559539"/>
          </a:xfrm>
          <a:prstGeom prst="wedgeRectCallout">
            <a:avLst>
              <a:gd name="adj1" fmla="val 28301"/>
              <a:gd name="adj2" fmla="val 6853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You might think that the constant </a:t>
            </a:r>
            <a:r>
              <a:rPr lang="en-US" altLang="en-US" sz="2400" dirty="0">
                <a:solidFill>
                  <a:srgbClr val="FFC000"/>
                </a:solidFill>
              </a:rPr>
              <a:t>5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is always represents the  object </a:t>
            </a:r>
            <a:r>
              <a:rPr lang="en-US" altLang="en-US" sz="2400" dirty="0">
                <a:solidFill>
                  <a:srgbClr val="00FF00"/>
                </a:solidFill>
              </a:rPr>
              <a:t>5</a:t>
            </a:r>
            <a:r>
              <a:rPr lang="en-US" altLang="en-US" sz="2400" dirty="0">
                <a:solidFill>
                  <a:srgbClr val="FFFFFF"/>
                </a:solidFill>
              </a:rPr>
              <a:t>,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but this too can be changed by the model.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Even </a:t>
            </a:r>
            <a:r>
              <a:rPr lang="en-US" altLang="en-US" sz="2400" dirty="0">
                <a:solidFill>
                  <a:srgbClr val="FFC000"/>
                </a:solidFill>
              </a:rPr>
              <a:t>0</a:t>
            </a:r>
            <a:r>
              <a:rPr lang="en-US" altLang="en-US" sz="2400" dirty="0">
                <a:solidFill>
                  <a:srgbClr val="FFFFFF"/>
                </a:solidFill>
              </a:rPr>
              <a:t> might have some strange object.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099717" y="1777427"/>
            <a:ext cx="14927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...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998925" y="2094299"/>
            <a:ext cx="29354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...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7297543" y="2100605"/>
            <a:ext cx="162416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(mod 5)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838763" y="2079318"/>
            <a:ext cx="4587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1416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2" grpId="0"/>
      <p:bldP spid="16" grpId="0"/>
      <p:bldP spid="20" grpId="0"/>
      <p:bldP spid="21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991600" cy="27885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The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model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defines: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= {U,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𝑓</m:t>
                        </m:r>
                      </m:e>
                    </m:acc>
                    <m:r>
                      <a:rPr kumimoji="0" lang="en-CA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, </m:t>
                    </m:r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𝑅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}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Might be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U={3,Bob,banana,…}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Variables: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y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z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Constants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d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π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=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3.14..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prof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=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“jeff”</a:t>
                </a:r>
              </a:p>
              <a:p>
                <a:pPr marL="342900" indent="-342900" eaLnBrk="1" hangingPunct="1">
                  <a:spcBef>
                    <a:spcPct val="0"/>
                  </a:spcBef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Functions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</m:ctrlPr>
                      </m:accPr>
                      <m:e>
                        <m:r>
                          <m:rPr>
                            <m:sty m:val="p"/>
                          </m:rPr>
                          <a:rPr kumimoji="0" lang="en-CA" altLang="en-US" sz="2400" b="0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f</m:t>
                        </m:r>
                      </m:e>
                    </m:acc>
                  </m:oMath>
                </a14:m>
                <a:r>
                  <a:rPr kumimoji="0" lang="el-GR" alt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</a:rPr>
                  <a:t>M</a:t>
                </a:r>
                <a:r>
                  <a:rPr kumimoji="0" lang="en-US" alt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</a:rPr>
                  <a:t>: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f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 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g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 f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</a:rPr>
                  <a:t>1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 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f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</a:rPr>
                  <a:t>2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1085850" lvl="1" indent="-342900" eaLnBrk="1" hangingPunct="1">
                  <a:spcBef>
                    <a:spcPct val="0"/>
                  </a:spcBef>
                </a:pPr>
                <a:r>
                  <a:rPr lang="en-US" altLang="en-US" sz="2400" dirty="0">
                    <a:solidFill>
                      <a:srgbClr val="FFC000"/>
                    </a:solidFill>
                  </a:rPr>
                  <a:t>f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= </a:t>
                </a:r>
                <a:r>
                  <a:rPr lang="en-US" altLang="en-US" sz="2400" dirty="0">
                    <a:solidFill>
                      <a:srgbClr val="00FF00"/>
                    </a:solidFill>
                  </a:rPr>
                  <a:t>f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 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f(</a:t>
                </a:r>
                <a:r>
                  <a:rPr lang="en-US" altLang="en-US" sz="2400" dirty="0">
                    <a:solidFill>
                      <a:srgbClr val="00FF00"/>
                    </a:solidFill>
                  </a:rPr>
                  <a:t>3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= </a:t>
                </a:r>
                <a:r>
                  <a:rPr lang="en-US" altLang="en-US" sz="2400" dirty="0">
                    <a:solidFill>
                      <a:srgbClr val="00FF00"/>
                    </a:solidFill>
                  </a:rPr>
                  <a:t>4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 …</a:t>
                </a:r>
                <a:endParaRPr lang="en-US" altLang="en-US" sz="2400" dirty="0">
                  <a:solidFill>
                    <a:srgbClr val="FF00FF"/>
                  </a:solidFill>
                </a:endParaRPr>
              </a:p>
            </p:txBody>
          </p:sp>
        </mc:Choice>
        <mc:Fallback xmlns="">
          <p:sp>
            <p:nvSpPr>
              <p:cNvPr id="37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991600" cy="2788584"/>
              </a:xfrm>
              <a:prstGeom prst="rect">
                <a:avLst/>
              </a:prstGeom>
              <a:blipFill>
                <a:blip r:embed="rId3"/>
                <a:stretch>
                  <a:fillRect l="-1085" t="-438" b="-41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Straight Connector 12"/>
          <p:cNvCxnSpPr/>
          <p:nvPr/>
        </p:nvCxnSpPr>
        <p:spPr bwMode="auto">
          <a:xfrm flipH="1">
            <a:off x="169322" y="1658410"/>
            <a:ext cx="4032386" cy="0"/>
          </a:xfrm>
          <a:prstGeom prst="line">
            <a:avLst/>
          </a:prstGeom>
          <a:noFill/>
          <a:ln w="19050" cap="sq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Rectangle 13"/>
          <p:cNvSpPr/>
          <p:nvPr/>
        </p:nvSpPr>
        <p:spPr>
          <a:xfrm>
            <a:off x="4099717" y="1783107"/>
            <a:ext cx="14927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...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998925" y="2094299"/>
            <a:ext cx="29354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...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7297543" y="2100605"/>
            <a:ext cx="162416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(mod 5)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838763" y="2079318"/>
            <a:ext cx="4587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2"/>
          <p:cNvSpPr txBox="1">
            <a:spLocks noChangeArrowheads="1"/>
          </p:cNvSpPr>
          <p:nvPr/>
        </p:nvSpPr>
        <p:spPr bwMode="auto">
          <a:xfrm>
            <a:off x="-76200" y="-228600"/>
            <a:ext cx="9290536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Monotype Corsiva" panose="03010101010201010101" pitchFamily="66" charset="0"/>
                <a:ea typeface="+mj-ea"/>
                <a:cs typeface="+mj-cs"/>
              </a:rPr>
              <a:t>M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: </a:t>
            </a:r>
            <a:r>
              <a:rPr kumimoji="0" lang="en-CA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Model/Universe/Interpretation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17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7356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AutoShape 8"/>
          <p:cNvSpPr>
            <a:spLocks noChangeArrowheads="1"/>
          </p:cNvSpPr>
          <p:nvPr/>
        </p:nvSpPr>
        <p:spPr bwMode="auto">
          <a:xfrm>
            <a:off x="2667000" y="3429000"/>
            <a:ext cx="5257800" cy="1981200"/>
          </a:xfrm>
          <a:prstGeom prst="wedgeRectCallout">
            <a:avLst>
              <a:gd name="adj1" fmla="val 45260"/>
              <a:gd name="adj2" fmla="val 61084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The model allocates an actual function </a:t>
            </a:r>
            <a:r>
              <a:rPr lang="en-US" altLang="en-US" sz="2400" dirty="0">
                <a:solidFill>
                  <a:srgbClr val="00FF00"/>
                </a:solidFill>
              </a:rPr>
              <a:t>f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to the symbol </a:t>
            </a:r>
            <a:r>
              <a:rPr lang="en-US" altLang="en-US" sz="2400" dirty="0">
                <a:solidFill>
                  <a:srgbClr val="FFC000"/>
                </a:solidFill>
              </a:rPr>
              <a:t>f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For every possible input </a:t>
            </a:r>
            <a:r>
              <a:rPr lang="en-US" altLang="en-US" sz="2400" dirty="0">
                <a:solidFill>
                  <a:srgbClr val="00FF00"/>
                </a:solidFill>
              </a:rPr>
              <a:t>x</a:t>
            </a:r>
            <a:r>
              <a:rPr lang="en-US" altLang="en-US" sz="2400" dirty="0">
                <a:solidFill>
                  <a:srgbClr val="FFFFFF"/>
                </a:solidFill>
              </a:rPr>
              <a:t>,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it must provide an output </a:t>
            </a:r>
            <a:r>
              <a:rPr lang="en-US" altLang="en-US" sz="2400" dirty="0">
                <a:solidFill>
                  <a:srgbClr val="00FF00"/>
                </a:solidFill>
              </a:rPr>
              <a:t>y = f(x)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Different models will do this differently.</a:t>
            </a:r>
          </a:p>
        </p:txBody>
      </p:sp>
    </p:spTree>
    <p:extLst>
      <p:ext uri="{BB962C8B-B14F-4D97-AF65-F5344CB8AC3E}">
        <p14:creationId xmlns:p14="http://schemas.microsoft.com/office/powerpoint/2010/main" val="1737293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991600" cy="5049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The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model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defines: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= {U,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𝑓</m:t>
                        </m:r>
                      </m:e>
                    </m:acc>
                    <m:r>
                      <a:rPr kumimoji="0" lang="en-CA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, </m:t>
                    </m:r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𝑅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}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Might be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U={3,Bob,banana,…}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Variables: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y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z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Constants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d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π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=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3.14..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prof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=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“jeff”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Functions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</m:ctrlPr>
                      </m:accPr>
                      <m:e>
                        <m:r>
                          <m:rPr>
                            <m:sty m:val="p"/>
                          </m:rPr>
                          <a:rPr kumimoji="0" lang="en-CA" altLang="en-US" sz="2400" b="0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f</m:t>
                        </m:r>
                      </m:e>
                    </m:acc>
                  </m:oMath>
                </a14:m>
                <a:r>
                  <a:rPr kumimoji="0" lang="el-GR" alt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</a:rPr>
                  <a:t>M</a:t>
                </a:r>
                <a:r>
                  <a:rPr kumimoji="0" lang="en-US" alt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</a:rPr>
                  <a:t>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g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f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1085850" lvl="1" indent="-342900" eaLnBrk="1" hangingPunct="1">
                  <a:spcBef>
                    <a:spcPct val="0"/>
                  </a:spcBef>
                </a:pPr>
                <a:r>
                  <a:rPr lang="en-US" altLang="en-US" sz="2400" dirty="0">
                    <a:solidFill>
                      <a:srgbClr val="FFC000"/>
                    </a:solidFill>
                  </a:rPr>
                  <a:t>f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= </a:t>
                </a:r>
                <a:r>
                  <a:rPr lang="en-US" altLang="en-US" sz="2400" dirty="0">
                    <a:solidFill>
                      <a:srgbClr val="00FF00"/>
                    </a:solidFill>
                  </a:rPr>
                  <a:t>f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 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f(</a:t>
                </a:r>
                <a:r>
                  <a:rPr lang="en-US" altLang="en-US" sz="2400" dirty="0">
                    <a:solidFill>
                      <a:srgbClr val="00FF00"/>
                    </a:solidFill>
                  </a:rPr>
                  <a:t>3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= </a:t>
                </a:r>
                <a:r>
                  <a:rPr lang="en-US" altLang="en-US" sz="2400" dirty="0">
                    <a:solidFill>
                      <a:srgbClr val="00FF00"/>
                    </a:solidFill>
                  </a:rPr>
                  <a:t>4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 …</a:t>
                </a:r>
                <a:endParaRPr lang="en-US" altLang="en-US" sz="2400" dirty="0">
                  <a:solidFill>
                    <a:srgbClr val="FF00FF"/>
                  </a:solidFill>
                </a:endParaRP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father(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=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sperm donor </a:t>
                </a:r>
              </a:p>
              <a:p>
                <a:pPr marL="742950" marR="0" lvl="1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            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male identified person who is a primary caretaker.</a:t>
                </a: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+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=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5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Relations/Predicates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𝑅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R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</a:t>
                </a: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n-US" alt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</a:rPr>
                  <a:t>Love(</a:t>
                </a:r>
                <a:r>
                  <a:rPr lang="en-US" altLang="en-US" sz="2400" noProof="0" dirty="0" err="1">
                    <a:solidFill>
                      <a:srgbClr val="00FF00"/>
                    </a:solidFill>
                  </a:rPr>
                  <a:t>Romio</a:t>
                </a:r>
                <a:r>
                  <a:rPr kumimoji="0" lang="en-US" alt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</a:rPr>
                  <a:t>,</a:t>
                </a:r>
                <a:r>
                  <a:rPr lang="en-US" altLang="en-US" sz="2400" dirty="0">
                    <a:solidFill>
                      <a:srgbClr val="00FF00"/>
                    </a:solidFill>
                  </a:rPr>
                  <a:t>Juliet</a:t>
                </a:r>
                <a:r>
                  <a:rPr kumimoji="0" lang="en-US" altLang="en-US" sz="2400" b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</a:rPr>
                  <a:t>) </a:t>
                </a:r>
                <a:r>
                  <a:rPr kumimoji="0" lang="en-US" altLang="en-US" sz="2400" b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</a:rPr>
                  <a:t>=</a:t>
                </a:r>
                <a:r>
                  <a:rPr kumimoji="0" lang="en-US" altLang="en-US" sz="2400" b="0" u="none" strike="noStrike" kern="1200" cap="none" spc="0" normalizeH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</a:rPr>
                  <a:t> </a:t>
                </a:r>
                <a:r>
                  <a:rPr kumimoji="0" lang="en-US" altLang="en-US" sz="2400" b="0" u="none" strike="noStrike" kern="1200" cap="none" spc="0" normalizeH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</a:rPr>
                  <a:t>true</a:t>
                </a:r>
                <a:endParaRPr kumimoji="0" lang="en-US" altLang="en-US" sz="2400" b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</a:endParaRP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John Lennon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&gt;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Paul McCartney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37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991600" cy="5049331"/>
              </a:xfrm>
              <a:prstGeom prst="rect">
                <a:avLst/>
              </a:prstGeom>
              <a:blipFill>
                <a:blip r:embed="rId3"/>
                <a:stretch>
                  <a:fillRect l="-1085" t="-242" b="-193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Rectangle 9"/>
          <p:cNvSpPr/>
          <p:nvPr/>
        </p:nvSpPr>
        <p:spPr>
          <a:xfrm>
            <a:off x="5058100" y="4415135"/>
            <a:ext cx="12747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&gt;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&lt;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...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13" name="Straight Connector 12"/>
          <p:cNvCxnSpPr/>
          <p:nvPr/>
        </p:nvCxnSpPr>
        <p:spPr bwMode="auto">
          <a:xfrm flipH="1">
            <a:off x="169322" y="1658410"/>
            <a:ext cx="4032386" cy="0"/>
          </a:xfrm>
          <a:prstGeom prst="line">
            <a:avLst/>
          </a:prstGeom>
          <a:noFill/>
          <a:ln w="19050" cap="sq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Rectangle 13"/>
          <p:cNvSpPr/>
          <p:nvPr/>
        </p:nvSpPr>
        <p:spPr>
          <a:xfrm>
            <a:off x="4099717" y="1800147"/>
            <a:ext cx="14927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...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592760" y="2529549"/>
            <a:ext cx="184217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-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/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998925" y="2094299"/>
            <a:ext cx="29354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...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7297543" y="2100605"/>
            <a:ext cx="162416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(mod 5)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2483196" y="4018754"/>
            <a:ext cx="23936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62865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0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(mod 5)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6838763" y="2079318"/>
            <a:ext cx="4587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2404234" y="3980390"/>
            <a:ext cx="4587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2"/>
          <p:cNvSpPr txBox="1">
            <a:spLocks noChangeArrowheads="1"/>
          </p:cNvSpPr>
          <p:nvPr/>
        </p:nvSpPr>
        <p:spPr bwMode="auto">
          <a:xfrm>
            <a:off x="-76200" y="-228600"/>
            <a:ext cx="9290536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Monotype Corsiva" panose="03010101010201010101" pitchFamily="66" charset="0"/>
                <a:ea typeface="+mj-ea"/>
                <a:cs typeface="+mj-cs"/>
              </a:rPr>
              <a:t>M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: </a:t>
            </a:r>
            <a:r>
              <a:rPr kumimoji="0" lang="en-CA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Model/Universe/Interpretation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2209800" y="3668125"/>
            <a:ext cx="4587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7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7356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61351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5" grpId="0"/>
      <p:bldP spid="34" grpId="0"/>
      <p:bldP spid="38" grpId="0"/>
      <p:bldP spid="16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"/>
          <p:cNvSpPr txBox="1">
            <a:spLocks noChangeArrowheads="1"/>
          </p:cNvSpPr>
          <p:nvPr/>
        </p:nvSpPr>
        <p:spPr bwMode="auto">
          <a:xfrm>
            <a:off x="6477000" y="533400"/>
            <a:ext cx="2590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6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8610600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define: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Relations: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apple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apple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orange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Connectors: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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Quantifiers: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“All of”  &amp; “At least one of”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Punctuation: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  )  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-76200" y="-228600"/>
            <a:ext cx="9290536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Monotype Corsiva" panose="03010101010201010101" pitchFamily="66" charset="0"/>
                <a:ea typeface="+mj-ea"/>
                <a:cs typeface="+mj-cs"/>
              </a:rPr>
              <a:t>M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: </a:t>
            </a:r>
            <a:r>
              <a:rPr kumimoji="0" lang="en-CA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Model/Universe/Interpretation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4271406" y="942536"/>
            <a:ext cx="413125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(Defined by user or universally)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5406391" y="2662535"/>
            <a:ext cx="28232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(Standard Definition)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ight Brace 4"/>
          <p:cNvSpPr/>
          <p:nvPr/>
        </p:nvSpPr>
        <p:spPr bwMode="auto">
          <a:xfrm>
            <a:off x="4876800" y="1404201"/>
            <a:ext cx="533400" cy="2991051"/>
          </a:xfrm>
          <a:prstGeom prst="rightBrace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990600" y="2483069"/>
            <a:ext cx="1905000" cy="717331"/>
            <a:chOff x="5236693" y="5384083"/>
            <a:chExt cx="3421188" cy="1393706"/>
          </a:xfrm>
        </p:grpSpPr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236693" y="5395733"/>
              <a:ext cx="1240307" cy="1382056"/>
            </a:xfrm>
            <a:prstGeom prst="rect">
              <a:avLst/>
            </a:prstGeom>
            <a:ln>
              <a:solidFill>
                <a:schemeClr val="bg2"/>
              </a:solidFill>
            </a:ln>
          </p:spPr>
        </p:pic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520941" y="5406813"/>
              <a:ext cx="1365176" cy="1362114"/>
            </a:xfrm>
            <a:prstGeom prst="rect">
              <a:avLst/>
            </a:prstGeom>
            <a:ln>
              <a:solidFill>
                <a:schemeClr val="bg2"/>
              </a:solidFill>
            </a:ln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932420" y="5384083"/>
              <a:ext cx="725461" cy="94051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11974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8400"/>
            <a:ext cx="19050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0F53E4-4446-4DE1-BCAA-682957C67B63}" type="slidenum">
              <a:rPr kumimoji="0" lang="en-CA" sz="3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0" y="1703487"/>
            <a:ext cx="7872413" cy="4413516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you want to make </a:t>
            </a:r>
            <a:b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the set of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formulas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Take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predicates/relations: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P, A, B,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=, &gt;,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&lt;, …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Apply it to each well formed term.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onnectors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, , , , iff, , </a:t>
            </a: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formulas,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(P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  <a:p>
            <a:pPr marL="800100" marR="0" lvl="1" indent="-34290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 it under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quantifiers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457200" marR="0" lvl="1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 P(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is a formula,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so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P(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 &amp;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P(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25" name="Oval 10"/>
          <p:cNvSpPr>
            <a:spLocks noChangeArrowheads="1"/>
          </p:cNvSpPr>
          <p:nvPr/>
        </p:nvSpPr>
        <p:spPr bwMode="auto">
          <a:xfrm>
            <a:off x="4724400" y="1453570"/>
            <a:ext cx="4267201" cy="5301243"/>
          </a:xfrm>
          <a:prstGeom prst="ellipse">
            <a:avLst/>
          </a:prstGeom>
          <a:noFill/>
          <a:ln w="38100" cap="sq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333956" y="5791200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523740" y="6258530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790253" y="4384655"/>
            <a:ext cx="2260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313297" y="3429000"/>
            <a:ext cx="3289683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))&lt;z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638800" y="2510135"/>
            <a:ext cx="28135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410200" y="1996440"/>
            <a:ext cx="319510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5219253" y="533400"/>
            <a:ext cx="377234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Well Formed Formulas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(Type true/false)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767066" y="5399250"/>
            <a:ext cx="246253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)+g(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 &lt; z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181600" y="4953000"/>
            <a:ext cx="3685624" cy="4247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((0+s(0))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s(s(0))) = s(s(0)))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55675EB-83DD-474C-96AF-85A87DF9133E}"/>
              </a:ext>
            </a:extLst>
          </p:cNvPr>
          <p:cNvSpPr/>
          <p:nvPr/>
        </p:nvSpPr>
        <p:spPr>
          <a:xfrm>
            <a:off x="5906792" y="2945817"/>
            <a:ext cx="21026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6399859" y="4739228"/>
            <a:ext cx="381941" cy="174899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 flipH="1">
            <a:off x="6997946" y="4808236"/>
            <a:ext cx="435218" cy="117995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25"/>
          <p:cNvCxnSpPr/>
          <p:nvPr/>
        </p:nvCxnSpPr>
        <p:spPr bwMode="auto">
          <a:xfrm>
            <a:off x="6451361" y="3747003"/>
            <a:ext cx="594234" cy="868484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/>
          <p:cNvCxnSpPr/>
          <p:nvPr/>
        </p:nvCxnSpPr>
        <p:spPr bwMode="auto">
          <a:xfrm flipH="1">
            <a:off x="7033401" y="4076971"/>
            <a:ext cx="472143" cy="149845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/>
          <p:cNvCxnSpPr/>
          <p:nvPr/>
        </p:nvCxnSpPr>
        <p:spPr bwMode="auto">
          <a:xfrm>
            <a:off x="6324600" y="3293025"/>
            <a:ext cx="524623" cy="309990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" name="Straight Connector 29"/>
          <p:cNvCxnSpPr/>
          <p:nvPr/>
        </p:nvCxnSpPr>
        <p:spPr bwMode="auto">
          <a:xfrm flipH="1">
            <a:off x="6812526" y="3288938"/>
            <a:ext cx="620638" cy="282565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6778090" y="2895600"/>
            <a:ext cx="164887" cy="167187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6946688" y="2366725"/>
            <a:ext cx="41545" cy="37424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Text Box 21"/>
          <p:cNvSpPr txBox="1">
            <a:spLocks noChangeArrowheads="1"/>
          </p:cNvSpPr>
          <p:nvPr/>
        </p:nvSpPr>
        <p:spPr bwMode="auto">
          <a:xfrm>
            <a:off x="0" y="616803"/>
            <a:ext cx="6661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set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said to be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under an operation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x,y</a:t>
            </a:r>
            <a:r>
              <a:rPr kumimoji="0" lang="el-G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f(x,y)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Closure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788555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16" grpId="0"/>
      <p:bldP spid="17" grpId="0"/>
      <p:bldP spid="18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" y="531906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" name="AutoShape 8"/>
          <p:cNvSpPr>
            <a:spLocks noChangeArrowheads="1"/>
          </p:cNvSpPr>
          <p:nvPr/>
        </p:nvSpPr>
        <p:spPr bwMode="auto">
          <a:xfrm>
            <a:off x="228600" y="1778726"/>
            <a:ext cx="4495800" cy="1371600"/>
          </a:xfrm>
          <a:prstGeom prst="wedgeRectCallout">
            <a:avLst>
              <a:gd name="adj1" fmla="val -22680"/>
              <a:gd name="adj2" fmla="val 60141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Variables take on values from the universe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objects/elements</a:t>
            </a:r>
          </a:p>
          <a:p>
            <a:pPr marL="1200150" marR="0" lvl="1" indent="-4572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“jeff”</a:t>
            </a: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and Bound Variables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9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</a:p>
        </p:txBody>
      </p:sp>
      <p:sp>
        <p:nvSpPr>
          <p:cNvPr id="30" name="Rectangle 29"/>
          <p:cNvSpPr/>
          <p:nvPr/>
        </p:nvSpPr>
        <p:spPr>
          <a:xfrm>
            <a:off x="4271406" y="942536"/>
            <a:ext cx="413125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(Defined by user or universally)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1651203"/>
            <a:ext cx="3920740" cy="1701598"/>
          </a:xfrm>
          <a:prstGeom prst="wedgeRoundRectCallout">
            <a:avLst>
              <a:gd name="adj1" fmla="val 22399"/>
              <a:gd name="adj2" fmla="val 5726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Like variables in code!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truth of the formula might depend on the values of these variables.</a:t>
            </a:r>
          </a:p>
        </p:txBody>
      </p:sp>
      <p:grpSp>
        <p:nvGrpSpPr>
          <p:cNvPr id="32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7866187" y="5715000"/>
            <a:ext cx="1007553" cy="999245"/>
            <a:chOff x="2065" y="1551"/>
            <a:chExt cx="1628" cy="1988"/>
          </a:xfrm>
        </p:grpSpPr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0076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  <p:bldP spid="28" grpId="0"/>
      <p:bldP spid="31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and Bound Variables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9" name="Text Box 21"/>
          <p:cNvSpPr txBox="1">
            <a:spLocks noChangeArrowheads="1"/>
          </p:cNvSpPr>
          <p:nvPr/>
        </p:nvSpPr>
        <p:spPr bwMode="auto">
          <a:xfrm>
            <a:off x="76200" y="609600"/>
            <a:ext cx="86106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</a:p>
        </p:txBody>
      </p:sp>
      <p:sp>
        <p:nvSpPr>
          <p:cNvPr id="30" name="Rectangle 29"/>
          <p:cNvSpPr/>
          <p:nvPr/>
        </p:nvSpPr>
        <p:spPr>
          <a:xfrm>
            <a:off x="4271406" y="942536"/>
            <a:ext cx="413125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(Defined by user or universally)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651203"/>
            <a:ext cx="4191000" cy="558598"/>
          </a:xfrm>
          <a:prstGeom prst="wedgeRoundRectCallout">
            <a:avLst>
              <a:gd name="adj1" fmla="val 48581"/>
              <a:gd name="adj2" fmla="val 7363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who decides their values?</a:t>
            </a:r>
          </a:p>
        </p:txBody>
      </p:sp>
      <p:sp>
        <p:nvSpPr>
          <p:cNvPr id="31" name="AutoShape 8"/>
          <p:cNvSpPr>
            <a:spLocks noChangeArrowheads="1"/>
          </p:cNvSpPr>
          <p:nvPr/>
        </p:nvSpPr>
        <p:spPr bwMode="auto">
          <a:xfrm>
            <a:off x="685800" y="2349645"/>
            <a:ext cx="3025284" cy="3060555"/>
          </a:xfrm>
          <a:prstGeom prst="wedgeRectCallout">
            <a:avLst>
              <a:gd name="adj1" fmla="val -42894"/>
              <a:gd name="adj2" fmla="val 57936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Three ways: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Bound: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(local)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loop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=1..n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Input: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by user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Free: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implied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pic>
        <p:nvPicPr>
          <p:cNvPr id="3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" y="531906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7866187" y="5715000"/>
            <a:ext cx="1007553" cy="999245"/>
            <a:chOff x="2065" y="1551"/>
            <a:chExt cx="1628" cy="1988"/>
          </a:xfrm>
        </p:grpSpPr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1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6402" y="2286000"/>
            <a:ext cx="3993198" cy="1371600"/>
          </a:xfrm>
          <a:prstGeom prst="wedgeRoundRectCallout">
            <a:avLst>
              <a:gd name="adj1" fmla="val 51855"/>
              <a:gd name="adj2" fmla="val 3977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Individual values of the bound variables don’t effect the truth of the formula. </a:t>
            </a:r>
          </a:p>
        </p:txBody>
      </p:sp>
      <p:sp>
        <p:nvSpPr>
          <p:cNvPr id="52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3655" y="3733800"/>
            <a:ext cx="3993198" cy="1371600"/>
          </a:xfrm>
          <a:prstGeom prst="wedgeRoundRectCallout">
            <a:avLst>
              <a:gd name="adj1" fmla="val 52836"/>
              <a:gd name="adj2" fmla="val 4643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truth of the formula depends on which values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user gives.</a:t>
            </a:r>
          </a:p>
        </p:txBody>
      </p:sp>
      <p:sp>
        <p:nvSpPr>
          <p:cNvPr id="53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136" y="5181600"/>
            <a:ext cx="4317449" cy="993000"/>
          </a:xfrm>
          <a:prstGeom prst="wedgeRoundRectCallout">
            <a:avLst>
              <a:gd name="adj1" fmla="val 53583"/>
              <a:gd name="adj2" fmla="val 2296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formula </a:t>
            </a:r>
            <a:r>
              <a:rPr lang="en-US" altLang="en-US" sz="2400" dirty="0">
                <a:solidFill>
                  <a:srgbClr val="FFFFFF"/>
                </a:solidFill>
              </a:rPr>
              <a:t>must be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true for every setting of these variables.</a:t>
            </a:r>
          </a:p>
        </p:txBody>
      </p:sp>
    </p:spTree>
    <p:extLst>
      <p:ext uri="{BB962C8B-B14F-4D97-AF65-F5344CB8AC3E}">
        <p14:creationId xmlns:p14="http://schemas.microsoft.com/office/powerpoint/2010/main" val="1936722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31" grpId="0" animBg="1"/>
      <p:bldP spid="51" grpId="0" animBg="1"/>
      <p:bldP spid="52" grpId="0" animBg="1"/>
      <p:bldP spid="53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143000" y="1676400"/>
            <a:ext cx="27432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Bound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Local variable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 specific value</a:t>
            </a:r>
          </a:p>
        </p:txBody>
      </p:sp>
      <p:sp>
        <p:nvSpPr>
          <p:cNvPr id="24" name="Rectangle 23"/>
          <p:cNvSpPr/>
          <p:nvPr/>
        </p:nvSpPr>
        <p:spPr>
          <a:xfrm>
            <a:off x="4267200" y="1689795"/>
            <a:ext cx="3810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Parameter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Value provide by user</a:t>
            </a:r>
          </a:p>
        </p:txBody>
      </p:sp>
      <p:sp>
        <p:nvSpPr>
          <p:cNvPr id="25" name="Text Box 21"/>
          <p:cNvSpPr txBox="1">
            <a:spLocks noChangeArrowheads="1"/>
          </p:cNvSpPr>
          <p:nvPr/>
        </p:nvSpPr>
        <p:spPr bwMode="auto">
          <a:xfrm>
            <a:off x="3048000" y="3320535"/>
            <a:ext cx="103632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obj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loop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{objects}  checking true for all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loop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{objects} checking true for some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R(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945007" y="2699505"/>
            <a:ext cx="3684393" cy="594955"/>
            <a:chOff x="2945007" y="4591110"/>
            <a:chExt cx="3684393" cy="594955"/>
          </a:xfrm>
        </p:grpSpPr>
        <p:sp>
          <p:nvSpPr>
            <p:cNvPr id="26" name="Rectangle 25"/>
            <p:cNvSpPr/>
            <p:nvPr/>
          </p:nvSpPr>
          <p:spPr>
            <a:xfrm>
              <a:off x="2945007" y="4724400"/>
              <a:ext cx="36843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457200" marR="0" lvl="0" indent="-4572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R(   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3352800" y="4591110"/>
              <a:ext cx="1295400" cy="285690"/>
              <a:chOff x="3352800" y="4591110"/>
              <a:chExt cx="1295400" cy="285690"/>
            </a:xfrm>
          </p:grpSpPr>
          <p:sp>
            <p:nvSpPr>
              <p:cNvPr id="4" name="Freeform 3"/>
              <p:cNvSpPr/>
              <p:nvPr/>
            </p:nvSpPr>
            <p:spPr>
              <a:xfrm>
                <a:off x="3733799" y="4719175"/>
                <a:ext cx="760573" cy="157625"/>
              </a:xfrm>
              <a:custGeom>
                <a:avLst/>
                <a:gdLst>
                  <a:gd name="connsiteX0" fmla="*/ 852205 w 852205"/>
                  <a:gd name="connsiteY0" fmla="*/ 151944 h 157822"/>
                  <a:gd name="connsiteX1" fmla="*/ 459043 w 852205"/>
                  <a:gd name="connsiteY1" fmla="*/ 40 h 157822"/>
                  <a:gd name="connsiteX2" fmla="*/ 33117 w 852205"/>
                  <a:gd name="connsiteY2" fmla="*/ 137051 h 157822"/>
                  <a:gd name="connsiteX3" fmla="*/ 59924 w 852205"/>
                  <a:gd name="connsiteY3" fmla="*/ 154922 h 157822"/>
                  <a:gd name="connsiteX0" fmla="*/ 819088 w 819088"/>
                  <a:gd name="connsiteY0" fmla="*/ 151944 h 151944"/>
                  <a:gd name="connsiteX1" fmla="*/ 425926 w 819088"/>
                  <a:gd name="connsiteY1" fmla="*/ 40 h 151944"/>
                  <a:gd name="connsiteX2" fmla="*/ 0 w 819088"/>
                  <a:gd name="connsiteY2" fmla="*/ 137051 h 1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9088" h="151944">
                    <a:moveTo>
                      <a:pt x="819088" y="151944"/>
                    </a:moveTo>
                    <a:cubicBezTo>
                      <a:pt x="690764" y="77233"/>
                      <a:pt x="562441" y="2522"/>
                      <a:pt x="425926" y="40"/>
                    </a:cubicBezTo>
                    <a:cubicBezTo>
                      <a:pt x="289411" y="-2442"/>
                      <a:pt x="66520" y="111237"/>
                      <a:pt x="0" y="13705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tailEnd type="stealth" w="med" len="lg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1" name="Freeform 30"/>
              <p:cNvSpPr/>
              <p:nvPr/>
            </p:nvSpPr>
            <p:spPr>
              <a:xfrm>
                <a:off x="3352800" y="4591110"/>
                <a:ext cx="1295400" cy="285690"/>
              </a:xfrm>
              <a:custGeom>
                <a:avLst/>
                <a:gdLst>
                  <a:gd name="connsiteX0" fmla="*/ 852205 w 852205"/>
                  <a:gd name="connsiteY0" fmla="*/ 151944 h 157822"/>
                  <a:gd name="connsiteX1" fmla="*/ 459043 w 852205"/>
                  <a:gd name="connsiteY1" fmla="*/ 40 h 157822"/>
                  <a:gd name="connsiteX2" fmla="*/ 33117 w 852205"/>
                  <a:gd name="connsiteY2" fmla="*/ 137051 h 157822"/>
                  <a:gd name="connsiteX3" fmla="*/ 59924 w 852205"/>
                  <a:gd name="connsiteY3" fmla="*/ 154922 h 157822"/>
                  <a:gd name="connsiteX0" fmla="*/ 819088 w 819088"/>
                  <a:gd name="connsiteY0" fmla="*/ 151944 h 151944"/>
                  <a:gd name="connsiteX1" fmla="*/ 425926 w 819088"/>
                  <a:gd name="connsiteY1" fmla="*/ 40 h 151944"/>
                  <a:gd name="connsiteX2" fmla="*/ 0 w 819088"/>
                  <a:gd name="connsiteY2" fmla="*/ 137051 h 1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9088" h="151944">
                    <a:moveTo>
                      <a:pt x="819088" y="151944"/>
                    </a:moveTo>
                    <a:cubicBezTo>
                      <a:pt x="690764" y="77233"/>
                      <a:pt x="562441" y="2522"/>
                      <a:pt x="425926" y="40"/>
                    </a:cubicBezTo>
                    <a:cubicBezTo>
                      <a:pt x="289411" y="-2442"/>
                      <a:pt x="66520" y="111237"/>
                      <a:pt x="0" y="13705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tailEnd type="stealth" w="med" len="lg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" name="Rectangle 31"/>
          <p:cNvSpPr/>
          <p:nvPr/>
        </p:nvSpPr>
        <p:spPr>
          <a:xfrm>
            <a:off x="2845359" y="2818151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6477000" y="533400"/>
            <a:ext cx="2590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and Bound Variables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Bound Variables: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Free Variables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  <m:r>
                      <a:rPr kumimoji="0" lang="en-CA" altLang="en-U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x, 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17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blipFill>
                <a:blip r:embed="rId3"/>
                <a:stretch>
                  <a:fillRect l="-992" t="-6618" b="-16176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xt Box 21"/>
          <p:cNvSpPr txBox="1">
            <a:spLocks noChangeArrowheads="1"/>
          </p:cNvSpPr>
          <p:nvPr/>
        </p:nvSpPr>
        <p:spPr bwMode="auto">
          <a:xfrm>
            <a:off x="914400" y="5349761"/>
            <a:ext cx="1036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lang="en-US" altLang="en-US" sz="2400" dirty="0" err="1">
                <a:solidFill>
                  <a:srgbClr val="FFFFFF"/>
                </a:solidFill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is true  iff</a:t>
            </a:r>
          </a:p>
        </p:txBody>
      </p:sp>
      <p:sp>
        <p:nvSpPr>
          <p:cNvPr id="16" name="Rectangle 15"/>
          <p:cNvSpPr/>
          <p:nvPr/>
        </p:nvSpPr>
        <p:spPr>
          <a:xfrm>
            <a:off x="3358515" y="5334000"/>
            <a:ext cx="36327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is true for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value </a:t>
            </a:r>
            <a:r>
              <a:rPr lang="en-US" altLang="en-US" sz="2400" dirty="0">
                <a:solidFill>
                  <a:srgbClr val="00FF00"/>
                </a:solidFill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8" name="Text Box 21"/>
          <p:cNvSpPr txBox="1">
            <a:spLocks noChangeArrowheads="1"/>
          </p:cNvSpPr>
          <p:nvPr/>
        </p:nvSpPr>
        <p:spPr bwMode="auto">
          <a:xfrm>
            <a:off x="931986" y="5669801"/>
            <a:ext cx="1036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is true  iff</a:t>
            </a:r>
          </a:p>
        </p:txBody>
      </p:sp>
      <p:sp>
        <p:nvSpPr>
          <p:cNvPr id="19" name="Rectangle 18"/>
          <p:cNvSpPr/>
          <p:nvPr/>
        </p:nvSpPr>
        <p:spPr>
          <a:xfrm>
            <a:off x="3358515" y="5654040"/>
            <a:ext cx="371851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lang="en-US" altLang="en-US" sz="2400" dirty="0">
                <a:solidFill>
                  <a:srgbClr val="00FF00"/>
                </a:solidFill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is true for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value </a:t>
            </a:r>
            <a:r>
              <a:rPr lang="en-US" altLang="en-US" sz="2400" dirty="0">
                <a:solidFill>
                  <a:srgbClr val="00FF00"/>
                </a:solidFill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40664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16" grpId="0"/>
      <p:bldP spid="19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3338156"/>
                <a:ext cx="10363200" cy="37898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The truth of a formula depends on these free values.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Let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denote the Predicate formula. </a:t>
                </a:r>
              </a:p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Note ‘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’ is not in the syntax. It is in a “meta” language.</a:t>
                </a:r>
                <a:endPara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342900" lvl="0" indent="-342900" eaLnBrk="1" hangingPunct="1">
                  <a:spcBef>
                    <a:spcPct val="0"/>
                  </a:spcBef>
                  <a:defRPr/>
                </a:pPr>
                <a:r>
                  <a:rPr lang="en-US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We use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to indicate that 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 </a:t>
                </a: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and 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are its free variables.</a:t>
                </a:r>
              </a:p>
              <a:p>
                <a:pPr marL="342900" lvl="0" indent="-342900" eaLnBrk="1" hangingPunct="1">
                  <a:spcBef>
                    <a:spcPct val="0"/>
                  </a:spcBef>
                  <a:defRPr/>
                </a:pPr>
                <a:r>
                  <a:rPr lang="en-US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We use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5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6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to denote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with 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5</a:t>
                </a: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and 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6</a:t>
                </a: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replacing 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 </a:t>
                </a: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and 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y.</a:t>
                </a:r>
              </a:p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5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6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400" dirty="0">
                    <a:solidFill>
                      <a:srgbClr val="FFFFFF"/>
                    </a:solidFill>
                    <a:latin typeface="Symbol" pitchFamily="18" charset="2"/>
                  </a:rPr>
                  <a:t> ["</a:t>
                </a:r>
                <a:r>
                  <a:rPr lang="en-US" altLang="en-US" sz="2400" dirty="0" err="1">
                    <a:solidFill>
                      <a:srgbClr val="FFFFFF"/>
                    </a:solidFill>
                  </a:rPr>
                  <a:t>i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</a:t>
                </a:r>
                <a:r>
                  <a:rPr lang="en-US" altLang="en-US" sz="2400" dirty="0">
                    <a:solidFill>
                      <a:srgbClr val="FFFFFF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y R(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5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</a:t>
                </a:r>
                <a:r>
                  <a:rPr lang="en-US" altLang="en-US" sz="2400" dirty="0" err="1">
                    <a:solidFill>
                      <a:srgbClr val="FFFFFF"/>
                    </a:solidFill>
                  </a:rPr>
                  <a:t>y,i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)] </a:t>
                </a:r>
                <a:r>
                  <a:rPr lang="el-GR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lang="en-US" altLang="en-US" sz="2400" dirty="0">
                    <a:solidFill>
                      <a:srgbClr val="FFFFFF"/>
                    </a:solidFill>
                    <a:latin typeface="Symbol" pitchFamily="18" charset="2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A(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5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 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6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)</a:t>
                </a:r>
              </a:p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f(a)+b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 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ab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400" dirty="0">
                    <a:solidFill>
                      <a:srgbClr val="FFFFFF"/>
                    </a:solidFill>
                    <a:latin typeface="Symbol" pitchFamily="18" charset="2"/>
                  </a:rPr>
                  <a:t> ["</a:t>
                </a:r>
                <a:r>
                  <a:rPr lang="en-US" altLang="en-US" sz="2400" dirty="0" err="1">
                    <a:solidFill>
                      <a:srgbClr val="FFFFFF"/>
                    </a:solidFill>
                  </a:rPr>
                  <a:t>i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</a:t>
                </a:r>
                <a:r>
                  <a:rPr lang="en-US" altLang="en-US" sz="2400" dirty="0">
                    <a:solidFill>
                      <a:srgbClr val="FFFFFF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y R(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f(a)+b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</a:t>
                </a:r>
                <a:r>
                  <a:rPr lang="en-US" altLang="en-US" sz="2400" dirty="0" err="1">
                    <a:solidFill>
                      <a:srgbClr val="FFFFFF"/>
                    </a:solidFill>
                  </a:rPr>
                  <a:t>y,i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)] </a:t>
                </a:r>
                <a:r>
                  <a:rPr lang="el-GR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lang="en-US" altLang="en-US" sz="2400" dirty="0">
                    <a:solidFill>
                      <a:srgbClr val="FFFFFF"/>
                    </a:solidFill>
                    <a:latin typeface="Symbol" pitchFamily="18" charset="2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A(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f(a)+b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, </a:t>
                </a:r>
                <a:r>
                  <a:rPr lang="en-CA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ab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)</a:t>
                </a:r>
              </a:p>
              <a:p>
                <a:pPr marL="342900" lvl="0" indent="-342900" eaLnBrk="1" hangingPunct="1">
                  <a:spcBef>
                    <a:spcPct val="0"/>
                  </a:spcBef>
                  <a:defRPr/>
                </a:pPr>
                <a:r>
                  <a:rPr lang="en-US" altLang="en-US" sz="2400" dirty="0">
                    <a:solidFill>
                      <a:srgbClr val="FFFF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Another standard notation is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en-US" sz="2400" i="1">
                            <a:solidFill>
                              <a:srgbClr val="00FFFF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</m:ctrlPr>
                      </m:sSubSup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alt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  <a:cs typeface="Times New Roman" panose="02020603050405020304" pitchFamily="18" charset="0"/>
                                <a:sym typeface="Symbol" panose="05050102010706020507" pitchFamily="18" charset="2"/>
                              </a:rPr>
                            </m:ctrlPr>
                          </m:dPr>
                          <m:e>
                            <m:r>
                              <a:rPr lang="en-US" altLang="en-US" sz="2400" i="1">
                                <a:solidFill>
                                  <a:srgbClr val="FFC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  <a:sym typeface="Symbol" panose="05050102010706020507" pitchFamily="18" charset="2"/>
                              </a:rPr>
                              <m:t>𝛼</m:t>
                            </m:r>
                          </m:e>
                        </m:d>
                      </m:e>
                      <m:sub>
                        <m:r>
                          <a:rPr lang="en-CA" altLang="en-US" sz="2400" i="1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  <m:t>𝑥</m:t>
                        </m:r>
                      </m:sub>
                      <m:sup>
                        <m:r>
                          <a:rPr lang="en-CA" altLang="en-US" sz="2400" i="1" dirty="0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  <m:t>5</m:t>
                        </m:r>
                      </m:sup>
                    </m:sSubSup>
                    <m:r>
                      <m:rPr>
                        <m:nor/>
                      </m:rPr>
                      <a:rPr lang="en-CA" altLang="en-US" sz="2400" dirty="0">
                        <a:solidFill>
                          <a:srgbClr val="FFFFFF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m:t>.</m:t>
                    </m:r>
                  </m:oMath>
                </a14:m>
                <a:endParaRPr lang="en-US" altLang="en-US" sz="2400" dirty="0">
                  <a:solidFill>
                    <a:srgbClr val="FFFFFF"/>
                  </a:solidFill>
                </a:endParaRPr>
              </a:p>
              <a:p>
                <a:pPr marL="342900" lvl="0" indent="-342900" eaLnBrk="1" hangingPunct="1">
                  <a:spcBef>
                    <a:spcPct val="0"/>
                  </a:spcBef>
                  <a:defRPr/>
                </a:pPr>
                <a:r>
                  <a:rPr lang="en-US" altLang="en-US" sz="2400" dirty="0">
                    <a:solidFill>
                      <a:srgbClr val="FFFFFF"/>
                    </a:solidFill>
                  </a:rPr>
                  <a:t>A formula with no free variables is called a </a:t>
                </a:r>
                <a:r>
                  <a:rPr lang="en-US" altLang="en-US" sz="2400" dirty="0">
                    <a:solidFill>
                      <a:srgbClr val="FFFF00"/>
                    </a:solidFill>
                  </a:rPr>
                  <a:t>sentence/closed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.</a:t>
                </a:r>
              </a:p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endParaRPr lang="en-US" altLang="en-US" sz="2400" dirty="0">
                  <a:solidFill>
                    <a:srgbClr val="FFFFFF"/>
                  </a:solidFill>
                </a:endParaRPr>
              </a:p>
            </p:txBody>
          </p:sp>
        </mc:Choice>
        <mc:Fallback xmlns="">
          <p:sp>
            <p:nvSpPr>
              <p:cNvPr id="14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3338156"/>
                <a:ext cx="10363200" cy="3789820"/>
              </a:xfrm>
              <a:prstGeom prst="rect">
                <a:avLst/>
              </a:prstGeom>
              <a:blipFill>
                <a:blip r:embed="rId3"/>
                <a:stretch>
                  <a:fillRect l="-824" t="-128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9"/>
          <p:cNvSpPr/>
          <p:nvPr/>
        </p:nvSpPr>
        <p:spPr>
          <a:xfrm>
            <a:off x="2845359" y="2804756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21" name="Rectangle 20"/>
          <p:cNvSpPr/>
          <p:nvPr/>
        </p:nvSpPr>
        <p:spPr>
          <a:xfrm>
            <a:off x="2945007" y="2819400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R( 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28" name="Rectangle 27"/>
          <p:cNvSpPr/>
          <p:nvPr/>
        </p:nvSpPr>
        <p:spPr>
          <a:xfrm>
            <a:off x="4267200" y="1676400"/>
            <a:ext cx="3810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Parameter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Value provide by user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1858110" y="2691825"/>
            <a:ext cx="52578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l">
              <a:defRPr/>
            </a:pPr>
            <a:r>
              <a:rPr kumimoji="0" lang="el-GR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3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“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                   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27B58753-8A60-4933-81EB-55BED874F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and Bound Variables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 Box 21">
                <a:extLst>
                  <a:ext uri="{FF2B5EF4-FFF2-40B4-BE49-F238E27FC236}">
                    <a16:creationId xmlns:a16="http://schemas.microsoft.com/office/drawing/2014/main" id="{E4ED4056-F01F-4423-959A-E76CD7FBBC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Free Variables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  <m:r>
                      <a:rPr kumimoji="0" lang="en-CA" altLang="en-U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x, 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11" name="Text Box 21">
                <a:extLst>
                  <a:ext uri="{FF2B5EF4-FFF2-40B4-BE49-F238E27FC236}">
                    <a16:creationId xmlns:a16="http://schemas.microsoft.com/office/drawing/2014/main" id="{E4ED4056-F01F-4423-959A-E76CD7FBBC0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blipFill>
                <a:blip r:embed="rId4"/>
                <a:stretch>
                  <a:fillRect l="-992" b="-16176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14693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2845359" y="2804756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21" name="Rectangle 20"/>
          <p:cNvSpPr/>
          <p:nvPr/>
        </p:nvSpPr>
        <p:spPr>
          <a:xfrm>
            <a:off x="2945007" y="2819400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R( 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28" name="Rectangle 27"/>
          <p:cNvSpPr/>
          <p:nvPr/>
        </p:nvSpPr>
        <p:spPr>
          <a:xfrm>
            <a:off x="4267200" y="1676400"/>
            <a:ext cx="3810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Parameter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Value provide by user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1858110" y="2691825"/>
            <a:ext cx="52578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=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“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                   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</a:p>
        </p:txBody>
      </p:sp>
      <p:sp>
        <p:nvSpPr>
          <p:cNvPr id="17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Variables and Models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Free Variables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  <m:r>
                      <a:rPr kumimoji="0" lang="en-CA" altLang="en-U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x, 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18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blipFill>
                <a:blip r:embed="rId3"/>
                <a:stretch>
                  <a:fillRect l="-992" b="-16176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07873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7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3209998"/>
                <a:ext cx="10363200" cy="1877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We use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to indicate that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and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are its free variables.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We use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5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6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to denote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with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5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and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6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replacing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and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y.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       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= ["</a:t>
                </a:r>
                <a:r>
                  <a:rPr kumimoji="0" lang="en-US" alt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 R(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5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y,i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)]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A(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5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6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Another standard notation is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n-US" alt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</m:ctrlPr>
                      </m:sSubSupPr>
                      <m:e>
                        <m:d>
                          <m:dPr>
                            <m:begChr m:val="["/>
                            <m:endChr m:val="]"/>
                            <m:ctrlPr>
                              <a:rPr kumimoji="0" lang="en-US" alt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  <a:sym typeface="Symbol" panose="05050102010706020507" pitchFamily="18" charset="2"/>
                              </a:rPr>
                            </m:ctrlPr>
                          </m:dPr>
                          <m:e>
                            <m:r>
                              <a:rPr kumimoji="0" lang="en-US" alt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  <a:sym typeface="Symbol" panose="05050102010706020507" pitchFamily="18" charset="2"/>
                              </a:rPr>
                              <m:t>𝛼</m:t>
                            </m:r>
                          </m:e>
                        </m:d>
                      </m:e>
                      <m:sub>
                        <m:r>
                          <a:rPr kumimoji="0" lang="en-CA" alt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  <m:t>𝑥</m:t>
                        </m:r>
                      </m:sub>
                      <m:sup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  <m:t>5</m:t>
                        </m:r>
                      </m:sup>
                    </m:sSubSup>
                  </m:oMath>
                </a14:m>
                <a:r>
                  <a:rPr kumimoji="0" lang="en-US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14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3209998"/>
                <a:ext cx="10363200" cy="1877437"/>
              </a:xfrm>
              <a:prstGeom prst="rect">
                <a:avLst/>
              </a:prstGeom>
              <a:blipFill>
                <a:blip r:embed="rId3"/>
                <a:stretch>
                  <a:fillRect l="-824" t="-2597" b="-3571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9"/>
          <p:cNvSpPr/>
          <p:nvPr/>
        </p:nvSpPr>
        <p:spPr>
          <a:xfrm>
            <a:off x="2845359" y="2804756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21" name="Rectangle 20"/>
          <p:cNvSpPr/>
          <p:nvPr/>
        </p:nvSpPr>
        <p:spPr>
          <a:xfrm>
            <a:off x="2945007" y="2819400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R( 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28" name="Rectangle 27"/>
          <p:cNvSpPr/>
          <p:nvPr/>
        </p:nvSpPr>
        <p:spPr>
          <a:xfrm>
            <a:off x="4267200" y="1676400"/>
            <a:ext cx="3810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Parameter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Value provide by user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1858110" y="2691825"/>
            <a:ext cx="52578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=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“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                   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</a:p>
        </p:txBody>
      </p:sp>
      <p:sp>
        <p:nvSpPr>
          <p:cNvPr id="13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Variables and Models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Free Variables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  <m:r>
                      <a:rPr kumimoji="0" lang="en-CA" altLang="en-U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x, 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16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blipFill>
                <a:blip r:embed="rId4"/>
                <a:stretch>
                  <a:fillRect l="-992" b="-16176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801668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3209998"/>
                <a:ext cx="10363200" cy="1877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We use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to indicate that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and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are its free variables.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We use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f(a)+b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ab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to denote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with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f(a)+b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and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ab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replacing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and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y.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       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= ["</a:t>
                </a:r>
                <a:r>
                  <a:rPr kumimoji="0" lang="en-US" alt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 R(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f(a)+b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y,i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)]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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A(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f(a)+b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ab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Another standard notation is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kumimoji="0" lang="en-US" alt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FF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</m:ctrlPr>
                      </m:sSubSupPr>
                      <m:e>
                        <m:d>
                          <m:dPr>
                            <m:begChr m:val="["/>
                            <m:endChr m:val="]"/>
                            <m:ctrlPr>
                              <a:rPr kumimoji="0" lang="en-US" alt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Times New Roman" panose="02020603050405020304" pitchFamily="18" charset="0"/>
                                <a:sym typeface="Symbol" panose="05050102010706020507" pitchFamily="18" charset="2"/>
                              </a:rPr>
                            </m:ctrlPr>
                          </m:dPr>
                          <m:e>
                            <m:r>
                              <a:rPr kumimoji="0" lang="en-US" altLang="en-US" sz="24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C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Times New Roman" panose="02020603050405020304" pitchFamily="18" charset="0"/>
                                <a:sym typeface="Symbol" panose="05050102010706020507" pitchFamily="18" charset="2"/>
                              </a:rPr>
                              <m:t>𝛼</m:t>
                            </m:r>
                          </m:e>
                        </m:d>
                      </m:e>
                      <m:sub>
                        <m:r>
                          <a:rPr kumimoji="0" lang="en-CA" altLang="en-US" sz="24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  <m:t>𝑥</m:t>
                        </m:r>
                      </m:sub>
                      <m:sup>
                        <m:r>
                          <m:rPr>
                            <m:nor/>
                          </m:rPr>
                          <a:rPr kumimoji="0" lang="en-CA" altLang="en-US" sz="2400" b="0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  <m:t>f</m:t>
                        </m:r>
                        <m:r>
                          <m:rPr>
                            <m:nor/>
                          </m:rPr>
                          <a:rPr kumimoji="0" lang="en-CA" altLang="en-US" sz="2400" b="0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  <m:t>(</m:t>
                        </m:r>
                        <m:r>
                          <m:rPr>
                            <m:nor/>
                          </m:rPr>
                          <a:rPr kumimoji="0" lang="en-CA" altLang="en-US" sz="2400" b="0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  <m:t>a</m:t>
                        </m:r>
                        <m:r>
                          <m:rPr>
                            <m:nor/>
                          </m:rPr>
                          <a:rPr kumimoji="0" lang="en-CA" altLang="en-US" sz="2400" b="0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  <m:t>)+</m:t>
                        </m:r>
                        <m:r>
                          <m:rPr>
                            <m:nor/>
                          </m:rPr>
                          <a:rPr kumimoji="0" lang="en-CA" altLang="en-US" sz="2400" b="0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Times New Roman" pitchFamily="18" charset="0"/>
                            <a:ea typeface="+mn-ea"/>
                            <a:cs typeface="Times New Roman" panose="02020603050405020304" pitchFamily="18" charset="0"/>
                            <a:sym typeface="Symbol" panose="05050102010706020507" pitchFamily="18" charset="2"/>
                          </a:rPr>
                          <m:t>b</m:t>
                        </m:r>
                      </m:sup>
                    </m:sSubSup>
                  </m:oMath>
                </a14:m>
                <a:r>
                  <a:rPr kumimoji="0" lang="en-US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4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14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3209998"/>
                <a:ext cx="10363200" cy="1877437"/>
              </a:xfrm>
              <a:prstGeom prst="rect">
                <a:avLst/>
              </a:prstGeom>
              <a:blipFill>
                <a:blip r:embed="rId3"/>
                <a:stretch>
                  <a:fillRect l="-824" t="-2597" b="-3571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9"/>
          <p:cNvSpPr/>
          <p:nvPr/>
        </p:nvSpPr>
        <p:spPr>
          <a:xfrm>
            <a:off x="2845359" y="2804756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21" name="Rectangle 20"/>
          <p:cNvSpPr/>
          <p:nvPr/>
        </p:nvSpPr>
        <p:spPr>
          <a:xfrm>
            <a:off x="2945007" y="2819400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R( 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28" name="Rectangle 27"/>
          <p:cNvSpPr/>
          <p:nvPr/>
        </p:nvSpPr>
        <p:spPr>
          <a:xfrm>
            <a:off x="4267200" y="1676400"/>
            <a:ext cx="3810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Parameter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Value provide by user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1858110" y="2691825"/>
            <a:ext cx="52578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=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“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                   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</a:p>
        </p:txBody>
      </p: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Variables and Models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Free Variables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  <m:r>
                      <a:rPr kumimoji="0" lang="en-CA" altLang="en-U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x, 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16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blipFill>
                <a:blip r:embed="rId4"/>
                <a:stretch>
                  <a:fillRect l="-992" b="-16176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215758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3338156"/>
                <a:ext cx="10363200" cy="12003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 formula</a:t>
                </a:r>
                <a:r>
                  <a:rPr kumimoji="0" lang="en-US" altLang="en-US" sz="2400" b="0" i="0" u="none" strike="noStrike" kern="1200" cap="none" spc="0" normalizeH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is said to be </a:t>
                </a:r>
                <a:r>
                  <a:rPr kumimoji="0" lang="en-US" altLang="en-US" sz="2400" b="0" i="0" u="none" strike="noStrike" kern="1200" cap="none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Valid</a:t>
                </a:r>
                <a:r>
                  <a:rPr kumimoji="0" lang="en-US" altLang="en-US" sz="2400" b="0" i="0" u="none" strike="noStrike" kern="1200" cap="none" spc="0" normalizeH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br>
                  <a:rPr kumimoji="0" lang="en-US" altLang="en-US" sz="2400" b="0" i="0" u="none" strike="noStrike" kern="1200" cap="none" spc="0" normalizeH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</a:br>
                <a:r>
                  <a:rPr kumimoji="0" lang="en-US" altLang="en-US" sz="2400" b="0" i="0" u="none" strike="noStrike" kern="1200" cap="none" spc="0" normalizeH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      if it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is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 for every setting of the free values.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    You can imagine a big </a:t>
                </a:r>
                <a:r>
                  <a:rPr kumimoji="0" lang="en-US" alt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forall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over the values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of the free variables.  </a:t>
                </a:r>
              </a:p>
            </p:txBody>
          </p:sp>
        </mc:Choice>
        <mc:Fallback xmlns="">
          <p:sp>
            <p:nvSpPr>
              <p:cNvPr id="14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3338156"/>
                <a:ext cx="10363200" cy="1200329"/>
              </a:xfrm>
              <a:prstGeom prst="rect">
                <a:avLst/>
              </a:prstGeom>
              <a:blipFill>
                <a:blip r:embed="rId3"/>
                <a:stretch>
                  <a:fillRect l="-824" t="-4061" b="-10660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9"/>
          <p:cNvSpPr/>
          <p:nvPr/>
        </p:nvSpPr>
        <p:spPr>
          <a:xfrm>
            <a:off x="2845359" y="2804756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21" name="Rectangle 20"/>
          <p:cNvSpPr/>
          <p:nvPr/>
        </p:nvSpPr>
        <p:spPr>
          <a:xfrm>
            <a:off x="2945007" y="2819400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R( 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angle 26"/>
              <p:cNvSpPr/>
              <p:nvPr/>
            </p:nvSpPr>
            <p:spPr>
              <a:xfrm>
                <a:off x="2051685" y="2691825"/>
                <a:ext cx="5257800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36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[                         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]</a:t>
                </a:r>
              </a:p>
            </p:txBody>
          </p:sp>
        </mc:Choice>
        <mc:Fallback xmlns="">
          <p:sp>
            <p:nvSpPr>
              <p:cNvPr id="27" name="Rectangle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51685" y="2691825"/>
                <a:ext cx="5257800" cy="646331"/>
              </a:xfrm>
              <a:prstGeom prst="rect">
                <a:avLst/>
              </a:prstGeom>
              <a:blipFill>
                <a:blip r:embed="rId4"/>
                <a:stretch>
                  <a:fillRect l="-3596" t="-16038" b="-349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Rectangle 27"/>
          <p:cNvSpPr/>
          <p:nvPr/>
        </p:nvSpPr>
        <p:spPr>
          <a:xfrm>
            <a:off x="4267200" y="1676400"/>
            <a:ext cx="3810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Parameter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Value provide by user</a:t>
            </a: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Variables and Models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Free Variables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  <m:r>
                      <a:rPr kumimoji="0" lang="en-CA" altLang="en-U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x, 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</p:txBody>
          </p:sp>
        </mc:Choice>
        <mc:Fallback xmlns="">
          <p:sp>
            <p:nvSpPr>
              <p:cNvPr id="15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610600" cy="830997"/>
              </a:xfrm>
              <a:prstGeom prst="rect">
                <a:avLst/>
              </a:prstGeom>
              <a:blipFill>
                <a:blip r:embed="rId5"/>
                <a:stretch>
                  <a:fillRect l="-992" b="-16176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" name="Picture 9">
            <a:extLst>
              <a:ext uri="{FF2B5EF4-FFF2-40B4-BE49-F238E27FC236}">
                <a16:creationId xmlns:a16="http://schemas.microsoft.com/office/drawing/2014/main" id="{D554C812-BE2B-46EE-8F83-A818DDB766D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6750" y="5136600"/>
            <a:ext cx="7791450" cy="14001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3466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715000"/>
            <a:ext cx="1007553" cy="999245"/>
            <a:chOff x="2065" y="1551"/>
            <a:chExt cx="1628" cy="1988"/>
          </a:xfrm>
        </p:grpSpPr>
        <p:sp>
          <p:nvSpPr>
            <p:cNvPr id="7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7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90" y="762000"/>
            <a:ext cx="4275850" cy="2895600"/>
          </a:xfrm>
          <a:prstGeom prst="wedgeRoundRectCallout">
            <a:avLst>
              <a:gd name="adj1" fmla="val -33689"/>
              <a:gd name="adj2" fmla="val 5453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Back up a minute!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model defines many things.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universe of objects 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Integers, or reals, or …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functions are interpreted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4+5, “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Hi”+“there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Who decides this?</a:t>
            </a:r>
          </a:p>
        </p:txBody>
      </p:sp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343400" y="826089"/>
            <a:ext cx="4800660" cy="3850761"/>
          </a:xfrm>
          <a:prstGeom prst="wedgeRectCallout">
            <a:avLst>
              <a:gd name="adj1" fmla="val 39473"/>
              <a:gd name="adj2" fmla="val 56493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decided three ways: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might be understood that we are working over the integers and that 4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5=20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½=??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Input: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Set by user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- Truth of ½=0.5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depends on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lvl="0" indent="-342900" eaLnBrk="1" hangingPunct="1">
              <a:spcBef>
                <a:spcPct val="0"/>
              </a:spcBef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Free: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 </a:t>
            </a:r>
            <a:b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</a:b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-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Formula needs to be true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for “every” model.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Variables and Models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33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7356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27494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9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Box 21"/>
          <p:cNvSpPr txBox="1">
            <a:spLocks noChangeArrowheads="1"/>
          </p:cNvSpPr>
          <p:nvPr/>
        </p:nvSpPr>
        <p:spPr bwMode="auto">
          <a:xfrm>
            <a:off x="76200" y="2170331"/>
            <a:ext cx="10363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A formula is said to be </a:t>
            </a:r>
            <a:r>
              <a:rPr lang="en-US" altLang="en-US" sz="2400" dirty="0">
                <a:solidFill>
                  <a:schemeClr val="tx2"/>
                </a:solidFill>
              </a:rPr>
              <a:t>Valid</a:t>
            </a:r>
            <a:endParaRPr lang="en-US" altLang="en-US" sz="2400" dirty="0">
              <a:solidFill>
                <a:srgbClr val="FFFFFF"/>
              </a:solidFill>
            </a:endParaRP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if it is true for every setting of the </a:t>
            </a:r>
            <a:r>
              <a:rPr lang="en-US" altLang="en-US" sz="2400" dirty="0">
                <a:solidFill>
                  <a:srgbClr val="66FF66"/>
                </a:solidFill>
              </a:rPr>
              <a:t>free values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every choice 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2845359" y="1636931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A(x,y)</a:t>
            </a:r>
          </a:p>
        </p:txBody>
      </p:sp>
      <p:sp>
        <p:nvSpPr>
          <p:cNvPr id="21" name="Rectangle 20"/>
          <p:cNvSpPr/>
          <p:nvPr/>
        </p:nvSpPr>
        <p:spPr>
          <a:xfrm>
            <a:off x="2945007" y="1638300"/>
            <a:ext cx="36843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angle 26"/>
              <p:cNvSpPr/>
              <p:nvPr/>
            </p:nvSpPr>
            <p:spPr>
              <a:xfrm>
                <a:off x="1990531" y="1499969"/>
                <a:ext cx="5257800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36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[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     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   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        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   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]</a:t>
                </a:r>
              </a:p>
            </p:txBody>
          </p:sp>
        </mc:Choice>
        <mc:Fallback xmlns="">
          <p:sp>
            <p:nvSpPr>
              <p:cNvPr id="27" name="Rectangle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0531" y="1499969"/>
                <a:ext cx="5257800" cy="646331"/>
              </a:xfrm>
              <a:prstGeom prst="rect">
                <a:avLst/>
              </a:prstGeom>
              <a:blipFill>
                <a:blip r:embed="rId3"/>
                <a:stretch>
                  <a:fillRect l="-3596" t="-15094" b="-349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Rectangle 10"/>
          <p:cNvSpPr/>
          <p:nvPr/>
        </p:nvSpPr>
        <p:spPr>
          <a:xfrm>
            <a:off x="1013008" y="1550769"/>
            <a:ext cx="574189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       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            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</a:t>
            </a:r>
          </a:p>
        </p:txBody>
      </p:sp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Variables and Models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59" name="Group 29">
            <a:extLst>
              <a:ext uri="{FF2B5EF4-FFF2-40B4-BE49-F238E27FC236}">
                <a16:creationId xmlns:a16="http://schemas.microsoft.com/office/drawing/2014/main" id="{9EEBA133-2D82-4E26-8758-659C7DA797F9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715000"/>
            <a:ext cx="1007553" cy="999245"/>
            <a:chOff x="2065" y="1551"/>
            <a:chExt cx="1628" cy="1988"/>
          </a:xfrm>
        </p:grpSpPr>
        <p:sp>
          <p:nvSpPr>
            <p:cNvPr id="60" name="Freeform 30">
              <a:extLst>
                <a:ext uri="{FF2B5EF4-FFF2-40B4-BE49-F238E27FC236}">
                  <a16:creationId xmlns:a16="http://schemas.microsoft.com/office/drawing/2014/main" id="{51C6C3F2-0285-4F2F-9EB7-57FEB178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Freeform 31">
              <a:extLst>
                <a:ext uri="{FF2B5EF4-FFF2-40B4-BE49-F238E27FC236}">
                  <a16:creationId xmlns:a16="http://schemas.microsoft.com/office/drawing/2014/main" id="{B6476B69-D6AE-464B-9968-41662210A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Freeform 32">
              <a:extLst>
                <a:ext uri="{FF2B5EF4-FFF2-40B4-BE49-F238E27FC236}">
                  <a16:creationId xmlns:a16="http://schemas.microsoft.com/office/drawing/2014/main" id="{9EEA02DF-A154-4680-9EA0-95745175D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Freeform 33">
              <a:extLst>
                <a:ext uri="{FF2B5EF4-FFF2-40B4-BE49-F238E27FC236}">
                  <a16:creationId xmlns:a16="http://schemas.microsoft.com/office/drawing/2014/main" id="{D2701CD3-D4F9-4BD7-926D-9993598D3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Freeform 34">
              <a:extLst>
                <a:ext uri="{FF2B5EF4-FFF2-40B4-BE49-F238E27FC236}">
                  <a16:creationId xmlns:a16="http://schemas.microsoft.com/office/drawing/2014/main" id="{1F52FB14-31D9-4A27-95F3-66A162BDA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9FDCA8EB-C4B9-4633-9F37-976CBDDC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6" name="Freeform 36">
              <a:extLst>
                <a:ext uri="{FF2B5EF4-FFF2-40B4-BE49-F238E27FC236}">
                  <a16:creationId xmlns:a16="http://schemas.microsoft.com/office/drawing/2014/main" id="{B79A7638-4A9A-4C22-9C42-4BD821A54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264FAB32-B25C-479C-81E1-B01B269C2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031493C0-77AF-4570-8140-BBAD5DAF8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9" name="Freeform 39">
              <a:extLst>
                <a:ext uri="{FF2B5EF4-FFF2-40B4-BE49-F238E27FC236}">
                  <a16:creationId xmlns:a16="http://schemas.microsoft.com/office/drawing/2014/main" id="{2BDF0798-03F8-46F8-A70C-7800E54AF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0" name="Freeform 40">
              <a:extLst>
                <a:ext uri="{FF2B5EF4-FFF2-40B4-BE49-F238E27FC236}">
                  <a16:creationId xmlns:a16="http://schemas.microsoft.com/office/drawing/2014/main" id="{D10D1104-DD64-4BC3-B65D-F21000786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" name="Freeform 41">
              <a:extLst>
                <a:ext uri="{FF2B5EF4-FFF2-40B4-BE49-F238E27FC236}">
                  <a16:creationId xmlns:a16="http://schemas.microsoft.com/office/drawing/2014/main" id="{3A6042E4-F169-4798-A07D-13916E00A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2" name="Freeform 42">
              <a:extLst>
                <a:ext uri="{FF2B5EF4-FFF2-40B4-BE49-F238E27FC236}">
                  <a16:creationId xmlns:a16="http://schemas.microsoft.com/office/drawing/2014/main" id="{8DC9E867-AEE5-4601-BC9A-07AA527AC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3" name="Freeform 43">
              <a:extLst>
                <a:ext uri="{FF2B5EF4-FFF2-40B4-BE49-F238E27FC236}">
                  <a16:creationId xmlns:a16="http://schemas.microsoft.com/office/drawing/2014/main" id="{1026DC98-0B94-44F8-9D2B-E8D3AFB66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Freeform 44">
              <a:extLst>
                <a:ext uri="{FF2B5EF4-FFF2-40B4-BE49-F238E27FC236}">
                  <a16:creationId xmlns:a16="http://schemas.microsoft.com/office/drawing/2014/main" id="{06020F54-5D83-4886-AE70-A2D0737F0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45">
              <a:extLst>
                <a:ext uri="{FF2B5EF4-FFF2-40B4-BE49-F238E27FC236}">
                  <a16:creationId xmlns:a16="http://schemas.microsoft.com/office/drawing/2014/main" id="{8460A997-B54F-4262-A7E0-C3FB977D3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B5EA3672-7F94-4C0C-BC17-95DC39AAE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77" name="AutoShape 35">
            <a:extLst>
              <a:ext uri="{FF2B5EF4-FFF2-40B4-BE49-F238E27FC236}">
                <a16:creationId xmlns:a16="http://schemas.microsoft.com/office/drawing/2014/main" id="{CBF35350-F794-4003-A04B-0728D8E22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392" y="4341125"/>
            <a:ext cx="2243712" cy="840475"/>
          </a:xfrm>
          <a:prstGeom prst="wedgeRoundRectCallout">
            <a:avLst>
              <a:gd name="adj1" fmla="val -22925"/>
              <a:gd name="adj2" fmla="val 8788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thought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was a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78" name="Picture 5" descr="j0116172">
            <a:extLst>
              <a:ext uri="{FF2B5EF4-FFF2-40B4-BE49-F238E27FC236}">
                <a16:creationId xmlns:a16="http://schemas.microsoft.com/office/drawing/2014/main" id="{6EB17A5B-32D6-4385-841F-4A660A7F0B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7356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AutoShape 8">
            <a:extLst>
              <a:ext uri="{FF2B5EF4-FFF2-40B4-BE49-F238E27FC236}">
                <a16:creationId xmlns:a16="http://schemas.microsoft.com/office/drawing/2014/main" id="{FF3B8945-7380-42E6-8A13-C02F399F7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2712" y="4278074"/>
            <a:ext cx="6196488" cy="1208326"/>
          </a:xfrm>
          <a:prstGeom prst="wedgeRectCallout">
            <a:avLst>
              <a:gd name="adj1" fmla="val 39473"/>
              <a:gd name="adj2" fmla="val 56493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noProof="0" dirty="0">
                <a:solidFill>
                  <a:srgbClr val="FFFFFF"/>
                </a:solidFill>
                <a:sym typeface="Symbol" panose="05050102010706020507" pitchFamily="18" charset="2"/>
              </a:rPr>
              <a:t>That is only for propositional formula (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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For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Predicate logic, it is a</a:t>
            </a:r>
            <a:r>
              <a:rPr lang="en-US" altLang="en-US" sz="2400" dirty="0">
                <a:solidFill>
                  <a:schemeClr val="tx2"/>
                </a:solidFill>
              </a:rPr>
              <a:t> valid </a:t>
            </a:r>
            <a:r>
              <a:rPr lang="en-US" altLang="en-US" sz="2400" dirty="0">
                <a:solidFill>
                  <a:srgbClr val="FFFFFF"/>
                </a:solidFill>
              </a:rPr>
              <a:t>only if it can be proved from valid lemmas.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658832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11" grpId="0"/>
      <p:bldP spid="77" grpId="0" animBg="1"/>
      <p:bldP spid="7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8400"/>
            <a:ext cx="1905000" cy="457200"/>
          </a:xfrm>
        </p:spPr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0F53E4-4446-4DE1-BCAA-682957C67B63}" type="slidenum">
              <a:rPr kumimoji="0" lang="en-CA" sz="3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790253" y="4384655"/>
            <a:ext cx="2260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638800" y="2510135"/>
            <a:ext cx="28135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410200" y="1996440"/>
            <a:ext cx="319510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>
            <a:off x="6399859" y="4739228"/>
            <a:ext cx="305741" cy="112817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 flipH="1">
            <a:off x="7105426" y="4808236"/>
            <a:ext cx="327738" cy="65968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6778090" y="2895600"/>
            <a:ext cx="164887" cy="167187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4" name="Straight Connector 33"/>
          <p:cNvCxnSpPr/>
          <p:nvPr/>
        </p:nvCxnSpPr>
        <p:spPr bwMode="auto">
          <a:xfrm>
            <a:off x="6946688" y="2366725"/>
            <a:ext cx="41545" cy="37424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Rectangle 30"/>
          <p:cNvSpPr/>
          <p:nvPr/>
        </p:nvSpPr>
        <p:spPr>
          <a:xfrm>
            <a:off x="6224095" y="6248400"/>
            <a:ext cx="4411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</a:p>
        </p:txBody>
      </p:sp>
      <p:cxnSp>
        <p:nvCxnSpPr>
          <p:cNvPr id="33" name="Straight Connector 32"/>
          <p:cNvCxnSpPr/>
          <p:nvPr/>
        </p:nvCxnSpPr>
        <p:spPr bwMode="auto">
          <a:xfrm flipH="1">
            <a:off x="6477000" y="5630385"/>
            <a:ext cx="436687" cy="84884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H="1">
            <a:off x="6920530" y="6085353"/>
            <a:ext cx="13671" cy="39387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7239000" y="5630385"/>
            <a:ext cx="107464" cy="77041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le 36"/>
          <p:cNvSpPr/>
          <p:nvPr/>
        </p:nvSpPr>
        <p:spPr>
          <a:xfrm>
            <a:off x="6388256" y="5263275"/>
            <a:ext cx="11336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6511196" y="5730605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6748046" y="624393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7162800" y="6248400"/>
            <a:ext cx="3209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CC99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0" y="609600"/>
            <a:ext cx="4953000" cy="18288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Is it Well Formed?: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Given a string of characters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Determine if it is a well formed </a:t>
            </a:r>
            <a:b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  Predicate logic formula.</a:t>
            </a:r>
          </a:p>
        </p:txBody>
      </p:sp>
      <p:sp>
        <p:nvSpPr>
          <p:cNvPr id="45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0" y="3657600"/>
            <a:ext cx="5054651" cy="18288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Unambiguous: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This parsing (way of constructing)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  must be unique.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So that </a:t>
            </a:r>
            <a:r>
              <a:rPr kumimoji="0" lang="en-US" sz="24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meaning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well defined.</a:t>
            </a:r>
          </a:p>
        </p:txBody>
      </p:sp>
      <p:sp>
        <p:nvSpPr>
          <p:cNvPr id="49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-1" y="2286000"/>
            <a:ext cx="6705601" cy="18288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Recall the Contest Free Grammar 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zS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|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| (T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T) | P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(T,T) | P(T) | …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 f(T,T) | (T+T) | x | x</a:t>
            </a:r>
            <a:r>
              <a:rPr kumimoji="0" lang="en-US" sz="2400" b="0" i="0" u="none" strike="noStrike" kern="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3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Wingdings" panose="05000000000000000000" pitchFamily="2" charset="2"/>
              </a:rPr>
              <a:t> | z</a:t>
            </a:r>
          </a:p>
        </p:txBody>
      </p:sp>
      <p:sp>
        <p:nvSpPr>
          <p:cNvPr id="51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76200" y="5562600"/>
            <a:ext cx="5200320" cy="5334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Parsing (Compiling):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   Given a sting, build its parse tree.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Lets do an easier example.</a:t>
            </a: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Parsing of the Syntax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743200" y="5558135"/>
            <a:ext cx="2278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(See EECS2001)</a:t>
            </a:r>
          </a:p>
        </p:txBody>
      </p:sp>
    </p:spTree>
    <p:extLst>
      <p:ext uri="{BB962C8B-B14F-4D97-AF65-F5344CB8AC3E}">
        <p14:creationId xmlns:p14="http://schemas.microsoft.com/office/powerpoint/2010/main" val="192063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6" grpId="0"/>
      <p:bldP spid="31" grpId="0"/>
      <p:bldP spid="37" grpId="0"/>
      <p:bldP spid="38" grpId="0"/>
      <p:bldP spid="39" grpId="0"/>
      <p:bldP spid="40" grpId="0"/>
      <p:bldP spid="3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21"/>
          <p:cNvSpPr txBox="1">
            <a:spLocks noChangeArrowheads="1"/>
          </p:cNvSpPr>
          <p:nvPr/>
        </p:nvSpPr>
        <p:spPr bwMode="auto">
          <a:xfrm>
            <a:off x="1095376" y="664494"/>
            <a:ext cx="3276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x=5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4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0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715000"/>
            <a:ext cx="1007553" cy="999245"/>
            <a:chOff x="2065" y="1551"/>
            <a:chExt cx="1628" cy="1988"/>
          </a:xfrm>
        </p:grpSpPr>
        <p:sp>
          <p:nvSpPr>
            <p:cNvPr id="21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7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779" y="1227494"/>
            <a:ext cx="2776822" cy="1418200"/>
          </a:xfrm>
          <a:prstGeom prst="wedgeRoundRectCallout">
            <a:avLst>
              <a:gd name="adj1" fmla="val -42127"/>
              <a:gd name="adj2" fmla="val 7306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r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Definitely true!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is a value 5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its bigger than 4</a:t>
            </a:r>
          </a:p>
        </p:txBody>
      </p:sp>
      <p:pic>
        <p:nvPicPr>
          <p:cNvPr id="4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7407" y="5161457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AutoShape 8"/>
          <p:cNvSpPr>
            <a:spLocks noChangeArrowheads="1"/>
          </p:cNvSpPr>
          <p:nvPr/>
        </p:nvSpPr>
        <p:spPr bwMode="auto">
          <a:xfrm>
            <a:off x="4495800" y="2264694"/>
            <a:ext cx="3200400" cy="935706"/>
          </a:xfrm>
          <a:prstGeom prst="wedgeRectCallout">
            <a:avLst>
              <a:gd name="adj1" fmla="val 43819"/>
              <a:gd name="adj2" fmla="val 80370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Don’t confuse this with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  x=5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4  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Variables and Models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20867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47" grpId="0" animBg="1"/>
      <p:bldP spid="50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6477000" y="533400"/>
            <a:ext cx="2590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1095376" y="667251"/>
            <a:ext cx="3276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x=5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4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2273808" y="1052972"/>
            <a:ext cx="1219200" cy="543181"/>
            <a:chOff x="3810000" y="2971800"/>
            <a:chExt cx="1219200" cy="543181"/>
          </a:xfrm>
        </p:grpSpPr>
        <p:sp>
          <p:nvSpPr>
            <p:cNvPr id="24" name="Text Box 21"/>
            <p:cNvSpPr txBox="1">
              <a:spLocks noChangeArrowheads="1"/>
            </p:cNvSpPr>
            <p:nvPr/>
          </p:nvSpPr>
          <p:spPr bwMode="auto">
            <a:xfrm>
              <a:off x="3810000" y="3053316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Bound</a:t>
              </a:r>
              <a:endPara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cxnSp>
          <p:nvCxnSpPr>
            <p:cNvPr id="25" name="Straight Arrow Connector 24"/>
            <p:cNvCxnSpPr/>
            <p:nvPr/>
          </p:nvCxnSpPr>
          <p:spPr bwMode="auto">
            <a:xfrm flipH="1" flipV="1">
              <a:off x="4302920" y="2971800"/>
              <a:ext cx="0" cy="228600"/>
            </a:xfrm>
            <a:prstGeom prst="straightConnector1">
              <a:avLst/>
            </a:prstGeom>
            <a:noFill/>
            <a:ln w="15875" cap="sq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26" name="Group 25"/>
          <p:cNvGrpSpPr/>
          <p:nvPr/>
        </p:nvGrpSpPr>
        <p:grpSpPr>
          <a:xfrm>
            <a:off x="782241" y="1048251"/>
            <a:ext cx="1219200" cy="543181"/>
            <a:chOff x="3810000" y="2971800"/>
            <a:chExt cx="1219200" cy="543181"/>
          </a:xfrm>
        </p:grpSpPr>
        <p:sp>
          <p:nvSpPr>
            <p:cNvPr id="27" name="Text Box 21"/>
            <p:cNvSpPr txBox="1">
              <a:spLocks noChangeArrowheads="1"/>
            </p:cNvSpPr>
            <p:nvPr/>
          </p:nvSpPr>
          <p:spPr bwMode="auto">
            <a:xfrm>
              <a:off x="3810000" y="3053316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Free</a:t>
              </a:r>
              <a:endPara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cxnSp>
          <p:nvCxnSpPr>
            <p:cNvPr id="34" name="Straight Arrow Connector 33"/>
            <p:cNvCxnSpPr/>
            <p:nvPr/>
          </p:nvCxnSpPr>
          <p:spPr bwMode="auto">
            <a:xfrm flipH="1" flipV="1">
              <a:off x="4302920" y="2971800"/>
              <a:ext cx="0" cy="228600"/>
            </a:xfrm>
            <a:prstGeom prst="straightConnector1">
              <a:avLst/>
            </a:prstGeom>
            <a:noFill/>
            <a:ln w="15875" cap="sq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35" name="Text Box 21"/>
          <p:cNvSpPr txBox="1">
            <a:spLocks noChangeArrowheads="1"/>
          </p:cNvSpPr>
          <p:nvPr/>
        </p:nvSpPr>
        <p:spPr bwMode="auto">
          <a:xfrm>
            <a:off x="533400" y="1618144"/>
            <a:ext cx="28194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two x are separate variables.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Text Box 21"/>
          <p:cNvSpPr txBox="1">
            <a:spLocks noChangeArrowheads="1"/>
          </p:cNvSpPr>
          <p:nvPr/>
        </p:nvSpPr>
        <p:spPr bwMode="auto">
          <a:xfrm>
            <a:off x="3886200" y="1657851"/>
            <a:ext cx="3352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Equivalent and more clear formula.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Text Box 21"/>
          <p:cNvSpPr txBox="1">
            <a:spLocks noChangeArrowheads="1"/>
          </p:cNvSpPr>
          <p:nvPr/>
        </p:nvSpPr>
        <p:spPr bwMode="auto">
          <a:xfrm>
            <a:off x="4600576" y="667251"/>
            <a:ext cx="3276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x=5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4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Text Box 21"/>
          <p:cNvSpPr txBox="1">
            <a:spLocks noChangeArrowheads="1"/>
          </p:cNvSpPr>
          <p:nvPr/>
        </p:nvSpPr>
        <p:spPr bwMode="auto">
          <a:xfrm>
            <a:off x="1095376" y="668635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Text Box 21"/>
          <p:cNvSpPr txBox="1">
            <a:spLocks noChangeArrowheads="1"/>
          </p:cNvSpPr>
          <p:nvPr/>
        </p:nvSpPr>
        <p:spPr bwMode="auto">
          <a:xfrm>
            <a:off x="2074590" y="660400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" name="Text Box 21"/>
          <p:cNvSpPr txBox="1">
            <a:spLocks noChangeArrowheads="1"/>
          </p:cNvSpPr>
          <p:nvPr/>
        </p:nvSpPr>
        <p:spPr bwMode="auto">
          <a:xfrm>
            <a:off x="2303190" y="661784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Variables and Models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642684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  <p:bldP spid="40" grpId="0"/>
      <p:bldP spid="41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6477000" y="533400"/>
            <a:ext cx="2590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2" name="Text Box 21"/>
          <p:cNvSpPr txBox="1">
            <a:spLocks noChangeArrowheads="1"/>
          </p:cNvSpPr>
          <p:nvPr/>
        </p:nvSpPr>
        <p:spPr bwMode="auto">
          <a:xfrm>
            <a:off x="4600576" y="669191"/>
            <a:ext cx="3276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x=5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4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angle 22"/>
              <p:cNvSpPr/>
              <p:nvPr/>
            </p:nvSpPr>
            <p:spPr>
              <a:xfrm>
                <a:off x="3733800" y="533400"/>
                <a:ext cx="5257800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36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[    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        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]</a:t>
                </a:r>
              </a:p>
            </p:txBody>
          </p:sp>
        </mc:Choice>
        <mc:Fallback xmlns="">
          <p:sp>
            <p:nvSpPr>
              <p:cNvPr id="23" name="Rectangle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33800" y="533400"/>
                <a:ext cx="5257800" cy="646331"/>
              </a:xfrm>
              <a:prstGeom prst="rect">
                <a:avLst/>
              </a:prstGeom>
              <a:blipFill>
                <a:blip r:embed="rId3"/>
                <a:stretch>
                  <a:fillRect l="-3596" t="-16038" b="-339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" name="Rectangle 23"/>
          <p:cNvSpPr/>
          <p:nvPr/>
        </p:nvSpPr>
        <p:spPr>
          <a:xfrm>
            <a:off x="2716304" y="572869"/>
            <a:ext cx="574189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                       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3581400" y="1126391"/>
            <a:ext cx="1704976" cy="1893331"/>
            <a:chOff x="3581400" y="3733800"/>
            <a:chExt cx="1704976" cy="1893331"/>
          </a:xfrm>
        </p:grpSpPr>
        <p:sp>
          <p:nvSpPr>
            <p:cNvPr id="26" name="Text Box 21"/>
            <p:cNvSpPr txBox="1">
              <a:spLocks noChangeArrowheads="1"/>
            </p:cNvSpPr>
            <p:nvPr/>
          </p:nvSpPr>
          <p:spPr bwMode="auto">
            <a:xfrm>
              <a:off x="3581400" y="4057471"/>
              <a:ext cx="1704976" cy="1569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True only when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is given the value 5.</a:t>
              </a:r>
              <a:endPara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cxnSp>
          <p:nvCxnSpPr>
            <p:cNvPr id="28" name="Straight Arrow Connector 27"/>
            <p:cNvCxnSpPr/>
            <p:nvPr/>
          </p:nvCxnSpPr>
          <p:spPr bwMode="auto">
            <a:xfrm flipV="1">
              <a:off x="4572000" y="3733800"/>
              <a:ext cx="304800" cy="457200"/>
            </a:xfrm>
            <a:prstGeom prst="straightConnector1">
              <a:avLst/>
            </a:prstGeom>
            <a:noFill/>
            <a:ln w="15875" cap="sq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29" name="Group 28"/>
          <p:cNvGrpSpPr/>
          <p:nvPr/>
        </p:nvGrpSpPr>
        <p:grpSpPr>
          <a:xfrm>
            <a:off x="5715000" y="1146810"/>
            <a:ext cx="1295400" cy="1198781"/>
            <a:chOff x="5715000" y="3754219"/>
            <a:chExt cx="1295400" cy="1198781"/>
          </a:xfrm>
        </p:grpSpPr>
        <p:sp>
          <p:nvSpPr>
            <p:cNvPr id="31" name="Text Box 21"/>
            <p:cNvSpPr txBox="1">
              <a:spLocks noChangeArrowheads="1"/>
            </p:cNvSpPr>
            <p:nvPr/>
          </p:nvSpPr>
          <p:spPr bwMode="auto">
            <a:xfrm>
              <a:off x="5715000" y="4122003"/>
              <a:ext cx="1295400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Always </a:t>
              </a:r>
              <a:b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true.</a:t>
              </a:r>
              <a:endPara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cxnSp>
          <p:nvCxnSpPr>
            <p:cNvPr id="32" name="Straight Arrow Connector 31"/>
            <p:cNvCxnSpPr/>
            <p:nvPr/>
          </p:nvCxnSpPr>
          <p:spPr bwMode="auto">
            <a:xfrm flipH="1" flipV="1">
              <a:off x="5867400" y="3754219"/>
              <a:ext cx="533400" cy="464820"/>
            </a:xfrm>
            <a:prstGeom prst="straightConnector1">
              <a:avLst/>
            </a:prstGeom>
            <a:noFill/>
            <a:ln w="15875" cap="sq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grpSp>
        <p:nvGrpSpPr>
          <p:cNvPr id="33" name="Group 32"/>
          <p:cNvGrpSpPr/>
          <p:nvPr/>
        </p:nvGrpSpPr>
        <p:grpSpPr>
          <a:xfrm>
            <a:off x="6096000" y="1202591"/>
            <a:ext cx="2438400" cy="2419529"/>
            <a:chOff x="3381376" y="2819400"/>
            <a:chExt cx="2438400" cy="2419529"/>
          </a:xfrm>
        </p:grpSpPr>
        <p:sp>
          <p:nvSpPr>
            <p:cNvPr id="42" name="Text Box 21"/>
            <p:cNvSpPr txBox="1">
              <a:spLocks noChangeArrowheads="1"/>
            </p:cNvSpPr>
            <p:nvPr/>
          </p:nvSpPr>
          <p:spPr bwMode="auto">
            <a:xfrm>
              <a:off x="3381376" y="4038600"/>
              <a:ext cx="2438400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True only when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Monotype Corsiva" panose="03010101010201010101" pitchFamily="66" charset="0"/>
                  <a:ea typeface="+mn-ea"/>
                  <a:cs typeface="+mn-cs"/>
                </a:rPr>
                <a:t>M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defines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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and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4</a:t>
              </a:r>
              <a:endPara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appropriately.</a:t>
              </a:r>
              <a:endPara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cxnSp>
          <p:nvCxnSpPr>
            <p:cNvPr id="44" name="Straight Arrow Connector 43"/>
            <p:cNvCxnSpPr/>
            <p:nvPr/>
          </p:nvCxnSpPr>
          <p:spPr bwMode="auto">
            <a:xfrm flipH="1" flipV="1">
              <a:off x="3457576" y="2819400"/>
              <a:ext cx="1114424" cy="1371600"/>
            </a:xfrm>
            <a:prstGeom prst="straightConnector1">
              <a:avLst/>
            </a:prstGeom>
            <a:noFill/>
            <a:ln w="15875" cap="sq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45" name="Text Box 21"/>
          <p:cNvSpPr txBox="1">
            <a:spLocks noChangeArrowheads="1"/>
          </p:cNvSpPr>
          <p:nvPr/>
        </p:nvSpPr>
        <p:spPr bwMode="auto">
          <a:xfrm>
            <a:off x="5960745" y="663476"/>
            <a:ext cx="533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4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46" name="Straight Connector 45"/>
          <p:cNvCxnSpPr/>
          <p:nvPr/>
        </p:nvCxnSpPr>
        <p:spPr bwMode="auto">
          <a:xfrm flipV="1">
            <a:off x="5791200" y="1514594"/>
            <a:ext cx="963704" cy="754797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47" name="Text Box 21"/>
          <p:cNvSpPr txBox="1">
            <a:spLocks noChangeArrowheads="1"/>
          </p:cNvSpPr>
          <p:nvPr/>
        </p:nvSpPr>
        <p:spPr bwMode="auto">
          <a:xfrm>
            <a:off x="4604385" y="674906"/>
            <a:ext cx="381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Rectangle 2"/>
          <p:cNvSpPr txBox="1">
            <a:spLocks noChangeArrowheads="1"/>
          </p:cNvSpPr>
          <p:nvPr/>
        </p:nvSpPr>
        <p:spPr bwMode="auto">
          <a:xfrm>
            <a:off x="8382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Variables and Models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cxnSp>
        <p:nvCxnSpPr>
          <p:cNvPr id="19" name="Straight Connector 18"/>
          <p:cNvCxnSpPr/>
          <p:nvPr/>
        </p:nvCxnSpPr>
        <p:spPr bwMode="auto">
          <a:xfrm flipV="1">
            <a:off x="4648200" y="890585"/>
            <a:ext cx="533400" cy="689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</p:spTree>
    <p:extLst>
      <p:ext uri="{BB962C8B-B14F-4D97-AF65-F5344CB8AC3E}">
        <p14:creationId xmlns:p14="http://schemas.microsoft.com/office/powerpoint/2010/main" val="2203987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45" grpId="0"/>
      <p:bldP spid="47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76200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AutoShape 8"/>
          <p:cNvSpPr>
            <a:spLocks noChangeArrowheads="1"/>
          </p:cNvSpPr>
          <p:nvPr/>
        </p:nvSpPr>
        <p:spPr bwMode="auto">
          <a:xfrm>
            <a:off x="1447800" y="1169431"/>
            <a:ext cx="6074645" cy="1268969"/>
          </a:xfrm>
          <a:prstGeom prst="wedgeRectCallout">
            <a:avLst>
              <a:gd name="adj1" fmla="val 53272"/>
              <a:gd name="adj2" fmla="val 3821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Semantic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Meaning Values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Assign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true/false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formula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120015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b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  Love(b,g)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3" name="Straight Connector 2"/>
          <p:cNvCxnSpPr/>
          <p:nvPr/>
        </p:nvCxnSpPr>
        <p:spPr bwMode="auto">
          <a:xfrm flipV="1">
            <a:off x="3048000" y="1295400"/>
            <a:ext cx="1093763" cy="18721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7" name="AutoShape 8"/>
          <p:cNvSpPr>
            <a:spLocks noChangeArrowheads="1"/>
          </p:cNvSpPr>
          <p:nvPr/>
        </p:nvSpPr>
        <p:spPr bwMode="auto">
          <a:xfrm>
            <a:off x="2743200" y="2560799"/>
            <a:ext cx="3332539" cy="870869"/>
          </a:xfrm>
          <a:prstGeom prst="wedgeRectCallout">
            <a:avLst>
              <a:gd name="adj1" fmla="val 70655"/>
              <a:gd name="adj2" fmla="val -3114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We will define and algorithm for doing this.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8382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Formula Truth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(An Infinite Recursive Algorithm) 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0" name="AutoShape 8"/>
          <p:cNvSpPr>
            <a:spLocks noChangeArrowheads="1"/>
          </p:cNvSpPr>
          <p:nvPr/>
        </p:nvSpPr>
        <p:spPr bwMode="auto">
          <a:xfrm>
            <a:off x="4384421" y="3772458"/>
            <a:ext cx="3921379" cy="1314142"/>
          </a:xfrm>
          <a:prstGeom prst="wedgeRectCallout">
            <a:avLst>
              <a:gd name="adj1" fmla="val 37626"/>
              <a:gd name="adj2" fmla="val -70299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You caught me!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“algorithm” takes an infinite amount of time.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581400"/>
            <a:ext cx="3733800" cy="2079699"/>
          </a:xfrm>
          <a:prstGeom prst="wedgeRoundRectCallout">
            <a:avLst>
              <a:gd name="adj1" fmla="val -36410"/>
              <a:gd name="adj2" fmla="val -6748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undecidable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a Predicate formula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know whether it is true.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i.e. there is no algorithm!</a:t>
            </a:r>
          </a:p>
        </p:txBody>
      </p:sp>
    </p:spTree>
    <p:extLst>
      <p:ext uri="{BB962C8B-B14F-4D97-AF65-F5344CB8AC3E}">
        <p14:creationId xmlns:p14="http://schemas.microsoft.com/office/powerpoint/2010/main" val="2549903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7" grpId="0" animBg="1"/>
      <p:bldP spid="27" grpId="0"/>
      <p:bldP spid="30" grpId="0" animBg="1"/>
      <p:bldP spid="3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4" name="AutoShape 8"/>
              <p:cNvSpPr>
                <a:spLocks noChangeArrowheads="1"/>
              </p:cNvSpPr>
              <p:nvPr/>
            </p:nvSpPr>
            <p:spPr bwMode="auto">
              <a:xfrm>
                <a:off x="1371600" y="1550431"/>
                <a:ext cx="6300616" cy="2107169"/>
              </a:xfrm>
              <a:prstGeom prst="wedgeRectCallout">
                <a:avLst>
                  <a:gd name="adj1" fmla="val 55689"/>
                  <a:gd name="adj2" fmla="val -9700"/>
                </a:avLst>
              </a:prstGeom>
              <a:noFill/>
              <a:ln w="12700">
                <a:solidFill>
                  <a:srgbClr val="00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Truth Finding Algorithm: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Pre &amp; </a:t>
                </a:r>
                <a:r>
                  <a:rPr kumimoji="0" lang="en-CA" alt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Postconditions</a:t>
                </a:r>
                <a:endPara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Input: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Possibly the model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= {U,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𝑓</m:t>
                        </m:r>
                      </m:e>
                    </m:acc>
                    <m:r>
                      <a:rPr kumimoji="0" lang="en-CA" altLang="en-US" sz="24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, </m:t>
                    </m:r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𝑅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}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.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    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Possibly values of free variables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  <m:r>
                      <a:rPr kumimoji="0" lang="en-CA" altLang="en-U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=</m:t>
                    </m:r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.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        A Predicate logic formula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(or term).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Output: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true/false  (or object).</a:t>
                </a:r>
              </a:p>
            </p:txBody>
          </p:sp>
        </mc:Choice>
        <mc:Fallback xmlns="">
          <p:sp>
            <p:nvSpPr>
              <p:cNvPr id="34" name="AutoShap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371600" y="1550431"/>
                <a:ext cx="6300616" cy="2107169"/>
              </a:xfrm>
              <a:prstGeom prst="wedgeRectCallout">
                <a:avLst>
                  <a:gd name="adj1" fmla="val 55689"/>
                  <a:gd name="adj2" fmla="val -9700"/>
                </a:avLst>
              </a:prstGeom>
              <a:blipFill>
                <a:blip r:embed="rId3"/>
                <a:stretch>
                  <a:fillRect l="-1277" t="-2011"/>
                </a:stretch>
              </a:blipFill>
              <a:ln w="12700">
                <a:solidFill>
                  <a:srgbClr val="00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8382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Formula Truth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(An Infinite Recursive Algorithm) 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51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2" name="Group 71"/>
          <p:cNvGrpSpPr/>
          <p:nvPr/>
        </p:nvGrpSpPr>
        <p:grpSpPr>
          <a:xfrm>
            <a:off x="1219200" y="3810000"/>
            <a:ext cx="7361482" cy="1612901"/>
            <a:chOff x="1219200" y="1371600"/>
            <a:chExt cx="7361482" cy="1612901"/>
          </a:xfrm>
        </p:grpSpPr>
        <p:grpSp>
          <p:nvGrpSpPr>
            <p:cNvPr id="73" name="Group 72"/>
            <p:cNvGrpSpPr/>
            <p:nvPr/>
          </p:nvGrpSpPr>
          <p:grpSpPr>
            <a:xfrm>
              <a:off x="5181600" y="1371600"/>
              <a:ext cx="3399082" cy="1612901"/>
              <a:chOff x="2133600" y="2209800"/>
              <a:chExt cx="4945063" cy="2514600"/>
            </a:xfrm>
          </p:grpSpPr>
          <p:grpSp>
            <p:nvGrpSpPr>
              <p:cNvPr id="75" name="Group 197"/>
              <p:cNvGrpSpPr>
                <a:grpSpLocks/>
              </p:cNvGrpSpPr>
              <p:nvPr/>
            </p:nvGrpSpPr>
            <p:grpSpPr bwMode="auto">
              <a:xfrm>
                <a:off x="3886200" y="3276600"/>
                <a:ext cx="1181100" cy="1447800"/>
                <a:chOff x="2448" y="2064"/>
                <a:chExt cx="744" cy="912"/>
              </a:xfrm>
            </p:grpSpPr>
            <p:sp>
              <p:nvSpPr>
                <p:cNvPr id="199" name="Freeform 191"/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2"/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193"/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194"/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3" name="Freeform 195"/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196"/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6" name="Picture 10" descr="na01476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24400" y="2209800"/>
                <a:ext cx="1881188" cy="1363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7" name="Group 190"/>
              <p:cNvGrpSpPr>
                <a:grpSpLocks/>
              </p:cNvGrpSpPr>
              <p:nvPr/>
            </p:nvGrpSpPr>
            <p:grpSpPr bwMode="auto">
              <a:xfrm flipH="1">
                <a:off x="5562600" y="3505200"/>
                <a:ext cx="1516063" cy="1141413"/>
                <a:chOff x="3744" y="2740"/>
                <a:chExt cx="955" cy="719"/>
              </a:xfrm>
            </p:grpSpPr>
            <p:sp>
              <p:nvSpPr>
                <p:cNvPr id="134" name="Freeform 125"/>
                <p:cNvSpPr>
                  <a:spLocks/>
                </p:cNvSpPr>
                <p:nvPr/>
              </p:nvSpPr>
              <p:spPr bwMode="auto">
                <a:xfrm>
                  <a:off x="3744" y="2740"/>
                  <a:ext cx="955" cy="673"/>
                </a:xfrm>
                <a:custGeom>
                  <a:avLst/>
                  <a:gdLst>
                    <a:gd name="T0" fmla="*/ 0 w 3819"/>
                    <a:gd name="T1" fmla="*/ 0 h 2690"/>
                    <a:gd name="T2" fmla="*/ 0 w 3819"/>
                    <a:gd name="T3" fmla="*/ 0 h 2690"/>
                    <a:gd name="T4" fmla="*/ 0 w 3819"/>
                    <a:gd name="T5" fmla="*/ 0 h 2690"/>
                    <a:gd name="T6" fmla="*/ 0 w 3819"/>
                    <a:gd name="T7" fmla="*/ 0 h 2690"/>
                    <a:gd name="T8" fmla="*/ 0 w 3819"/>
                    <a:gd name="T9" fmla="*/ 0 h 2690"/>
                    <a:gd name="T10" fmla="*/ 0 w 3819"/>
                    <a:gd name="T11" fmla="*/ 0 h 2690"/>
                    <a:gd name="T12" fmla="*/ 0 w 3819"/>
                    <a:gd name="T13" fmla="*/ 0 h 2690"/>
                    <a:gd name="T14" fmla="*/ 0 w 3819"/>
                    <a:gd name="T15" fmla="*/ 0 h 2690"/>
                    <a:gd name="T16" fmla="*/ 0 w 3819"/>
                    <a:gd name="T17" fmla="*/ 0 h 2690"/>
                    <a:gd name="T18" fmla="*/ 0 w 3819"/>
                    <a:gd name="T19" fmla="*/ 0 h 2690"/>
                    <a:gd name="T20" fmla="*/ 0 w 3819"/>
                    <a:gd name="T21" fmla="*/ 0 h 2690"/>
                    <a:gd name="T22" fmla="*/ 0 w 3819"/>
                    <a:gd name="T23" fmla="*/ 0 h 2690"/>
                    <a:gd name="T24" fmla="*/ 0 w 3819"/>
                    <a:gd name="T25" fmla="*/ 0 h 2690"/>
                    <a:gd name="T26" fmla="*/ 0 w 3819"/>
                    <a:gd name="T27" fmla="*/ 0 h 2690"/>
                    <a:gd name="T28" fmla="*/ 0 w 3819"/>
                    <a:gd name="T29" fmla="*/ 0 h 2690"/>
                    <a:gd name="T30" fmla="*/ 0 w 3819"/>
                    <a:gd name="T31" fmla="*/ 0 h 2690"/>
                    <a:gd name="T32" fmla="*/ 0 w 3819"/>
                    <a:gd name="T33" fmla="*/ 0 h 2690"/>
                    <a:gd name="T34" fmla="*/ 0 w 3819"/>
                    <a:gd name="T35" fmla="*/ 0 h 2690"/>
                    <a:gd name="T36" fmla="*/ 0 w 3819"/>
                    <a:gd name="T37" fmla="*/ 0 h 2690"/>
                    <a:gd name="T38" fmla="*/ 0 w 3819"/>
                    <a:gd name="T39" fmla="*/ 0 h 2690"/>
                    <a:gd name="T40" fmla="*/ 0 w 3819"/>
                    <a:gd name="T41" fmla="*/ 0 h 2690"/>
                    <a:gd name="T42" fmla="*/ 0 w 3819"/>
                    <a:gd name="T43" fmla="*/ 0 h 2690"/>
                    <a:gd name="T44" fmla="*/ 0 w 3819"/>
                    <a:gd name="T45" fmla="*/ 0 h 2690"/>
                    <a:gd name="T46" fmla="*/ 0 w 3819"/>
                    <a:gd name="T47" fmla="*/ 0 h 2690"/>
                    <a:gd name="T48" fmla="*/ 0 w 3819"/>
                    <a:gd name="T49" fmla="*/ 0 h 2690"/>
                    <a:gd name="T50" fmla="*/ 0 w 3819"/>
                    <a:gd name="T51" fmla="*/ 0 h 2690"/>
                    <a:gd name="T52" fmla="*/ 0 w 3819"/>
                    <a:gd name="T53" fmla="*/ 0 h 2690"/>
                    <a:gd name="T54" fmla="*/ 0 w 3819"/>
                    <a:gd name="T55" fmla="*/ 0 h 2690"/>
                    <a:gd name="T56" fmla="*/ 0 w 3819"/>
                    <a:gd name="T57" fmla="*/ 0 h 2690"/>
                    <a:gd name="T58" fmla="*/ 0 w 3819"/>
                    <a:gd name="T59" fmla="*/ 0 h 2690"/>
                    <a:gd name="T60" fmla="*/ 0 w 3819"/>
                    <a:gd name="T61" fmla="*/ 0 h 2690"/>
                    <a:gd name="T62" fmla="*/ 0 w 3819"/>
                    <a:gd name="T63" fmla="*/ 0 h 2690"/>
                    <a:gd name="T64" fmla="*/ 0 w 3819"/>
                    <a:gd name="T65" fmla="*/ 0 h 269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819"/>
                    <a:gd name="T100" fmla="*/ 0 h 2690"/>
                    <a:gd name="T101" fmla="*/ 3819 w 3819"/>
                    <a:gd name="T102" fmla="*/ 2690 h 269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819" h="2690">
                      <a:moveTo>
                        <a:pt x="151" y="257"/>
                      </a:moveTo>
                      <a:lnTo>
                        <a:pt x="968" y="99"/>
                      </a:lnTo>
                      <a:lnTo>
                        <a:pt x="1791" y="111"/>
                      </a:lnTo>
                      <a:lnTo>
                        <a:pt x="2383" y="250"/>
                      </a:lnTo>
                      <a:lnTo>
                        <a:pt x="1987" y="0"/>
                      </a:lnTo>
                      <a:lnTo>
                        <a:pt x="2567" y="78"/>
                      </a:lnTo>
                      <a:lnTo>
                        <a:pt x="3344" y="567"/>
                      </a:lnTo>
                      <a:lnTo>
                        <a:pt x="3819" y="1107"/>
                      </a:lnTo>
                      <a:lnTo>
                        <a:pt x="3522" y="1113"/>
                      </a:lnTo>
                      <a:lnTo>
                        <a:pt x="3666" y="1614"/>
                      </a:lnTo>
                      <a:lnTo>
                        <a:pt x="2705" y="1120"/>
                      </a:lnTo>
                      <a:lnTo>
                        <a:pt x="2804" y="1476"/>
                      </a:lnTo>
                      <a:lnTo>
                        <a:pt x="3200" y="1833"/>
                      </a:lnTo>
                      <a:lnTo>
                        <a:pt x="2909" y="1899"/>
                      </a:lnTo>
                      <a:lnTo>
                        <a:pt x="3299" y="2123"/>
                      </a:lnTo>
                      <a:lnTo>
                        <a:pt x="3456" y="2439"/>
                      </a:lnTo>
                      <a:lnTo>
                        <a:pt x="3192" y="2485"/>
                      </a:lnTo>
                      <a:lnTo>
                        <a:pt x="2804" y="2373"/>
                      </a:lnTo>
                      <a:lnTo>
                        <a:pt x="3008" y="2597"/>
                      </a:lnTo>
                      <a:lnTo>
                        <a:pt x="2429" y="2472"/>
                      </a:lnTo>
                      <a:lnTo>
                        <a:pt x="1836" y="2400"/>
                      </a:lnTo>
                      <a:lnTo>
                        <a:pt x="2159" y="2690"/>
                      </a:lnTo>
                      <a:lnTo>
                        <a:pt x="1342" y="2676"/>
                      </a:lnTo>
                      <a:lnTo>
                        <a:pt x="263" y="2189"/>
                      </a:lnTo>
                      <a:lnTo>
                        <a:pt x="1554" y="2004"/>
                      </a:lnTo>
                      <a:lnTo>
                        <a:pt x="243" y="1647"/>
                      </a:lnTo>
                      <a:lnTo>
                        <a:pt x="566" y="1463"/>
                      </a:lnTo>
                      <a:lnTo>
                        <a:pt x="1507" y="1476"/>
                      </a:lnTo>
                      <a:lnTo>
                        <a:pt x="533" y="765"/>
                      </a:lnTo>
                      <a:lnTo>
                        <a:pt x="0" y="527"/>
                      </a:lnTo>
                      <a:lnTo>
                        <a:pt x="533" y="402"/>
                      </a:lnTo>
                      <a:lnTo>
                        <a:pt x="151" y="257"/>
                      </a:lnTo>
                      <a:close/>
                    </a:path>
                  </a:pathLst>
                </a:custGeom>
                <a:solidFill>
                  <a:srgbClr val="99DB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Freeform 126"/>
                <p:cNvSpPr>
                  <a:spLocks/>
                </p:cNvSpPr>
                <p:nvPr/>
              </p:nvSpPr>
              <p:spPr bwMode="auto">
                <a:xfrm>
                  <a:off x="4073" y="3313"/>
                  <a:ext cx="29" cy="26"/>
                </a:xfrm>
                <a:custGeom>
                  <a:avLst/>
                  <a:gdLst>
                    <a:gd name="T0" fmla="*/ 0 w 116"/>
                    <a:gd name="T1" fmla="*/ 0 h 103"/>
                    <a:gd name="T2" fmla="*/ 0 w 116"/>
                    <a:gd name="T3" fmla="*/ 0 h 103"/>
                    <a:gd name="T4" fmla="*/ 0 w 116"/>
                    <a:gd name="T5" fmla="*/ 0 h 103"/>
                    <a:gd name="T6" fmla="*/ 0 w 116"/>
                    <a:gd name="T7" fmla="*/ 0 h 103"/>
                    <a:gd name="T8" fmla="*/ 0 w 116"/>
                    <a:gd name="T9" fmla="*/ 0 h 103"/>
                    <a:gd name="T10" fmla="*/ 0 w 116"/>
                    <a:gd name="T11" fmla="*/ 0 h 103"/>
                    <a:gd name="T12" fmla="*/ 0 w 116"/>
                    <a:gd name="T13" fmla="*/ 0 h 103"/>
                    <a:gd name="T14" fmla="*/ 0 w 116"/>
                    <a:gd name="T15" fmla="*/ 0 h 103"/>
                    <a:gd name="T16" fmla="*/ 0 w 116"/>
                    <a:gd name="T17" fmla="*/ 0 h 103"/>
                    <a:gd name="T18" fmla="*/ 0 w 116"/>
                    <a:gd name="T19" fmla="*/ 0 h 103"/>
                    <a:gd name="T20" fmla="*/ 0 w 116"/>
                    <a:gd name="T21" fmla="*/ 0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03"/>
                    <a:gd name="T35" fmla="*/ 116 w 116"/>
                    <a:gd name="T36" fmla="*/ 103 h 10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03">
                      <a:moveTo>
                        <a:pt x="41" y="0"/>
                      </a:moveTo>
                      <a:lnTo>
                        <a:pt x="0" y="19"/>
                      </a:lnTo>
                      <a:lnTo>
                        <a:pt x="3" y="74"/>
                      </a:lnTo>
                      <a:lnTo>
                        <a:pt x="23" y="84"/>
                      </a:lnTo>
                      <a:lnTo>
                        <a:pt x="45" y="42"/>
                      </a:lnTo>
                      <a:lnTo>
                        <a:pt x="67" y="94"/>
                      </a:lnTo>
                      <a:lnTo>
                        <a:pt x="94" y="103"/>
                      </a:lnTo>
                      <a:lnTo>
                        <a:pt x="116" y="58"/>
                      </a:lnTo>
                      <a:lnTo>
                        <a:pt x="74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 127"/>
                <p:cNvSpPr>
                  <a:spLocks/>
                </p:cNvSpPr>
                <p:nvPr/>
              </p:nvSpPr>
              <p:spPr bwMode="auto">
                <a:xfrm>
                  <a:off x="4366" y="3302"/>
                  <a:ext cx="27" cy="31"/>
                </a:xfrm>
                <a:custGeom>
                  <a:avLst/>
                  <a:gdLst>
                    <a:gd name="T0" fmla="*/ 0 w 106"/>
                    <a:gd name="T1" fmla="*/ 0 h 126"/>
                    <a:gd name="T2" fmla="*/ 0 w 106"/>
                    <a:gd name="T3" fmla="*/ 0 h 126"/>
                    <a:gd name="T4" fmla="*/ 0 w 106"/>
                    <a:gd name="T5" fmla="*/ 0 h 126"/>
                    <a:gd name="T6" fmla="*/ 0 w 106"/>
                    <a:gd name="T7" fmla="*/ 0 h 126"/>
                    <a:gd name="T8" fmla="*/ 0 w 106"/>
                    <a:gd name="T9" fmla="*/ 0 h 126"/>
                    <a:gd name="T10" fmla="*/ 0 w 106"/>
                    <a:gd name="T11" fmla="*/ 0 h 126"/>
                    <a:gd name="T12" fmla="*/ 0 w 106"/>
                    <a:gd name="T13" fmla="*/ 0 h 1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126"/>
                    <a:gd name="T23" fmla="*/ 106 w 106"/>
                    <a:gd name="T24" fmla="*/ 126 h 1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126">
                      <a:moveTo>
                        <a:pt x="71" y="0"/>
                      </a:moveTo>
                      <a:lnTo>
                        <a:pt x="0" y="42"/>
                      </a:lnTo>
                      <a:lnTo>
                        <a:pt x="34" y="115"/>
                      </a:lnTo>
                      <a:lnTo>
                        <a:pt x="77" y="126"/>
                      </a:lnTo>
                      <a:lnTo>
                        <a:pt x="106" y="9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 128"/>
                <p:cNvSpPr>
                  <a:spLocks/>
                </p:cNvSpPr>
                <p:nvPr/>
              </p:nvSpPr>
              <p:spPr bwMode="auto">
                <a:xfrm>
                  <a:off x="4493" y="3293"/>
                  <a:ext cx="19" cy="18"/>
                </a:xfrm>
                <a:custGeom>
                  <a:avLst/>
                  <a:gdLst>
                    <a:gd name="T0" fmla="*/ 0 w 77"/>
                    <a:gd name="T1" fmla="*/ 0 h 73"/>
                    <a:gd name="T2" fmla="*/ 0 w 77"/>
                    <a:gd name="T3" fmla="*/ 0 h 73"/>
                    <a:gd name="T4" fmla="*/ 0 w 77"/>
                    <a:gd name="T5" fmla="*/ 0 h 73"/>
                    <a:gd name="T6" fmla="*/ 0 w 77"/>
                    <a:gd name="T7" fmla="*/ 0 h 73"/>
                    <a:gd name="T8" fmla="*/ 0 w 77"/>
                    <a:gd name="T9" fmla="*/ 0 h 73"/>
                    <a:gd name="T10" fmla="*/ 0 w 77"/>
                    <a:gd name="T11" fmla="*/ 0 h 73"/>
                    <a:gd name="T12" fmla="*/ 0 w 77"/>
                    <a:gd name="T13" fmla="*/ 0 h 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73"/>
                    <a:gd name="T23" fmla="*/ 77 w 77"/>
                    <a:gd name="T24" fmla="*/ 73 h 7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73">
                      <a:moveTo>
                        <a:pt x="0" y="4"/>
                      </a:moveTo>
                      <a:lnTo>
                        <a:pt x="48" y="0"/>
                      </a:lnTo>
                      <a:lnTo>
                        <a:pt x="45" y="31"/>
                      </a:lnTo>
                      <a:lnTo>
                        <a:pt x="77" y="48"/>
                      </a:lnTo>
                      <a:lnTo>
                        <a:pt x="50" y="73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Freeform 129"/>
                <p:cNvSpPr>
                  <a:spLocks/>
                </p:cNvSpPr>
                <p:nvPr/>
              </p:nvSpPr>
              <p:spPr bwMode="auto">
                <a:xfrm>
                  <a:off x="4422" y="3080"/>
                  <a:ext cx="88" cy="80"/>
                </a:xfrm>
                <a:custGeom>
                  <a:avLst/>
                  <a:gdLst>
                    <a:gd name="T0" fmla="*/ 0 w 353"/>
                    <a:gd name="T1" fmla="*/ 0 h 321"/>
                    <a:gd name="T2" fmla="*/ 0 w 353"/>
                    <a:gd name="T3" fmla="*/ 0 h 321"/>
                    <a:gd name="T4" fmla="*/ 0 w 353"/>
                    <a:gd name="T5" fmla="*/ 0 h 321"/>
                    <a:gd name="T6" fmla="*/ 0 w 353"/>
                    <a:gd name="T7" fmla="*/ 0 h 321"/>
                    <a:gd name="T8" fmla="*/ 0 w 353"/>
                    <a:gd name="T9" fmla="*/ 0 h 321"/>
                    <a:gd name="T10" fmla="*/ 0 w 353"/>
                    <a:gd name="T11" fmla="*/ 0 h 321"/>
                    <a:gd name="T12" fmla="*/ 0 w 353"/>
                    <a:gd name="T13" fmla="*/ 0 h 321"/>
                    <a:gd name="T14" fmla="*/ 0 w 353"/>
                    <a:gd name="T15" fmla="*/ 0 h 321"/>
                    <a:gd name="T16" fmla="*/ 0 w 353"/>
                    <a:gd name="T17" fmla="*/ 0 h 321"/>
                    <a:gd name="T18" fmla="*/ 0 w 353"/>
                    <a:gd name="T19" fmla="*/ 0 h 321"/>
                    <a:gd name="T20" fmla="*/ 0 w 353"/>
                    <a:gd name="T21" fmla="*/ 0 h 321"/>
                    <a:gd name="T22" fmla="*/ 0 w 353"/>
                    <a:gd name="T23" fmla="*/ 0 h 32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3"/>
                    <a:gd name="T37" fmla="*/ 0 h 321"/>
                    <a:gd name="T38" fmla="*/ 353 w 353"/>
                    <a:gd name="T39" fmla="*/ 321 h 32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3" h="321">
                      <a:moveTo>
                        <a:pt x="127" y="13"/>
                      </a:moveTo>
                      <a:lnTo>
                        <a:pt x="0" y="90"/>
                      </a:lnTo>
                      <a:lnTo>
                        <a:pt x="11" y="189"/>
                      </a:lnTo>
                      <a:lnTo>
                        <a:pt x="113" y="276"/>
                      </a:lnTo>
                      <a:lnTo>
                        <a:pt x="136" y="157"/>
                      </a:lnTo>
                      <a:lnTo>
                        <a:pt x="163" y="273"/>
                      </a:lnTo>
                      <a:lnTo>
                        <a:pt x="301" y="321"/>
                      </a:lnTo>
                      <a:lnTo>
                        <a:pt x="353" y="160"/>
                      </a:lnTo>
                      <a:lnTo>
                        <a:pt x="259" y="90"/>
                      </a:lnTo>
                      <a:lnTo>
                        <a:pt x="263" y="0"/>
                      </a:lnTo>
                      <a:lnTo>
                        <a:pt x="127" y="13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Freeform 130"/>
                <p:cNvSpPr>
                  <a:spLocks/>
                </p:cNvSpPr>
                <p:nvPr/>
              </p:nvSpPr>
              <p:spPr bwMode="auto">
                <a:xfrm>
                  <a:off x="4093" y="3274"/>
                  <a:ext cx="82" cy="165"/>
                </a:xfrm>
                <a:custGeom>
                  <a:avLst/>
                  <a:gdLst>
                    <a:gd name="T0" fmla="*/ 0 w 326"/>
                    <a:gd name="T1" fmla="*/ 0 h 657"/>
                    <a:gd name="T2" fmla="*/ 0 w 326"/>
                    <a:gd name="T3" fmla="*/ 0 h 657"/>
                    <a:gd name="T4" fmla="*/ 0 w 326"/>
                    <a:gd name="T5" fmla="*/ 0 h 657"/>
                    <a:gd name="T6" fmla="*/ 0 w 326"/>
                    <a:gd name="T7" fmla="*/ 0 h 657"/>
                    <a:gd name="T8" fmla="*/ 0 w 326"/>
                    <a:gd name="T9" fmla="*/ 0 h 657"/>
                    <a:gd name="T10" fmla="*/ 0 w 326"/>
                    <a:gd name="T11" fmla="*/ 0 h 657"/>
                    <a:gd name="T12" fmla="*/ 0 w 326"/>
                    <a:gd name="T13" fmla="*/ 0 h 657"/>
                    <a:gd name="T14" fmla="*/ 0 w 326"/>
                    <a:gd name="T15" fmla="*/ 0 h 657"/>
                    <a:gd name="T16" fmla="*/ 0 w 326"/>
                    <a:gd name="T17" fmla="*/ 0 h 657"/>
                    <a:gd name="T18" fmla="*/ 0 w 326"/>
                    <a:gd name="T19" fmla="*/ 0 h 657"/>
                    <a:gd name="T20" fmla="*/ 0 w 326"/>
                    <a:gd name="T21" fmla="*/ 0 h 6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6"/>
                    <a:gd name="T34" fmla="*/ 0 h 657"/>
                    <a:gd name="T35" fmla="*/ 326 w 326"/>
                    <a:gd name="T36" fmla="*/ 657 h 6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6" h="657">
                      <a:moveTo>
                        <a:pt x="62" y="54"/>
                      </a:moveTo>
                      <a:lnTo>
                        <a:pt x="149" y="271"/>
                      </a:lnTo>
                      <a:lnTo>
                        <a:pt x="246" y="489"/>
                      </a:lnTo>
                      <a:lnTo>
                        <a:pt x="326" y="615"/>
                      </a:lnTo>
                      <a:lnTo>
                        <a:pt x="279" y="657"/>
                      </a:lnTo>
                      <a:lnTo>
                        <a:pt x="233" y="611"/>
                      </a:lnTo>
                      <a:lnTo>
                        <a:pt x="91" y="302"/>
                      </a:lnTo>
                      <a:lnTo>
                        <a:pt x="0" y="113"/>
                      </a:lnTo>
                      <a:lnTo>
                        <a:pt x="0" y="0"/>
                      </a:lnTo>
                      <a:lnTo>
                        <a:pt x="62" y="54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40" name="Freeform 131"/>
                <p:cNvSpPr>
                  <a:spLocks/>
                </p:cNvSpPr>
                <p:nvPr/>
              </p:nvSpPr>
              <p:spPr bwMode="auto">
                <a:xfrm>
                  <a:off x="4307" y="3370"/>
                  <a:ext cx="25" cy="80"/>
                </a:xfrm>
                <a:custGeom>
                  <a:avLst/>
                  <a:gdLst>
                    <a:gd name="T0" fmla="*/ 0 w 100"/>
                    <a:gd name="T1" fmla="*/ 0 h 322"/>
                    <a:gd name="T2" fmla="*/ 0 w 100"/>
                    <a:gd name="T3" fmla="*/ 0 h 322"/>
                    <a:gd name="T4" fmla="*/ 0 w 100"/>
                    <a:gd name="T5" fmla="*/ 0 h 322"/>
                    <a:gd name="T6" fmla="*/ 0 w 100"/>
                    <a:gd name="T7" fmla="*/ 0 h 322"/>
                    <a:gd name="T8" fmla="*/ 0 w 100"/>
                    <a:gd name="T9" fmla="*/ 0 h 3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0"/>
                    <a:gd name="T16" fmla="*/ 0 h 322"/>
                    <a:gd name="T17" fmla="*/ 100 w 100"/>
                    <a:gd name="T18" fmla="*/ 322 h 3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0" h="322">
                      <a:moveTo>
                        <a:pt x="0" y="0"/>
                      </a:moveTo>
                      <a:lnTo>
                        <a:pt x="100" y="273"/>
                      </a:lnTo>
                      <a:lnTo>
                        <a:pt x="62" y="3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 132"/>
                <p:cNvSpPr>
                  <a:spLocks/>
                </p:cNvSpPr>
                <p:nvPr/>
              </p:nvSpPr>
              <p:spPr bwMode="auto">
                <a:xfrm>
                  <a:off x="4375" y="3242"/>
                  <a:ext cx="93" cy="217"/>
                </a:xfrm>
                <a:custGeom>
                  <a:avLst/>
                  <a:gdLst>
                    <a:gd name="T0" fmla="*/ 0 w 373"/>
                    <a:gd name="T1" fmla="*/ 0 h 867"/>
                    <a:gd name="T2" fmla="*/ 0 w 373"/>
                    <a:gd name="T3" fmla="*/ 0 h 867"/>
                    <a:gd name="T4" fmla="*/ 0 w 373"/>
                    <a:gd name="T5" fmla="*/ 0 h 867"/>
                    <a:gd name="T6" fmla="*/ 0 w 373"/>
                    <a:gd name="T7" fmla="*/ 0 h 867"/>
                    <a:gd name="T8" fmla="*/ 0 w 373"/>
                    <a:gd name="T9" fmla="*/ 0 h 867"/>
                    <a:gd name="T10" fmla="*/ 0 w 373"/>
                    <a:gd name="T11" fmla="*/ 0 h 867"/>
                    <a:gd name="T12" fmla="*/ 0 w 373"/>
                    <a:gd name="T13" fmla="*/ 0 h 867"/>
                    <a:gd name="T14" fmla="*/ 0 w 373"/>
                    <a:gd name="T15" fmla="*/ 0 h 867"/>
                    <a:gd name="T16" fmla="*/ 0 w 373"/>
                    <a:gd name="T17" fmla="*/ 0 h 867"/>
                    <a:gd name="T18" fmla="*/ 0 w 373"/>
                    <a:gd name="T19" fmla="*/ 0 h 867"/>
                    <a:gd name="T20" fmla="*/ 0 w 373"/>
                    <a:gd name="T21" fmla="*/ 0 h 8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3"/>
                    <a:gd name="T34" fmla="*/ 0 h 867"/>
                    <a:gd name="T35" fmla="*/ 373 w 373"/>
                    <a:gd name="T36" fmla="*/ 867 h 8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3" h="867">
                      <a:moveTo>
                        <a:pt x="29" y="126"/>
                      </a:moveTo>
                      <a:lnTo>
                        <a:pt x="0" y="0"/>
                      </a:lnTo>
                      <a:lnTo>
                        <a:pt x="100" y="117"/>
                      </a:lnTo>
                      <a:lnTo>
                        <a:pt x="142" y="251"/>
                      </a:lnTo>
                      <a:lnTo>
                        <a:pt x="189" y="397"/>
                      </a:lnTo>
                      <a:lnTo>
                        <a:pt x="280" y="632"/>
                      </a:lnTo>
                      <a:lnTo>
                        <a:pt x="373" y="812"/>
                      </a:lnTo>
                      <a:lnTo>
                        <a:pt x="297" y="867"/>
                      </a:lnTo>
                      <a:lnTo>
                        <a:pt x="171" y="539"/>
                      </a:lnTo>
                      <a:lnTo>
                        <a:pt x="29" y="126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 133"/>
                <p:cNvSpPr>
                  <a:spLocks/>
                </p:cNvSpPr>
                <p:nvPr/>
              </p:nvSpPr>
              <p:spPr bwMode="auto">
                <a:xfrm>
                  <a:off x="4481" y="3265"/>
                  <a:ext cx="68" cy="163"/>
                </a:xfrm>
                <a:custGeom>
                  <a:avLst/>
                  <a:gdLst>
                    <a:gd name="T0" fmla="*/ 0 w 272"/>
                    <a:gd name="T1" fmla="*/ 0 h 653"/>
                    <a:gd name="T2" fmla="*/ 0 w 272"/>
                    <a:gd name="T3" fmla="*/ 0 h 653"/>
                    <a:gd name="T4" fmla="*/ 0 w 272"/>
                    <a:gd name="T5" fmla="*/ 0 h 653"/>
                    <a:gd name="T6" fmla="*/ 0 w 272"/>
                    <a:gd name="T7" fmla="*/ 0 h 653"/>
                    <a:gd name="T8" fmla="*/ 0 w 272"/>
                    <a:gd name="T9" fmla="*/ 0 h 653"/>
                    <a:gd name="T10" fmla="*/ 0 w 272"/>
                    <a:gd name="T11" fmla="*/ 0 h 653"/>
                    <a:gd name="T12" fmla="*/ 0 w 272"/>
                    <a:gd name="T13" fmla="*/ 0 h 653"/>
                    <a:gd name="T14" fmla="*/ 0 w 272"/>
                    <a:gd name="T15" fmla="*/ 0 h 6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2"/>
                    <a:gd name="T25" fmla="*/ 0 h 653"/>
                    <a:gd name="T26" fmla="*/ 272 w 272"/>
                    <a:gd name="T27" fmla="*/ 653 h 65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2" h="653">
                      <a:moveTo>
                        <a:pt x="13" y="0"/>
                      </a:moveTo>
                      <a:lnTo>
                        <a:pt x="64" y="109"/>
                      </a:lnTo>
                      <a:lnTo>
                        <a:pt x="109" y="255"/>
                      </a:lnTo>
                      <a:lnTo>
                        <a:pt x="272" y="607"/>
                      </a:lnTo>
                      <a:lnTo>
                        <a:pt x="213" y="653"/>
                      </a:lnTo>
                      <a:lnTo>
                        <a:pt x="0" y="8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 134"/>
                <p:cNvSpPr>
                  <a:spLocks/>
                </p:cNvSpPr>
                <p:nvPr/>
              </p:nvSpPr>
              <p:spPr bwMode="auto">
                <a:xfrm>
                  <a:off x="4501" y="3052"/>
                  <a:ext cx="149" cy="391"/>
                </a:xfrm>
                <a:custGeom>
                  <a:avLst/>
                  <a:gdLst>
                    <a:gd name="T0" fmla="*/ 0 w 598"/>
                    <a:gd name="T1" fmla="*/ 0 h 1561"/>
                    <a:gd name="T2" fmla="*/ 0 w 598"/>
                    <a:gd name="T3" fmla="*/ 0 h 1561"/>
                    <a:gd name="T4" fmla="*/ 0 w 598"/>
                    <a:gd name="T5" fmla="*/ 0 h 1561"/>
                    <a:gd name="T6" fmla="*/ 0 w 598"/>
                    <a:gd name="T7" fmla="*/ 0 h 1561"/>
                    <a:gd name="T8" fmla="*/ 0 w 598"/>
                    <a:gd name="T9" fmla="*/ 0 h 1561"/>
                    <a:gd name="T10" fmla="*/ 0 w 598"/>
                    <a:gd name="T11" fmla="*/ 0 h 1561"/>
                    <a:gd name="T12" fmla="*/ 0 w 598"/>
                    <a:gd name="T13" fmla="*/ 0 h 1561"/>
                    <a:gd name="T14" fmla="*/ 0 w 598"/>
                    <a:gd name="T15" fmla="*/ 0 h 1561"/>
                    <a:gd name="T16" fmla="*/ 0 w 598"/>
                    <a:gd name="T17" fmla="*/ 0 h 1561"/>
                    <a:gd name="T18" fmla="*/ 0 w 598"/>
                    <a:gd name="T19" fmla="*/ 0 h 1561"/>
                    <a:gd name="T20" fmla="*/ 0 w 598"/>
                    <a:gd name="T21" fmla="*/ 0 h 1561"/>
                    <a:gd name="T22" fmla="*/ 0 w 598"/>
                    <a:gd name="T23" fmla="*/ 0 h 1561"/>
                    <a:gd name="T24" fmla="*/ 0 w 598"/>
                    <a:gd name="T25" fmla="*/ 0 h 1561"/>
                    <a:gd name="T26" fmla="*/ 0 w 598"/>
                    <a:gd name="T27" fmla="*/ 0 h 1561"/>
                    <a:gd name="T28" fmla="*/ 0 w 598"/>
                    <a:gd name="T29" fmla="*/ 0 h 1561"/>
                    <a:gd name="T30" fmla="*/ 0 w 598"/>
                    <a:gd name="T31" fmla="*/ 0 h 156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8"/>
                    <a:gd name="T49" fmla="*/ 0 h 1561"/>
                    <a:gd name="T50" fmla="*/ 598 w 598"/>
                    <a:gd name="T51" fmla="*/ 1561 h 156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8" h="1561">
                      <a:moveTo>
                        <a:pt x="0" y="0"/>
                      </a:moveTo>
                      <a:lnTo>
                        <a:pt x="107" y="84"/>
                      </a:lnTo>
                      <a:lnTo>
                        <a:pt x="185" y="209"/>
                      </a:lnTo>
                      <a:lnTo>
                        <a:pt x="272" y="365"/>
                      </a:lnTo>
                      <a:lnTo>
                        <a:pt x="230" y="482"/>
                      </a:lnTo>
                      <a:lnTo>
                        <a:pt x="330" y="644"/>
                      </a:lnTo>
                      <a:lnTo>
                        <a:pt x="381" y="766"/>
                      </a:lnTo>
                      <a:lnTo>
                        <a:pt x="449" y="1007"/>
                      </a:lnTo>
                      <a:lnTo>
                        <a:pt x="539" y="1294"/>
                      </a:lnTo>
                      <a:lnTo>
                        <a:pt x="598" y="1470"/>
                      </a:lnTo>
                      <a:lnTo>
                        <a:pt x="501" y="1561"/>
                      </a:lnTo>
                      <a:lnTo>
                        <a:pt x="352" y="1465"/>
                      </a:lnTo>
                      <a:lnTo>
                        <a:pt x="142" y="469"/>
                      </a:lnTo>
                      <a:lnTo>
                        <a:pt x="50" y="2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 135"/>
                <p:cNvSpPr>
                  <a:spLocks/>
                </p:cNvSpPr>
                <p:nvPr/>
              </p:nvSpPr>
              <p:spPr bwMode="auto">
                <a:xfrm>
                  <a:off x="4093" y="3290"/>
                  <a:ext cx="67" cy="145"/>
                </a:xfrm>
                <a:custGeom>
                  <a:avLst/>
                  <a:gdLst>
                    <a:gd name="T0" fmla="*/ 0 w 266"/>
                    <a:gd name="T1" fmla="*/ 0 h 579"/>
                    <a:gd name="T2" fmla="*/ 0 w 266"/>
                    <a:gd name="T3" fmla="*/ 0 h 579"/>
                    <a:gd name="T4" fmla="*/ 0 w 266"/>
                    <a:gd name="T5" fmla="*/ 0 h 579"/>
                    <a:gd name="T6" fmla="*/ 0 w 266"/>
                    <a:gd name="T7" fmla="*/ 0 h 579"/>
                    <a:gd name="T8" fmla="*/ 0 w 266"/>
                    <a:gd name="T9" fmla="*/ 0 h 579"/>
                    <a:gd name="T10" fmla="*/ 0 w 266"/>
                    <a:gd name="T11" fmla="*/ 0 h 579"/>
                    <a:gd name="T12" fmla="*/ 0 w 266"/>
                    <a:gd name="T13" fmla="*/ 0 h 579"/>
                    <a:gd name="T14" fmla="*/ 0 w 266"/>
                    <a:gd name="T15" fmla="*/ 0 h 579"/>
                    <a:gd name="T16" fmla="*/ 0 w 266"/>
                    <a:gd name="T17" fmla="*/ 0 h 579"/>
                    <a:gd name="T18" fmla="*/ 0 w 266"/>
                    <a:gd name="T19" fmla="*/ 0 h 579"/>
                    <a:gd name="T20" fmla="*/ 0 w 266"/>
                    <a:gd name="T21" fmla="*/ 0 h 579"/>
                    <a:gd name="T22" fmla="*/ 0 w 266"/>
                    <a:gd name="T23" fmla="*/ 0 h 579"/>
                    <a:gd name="T24" fmla="*/ 0 w 266"/>
                    <a:gd name="T25" fmla="*/ 0 h 579"/>
                    <a:gd name="T26" fmla="*/ 0 w 266"/>
                    <a:gd name="T27" fmla="*/ 0 h 57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66"/>
                    <a:gd name="T43" fmla="*/ 0 h 579"/>
                    <a:gd name="T44" fmla="*/ 266 w 266"/>
                    <a:gd name="T45" fmla="*/ 579 h 57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66" h="579">
                      <a:moveTo>
                        <a:pt x="31" y="0"/>
                      </a:moveTo>
                      <a:lnTo>
                        <a:pt x="104" y="105"/>
                      </a:lnTo>
                      <a:lnTo>
                        <a:pt x="114" y="234"/>
                      </a:lnTo>
                      <a:lnTo>
                        <a:pt x="164" y="330"/>
                      </a:lnTo>
                      <a:lnTo>
                        <a:pt x="206" y="455"/>
                      </a:lnTo>
                      <a:lnTo>
                        <a:pt x="260" y="521"/>
                      </a:lnTo>
                      <a:lnTo>
                        <a:pt x="266" y="579"/>
                      </a:lnTo>
                      <a:lnTo>
                        <a:pt x="222" y="575"/>
                      </a:lnTo>
                      <a:lnTo>
                        <a:pt x="143" y="383"/>
                      </a:lnTo>
                      <a:lnTo>
                        <a:pt x="50" y="178"/>
                      </a:lnTo>
                      <a:lnTo>
                        <a:pt x="0" y="66"/>
                      </a:lnTo>
                      <a:lnTo>
                        <a:pt x="26" y="6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36"/>
                <p:cNvSpPr>
                  <a:spLocks/>
                </p:cNvSpPr>
                <p:nvPr/>
              </p:nvSpPr>
              <p:spPr bwMode="auto">
                <a:xfrm>
                  <a:off x="4313" y="3400"/>
                  <a:ext cx="14" cy="48"/>
                </a:xfrm>
                <a:custGeom>
                  <a:avLst/>
                  <a:gdLst>
                    <a:gd name="T0" fmla="*/ 0 w 57"/>
                    <a:gd name="T1" fmla="*/ 0 h 189"/>
                    <a:gd name="T2" fmla="*/ 0 w 57"/>
                    <a:gd name="T3" fmla="*/ 0 h 189"/>
                    <a:gd name="T4" fmla="*/ 0 w 57"/>
                    <a:gd name="T5" fmla="*/ 0 h 189"/>
                    <a:gd name="T6" fmla="*/ 0 w 57"/>
                    <a:gd name="T7" fmla="*/ 0 h 189"/>
                    <a:gd name="T8" fmla="*/ 0 w 57"/>
                    <a:gd name="T9" fmla="*/ 0 h 1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"/>
                    <a:gd name="T16" fmla="*/ 0 h 189"/>
                    <a:gd name="T17" fmla="*/ 57 w 57"/>
                    <a:gd name="T18" fmla="*/ 189 h 1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" h="189">
                      <a:moveTo>
                        <a:pt x="0" y="0"/>
                      </a:moveTo>
                      <a:lnTo>
                        <a:pt x="57" y="151"/>
                      </a:lnTo>
                      <a:lnTo>
                        <a:pt x="4" y="1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37"/>
                <p:cNvSpPr>
                  <a:spLocks/>
                </p:cNvSpPr>
                <p:nvPr/>
              </p:nvSpPr>
              <p:spPr bwMode="auto">
                <a:xfrm>
                  <a:off x="4371" y="3261"/>
                  <a:ext cx="85" cy="195"/>
                </a:xfrm>
                <a:custGeom>
                  <a:avLst/>
                  <a:gdLst>
                    <a:gd name="T0" fmla="*/ 0 w 341"/>
                    <a:gd name="T1" fmla="*/ 0 h 779"/>
                    <a:gd name="T2" fmla="*/ 0 w 341"/>
                    <a:gd name="T3" fmla="*/ 0 h 779"/>
                    <a:gd name="T4" fmla="*/ 0 w 341"/>
                    <a:gd name="T5" fmla="*/ 0 h 779"/>
                    <a:gd name="T6" fmla="*/ 0 w 341"/>
                    <a:gd name="T7" fmla="*/ 0 h 779"/>
                    <a:gd name="T8" fmla="*/ 0 w 341"/>
                    <a:gd name="T9" fmla="*/ 0 h 779"/>
                    <a:gd name="T10" fmla="*/ 0 w 341"/>
                    <a:gd name="T11" fmla="*/ 0 h 779"/>
                    <a:gd name="T12" fmla="*/ 0 w 341"/>
                    <a:gd name="T13" fmla="*/ 0 h 779"/>
                    <a:gd name="T14" fmla="*/ 0 w 341"/>
                    <a:gd name="T15" fmla="*/ 0 h 779"/>
                    <a:gd name="T16" fmla="*/ 0 w 341"/>
                    <a:gd name="T17" fmla="*/ 0 h 779"/>
                    <a:gd name="T18" fmla="*/ 0 w 341"/>
                    <a:gd name="T19" fmla="*/ 0 h 779"/>
                    <a:gd name="T20" fmla="*/ 0 w 341"/>
                    <a:gd name="T21" fmla="*/ 0 h 779"/>
                    <a:gd name="T22" fmla="*/ 0 w 341"/>
                    <a:gd name="T23" fmla="*/ 0 h 779"/>
                    <a:gd name="T24" fmla="*/ 0 w 341"/>
                    <a:gd name="T25" fmla="*/ 0 h 779"/>
                    <a:gd name="T26" fmla="*/ 0 w 341"/>
                    <a:gd name="T27" fmla="*/ 0 h 779"/>
                    <a:gd name="T28" fmla="*/ 0 w 341"/>
                    <a:gd name="T29" fmla="*/ 0 h 779"/>
                    <a:gd name="T30" fmla="*/ 0 w 341"/>
                    <a:gd name="T31" fmla="*/ 0 h 779"/>
                    <a:gd name="T32" fmla="*/ 0 w 341"/>
                    <a:gd name="T33" fmla="*/ 0 h 779"/>
                    <a:gd name="T34" fmla="*/ 0 w 341"/>
                    <a:gd name="T35" fmla="*/ 0 h 779"/>
                    <a:gd name="T36" fmla="*/ 0 w 341"/>
                    <a:gd name="T37" fmla="*/ 0 h 779"/>
                    <a:gd name="T38" fmla="*/ 0 w 341"/>
                    <a:gd name="T39" fmla="*/ 0 h 77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41"/>
                    <a:gd name="T61" fmla="*/ 0 h 779"/>
                    <a:gd name="T62" fmla="*/ 341 w 341"/>
                    <a:gd name="T63" fmla="*/ 779 h 77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41" h="779">
                      <a:moveTo>
                        <a:pt x="60" y="84"/>
                      </a:moveTo>
                      <a:lnTo>
                        <a:pt x="48" y="0"/>
                      </a:lnTo>
                      <a:lnTo>
                        <a:pt x="113" y="106"/>
                      </a:lnTo>
                      <a:lnTo>
                        <a:pt x="117" y="210"/>
                      </a:lnTo>
                      <a:lnTo>
                        <a:pt x="177" y="300"/>
                      </a:lnTo>
                      <a:lnTo>
                        <a:pt x="177" y="381"/>
                      </a:lnTo>
                      <a:lnTo>
                        <a:pt x="227" y="443"/>
                      </a:lnTo>
                      <a:lnTo>
                        <a:pt x="243" y="546"/>
                      </a:lnTo>
                      <a:lnTo>
                        <a:pt x="279" y="570"/>
                      </a:lnTo>
                      <a:lnTo>
                        <a:pt x="288" y="636"/>
                      </a:lnTo>
                      <a:lnTo>
                        <a:pt x="341" y="717"/>
                      </a:lnTo>
                      <a:lnTo>
                        <a:pt x="303" y="779"/>
                      </a:lnTo>
                      <a:lnTo>
                        <a:pt x="231" y="720"/>
                      </a:lnTo>
                      <a:lnTo>
                        <a:pt x="128" y="306"/>
                      </a:lnTo>
                      <a:lnTo>
                        <a:pt x="71" y="225"/>
                      </a:lnTo>
                      <a:lnTo>
                        <a:pt x="40" y="255"/>
                      </a:lnTo>
                      <a:lnTo>
                        <a:pt x="0" y="216"/>
                      </a:lnTo>
                      <a:lnTo>
                        <a:pt x="60" y="153"/>
                      </a:ln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38"/>
                <p:cNvSpPr>
                  <a:spLocks/>
                </p:cNvSpPr>
                <p:nvPr/>
              </p:nvSpPr>
              <p:spPr bwMode="auto">
                <a:xfrm>
                  <a:off x="4476" y="3274"/>
                  <a:ext cx="60" cy="153"/>
                </a:xfrm>
                <a:custGeom>
                  <a:avLst/>
                  <a:gdLst>
                    <a:gd name="T0" fmla="*/ 0 w 239"/>
                    <a:gd name="T1" fmla="*/ 0 h 609"/>
                    <a:gd name="T2" fmla="*/ 0 w 239"/>
                    <a:gd name="T3" fmla="*/ 0 h 609"/>
                    <a:gd name="T4" fmla="*/ 0 w 239"/>
                    <a:gd name="T5" fmla="*/ 0 h 609"/>
                    <a:gd name="T6" fmla="*/ 0 w 239"/>
                    <a:gd name="T7" fmla="*/ 0 h 609"/>
                    <a:gd name="T8" fmla="*/ 0 w 239"/>
                    <a:gd name="T9" fmla="*/ 0 h 609"/>
                    <a:gd name="T10" fmla="*/ 0 w 239"/>
                    <a:gd name="T11" fmla="*/ 0 h 609"/>
                    <a:gd name="T12" fmla="*/ 0 w 239"/>
                    <a:gd name="T13" fmla="*/ 0 h 609"/>
                    <a:gd name="T14" fmla="*/ 0 w 239"/>
                    <a:gd name="T15" fmla="*/ 0 h 609"/>
                    <a:gd name="T16" fmla="*/ 0 w 239"/>
                    <a:gd name="T17" fmla="*/ 0 h 609"/>
                    <a:gd name="T18" fmla="*/ 0 w 239"/>
                    <a:gd name="T19" fmla="*/ 0 h 609"/>
                    <a:gd name="T20" fmla="*/ 0 w 239"/>
                    <a:gd name="T21" fmla="*/ 0 h 609"/>
                    <a:gd name="T22" fmla="*/ 0 w 239"/>
                    <a:gd name="T23" fmla="*/ 0 h 609"/>
                    <a:gd name="T24" fmla="*/ 0 w 239"/>
                    <a:gd name="T25" fmla="*/ 0 h 609"/>
                    <a:gd name="T26" fmla="*/ 0 w 239"/>
                    <a:gd name="T27" fmla="*/ 0 h 609"/>
                    <a:gd name="T28" fmla="*/ 0 w 239"/>
                    <a:gd name="T29" fmla="*/ 0 h 609"/>
                    <a:gd name="T30" fmla="*/ 0 w 239"/>
                    <a:gd name="T31" fmla="*/ 0 h 60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9"/>
                    <a:gd name="T49" fmla="*/ 0 h 609"/>
                    <a:gd name="T50" fmla="*/ 239 w 239"/>
                    <a:gd name="T51" fmla="*/ 609 h 60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9" h="609">
                      <a:moveTo>
                        <a:pt x="30" y="0"/>
                      </a:moveTo>
                      <a:lnTo>
                        <a:pt x="52" y="30"/>
                      </a:lnTo>
                      <a:lnTo>
                        <a:pt x="41" y="72"/>
                      </a:lnTo>
                      <a:lnTo>
                        <a:pt x="99" y="184"/>
                      </a:lnTo>
                      <a:lnTo>
                        <a:pt x="105" y="222"/>
                      </a:lnTo>
                      <a:lnTo>
                        <a:pt x="156" y="340"/>
                      </a:lnTo>
                      <a:lnTo>
                        <a:pt x="156" y="369"/>
                      </a:lnTo>
                      <a:lnTo>
                        <a:pt x="208" y="437"/>
                      </a:lnTo>
                      <a:lnTo>
                        <a:pt x="197" y="485"/>
                      </a:lnTo>
                      <a:lnTo>
                        <a:pt x="239" y="539"/>
                      </a:lnTo>
                      <a:lnTo>
                        <a:pt x="232" y="609"/>
                      </a:lnTo>
                      <a:lnTo>
                        <a:pt x="151" y="417"/>
                      </a:lnTo>
                      <a:lnTo>
                        <a:pt x="41" y="132"/>
                      </a:lnTo>
                      <a:lnTo>
                        <a:pt x="0" y="6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 139"/>
                <p:cNvSpPr>
                  <a:spLocks/>
                </p:cNvSpPr>
                <p:nvPr/>
              </p:nvSpPr>
              <p:spPr bwMode="auto">
                <a:xfrm>
                  <a:off x="4437" y="3045"/>
                  <a:ext cx="190" cy="397"/>
                </a:xfrm>
                <a:custGeom>
                  <a:avLst/>
                  <a:gdLst>
                    <a:gd name="T0" fmla="*/ 0 w 760"/>
                    <a:gd name="T1" fmla="*/ 0 h 1588"/>
                    <a:gd name="T2" fmla="*/ 0 w 760"/>
                    <a:gd name="T3" fmla="*/ 0 h 1588"/>
                    <a:gd name="T4" fmla="*/ 0 w 760"/>
                    <a:gd name="T5" fmla="*/ 0 h 1588"/>
                    <a:gd name="T6" fmla="*/ 0 w 760"/>
                    <a:gd name="T7" fmla="*/ 0 h 1588"/>
                    <a:gd name="T8" fmla="*/ 0 w 760"/>
                    <a:gd name="T9" fmla="*/ 0 h 1588"/>
                    <a:gd name="T10" fmla="*/ 0 w 760"/>
                    <a:gd name="T11" fmla="*/ 0 h 1588"/>
                    <a:gd name="T12" fmla="*/ 0 w 760"/>
                    <a:gd name="T13" fmla="*/ 0 h 1588"/>
                    <a:gd name="T14" fmla="*/ 0 w 760"/>
                    <a:gd name="T15" fmla="*/ 0 h 1588"/>
                    <a:gd name="T16" fmla="*/ 0 w 760"/>
                    <a:gd name="T17" fmla="*/ 0 h 1588"/>
                    <a:gd name="T18" fmla="*/ 0 w 760"/>
                    <a:gd name="T19" fmla="*/ 0 h 1588"/>
                    <a:gd name="T20" fmla="*/ 0 w 760"/>
                    <a:gd name="T21" fmla="*/ 0 h 1588"/>
                    <a:gd name="T22" fmla="*/ 0 w 760"/>
                    <a:gd name="T23" fmla="*/ 0 h 1588"/>
                    <a:gd name="T24" fmla="*/ 0 w 760"/>
                    <a:gd name="T25" fmla="*/ 0 h 1588"/>
                    <a:gd name="T26" fmla="*/ 0 w 760"/>
                    <a:gd name="T27" fmla="*/ 0 h 1588"/>
                    <a:gd name="T28" fmla="*/ 0 w 760"/>
                    <a:gd name="T29" fmla="*/ 0 h 1588"/>
                    <a:gd name="T30" fmla="*/ 0 w 760"/>
                    <a:gd name="T31" fmla="*/ 0 h 1588"/>
                    <a:gd name="T32" fmla="*/ 0 w 760"/>
                    <a:gd name="T33" fmla="*/ 0 h 1588"/>
                    <a:gd name="T34" fmla="*/ 0 w 760"/>
                    <a:gd name="T35" fmla="*/ 0 h 1588"/>
                    <a:gd name="T36" fmla="*/ 0 w 760"/>
                    <a:gd name="T37" fmla="*/ 0 h 1588"/>
                    <a:gd name="T38" fmla="*/ 0 w 760"/>
                    <a:gd name="T39" fmla="*/ 0 h 1588"/>
                    <a:gd name="T40" fmla="*/ 0 w 760"/>
                    <a:gd name="T41" fmla="*/ 0 h 1588"/>
                    <a:gd name="T42" fmla="*/ 0 w 760"/>
                    <a:gd name="T43" fmla="*/ 0 h 1588"/>
                    <a:gd name="T44" fmla="*/ 0 w 760"/>
                    <a:gd name="T45" fmla="*/ 0 h 1588"/>
                    <a:gd name="T46" fmla="*/ 0 w 760"/>
                    <a:gd name="T47" fmla="*/ 0 h 1588"/>
                    <a:gd name="T48" fmla="*/ 0 w 760"/>
                    <a:gd name="T49" fmla="*/ 0 h 1588"/>
                    <a:gd name="T50" fmla="*/ 0 w 760"/>
                    <a:gd name="T51" fmla="*/ 0 h 1588"/>
                    <a:gd name="T52" fmla="*/ 0 w 760"/>
                    <a:gd name="T53" fmla="*/ 0 h 158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760"/>
                    <a:gd name="T82" fmla="*/ 0 h 1588"/>
                    <a:gd name="T83" fmla="*/ 760 w 760"/>
                    <a:gd name="T84" fmla="*/ 1588 h 158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760" h="1588">
                      <a:moveTo>
                        <a:pt x="180" y="0"/>
                      </a:moveTo>
                      <a:lnTo>
                        <a:pt x="273" y="27"/>
                      </a:lnTo>
                      <a:lnTo>
                        <a:pt x="339" y="145"/>
                      </a:lnTo>
                      <a:lnTo>
                        <a:pt x="308" y="185"/>
                      </a:lnTo>
                      <a:lnTo>
                        <a:pt x="435" y="335"/>
                      </a:lnTo>
                      <a:lnTo>
                        <a:pt x="396" y="365"/>
                      </a:lnTo>
                      <a:lnTo>
                        <a:pt x="492" y="611"/>
                      </a:lnTo>
                      <a:lnTo>
                        <a:pt x="514" y="814"/>
                      </a:lnTo>
                      <a:lnTo>
                        <a:pt x="567" y="889"/>
                      </a:lnTo>
                      <a:lnTo>
                        <a:pt x="581" y="994"/>
                      </a:lnTo>
                      <a:lnTo>
                        <a:pt x="690" y="1148"/>
                      </a:lnTo>
                      <a:lnTo>
                        <a:pt x="672" y="1297"/>
                      </a:lnTo>
                      <a:lnTo>
                        <a:pt x="760" y="1408"/>
                      </a:lnTo>
                      <a:lnTo>
                        <a:pt x="720" y="1486"/>
                      </a:lnTo>
                      <a:lnTo>
                        <a:pt x="708" y="1588"/>
                      </a:lnTo>
                      <a:lnTo>
                        <a:pt x="589" y="1500"/>
                      </a:lnTo>
                      <a:lnTo>
                        <a:pt x="540" y="1060"/>
                      </a:lnTo>
                      <a:lnTo>
                        <a:pt x="351" y="488"/>
                      </a:lnTo>
                      <a:lnTo>
                        <a:pt x="260" y="278"/>
                      </a:lnTo>
                      <a:lnTo>
                        <a:pt x="180" y="365"/>
                      </a:lnTo>
                      <a:lnTo>
                        <a:pt x="84" y="269"/>
                      </a:lnTo>
                      <a:lnTo>
                        <a:pt x="44" y="335"/>
                      </a:lnTo>
                      <a:lnTo>
                        <a:pt x="0" y="242"/>
                      </a:lnTo>
                      <a:lnTo>
                        <a:pt x="75" y="150"/>
                      </a:lnTo>
                      <a:lnTo>
                        <a:pt x="171" y="114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 140"/>
                <p:cNvSpPr>
                  <a:spLocks/>
                </p:cNvSpPr>
                <p:nvPr/>
              </p:nvSpPr>
              <p:spPr bwMode="auto">
                <a:xfrm>
                  <a:off x="4146" y="3120"/>
                  <a:ext cx="352" cy="186"/>
                </a:xfrm>
                <a:custGeom>
                  <a:avLst/>
                  <a:gdLst>
                    <a:gd name="T0" fmla="*/ 0 w 1406"/>
                    <a:gd name="T1" fmla="*/ 0 h 743"/>
                    <a:gd name="T2" fmla="*/ 0 w 1406"/>
                    <a:gd name="T3" fmla="*/ 0 h 743"/>
                    <a:gd name="T4" fmla="*/ 0 w 1406"/>
                    <a:gd name="T5" fmla="*/ 0 h 743"/>
                    <a:gd name="T6" fmla="*/ 0 w 1406"/>
                    <a:gd name="T7" fmla="*/ 0 h 743"/>
                    <a:gd name="T8" fmla="*/ 0 w 1406"/>
                    <a:gd name="T9" fmla="*/ 0 h 743"/>
                    <a:gd name="T10" fmla="*/ 0 w 1406"/>
                    <a:gd name="T11" fmla="*/ 0 h 743"/>
                    <a:gd name="T12" fmla="*/ 0 w 1406"/>
                    <a:gd name="T13" fmla="*/ 0 h 743"/>
                    <a:gd name="T14" fmla="*/ 0 w 1406"/>
                    <a:gd name="T15" fmla="*/ 0 h 743"/>
                    <a:gd name="T16" fmla="*/ 0 w 1406"/>
                    <a:gd name="T17" fmla="*/ 0 h 743"/>
                    <a:gd name="T18" fmla="*/ 0 w 1406"/>
                    <a:gd name="T19" fmla="*/ 0 h 743"/>
                    <a:gd name="T20" fmla="*/ 0 w 1406"/>
                    <a:gd name="T21" fmla="*/ 0 h 743"/>
                    <a:gd name="T22" fmla="*/ 0 w 1406"/>
                    <a:gd name="T23" fmla="*/ 0 h 743"/>
                    <a:gd name="T24" fmla="*/ 0 w 1406"/>
                    <a:gd name="T25" fmla="*/ 0 h 743"/>
                    <a:gd name="T26" fmla="*/ 0 w 1406"/>
                    <a:gd name="T27" fmla="*/ 0 h 743"/>
                    <a:gd name="T28" fmla="*/ 0 w 1406"/>
                    <a:gd name="T29" fmla="*/ 0 h 743"/>
                    <a:gd name="T30" fmla="*/ 0 w 1406"/>
                    <a:gd name="T31" fmla="*/ 0 h 743"/>
                    <a:gd name="T32" fmla="*/ 0 w 1406"/>
                    <a:gd name="T33" fmla="*/ 0 h 743"/>
                    <a:gd name="T34" fmla="*/ 0 w 1406"/>
                    <a:gd name="T35" fmla="*/ 0 h 743"/>
                    <a:gd name="T36" fmla="*/ 0 w 1406"/>
                    <a:gd name="T37" fmla="*/ 0 h 743"/>
                    <a:gd name="T38" fmla="*/ 0 w 1406"/>
                    <a:gd name="T39" fmla="*/ 0 h 743"/>
                    <a:gd name="T40" fmla="*/ 0 w 1406"/>
                    <a:gd name="T41" fmla="*/ 0 h 743"/>
                    <a:gd name="T42" fmla="*/ 0 w 1406"/>
                    <a:gd name="T43" fmla="*/ 0 h 743"/>
                    <a:gd name="T44" fmla="*/ 0 w 1406"/>
                    <a:gd name="T45" fmla="*/ 0 h 743"/>
                    <a:gd name="T46" fmla="*/ 0 w 1406"/>
                    <a:gd name="T47" fmla="*/ 0 h 743"/>
                    <a:gd name="T48" fmla="*/ 0 w 1406"/>
                    <a:gd name="T49" fmla="*/ 0 h 743"/>
                    <a:gd name="T50" fmla="*/ 0 w 1406"/>
                    <a:gd name="T51" fmla="*/ 0 h 743"/>
                    <a:gd name="T52" fmla="*/ 0 w 1406"/>
                    <a:gd name="T53" fmla="*/ 0 h 743"/>
                    <a:gd name="T54" fmla="*/ 0 w 1406"/>
                    <a:gd name="T55" fmla="*/ 0 h 743"/>
                    <a:gd name="T56" fmla="*/ 0 w 1406"/>
                    <a:gd name="T57" fmla="*/ 0 h 743"/>
                    <a:gd name="T58" fmla="*/ 0 w 1406"/>
                    <a:gd name="T59" fmla="*/ 0 h 743"/>
                    <a:gd name="T60" fmla="*/ 0 w 1406"/>
                    <a:gd name="T61" fmla="*/ 0 h 743"/>
                    <a:gd name="T62" fmla="*/ 0 w 1406"/>
                    <a:gd name="T63" fmla="*/ 0 h 743"/>
                    <a:gd name="T64" fmla="*/ 0 w 1406"/>
                    <a:gd name="T65" fmla="*/ 0 h 743"/>
                    <a:gd name="T66" fmla="*/ 0 w 1406"/>
                    <a:gd name="T67" fmla="*/ 0 h 743"/>
                    <a:gd name="T68" fmla="*/ 0 w 1406"/>
                    <a:gd name="T69" fmla="*/ 0 h 743"/>
                    <a:gd name="T70" fmla="*/ 0 w 1406"/>
                    <a:gd name="T71" fmla="*/ 0 h 743"/>
                    <a:gd name="T72" fmla="*/ 0 w 1406"/>
                    <a:gd name="T73" fmla="*/ 0 h 743"/>
                    <a:gd name="T74" fmla="*/ 0 w 1406"/>
                    <a:gd name="T75" fmla="*/ 0 h 743"/>
                    <a:gd name="T76" fmla="*/ 0 w 1406"/>
                    <a:gd name="T77" fmla="*/ 0 h 743"/>
                    <a:gd name="T78" fmla="*/ 0 w 1406"/>
                    <a:gd name="T79" fmla="*/ 0 h 743"/>
                    <a:gd name="T80" fmla="*/ 0 w 1406"/>
                    <a:gd name="T81" fmla="*/ 0 h 743"/>
                    <a:gd name="T82" fmla="*/ 0 w 1406"/>
                    <a:gd name="T83" fmla="*/ 0 h 743"/>
                    <a:gd name="T84" fmla="*/ 0 w 1406"/>
                    <a:gd name="T85" fmla="*/ 0 h 743"/>
                    <a:gd name="T86" fmla="*/ 0 w 1406"/>
                    <a:gd name="T87" fmla="*/ 0 h 743"/>
                    <a:gd name="T88" fmla="*/ 0 w 1406"/>
                    <a:gd name="T89" fmla="*/ 0 h 7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406"/>
                    <a:gd name="T136" fmla="*/ 0 h 743"/>
                    <a:gd name="T137" fmla="*/ 1406 w 1406"/>
                    <a:gd name="T138" fmla="*/ 743 h 7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406" h="743">
                      <a:moveTo>
                        <a:pt x="952" y="652"/>
                      </a:moveTo>
                      <a:lnTo>
                        <a:pt x="943" y="527"/>
                      </a:lnTo>
                      <a:lnTo>
                        <a:pt x="979" y="554"/>
                      </a:lnTo>
                      <a:lnTo>
                        <a:pt x="1045" y="697"/>
                      </a:lnTo>
                      <a:lnTo>
                        <a:pt x="1081" y="697"/>
                      </a:lnTo>
                      <a:lnTo>
                        <a:pt x="1077" y="719"/>
                      </a:lnTo>
                      <a:lnTo>
                        <a:pt x="1151" y="715"/>
                      </a:lnTo>
                      <a:lnTo>
                        <a:pt x="1138" y="743"/>
                      </a:lnTo>
                      <a:lnTo>
                        <a:pt x="1213" y="730"/>
                      </a:lnTo>
                      <a:lnTo>
                        <a:pt x="1299" y="686"/>
                      </a:lnTo>
                      <a:lnTo>
                        <a:pt x="1354" y="649"/>
                      </a:lnTo>
                      <a:lnTo>
                        <a:pt x="1351" y="583"/>
                      </a:lnTo>
                      <a:lnTo>
                        <a:pt x="1390" y="635"/>
                      </a:lnTo>
                      <a:lnTo>
                        <a:pt x="1406" y="541"/>
                      </a:lnTo>
                      <a:lnTo>
                        <a:pt x="1395" y="446"/>
                      </a:lnTo>
                      <a:lnTo>
                        <a:pt x="1378" y="469"/>
                      </a:lnTo>
                      <a:lnTo>
                        <a:pt x="1329" y="383"/>
                      </a:lnTo>
                      <a:lnTo>
                        <a:pt x="1309" y="286"/>
                      </a:lnTo>
                      <a:lnTo>
                        <a:pt x="1246" y="227"/>
                      </a:lnTo>
                      <a:lnTo>
                        <a:pt x="1270" y="312"/>
                      </a:lnTo>
                      <a:lnTo>
                        <a:pt x="1233" y="281"/>
                      </a:lnTo>
                      <a:lnTo>
                        <a:pt x="1135" y="218"/>
                      </a:lnTo>
                      <a:lnTo>
                        <a:pt x="1177" y="272"/>
                      </a:lnTo>
                      <a:lnTo>
                        <a:pt x="1054" y="209"/>
                      </a:lnTo>
                      <a:lnTo>
                        <a:pt x="997" y="206"/>
                      </a:lnTo>
                      <a:lnTo>
                        <a:pt x="922" y="129"/>
                      </a:lnTo>
                      <a:lnTo>
                        <a:pt x="927" y="180"/>
                      </a:lnTo>
                      <a:lnTo>
                        <a:pt x="841" y="119"/>
                      </a:lnTo>
                      <a:lnTo>
                        <a:pt x="760" y="86"/>
                      </a:lnTo>
                      <a:lnTo>
                        <a:pt x="798" y="167"/>
                      </a:lnTo>
                      <a:lnTo>
                        <a:pt x="732" y="146"/>
                      </a:lnTo>
                      <a:lnTo>
                        <a:pt x="679" y="66"/>
                      </a:lnTo>
                      <a:lnTo>
                        <a:pt x="673" y="101"/>
                      </a:lnTo>
                      <a:lnTo>
                        <a:pt x="626" y="64"/>
                      </a:lnTo>
                      <a:lnTo>
                        <a:pt x="444" y="24"/>
                      </a:lnTo>
                      <a:lnTo>
                        <a:pt x="470" y="57"/>
                      </a:lnTo>
                      <a:lnTo>
                        <a:pt x="334" y="30"/>
                      </a:lnTo>
                      <a:lnTo>
                        <a:pt x="281" y="0"/>
                      </a:lnTo>
                      <a:lnTo>
                        <a:pt x="343" y="75"/>
                      </a:lnTo>
                      <a:lnTo>
                        <a:pt x="178" y="24"/>
                      </a:lnTo>
                      <a:lnTo>
                        <a:pt x="64" y="59"/>
                      </a:lnTo>
                      <a:lnTo>
                        <a:pt x="154" y="80"/>
                      </a:lnTo>
                      <a:lnTo>
                        <a:pt x="0" y="137"/>
                      </a:lnTo>
                      <a:lnTo>
                        <a:pt x="952" y="65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41"/>
                <p:cNvSpPr>
                  <a:spLocks/>
                </p:cNvSpPr>
                <p:nvPr/>
              </p:nvSpPr>
              <p:spPr bwMode="auto">
                <a:xfrm>
                  <a:off x="4028" y="3147"/>
                  <a:ext cx="94" cy="166"/>
                </a:xfrm>
                <a:custGeom>
                  <a:avLst/>
                  <a:gdLst>
                    <a:gd name="T0" fmla="*/ 0 w 374"/>
                    <a:gd name="T1" fmla="*/ 0 h 664"/>
                    <a:gd name="T2" fmla="*/ 0 w 374"/>
                    <a:gd name="T3" fmla="*/ 0 h 664"/>
                    <a:gd name="T4" fmla="*/ 0 w 374"/>
                    <a:gd name="T5" fmla="*/ 0 h 664"/>
                    <a:gd name="T6" fmla="*/ 0 w 374"/>
                    <a:gd name="T7" fmla="*/ 0 h 664"/>
                    <a:gd name="T8" fmla="*/ 0 w 374"/>
                    <a:gd name="T9" fmla="*/ 0 h 664"/>
                    <a:gd name="T10" fmla="*/ 0 w 374"/>
                    <a:gd name="T11" fmla="*/ 0 h 664"/>
                    <a:gd name="T12" fmla="*/ 0 w 374"/>
                    <a:gd name="T13" fmla="*/ 0 h 664"/>
                    <a:gd name="T14" fmla="*/ 0 w 374"/>
                    <a:gd name="T15" fmla="*/ 0 h 664"/>
                    <a:gd name="T16" fmla="*/ 0 w 374"/>
                    <a:gd name="T17" fmla="*/ 0 h 664"/>
                    <a:gd name="T18" fmla="*/ 0 w 374"/>
                    <a:gd name="T19" fmla="*/ 0 h 664"/>
                    <a:gd name="T20" fmla="*/ 0 w 374"/>
                    <a:gd name="T21" fmla="*/ 0 h 664"/>
                    <a:gd name="T22" fmla="*/ 0 w 374"/>
                    <a:gd name="T23" fmla="*/ 0 h 664"/>
                    <a:gd name="T24" fmla="*/ 0 w 374"/>
                    <a:gd name="T25" fmla="*/ 0 h 664"/>
                    <a:gd name="T26" fmla="*/ 0 w 374"/>
                    <a:gd name="T27" fmla="*/ 0 h 664"/>
                    <a:gd name="T28" fmla="*/ 0 w 374"/>
                    <a:gd name="T29" fmla="*/ 0 h 664"/>
                    <a:gd name="T30" fmla="*/ 0 w 374"/>
                    <a:gd name="T31" fmla="*/ 0 h 664"/>
                    <a:gd name="T32" fmla="*/ 0 w 374"/>
                    <a:gd name="T33" fmla="*/ 0 h 664"/>
                    <a:gd name="T34" fmla="*/ 0 w 374"/>
                    <a:gd name="T35" fmla="*/ 0 h 664"/>
                    <a:gd name="T36" fmla="*/ 0 w 374"/>
                    <a:gd name="T37" fmla="*/ 0 h 664"/>
                    <a:gd name="T38" fmla="*/ 0 w 374"/>
                    <a:gd name="T39" fmla="*/ 0 h 664"/>
                    <a:gd name="T40" fmla="*/ 0 w 374"/>
                    <a:gd name="T41" fmla="*/ 0 h 6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4"/>
                    <a:gd name="T64" fmla="*/ 0 h 664"/>
                    <a:gd name="T65" fmla="*/ 374 w 374"/>
                    <a:gd name="T66" fmla="*/ 664 h 6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4" h="664">
                      <a:moveTo>
                        <a:pt x="194" y="643"/>
                      </a:moveTo>
                      <a:lnTo>
                        <a:pt x="80" y="620"/>
                      </a:lnTo>
                      <a:lnTo>
                        <a:pt x="128" y="575"/>
                      </a:lnTo>
                      <a:lnTo>
                        <a:pt x="0" y="511"/>
                      </a:lnTo>
                      <a:lnTo>
                        <a:pt x="173" y="475"/>
                      </a:lnTo>
                      <a:lnTo>
                        <a:pt x="132" y="237"/>
                      </a:lnTo>
                      <a:lnTo>
                        <a:pt x="194" y="110"/>
                      </a:lnTo>
                      <a:lnTo>
                        <a:pt x="159" y="0"/>
                      </a:lnTo>
                      <a:lnTo>
                        <a:pt x="251" y="79"/>
                      </a:lnTo>
                      <a:lnTo>
                        <a:pt x="273" y="21"/>
                      </a:lnTo>
                      <a:lnTo>
                        <a:pt x="291" y="171"/>
                      </a:lnTo>
                      <a:lnTo>
                        <a:pt x="330" y="171"/>
                      </a:lnTo>
                      <a:lnTo>
                        <a:pt x="296" y="317"/>
                      </a:lnTo>
                      <a:lnTo>
                        <a:pt x="339" y="320"/>
                      </a:lnTo>
                      <a:lnTo>
                        <a:pt x="344" y="461"/>
                      </a:lnTo>
                      <a:lnTo>
                        <a:pt x="374" y="664"/>
                      </a:lnTo>
                      <a:lnTo>
                        <a:pt x="282" y="532"/>
                      </a:lnTo>
                      <a:lnTo>
                        <a:pt x="287" y="602"/>
                      </a:lnTo>
                      <a:lnTo>
                        <a:pt x="260" y="659"/>
                      </a:lnTo>
                      <a:lnTo>
                        <a:pt x="194" y="6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42"/>
                <p:cNvSpPr>
                  <a:spLocks/>
                </p:cNvSpPr>
                <p:nvPr/>
              </p:nvSpPr>
              <p:spPr bwMode="auto">
                <a:xfrm>
                  <a:off x="3913" y="2798"/>
                  <a:ext cx="617" cy="302"/>
                </a:xfrm>
                <a:custGeom>
                  <a:avLst/>
                  <a:gdLst>
                    <a:gd name="T0" fmla="*/ 0 w 2469"/>
                    <a:gd name="T1" fmla="*/ 0 h 1208"/>
                    <a:gd name="T2" fmla="*/ 0 w 2469"/>
                    <a:gd name="T3" fmla="*/ 0 h 1208"/>
                    <a:gd name="T4" fmla="*/ 0 w 2469"/>
                    <a:gd name="T5" fmla="*/ 0 h 1208"/>
                    <a:gd name="T6" fmla="*/ 0 w 2469"/>
                    <a:gd name="T7" fmla="*/ 0 h 1208"/>
                    <a:gd name="T8" fmla="*/ 0 w 2469"/>
                    <a:gd name="T9" fmla="*/ 0 h 1208"/>
                    <a:gd name="T10" fmla="*/ 0 w 2469"/>
                    <a:gd name="T11" fmla="*/ 0 h 1208"/>
                    <a:gd name="T12" fmla="*/ 0 w 2469"/>
                    <a:gd name="T13" fmla="*/ 0 h 1208"/>
                    <a:gd name="T14" fmla="*/ 0 w 2469"/>
                    <a:gd name="T15" fmla="*/ 0 h 1208"/>
                    <a:gd name="T16" fmla="*/ 0 w 2469"/>
                    <a:gd name="T17" fmla="*/ 0 h 1208"/>
                    <a:gd name="T18" fmla="*/ 0 w 2469"/>
                    <a:gd name="T19" fmla="*/ 0 h 1208"/>
                    <a:gd name="T20" fmla="*/ 0 w 2469"/>
                    <a:gd name="T21" fmla="*/ 0 h 1208"/>
                    <a:gd name="T22" fmla="*/ 0 w 2469"/>
                    <a:gd name="T23" fmla="*/ 0 h 1208"/>
                    <a:gd name="T24" fmla="*/ 0 w 2469"/>
                    <a:gd name="T25" fmla="*/ 0 h 1208"/>
                    <a:gd name="T26" fmla="*/ 0 w 2469"/>
                    <a:gd name="T27" fmla="*/ 0 h 1208"/>
                    <a:gd name="T28" fmla="*/ 0 w 2469"/>
                    <a:gd name="T29" fmla="*/ 0 h 1208"/>
                    <a:gd name="T30" fmla="*/ 0 w 2469"/>
                    <a:gd name="T31" fmla="*/ 0 h 1208"/>
                    <a:gd name="T32" fmla="*/ 0 w 2469"/>
                    <a:gd name="T33" fmla="*/ 0 h 1208"/>
                    <a:gd name="T34" fmla="*/ 0 w 2469"/>
                    <a:gd name="T35" fmla="*/ 0 h 1208"/>
                    <a:gd name="T36" fmla="*/ 0 w 2469"/>
                    <a:gd name="T37" fmla="*/ 0 h 1208"/>
                    <a:gd name="T38" fmla="*/ 0 w 2469"/>
                    <a:gd name="T39" fmla="*/ 0 h 1208"/>
                    <a:gd name="T40" fmla="*/ 0 w 2469"/>
                    <a:gd name="T41" fmla="*/ 0 h 1208"/>
                    <a:gd name="T42" fmla="*/ 0 w 2469"/>
                    <a:gd name="T43" fmla="*/ 0 h 1208"/>
                    <a:gd name="T44" fmla="*/ 0 w 2469"/>
                    <a:gd name="T45" fmla="*/ 0 h 1208"/>
                    <a:gd name="T46" fmla="*/ 0 w 2469"/>
                    <a:gd name="T47" fmla="*/ 0 h 1208"/>
                    <a:gd name="T48" fmla="*/ 0 w 2469"/>
                    <a:gd name="T49" fmla="*/ 0 h 1208"/>
                    <a:gd name="T50" fmla="*/ 0 w 2469"/>
                    <a:gd name="T51" fmla="*/ 0 h 1208"/>
                    <a:gd name="T52" fmla="*/ 0 w 2469"/>
                    <a:gd name="T53" fmla="*/ 0 h 1208"/>
                    <a:gd name="T54" fmla="*/ 0 w 2469"/>
                    <a:gd name="T55" fmla="*/ 0 h 1208"/>
                    <a:gd name="T56" fmla="*/ 0 w 2469"/>
                    <a:gd name="T57" fmla="*/ 0 h 1208"/>
                    <a:gd name="T58" fmla="*/ 0 w 2469"/>
                    <a:gd name="T59" fmla="*/ 0 h 1208"/>
                    <a:gd name="T60" fmla="*/ 0 w 2469"/>
                    <a:gd name="T61" fmla="*/ 0 h 1208"/>
                    <a:gd name="T62" fmla="*/ 0 w 2469"/>
                    <a:gd name="T63" fmla="*/ 0 h 12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69"/>
                    <a:gd name="T97" fmla="*/ 0 h 1208"/>
                    <a:gd name="T98" fmla="*/ 2469 w 2469"/>
                    <a:gd name="T99" fmla="*/ 1208 h 12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69" h="1208">
                      <a:moveTo>
                        <a:pt x="2469" y="1112"/>
                      </a:moveTo>
                      <a:lnTo>
                        <a:pt x="2434" y="861"/>
                      </a:lnTo>
                      <a:lnTo>
                        <a:pt x="2380" y="893"/>
                      </a:lnTo>
                      <a:lnTo>
                        <a:pt x="2284" y="615"/>
                      </a:lnTo>
                      <a:lnTo>
                        <a:pt x="2266" y="704"/>
                      </a:lnTo>
                      <a:lnTo>
                        <a:pt x="2113" y="483"/>
                      </a:lnTo>
                      <a:lnTo>
                        <a:pt x="1845" y="272"/>
                      </a:lnTo>
                      <a:lnTo>
                        <a:pt x="1972" y="438"/>
                      </a:lnTo>
                      <a:lnTo>
                        <a:pt x="1687" y="206"/>
                      </a:lnTo>
                      <a:lnTo>
                        <a:pt x="1678" y="258"/>
                      </a:lnTo>
                      <a:lnTo>
                        <a:pt x="1519" y="180"/>
                      </a:lnTo>
                      <a:lnTo>
                        <a:pt x="1264" y="0"/>
                      </a:lnTo>
                      <a:lnTo>
                        <a:pt x="1278" y="126"/>
                      </a:lnTo>
                      <a:lnTo>
                        <a:pt x="988" y="109"/>
                      </a:lnTo>
                      <a:lnTo>
                        <a:pt x="658" y="57"/>
                      </a:lnTo>
                      <a:lnTo>
                        <a:pt x="715" y="153"/>
                      </a:lnTo>
                      <a:lnTo>
                        <a:pt x="443" y="91"/>
                      </a:lnTo>
                      <a:lnTo>
                        <a:pt x="514" y="158"/>
                      </a:lnTo>
                      <a:lnTo>
                        <a:pt x="280" y="162"/>
                      </a:lnTo>
                      <a:lnTo>
                        <a:pt x="0" y="223"/>
                      </a:lnTo>
                      <a:lnTo>
                        <a:pt x="360" y="321"/>
                      </a:lnTo>
                      <a:lnTo>
                        <a:pt x="1788" y="787"/>
                      </a:lnTo>
                      <a:lnTo>
                        <a:pt x="1951" y="1064"/>
                      </a:lnTo>
                      <a:lnTo>
                        <a:pt x="1756" y="1174"/>
                      </a:lnTo>
                      <a:lnTo>
                        <a:pt x="1933" y="1174"/>
                      </a:lnTo>
                      <a:lnTo>
                        <a:pt x="1954" y="1208"/>
                      </a:lnTo>
                      <a:lnTo>
                        <a:pt x="2200" y="1112"/>
                      </a:lnTo>
                      <a:lnTo>
                        <a:pt x="2332" y="1121"/>
                      </a:lnTo>
                      <a:lnTo>
                        <a:pt x="2271" y="989"/>
                      </a:lnTo>
                      <a:lnTo>
                        <a:pt x="2363" y="989"/>
                      </a:lnTo>
                      <a:lnTo>
                        <a:pt x="2469" y="111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43"/>
                <p:cNvSpPr>
                  <a:spLocks/>
                </p:cNvSpPr>
                <p:nvPr/>
              </p:nvSpPr>
              <p:spPr bwMode="auto">
                <a:xfrm>
                  <a:off x="3843" y="2813"/>
                  <a:ext cx="633" cy="297"/>
                </a:xfrm>
                <a:custGeom>
                  <a:avLst/>
                  <a:gdLst>
                    <a:gd name="T0" fmla="*/ 0 w 2536"/>
                    <a:gd name="T1" fmla="*/ 0 h 1191"/>
                    <a:gd name="T2" fmla="*/ 0 w 2536"/>
                    <a:gd name="T3" fmla="*/ 0 h 1191"/>
                    <a:gd name="T4" fmla="*/ 0 w 2536"/>
                    <a:gd name="T5" fmla="*/ 0 h 1191"/>
                    <a:gd name="T6" fmla="*/ 0 w 2536"/>
                    <a:gd name="T7" fmla="*/ 0 h 1191"/>
                    <a:gd name="T8" fmla="*/ 0 w 2536"/>
                    <a:gd name="T9" fmla="*/ 0 h 1191"/>
                    <a:gd name="T10" fmla="*/ 0 w 2536"/>
                    <a:gd name="T11" fmla="*/ 0 h 1191"/>
                    <a:gd name="T12" fmla="*/ 0 w 2536"/>
                    <a:gd name="T13" fmla="*/ 0 h 1191"/>
                    <a:gd name="T14" fmla="*/ 0 w 2536"/>
                    <a:gd name="T15" fmla="*/ 0 h 1191"/>
                    <a:gd name="T16" fmla="*/ 0 w 2536"/>
                    <a:gd name="T17" fmla="*/ 0 h 1191"/>
                    <a:gd name="T18" fmla="*/ 0 w 2536"/>
                    <a:gd name="T19" fmla="*/ 0 h 1191"/>
                    <a:gd name="T20" fmla="*/ 0 w 2536"/>
                    <a:gd name="T21" fmla="*/ 0 h 1191"/>
                    <a:gd name="T22" fmla="*/ 0 w 2536"/>
                    <a:gd name="T23" fmla="*/ 0 h 1191"/>
                    <a:gd name="T24" fmla="*/ 0 w 2536"/>
                    <a:gd name="T25" fmla="*/ 0 h 1191"/>
                    <a:gd name="T26" fmla="*/ 0 w 2536"/>
                    <a:gd name="T27" fmla="*/ 0 h 1191"/>
                    <a:gd name="T28" fmla="*/ 0 w 2536"/>
                    <a:gd name="T29" fmla="*/ 0 h 1191"/>
                    <a:gd name="T30" fmla="*/ 0 w 2536"/>
                    <a:gd name="T31" fmla="*/ 0 h 1191"/>
                    <a:gd name="T32" fmla="*/ 0 w 2536"/>
                    <a:gd name="T33" fmla="*/ 0 h 1191"/>
                    <a:gd name="T34" fmla="*/ 0 w 2536"/>
                    <a:gd name="T35" fmla="*/ 0 h 1191"/>
                    <a:gd name="T36" fmla="*/ 0 w 2536"/>
                    <a:gd name="T37" fmla="*/ 0 h 1191"/>
                    <a:gd name="T38" fmla="*/ 0 w 2536"/>
                    <a:gd name="T39" fmla="*/ 0 h 1191"/>
                    <a:gd name="T40" fmla="*/ 0 w 2536"/>
                    <a:gd name="T41" fmla="*/ 0 h 1191"/>
                    <a:gd name="T42" fmla="*/ 0 w 2536"/>
                    <a:gd name="T43" fmla="*/ 0 h 1191"/>
                    <a:gd name="T44" fmla="*/ 0 w 2536"/>
                    <a:gd name="T45" fmla="*/ 0 h 1191"/>
                    <a:gd name="T46" fmla="*/ 0 w 2536"/>
                    <a:gd name="T47" fmla="*/ 0 h 1191"/>
                    <a:gd name="T48" fmla="*/ 0 w 2536"/>
                    <a:gd name="T49" fmla="*/ 0 h 1191"/>
                    <a:gd name="T50" fmla="*/ 0 w 2536"/>
                    <a:gd name="T51" fmla="*/ 0 h 1191"/>
                    <a:gd name="T52" fmla="*/ 0 w 2536"/>
                    <a:gd name="T53" fmla="*/ 0 h 1191"/>
                    <a:gd name="T54" fmla="*/ 0 w 2536"/>
                    <a:gd name="T55" fmla="*/ 0 h 1191"/>
                    <a:gd name="T56" fmla="*/ 0 w 2536"/>
                    <a:gd name="T57" fmla="*/ 0 h 1191"/>
                    <a:gd name="T58" fmla="*/ 0 w 2536"/>
                    <a:gd name="T59" fmla="*/ 0 h 1191"/>
                    <a:gd name="T60" fmla="*/ 0 w 2536"/>
                    <a:gd name="T61" fmla="*/ 0 h 1191"/>
                    <a:gd name="T62" fmla="*/ 0 w 2536"/>
                    <a:gd name="T63" fmla="*/ 0 h 1191"/>
                    <a:gd name="T64" fmla="*/ 0 w 2536"/>
                    <a:gd name="T65" fmla="*/ 0 h 1191"/>
                    <a:gd name="T66" fmla="*/ 0 w 2536"/>
                    <a:gd name="T67" fmla="*/ 0 h 1191"/>
                    <a:gd name="T68" fmla="*/ 0 w 2536"/>
                    <a:gd name="T69" fmla="*/ 0 h 1191"/>
                    <a:gd name="T70" fmla="*/ 0 w 2536"/>
                    <a:gd name="T71" fmla="*/ 0 h 1191"/>
                    <a:gd name="T72" fmla="*/ 0 w 2536"/>
                    <a:gd name="T73" fmla="*/ 0 h 1191"/>
                    <a:gd name="T74" fmla="*/ 0 w 2536"/>
                    <a:gd name="T75" fmla="*/ 0 h 1191"/>
                    <a:gd name="T76" fmla="*/ 0 w 2536"/>
                    <a:gd name="T77" fmla="*/ 0 h 1191"/>
                    <a:gd name="T78" fmla="*/ 0 w 2536"/>
                    <a:gd name="T79" fmla="*/ 0 h 1191"/>
                    <a:gd name="T80" fmla="*/ 0 w 2536"/>
                    <a:gd name="T81" fmla="*/ 0 h 1191"/>
                    <a:gd name="T82" fmla="*/ 0 w 2536"/>
                    <a:gd name="T83" fmla="*/ 0 h 1191"/>
                    <a:gd name="T84" fmla="*/ 0 w 2536"/>
                    <a:gd name="T85" fmla="*/ 0 h 1191"/>
                    <a:gd name="T86" fmla="*/ 0 w 2536"/>
                    <a:gd name="T87" fmla="*/ 0 h 1191"/>
                    <a:gd name="T88" fmla="*/ 0 w 2536"/>
                    <a:gd name="T89" fmla="*/ 0 h 1191"/>
                    <a:gd name="T90" fmla="*/ 0 w 2536"/>
                    <a:gd name="T91" fmla="*/ 0 h 1191"/>
                    <a:gd name="T92" fmla="*/ 0 w 2536"/>
                    <a:gd name="T93" fmla="*/ 0 h 1191"/>
                    <a:gd name="T94" fmla="*/ 0 w 2536"/>
                    <a:gd name="T95" fmla="*/ 0 h 1191"/>
                    <a:gd name="T96" fmla="*/ 0 w 2536"/>
                    <a:gd name="T97" fmla="*/ 0 h 1191"/>
                    <a:gd name="T98" fmla="*/ 0 w 2536"/>
                    <a:gd name="T99" fmla="*/ 0 h 1191"/>
                    <a:gd name="T100" fmla="*/ 0 w 2536"/>
                    <a:gd name="T101" fmla="*/ 0 h 1191"/>
                    <a:gd name="T102" fmla="*/ 0 w 2536"/>
                    <a:gd name="T103" fmla="*/ 0 h 1191"/>
                    <a:gd name="T104" fmla="*/ 0 w 2536"/>
                    <a:gd name="T105" fmla="*/ 0 h 1191"/>
                    <a:gd name="T106" fmla="*/ 0 w 2536"/>
                    <a:gd name="T107" fmla="*/ 0 h 1191"/>
                    <a:gd name="T108" fmla="*/ 0 w 2536"/>
                    <a:gd name="T109" fmla="*/ 0 h 1191"/>
                    <a:gd name="T110" fmla="*/ 0 w 2536"/>
                    <a:gd name="T111" fmla="*/ 0 h 1191"/>
                    <a:gd name="T112" fmla="*/ 0 w 2536"/>
                    <a:gd name="T113" fmla="*/ 0 h 1191"/>
                    <a:gd name="T114" fmla="*/ 0 w 2536"/>
                    <a:gd name="T115" fmla="*/ 0 h 1191"/>
                    <a:gd name="T116" fmla="*/ 0 w 2536"/>
                    <a:gd name="T117" fmla="*/ 0 h 11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36"/>
                    <a:gd name="T178" fmla="*/ 0 h 1191"/>
                    <a:gd name="T179" fmla="*/ 2536 w 2536"/>
                    <a:gd name="T180" fmla="*/ 1191 h 11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36" h="1191">
                      <a:moveTo>
                        <a:pt x="1999" y="257"/>
                      </a:moveTo>
                      <a:lnTo>
                        <a:pt x="1838" y="172"/>
                      </a:lnTo>
                      <a:lnTo>
                        <a:pt x="1634" y="0"/>
                      </a:lnTo>
                      <a:lnTo>
                        <a:pt x="1621" y="126"/>
                      </a:lnTo>
                      <a:lnTo>
                        <a:pt x="1314" y="16"/>
                      </a:lnTo>
                      <a:lnTo>
                        <a:pt x="1007" y="20"/>
                      </a:lnTo>
                      <a:lnTo>
                        <a:pt x="1234" y="134"/>
                      </a:lnTo>
                      <a:lnTo>
                        <a:pt x="1006" y="143"/>
                      </a:lnTo>
                      <a:lnTo>
                        <a:pt x="742" y="126"/>
                      </a:lnTo>
                      <a:lnTo>
                        <a:pt x="840" y="200"/>
                      </a:lnTo>
                      <a:lnTo>
                        <a:pt x="603" y="139"/>
                      </a:lnTo>
                      <a:lnTo>
                        <a:pt x="361" y="205"/>
                      </a:lnTo>
                      <a:lnTo>
                        <a:pt x="553" y="263"/>
                      </a:lnTo>
                      <a:lnTo>
                        <a:pt x="241" y="451"/>
                      </a:lnTo>
                      <a:lnTo>
                        <a:pt x="466" y="460"/>
                      </a:lnTo>
                      <a:lnTo>
                        <a:pt x="290" y="491"/>
                      </a:lnTo>
                      <a:lnTo>
                        <a:pt x="558" y="548"/>
                      </a:lnTo>
                      <a:lnTo>
                        <a:pt x="348" y="548"/>
                      </a:lnTo>
                      <a:lnTo>
                        <a:pt x="430" y="610"/>
                      </a:lnTo>
                      <a:lnTo>
                        <a:pt x="168" y="575"/>
                      </a:lnTo>
                      <a:lnTo>
                        <a:pt x="0" y="619"/>
                      </a:lnTo>
                      <a:lnTo>
                        <a:pt x="154" y="689"/>
                      </a:lnTo>
                      <a:lnTo>
                        <a:pt x="45" y="724"/>
                      </a:lnTo>
                      <a:lnTo>
                        <a:pt x="343" y="764"/>
                      </a:lnTo>
                      <a:lnTo>
                        <a:pt x="123" y="821"/>
                      </a:lnTo>
                      <a:lnTo>
                        <a:pt x="286" y="860"/>
                      </a:lnTo>
                      <a:lnTo>
                        <a:pt x="541" y="852"/>
                      </a:lnTo>
                      <a:lnTo>
                        <a:pt x="378" y="944"/>
                      </a:lnTo>
                      <a:lnTo>
                        <a:pt x="694" y="931"/>
                      </a:lnTo>
                      <a:lnTo>
                        <a:pt x="514" y="970"/>
                      </a:lnTo>
                      <a:lnTo>
                        <a:pt x="742" y="1006"/>
                      </a:lnTo>
                      <a:lnTo>
                        <a:pt x="616" y="1050"/>
                      </a:lnTo>
                      <a:lnTo>
                        <a:pt x="879" y="1059"/>
                      </a:lnTo>
                      <a:lnTo>
                        <a:pt x="835" y="1120"/>
                      </a:lnTo>
                      <a:lnTo>
                        <a:pt x="1059" y="1093"/>
                      </a:lnTo>
                      <a:lnTo>
                        <a:pt x="1226" y="1086"/>
                      </a:lnTo>
                      <a:lnTo>
                        <a:pt x="1116" y="1147"/>
                      </a:lnTo>
                      <a:lnTo>
                        <a:pt x="1446" y="1143"/>
                      </a:lnTo>
                      <a:lnTo>
                        <a:pt x="1345" y="1191"/>
                      </a:lnTo>
                      <a:lnTo>
                        <a:pt x="1792" y="1168"/>
                      </a:lnTo>
                      <a:lnTo>
                        <a:pt x="2188" y="1050"/>
                      </a:lnTo>
                      <a:lnTo>
                        <a:pt x="2531" y="1050"/>
                      </a:lnTo>
                      <a:lnTo>
                        <a:pt x="2298" y="869"/>
                      </a:lnTo>
                      <a:lnTo>
                        <a:pt x="2434" y="865"/>
                      </a:lnTo>
                      <a:lnTo>
                        <a:pt x="2324" y="746"/>
                      </a:lnTo>
                      <a:lnTo>
                        <a:pt x="2536" y="799"/>
                      </a:lnTo>
                      <a:lnTo>
                        <a:pt x="2329" y="592"/>
                      </a:lnTo>
                      <a:lnTo>
                        <a:pt x="2316" y="685"/>
                      </a:lnTo>
                      <a:lnTo>
                        <a:pt x="2038" y="526"/>
                      </a:lnTo>
                      <a:lnTo>
                        <a:pt x="1758" y="451"/>
                      </a:lnTo>
                      <a:lnTo>
                        <a:pt x="1525" y="412"/>
                      </a:lnTo>
                      <a:lnTo>
                        <a:pt x="1657" y="377"/>
                      </a:lnTo>
                      <a:lnTo>
                        <a:pt x="1546" y="311"/>
                      </a:lnTo>
                      <a:lnTo>
                        <a:pt x="1669" y="298"/>
                      </a:lnTo>
                      <a:lnTo>
                        <a:pt x="1824" y="323"/>
                      </a:lnTo>
                      <a:lnTo>
                        <a:pt x="1894" y="284"/>
                      </a:lnTo>
                      <a:lnTo>
                        <a:pt x="2109" y="359"/>
                      </a:lnTo>
                      <a:lnTo>
                        <a:pt x="1999" y="257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44"/>
                <p:cNvSpPr>
                  <a:spLocks/>
                </p:cNvSpPr>
                <p:nvPr/>
              </p:nvSpPr>
              <p:spPr bwMode="auto">
                <a:xfrm>
                  <a:off x="3864" y="3125"/>
                  <a:ext cx="106" cy="111"/>
                </a:xfrm>
                <a:custGeom>
                  <a:avLst/>
                  <a:gdLst>
                    <a:gd name="T0" fmla="*/ 0 w 424"/>
                    <a:gd name="T1" fmla="*/ 0 h 446"/>
                    <a:gd name="T2" fmla="*/ 0 w 424"/>
                    <a:gd name="T3" fmla="*/ 0 h 446"/>
                    <a:gd name="T4" fmla="*/ 0 w 424"/>
                    <a:gd name="T5" fmla="*/ 0 h 446"/>
                    <a:gd name="T6" fmla="*/ 0 w 424"/>
                    <a:gd name="T7" fmla="*/ 0 h 446"/>
                    <a:gd name="T8" fmla="*/ 0 w 424"/>
                    <a:gd name="T9" fmla="*/ 0 h 446"/>
                    <a:gd name="T10" fmla="*/ 0 w 424"/>
                    <a:gd name="T11" fmla="*/ 0 h 446"/>
                    <a:gd name="T12" fmla="*/ 0 w 424"/>
                    <a:gd name="T13" fmla="*/ 0 h 446"/>
                    <a:gd name="T14" fmla="*/ 0 w 424"/>
                    <a:gd name="T15" fmla="*/ 0 h 446"/>
                    <a:gd name="T16" fmla="*/ 0 w 424"/>
                    <a:gd name="T17" fmla="*/ 0 h 446"/>
                    <a:gd name="T18" fmla="*/ 0 w 424"/>
                    <a:gd name="T19" fmla="*/ 0 h 446"/>
                    <a:gd name="T20" fmla="*/ 0 w 424"/>
                    <a:gd name="T21" fmla="*/ 0 h 446"/>
                    <a:gd name="T22" fmla="*/ 0 w 424"/>
                    <a:gd name="T23" fmla="*/ 0 h 446"/>
                    <a:gd name="T24" fmla="*/ 0 w 424"/>
                    <a:gd name="T25" fmla="*/ 0 h 446"/>
                    <a:gd name="T26" fmla="*/ 0 w 424"/>
                    <a:gd name="T27" fmla="*/ 0 h 446"/>
                    <a:gd name="T28" fmla="*/ 0 w 424"/>
                    <a:gd name="T29" fmla="*/ 0 h 446"/>
                    <a:gd name="T30" fmla="*/ 0 w 424"/>
                    <a:gd name="T31" fmla="*/ 0 h 446"/>
                    <a:gd name="T32" fmla="*/ 0 w 424"/>
                    <a:gd name="T33" fmla="*/ 0 h 446"/>
                    <a:gd name="T34" fmla="*/ 0 w 424"/>
                    <a:gd name="T35" fmla="*/ 0 h 446"/>
                    <a:gd name="T36" fmla="*/ 0 w 424"/>
                    <a:gd name="T37" fmla="*/ 0 h 446"/>
                    <a:gd name="T38" fmla="*/ 0 w 424"/>
                    <a:gd name="T39" fmla="*/ 0 h 446"/>
                    <a:gd name="T40" fmla="*/ 0 w 424"/>
                    <a:gd name="T41" fmla="*/ 0 h 4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4"/>
                    <a:gd name="T64" fmla="*/ 0 h 446"/>
                    <a:gd name="T65" fmla="*/ 424 w 424"/>
                    <a:gd name="T66" fmla="*/ 446 h 4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4" h="446">
                      <a:moveTo>
                        <a:pt x="309" y="18"/>
                      </a:moveTo>
                      <a:lnTo>
                        <a:pt x="114" y="0"/>
                      </a:lnTo>
                      <a:lnTo>
                        <a:pt x="207" y="72"/>
                      </a:lnTo>
                      <a:lnTo>
                        <a:pt x="101" y="61"/>
                      </a:lnTo>
                      <a:lnTo>
                        <a:pt x="186" y="114"/>
                      </a:lnTo>
                      <a:lnTo>
                        <a:pt x="46" y="112"/>
                      </a:lnTo>
                      <a:lnTo>
                        <a:pt x="119" y="165"/>
                      </a:lnTo>
                      <a:lnTo>
                        <a:pt x="0" y="185"/>
                      </a:lnTo>
                      <a:lnTo>
                        <a:pt x="156" y="266"/>
                      </a:lnTo>
                      <a:lnTo>
                        <a:pt x="114" y="294"/>
                      </a:lnTo>
                      <a:lnTo>
                        <a:pt x="330" y="341"/>
                      </a:lnTo>
                      <a:lnTo>
                        <a:pt x="200" y="332"/>
                      </a:lnTo>
                      <a:lnTo>
                        <a:pt x="53" y="341"/>
                      </a:lnTo>
                      <a:lnTo>
                        <a:pt x="138" y="383"/>
                      </a:lnTo>
                      <a:lnTo>
                        <a:pt x="24" y="422"/>
                      </a:lnTo>
                      <a:lnTo>
                        <a:pt x="237" y="446"/>
                      </a:lnTo>
                      <a:lnTo>
                        <a:pt x="416" y="351"/>
                      </a:lnTo>
                      <a:lnTo>
                        <a:pt x="317" y="189"/>
                      </a:lnTo>
                      <a:lnTo>
                        <a:pt x="424" y="171"/>
                      </a:lnTo>
                      <a:lnTo>
                        <a:pt x="309" y="1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45"/>
                <p:cNvSpPr>
                  <a:spLocks/>
                </p:cNvSpPr>
                <p:nvPr/>
              </p:nvSpPr>
              <p:spPr bwMode="auto">
                <a:xfrm>
                  <a:off x="3968" y="3110"/>
                  <a:ext cx="130" cy="152"/>
                </a:xfrm>
                <a:custGeom>
                  <a:avLst/>
                  <a:gdLst>
                    <a:gd name="T0" fmla="*/ 0 w 516"/>
                    <a:gd name="T1" fmla="*/ 0 h 605"/>
                    <a:gd name="T2" fmla="*/ 0 w 516"/>
                    <a:gd name="T3" fmla="*/ 0 h 605"/>
                    <a:gd name="T4" fmla="*/ 0 w 516"/>
                    <a:gd name="T5" fmla="*/ 0 h 605"/>
                    <a:gd name="T6" fmla="*/ 0 w 516"/>
                    <a:gd name="T7" fmla="*/ 0 h 605"/>
                    <a:gd name="T8" fmla="*/ 0 w 516"/>
                    <a:gd name="T9" fmla="*/ 0 h 605"/>
                    <a:gd name="T10" fmla="*/ 0 w 516"/>
                    <a:gd name="T11" fmla="*/ 0 h 605"/>
                    <a:gd name="T12" fmla="*/ 0 w 516"/>
                    <a:gd name="T13" fmla="*/ 0 h 605"/>
                    <a:gd name="T14" fmla="*/ 0 w 516"/>
                    <a:gd name="T15" fmla="*/ 0 h 605"/>
                    <a:gd name="T16" fmla="*/ 0 w 516"/>
                    <a:gd name="T17" fmla="*/ 0 h 605"/>
                    <a:gd name="T18" fmla="*/ 0 w 516"/>
                    <a:gd name="T19" fmla="*/ 0 h 605"/>
                    <a:gd name="T20" fmla="*/ 0 w 516"/>
                    <a:gd name="T21" fmla="*/ 0 h 605"/>
                    <a:gd name="T22" fmla="*/ 0 w 516"/>
                    <a:gd name="T23" fmla="*/ 0 h 605"/>
                    <a:gd name="T24" fmla="*/ 0 w 516"/>
                    <a:gd name="T25" fmla="*/ 0 h 605"/>
                    <a:gd name="T26" fmla="*/ 0 w 516"/>
                    <a:gd name="T27" fmla="*/ 0 h 605"/>
                    <a:gd name="T28" fmla="*/ 0 w 516"/>
                    <a:gd name="T29" fmla="*/ 0 h 605"/>
                    <a:gd name="T30" fmla="*/ 0 w 516"/>
                    <a:gd name="T31" fmla="*/ 0 h 605"/>
                    <a:gd name="T32" fmla="*/ 0 w 516"/>
                    <a:gd name="T33" fmla="*/ 0 h 605"/>
                    <a:gd name="T34" fmla="*/ 0 w 516"/>
                    <a:gd name="T35" fmla="*/ 0 h 605"/>
                    <a:gd name="T36" fmla="*/ 0 w 516"/>
                    <a:gd name="T37" fmla="*/ 0 h 605"/>
                    <a:gd name="T38" fmla="*/ 0 w 516"/>
                    <a:gd name="T39" fmla="*/ 0 h 605"/>
                    <a:gd name="T40" fmla="*/ 0 w 516"/>
                    <a:gd name="T41" fmla="*/ 0 h 605"/>
                    <a:gd name="T42" fmla="*/ 0 w 516"/>
                    <a:gd name="T43" fmla="*/ 0 h 605"/>
                    <a:gd name="T44" fmla="*/ 0 w 516"/>
                    <a:gd name="T45" fmla="*/ 0 h 605"/>
                    <a:gd name="T46" fmla="*/ 0 w 516"/>
                    <a:gd name="T47" fmla="*/ 0 h 6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16"/>
                    <a:gd name="T73" fmla="*/ 0 h 605"/>
                    <a:gd name="T74" fmla="*/ 516 w 516"/>
                    <a:gd name="T75" fmla="*/ 605 h 6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16" h="605">
                      <a:moveTo>
                        <a:pt x="507" y="408"/>
                      </a:moveTo>
                      <a:lnTo>
                        <a:pt x="516" y="270"/>
                      </a:lnTo>
                      <a:lnTo>
                        <a:pt x="492" y="325"/>
                      </a:lnTo>
                      <a:lnTo>
                        <a:pt x="483" y="224"/>
                      </a:lnTo>
                      <a:lnTo>
                        <a:pt x="340" y="60"/>
                      </a:lnTo>
                      <a:lnTo>
                        <a:pt x="375" y="174"/>
                      </a:lnTo>
                      <a:lnTo>
                        <a:pt x="328" y="127"/>
                      </a:lnTo>
                      <a:lnTo>
                        <a:pt x="199" y="28"/>
                      </a:lnTo>
                      <a:lnTo>
                        <a:pt x="270" y="123"/>
                      </a:lnTo>
                      <a:lnTo>
                        <a:pt x="193" y="99"/>
                      </a:lnTo>
                      <a:lnTo>
                        <a:pt x="99" y="0"/>
                      </a:lnTo>
                      <a:lnTo>
                        <a:pt x="205" y="193"/>
                      </a:lnTo>
                      <a:lnTo>
                        <a:pt x="37" y="186"/>
                      </a:lnTo>
                      <a:lnTo>
                        <a:pt x="72" y="259"/>
                      </a:lnTo>
                      <a:lnTo>
                        <a:pt x="0" y="336"/>
                      </a:lnTo>
                      <a:lnTo>
                        <a:pt x="129" y="432"/>
                      </a:lnTo>
                      <a:lnTo>
                        <a:pt x="105" y="507"/>
                      </a:lnTo>
                      <a:lnTo>
                        <a:pt x="309" y="605"/>
                      </a:lnTo>
                      <a:lnTo>
                        <a:pt x="489" y="569"/>
                      </a:lnTo>
                      <a:lnTo>
                        <a:pt x="423" y="413"/>
                      </a:lnTo>
                      <a:lnTo>
                        <a:pt x="474" y="462"/>
                      </a:lnTo>
                      <a:lnTo>
                        <a:pt x="430" y="336"/>
                      </a:lnTo>
                      <a:lnTo>
                        <a:pt x="507" y="40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46"/>
                <p:cNvSpPr>
                  <a:spLocks/>
                </p:cNvSpPr>
                <p:nvPr/>
              </p:nvSpPr>
              <p:spPr bwMode="auto">
                <a:xfrm>
                  <a:off x="4145" y="3288"/>
                  <a:ext cx="146" cy="68"/>
                </a:xfrm>
                <a:custGeom>
                  <a:avLst/>
                  <a:gdLst>
                    <a:gd name="T0" fmla="*/ 0 w 586"/>
                    <a:gd name="T1" fmla="*/ 0 h 273"/>
                    <a:gd name="T2" fmla="*/ 0 w 586"/>
                    <a:gd name="T3" fmla="*/ 0 h 273"/>
                    <a:gd name="T4" fmla="*/ 0 w 586"/>
                    <a:gd name="T5" fmla="*/ 0 h 273"/>
                    <a:gd name="T6" fmla="*/ 0 w 586"/>
                    <a:gd name="T7" fmla="*/ 0 h 273"/>
                    <a:gd name="T8" fmla="*/ 0 w 586"/>
                    <a:gd name="T9" fmla="*/ 0 h 273"/>
                    <a:gd name="T10" fmla="*/ 0 w 586"/>
                    <a:gd name="T11" fmla="*/ 0 h 273"/>
                    <a:gd name="T12" fmla="*/ 0 w 586"/>
                    <a:gd name="T13" fmla="*/ 0 h 273"/>
                    <a:gd name="T14" fmla="*/ 0 w 586"/>
                    <a:gd name="T15" fmla="*/ 0 h 273"/>
                    <a:gd name="T16" fmla="*/ 0 w 586"/>
                    <a:gd name="T17" fmla="*/ 0 h 273"/>
                    <a:gd name="T18" fmla="*/ 0 w 586"/>
                    <a:gd name="T19" fmla="*/ 0 h 273"/>
                    <a:gd name="T20" fmla="*/ 0 w 586"/>
                    <a:gd name="T21" fmla="*/ 0 h 273"/>
                    <a:gd name="T22" fmla="*/ 0 w 586"/>
                    <a:gd name="T23" fmla="*/ 0 h 273"/>
                    <a:gd name="T24" fmla="*/ 0 w 586"/>
                    <a:gd name="T25" fmla="*/ 0 h 273"/>
                    <a:gd name="T26" fmla="*/ 0 w 586"/>
                    <a:gd name="T27" fmla="*/ 0 h 273"/>
                    <a:gd name="T28" fmla="*/ 0 w 586"/>
                    <a:gd name="T29" fmla="*/ 0 h 273"/>
                    <a:gd name="T30" fmla="*/ 0 w 586"/>
                    <a:gd name="T31" fmla="*/ 0 h 273"/>
                    <a:gd name="T32" fmla="*/ 0 w 586"/>
                    <a:gd name="T33" fmla="*/ 0 h 273"/>
                    <a:gd name="T34" fmla="*/ 0 w 586"/>
                    <a:gd name="T35" fmla="*/ 0 h 273"/>
                    <a:gd name="T36" fmla="*/ 0 w 586"/>
                    <a:gd name="T37" fmla="*/ 0 h 273"/>
                    <a:gd name="T38" fmla="*/ 0 w 586"/>
                    <a:gd name="T39" fmla="*/ 0 h 273"/>
                    <a:gd name="T40" fmla="*/ 0 w 586"/>
                    <a:gd name="T41" fmla="*/ 0 h 273"/>
                    <a:gd name="T42" fmla="*/ 0 w 586"/>
                    <a:gd name="T43" fmla="*/ 0 h 273"/>
                    <a:gd name="T44" fmla="*/ 0 w 586"/>
                    <a:gd name="T45" fmla="*/ 0 h 273"/>
                    <a:gd name="T46" fmla="*/ 0 w 586"/>
                    <a:gd name="T47" fmla="*/ 0 h 273"/>
                    <a:gd name="T48" fmla="*/ 0 w 586"/>
                    <a:gd name="T49" fmla="*/ 0 h 27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86"/>
                    <a:gd name="T76" fmla="*/ 0 h 273"/>
                    <a:gd name="T77" fmla="*/ 586 w 586"/>
                    <a:gd name="T78" fmla="*/ 273 h 27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86" h="273">
                      <a:moveTo>
                        <a:pt x="586" y="222"/>
                      </a:moveTo>
                      <a:lnTo>
                        <a:pt x="538" y="136"/>
                      </a:lnTo>
                      <a:lnTo>
                        <a:pt x="417" y="28"/>
                      </a:lnTo>
                      <a:lnTo>
                        <a:pt x="301" y="0"/>
                      </a:lnTo>
                      <a:lnTo>
                        <a:pt x="336" y="28"/>
                      </a:lnTo>
                      <a:lnTo>
                        <a:pt x="241" y="7"/>
                      </a:lnTo>
                      <a:lnTo>
                        <a:pt x="180" y="24"/>
                      </a:lnTo>
                      <a:lnTo>
                        <a:pt x="74" y="18"/>
                      </a:lnTo>
                      <a:lnTo>
                        <a:pt x="160" y="69"/>
                      </a:lnTo>
                      <a:lnTo>
                        <a:pt x="55" y="64"/>
                      </a:lnTo>
                      <a:lnTo>
                        <a:pt x="108" y="90"/>
                      </a:lnTo>
                      <a:lnTo>
                        <a:pt x="0" y="111"/>
                      </a:lnTo>
                      <a:lnTo>
                        <a:pt x="114" y="135"/>
                      </a:lnTo>
                      <a:lnTo>
                        <a:pt x="13" y="151"/>
                      </a:lnTo>
                      <a:lnTo>
                        <a:pt x="103" y="174"/>
                      </a:lnTo>
                      <a:lnTo>
                        <a:pt x="57" y="187"/>
                      </a:lnTo>
                      <a:lnTo>
                        <a:pt x="153" y="218"/>
                      </a:lnTo>
                      <a:lnTo>
                        <a:pt x="90" y="235"/>
                      </a:lnTo>
                      <a:lnTo>
                        <a:pt x="285" y="231"/>
                      </a:lnTo>
                      <a:lnTo>
                        <a:pt x="186" y="253"/>
                      </a:lnTo>
                      <a:lnTo>
                        <a:pt x="274" y="273"/>
                      </a:lnTo>
                      <a:lnTo>
                        <a:pt x="403" y="240"/>
                      </a:lnTo>
                      <a:lnTo>
                        <a:pt x="534" y="202"/>
                      </a:lnTo>
                      <a:lnTo>
                        <a:pt x="586" y="222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6" name="Freeform 147"/>
                <p:cNvSpPr>
                  <a:spLocks/>
                </p:cNvSpPr>
                <p:nvPr/>
              </p:nvSpPr>
              <p:spPr bwMode="auto">
                <a:xfrm>
                  <a:off x="4218" y="3354"/>
                  <a:ext cx="64" cy="24"/>
                </a:xfrm>
                <a:custGeom>
                  <a:avLst/>
                  <a:gdLst>
                    <a:gd name="T0" fmla="*/ 0 w 257"/>
                    <a:gd name="T1" fmla="*/ 0 h 96"/>
                    <a:gd name="T2" fmla="*/ 0 w 257"/>
                    <a:gd name="T3" fmla="*/ 0 h 96"/>
                    <a:gd name="T4" fmla="*/ 0 w 257"/>
                    <a:gd name="T5" fmla="*/ 0 h 96"/>
                    <a:gd name="T6" fmla="*/ 0 w 257"/>
                    <a:gd name="T7" fmla="*/ 0 h 96"/>
                    <a:gd name="T8" fmla="*/ 0 w 257"/>
                    <a:gd name="T9" fmla="*/ 0 h 96"/>
                    <a:gd name="T10" fmla="*/ 0 w 257"/>
                    <a:gd name="T11" fmla="*/ 0 h 96"/>
                    <a:gd name="T12" fmla="*/ 0 w 257"/>
                    <a:gd name="T13" fmla="*/ 0 h 96"/>
                    <a:gd name="T14" fmla="*/ 0 w 257"/>
                    <a:gd name="T15" fmla="*/ 0 h 96"/>
                    <a:gd name="T16" fmla="*/ 0 w 257"/>
                    <a:gd name="T17" fmla="*/ 0 h 96"/>
                    <a:gd name="T18" fmla="*/ 0 w 257"/>
                    <a:gd name="T19" fmla="*/ 0 h 96"/>
                    <a:gd name="T20" fmla="*/ 0 w 257"/>
                    <a:gd name="T21" fmla="*/ 0 h 96"/>
                    <a:gd name="T22" fmla="*/ 0 w 257"/>
                    <a:gd name="T23" fmla="*/ 0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7"/>
                    <a:gd name="T37" fmla="*/ 0 h 96"/>
                    <a:gd name="T38" fmla="*/ 257 w 257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7" h="96">
                      <a:moveTo>
                        <a:pt x="257" y="39"/>
                      </a:moveTo>
                      <a:lnTo>
                        <a:pt x="186" y="0"/>
                      </a:lnTo>
                      <a:lnTo>
                        <a:pt x="94" y="3"/>
                      </a:lnTo>
                      <a:lnTo>
                        <a:pt x="132" y="29"/>
                      </a:lnTo>
                      <a:lnTo>
                        <a:pt x="29" y="24"/>
                      </a:lnTo>
                      <a:lnTo>
                        <a:pt x="68" y="44"/>
                      </a:lnTo>
                      <a:lnTo>
                        <a:pt x="0" y="63"/>
                      </a:lnTo>
                      <a:lnTo>
                        <a:pt x="96" y="71"/>
                      </a:lnTo>
                      <a:lnTo>
                        <a:pt x="59" y="96"/>
                      </a:lnTo>
                      <a:lnTo>
                        <a:pt x="217" y="63"/>
                      </a:lnTo>
                      <a:lnTo>
                        <a:pt x="257" y="39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148"/>
                <p:cNvSpPr>
                  <a:spLocks/>
                </p:cNvSpPr>
                <p:nvPr/>
              </p:nvSpPr>
              <p:spPr bwMode="auto">
                <a:xfrm>
                  <a:off x="4338" y="3149"/>
                  <a:ext cx="143" cy="136"/>
                </a:xfrm>
                <a:custGeom>
                  <a:avLst/>
                  <a:gdLst>
                    <a:gd name="T0" fmla="*/ 0 w 574"/>
                    <a:gd name="T1" fmla="*/ 0 h 546"/>
                    <a:gd name="T2" fmla="*/ 0 w 574"/>
                    <a:gd name="T3" fmla="*/ 0 h 546"/>
                    <a:gd name="T4" fmla="*/ 0 w 574"/>
                    <a:gd name="T5" fmla="*/ 0 h 546"/>
                    <a:gd name="T6" fmla="*/ 0 w 574"/>
                    <a:gd name="T7" fmla="*/ 0 h 546"/>
                    <a:gd name="T8" fmla="*/ 0 w 574"/>
                    <a:gd name="T9" fmla="*/ 0 h 546"/>
                    <a:gd name="T10" fmla="*/ 0 w 574"/>
                    <a:gd name="T11" fmla="*/ 0 h 546"/>
                    <a:gd name="T12" fmla="*/ 0 w 574"/>
                    <a:gd name="T13" fmla="*/ 0 h 546"/>
                    <a:gd name="T14" fmla="*/ 0 w 574"/>
                    <a:gd name="T15" fmla="*/ 0 h 546"/>
                    <a:gd name="T16" fmla="*/ 0 w 574"/>
                    <a:gd name="T17" fmla="*/ 0 h 546"/>
                    <a:gd name="T18" fmla="*/ 0 w 574"/>
                    <a:gd name="T19" fmla="*/ 0 h 546"/>
                    <a:gd name="T20" fmla="*/ 0 w 574"/>
                    <a:gd name="T21" fmla="*/ 0 h 546"/>
                    <a:gd name="T22" fmla="*/ 0 w 574"/>
                    <a:gd name="T23" fmla="*/ 0 h 546"/>
                    <a:gd name="T24" fmla="*/ 0 w 574"/>
                    <a:gd name="T25" fmla="*/ 0 h 546"/>
                    <a:gd name="T26" fmla="*/ 0 w 574"/>
                    <a:gd name="T27" fmla="*/ 0 h 546"/>
                    <a:gd name="T28" fmla="*/ 0 w 574"/>
                    <a:gd name="T29" fmla="*/ 0 h 546"/>
                    <a:gd name="T30" fmla="*/ 0 w 574"/>
                    <a:gd name="T31" fmla="*/ 0 h 546"/>
                    <a:gd name="T32" fmla="*/ 0 w 574"/>
                    <a:gd name="T33" fmla="*/ 0 h 546"/>
                    <a:gd name="T34" fmla="*/ 0 w 574"/>
                    <a:gd name="T35" fmla="*/ 0 h 546"/>
                    <a:gd name="T36" fmla="*/ 0 w 574"/>
                    <a:gd name="T37" fmla="*/ 0 h 546"/>
                    <a:gd name="T38" fmla="*/ 0 w 574"/>
                    <a:gd name="T39" fmla="*/ 0 h 546"/>
                    <a:gd name="T40" fmla="*/ 0 w 574"/>
                    <a:gd name="T41" fmla="*/ 0 h 546"/>
                    <a:gd name="T42" fmla="*/ 0 w 574"/>
                    <a:gd name="T43" fmla="*/ 0 h 5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74"/>
                    <a:gd name="T67" fmla="*/ 0 h 546"/>
                    <a:gd name="T68" fmla="*/ 574 w 574"/>
                    <a:gd name="T69" fmla="*/ 546 h 54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74" h="546">
                      <a:moveTo>
                        <a:pt x="45" y="0"/>
                      </a:moveTo>
                      <a:lnTo>
                        <a:pt x="192" y="104"/>
                      </a:lnTo>
                      <a:lnTo>
                        <a:pt x="407" y="172"/>
                      </a:lnTo>
                      <a:lnTo>
                        <a:pt x="359" y="177"/>
                      </a:lnTo>
                      <a:lnTo>
                        <a:pt x="372" y="216"/>
                      </a:lnTo>
                      <a:lnTo>
                        <a:pt x="236" y="159"/>
                      </a:lnTo>
                      <a:lnTo>
                        <a:pt x="279" y="201"/>
                      </a:lnTo>
                      <a:lnTo>
                        <a:pt x="212" y="207"/>
                      </a:lnTo>
                      <a:lnTo>
                        <a:pt x="390" y="262"/>
                      </a:lnTo>
                      <a:lnTo>
                        <a:pt x="333" y="279"/>
                      </a:lnTo>
                      <a:lnTo>
                        <a:pt x="475" y="337"/>
                      </a:lnTo>
                      <a:lnTo>
                        <a:pt x="435" y="366"/>
                      </a:lnTo>
                      <a:lnTo>
                        <a:pt x="486" y="387"/>
                      </a:lnTo>
                      <a:lnTo>
                        <a:pt x="498" y="368"/>
                      </a:lnTo>
                      <a:lnTo>
                        <a:pt x="570" y="447"/>
                      </a:lnTo>
                      <a:lnTo>
                        <a:pt x="574" y="546"/>
                      </a:lnTo>
                      <a:lnTo>
                        <a:pt x="286" y="503"/>
                      </a:lnTo>
                      <a:lnTo>
                        <a:pt x="139" y="231"/>
                      </a:lnTo>
                      <a:lnTo>
                        <a:pt x="0" y="63"/>
                      </a:lnTo>
                      <a:lnTo>
                        <a:pt x="89" y="84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 149"/>
                <p:cNvSpPr>
                  <a:spLocks/>
                </p:cNvSpPr>
                <p:nvPr/>
              </p:nvSpPr>
              <p:spPr bwMode="auto">
                <a:xfrm>
                  <a:off x="4152" y="3132"/>
                  <a:ext cx="237" cy="178"/>
                </a:xfrm>
                <a:custGeom>
                  <a:avLst/>
                  <a:gdLst>
                    <a:gd name="T0" fmla="*/ 0 w 948"/>
                    <a:gd name="T1" fmla="*/ 0 h 713"/>
                    <a:gd name="T2" fmla="*/ 0 w 948"/>
                    <a:gd name="T3" fmla="*/ 0 h 713"/>
                    <a:gd name="T4" fmla="*/ 0 w 948"/>
                    <a:gd name="T5" fmla="*/ 0 h 713"/>
                    <a:gd name="T6" fmla="*/ 0 w 948"/>
                    <a:gd name="T7" fmla="*/ 0 h 713"/>
                    <a:gd name="T8" fmla="*/ 0 w 948"/>
                    <a:gd name="T9" fmla="*/ 0 h 713"/>
                    <a:gd name="T10" fmla="*/ 0 w 948"/>
                    <a:gd name="T11" fmla="*/ 0 h 713"/>
                    <a:gd name="T12" fmla="*/ 0 w 948"/>
                    <a:gd name="T13" fmla="*/ 0 h 713"/>
                    <a:gd name="T14" fmla="*/ 0 w 948"/>
                    <a:gd name="T15" fmla="*/ 0 h 713"/>
                    <a:gd name="T16" fmla="*/ 0 w 948"/>
                    <a:gd name="T17" fmla="*/ 0 h 713"/>
                    <a:gd name="T18" fmla="*/ 0 w 948"/>
                    <a:gd name="T19" fmla="*/ 0 h 713"/>
                    <a:gd name="T20" fmla="*/ 0 w 948"/>
                    <a:gd name="T21" fmla="*/ 0 h 713"/>
                    <a:gd name="T22" fmla="*/ 0 w 948"/>
                    <a:gd name="T23" fmla="*/ 0 h 713"/>
                    <a:gd name="T24" fmla="*/ 0 w 948"/>
                    <a:gd name="T25" fmla="*/ 0 h 713"/>
                    <a:gd name="T26" fmla="*/ 0 w 948"/>
                    <a:gd name="T27" fmla="*/ 0 h 713"/>
                    <a:gd name="T28" fmla="*/ 0 w 948"/>
                    <a:gd name="T29" fmla="*/ 0 h 713"/>
                    <a:gd name="T30" fmla="*/ 0 w 948"/>
                    <a:gd name="T31" fmla="*/ 0 h 713"/>
                    <a:gd name="T32" fmla="*/ 0 w 948"/>
                    <a:gd name="T33" fmla="*/ 0 h 713"/>
                    <a:gd name="T34" fmla="*/ 0 w 948"/>
                    <a:gd name="T35" fmla="*/ 0 h 713"/>
                    <a:gd name="T36" fmla="*/ 0 w 948"/>
                    <a:gd name="T37" fmla="*/ 0 h 713"/>
                    <a:gd name="T38" fmla="*/ 0 w 948"/>
                    <a:gd name="T39" fmla="*/ 0 h 713"/>
                    <a:gd name="T40" fmla="*/ 0 w 948"/>
                    <a:gd name="T41" fmla="*/ 0 h 713"/>
                    <a:gd name="T42" fmla="*/ 0 w 948"/>
                    <a:gd name="T43" fmla="*/ 0 h 713"/>
                    <a:gd name="T44" fmla="*/ 0 w 948"/>
                    <a:gd name="T45" fmla="*/ 0 h 713"/>
                    <a:gd name="T46" fmla="*/ 0 w 948"/>
                    <a:gd name="T47" fmla="*/ 0 h 713"/>
                    <a:gd name="T48" fmla="*/ 0 w 948"/>
                    <a:gd name="T49" fmla="*/ 0 h 713"/>
                    <a:gd name="T50" fmla="*/ 0 w 948"/>
                    <a:gd name="T51" fmla="*/ 0 h 713"/>
                    <a:gd name="T52" fmla="*/ 0 w 948"/>
                    <a:gd name="T53" fmla="*/ 0 h 713"/>
                    <a:gd name="T54" fmla="*/ 0 w 948"/>
                    <a:gd name="T55" fmla="*/ 0 h 713"/>
                    <a:gd name="T56" fmla="*/ 0 w 948"/>
                    <a:gd name="T57" fmla="*/ 0 h 713"/>
                    <a:gd name="T58" fmla="*/ 0 w 948"/>
                    <a:gd name="T59" fmla="*/ 0 h 713"/>
                    <a:gd name="T60" fmla="*/ 0 w 948"/>
                    <a:gd name="T61" fmla="*/ 0 h 713"/>
                    <a:gd name="T62" fmla="*/ 0 w 948"/>
                    <a:gd name="T63" fmla="*/ 0 h 713"/>
                    <a:gd name="T64" fmla="*/ 0 w 948"/>
                    <a:gd name="T65" fmla="*/ 0 h 713"/>
                    <a:gd name="T66" fmla="*/ 0 w 948"/>
                    <a:gd name="T67" fmla="*/ 0 h 713"/>
                    <a:gd name="T68" fmla="*/ 0 w 948"/>
                    <a:gd name="T69" fmla="*/ 0 h 713"/>
                    <a:gd name="T70" fmla="*/ 0 w 948"/>
                    <a:gd name="T71" fmla="*/ 0 h 7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48"/>
                    <a:gd name="T109" fmla="*/ 0 h 713"/>
                    <a:gd name="T110" fmla="*/ 948 w 948"/>
                    <a:gd name="T111" fmla="*/ 713 h 7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48" h="713">
                      <a:moveTo>
                        <a:pt x="682" y="131"/>
                      </a:moveTo>
                      <a:lnTo>
                        <a:pt x="595" y="51"/>
                      </a:lnTo>
                      <a:lnTo>
                        <a:pt x="471" y="16"/>
                      </a:lnTo>
                      <a:lnTo>
                        <a:pt x="517" y="56"/>
                      </a:lnTo>
                      <a:lnTo>
                        <a:pt x="343" y="0"/>
                      </a:lnTo>
                      <a:lnTo>
                        <a:pt x="414" y="56"/>
                      </a:lnTo>
                      <a:lnTo>
                        <a:pt x="184" y="56"/>
                      </a:lnTo>
                      <a:lnTo>
                        <a:pt x="264" y="126"/>
                      </a:lnTo>
                      <a:lnTo>
                        <a:pt x="160" y="143"/>
                      </a:lnTo>
                      <a:lnTo>
                        <a:pt x="208" y="200"/>
                      </a:lnTo>
                      <a:lnTo>
                        <a:pt x="156" y="427"/>
                      </a:lnTo>
                      <a:lnTo>
                        <a:pt x="0" y="425"/>
                      </a:lnTo>
                      <a:lnTo>
                        <a:pt x="93" y="482"/>
                      </a:lnTo>
                      <a:lnTo>
                        <a:pt x="33" y="493"/>
                      </a:lnTo>
                      <a:lnTo>
                        <a:pt x="145" y="536"/>
                      </a:lnTo>
                      <a:lnTo>
                        <a:pt x="91" y="559"/>
                      </a:lnTo>
                      <a:lnTo>
                        <a:pt x="229" y="566"/>
                      </a:lnTo>
                      <a:lnTo>
                        <a:pt x="189" y="599"/>
                      </a:lnTo>
                      <a:lnTo>
                        <a:pt x="358" y="614"/>
                      </a:lnTo>
                      <a:lnTo>
                        <a:pt x="536" y="601"/>
                      </a:lnTo>
                      <a:lnTo>
                        <a:pt x="475" y="667"/>
                      </a:lnTo>
                      <a:lnTo>
                        <a:pt x="657" y="640"/>
                      </a:lnTo>
                      <a:lnTo>
                        <a:pt x="580" y="667"/>
                      </a:lnTo>
                      <a:lnTo>
                        <a:pt x="697" y="667"/>
                      </a:lnTo>
                      <a:lnTo>
                        <a:pt x="652" y="713"/>
                      </a:lnTo>
                      <a:lnTo>
                        <a:pt x="765" y="703"/>
                      </a:lnTo>
                      <a:lnTo>
                        <a:pt x="948" y="619"/>
                      </a:lnTo>
                      <a:lnTo>
                        <a:pt x="886" y="503"/>
                      </a:lnTo>
                      <a:lnTo>
                        <a:pt x="769" y="431"/>
                      </a:lnTo>
                      <a:lnTo>
                        <a:pt x="890" y="455"/>
                      </a:lnTo>
                      <a:lnTo>
                        <a:pt x="783" y="326"/>
                      </a:lnTo>
                      <a:lnTo>
                        <a:pt x="763" y="287"/>
                      </a:lnTo>
                      <a:lnTo>
                        <a:pt x="670" y="200"/>
                      </a:lnTo>
                      <a:lnTo>
                        <a:pt x="778" y="216"/>
                      </a:lnTo>
                      <a:lnTo>
                        <a:pt x="682" y="131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150"/>
                <p:cNvSpPr>
                  <a:spLocks/>
                </p:cNvSpPr>
                <p:nvPr/>
              </p:nvSpPr>
              <p:spPr bwMode="auto">
                <a:xfrm>
                  <a:off x="4212" y="3262"/>
                  <a:ext cx="174" cy="45"/>
                </a:xfrm>
                <a:custGeom>
                  <a:avLst/>
                  <a:gdLst>
                    <a:gd name="T0" fmla="*/ 0 w 694"/>
                    <a:gd name="T1" fmla="*/ 0 h 182"/>
                    <a:gd name="T2" fmla="*/ 0 w 694"/>
                    <a:gd name="T3" fmla="*/ 0 h 182"/>
                    <a:gd name="T4" fmla="*/ 0 w 694"/>
                    <a:gd name="T5" fmla="*/ 0 h 182"/>
                    <a:gd name="T6" fmla="*/ 0 w 694"/>
                    <a:gd name="T7" fmla="*/ 0 h 182"/>
                    <a:gd name="T8" fmla="*/ 0 w 694"/>
                    <a:gd name="T9" fmla="*/ 0 h 182"/>
                    <a:gd name="T10" fmla="*/ 0 w 694"/>
                    <a:gd name="T11" fmla="*/ 0 h 182"/>
                    <a:gd name="T12" fmla="*/ 0 w 694"/>
                    <a:gd name="T13" fmla="*/ 0 h 182"/>
                    <a:gd name="T14" fmla="*/ 0 w 694"/>
                    <a:gd name="T15" fmla="*/ 0 h 182"/>
                    <a:gd name="T16" fmla="*/ 0 w 694"/>
                    <a:gd name="T17" fmla="*/ 0 h 182"/>
                    <a:gd name="T18" fmla="*/ 0 w 694"/>
                    <a:gd name="T19" fmla="*/ 0 h 182"/>
                    <a:gd name="T20" fmla="*/ 0 w 694"/>
                    <a:gd name="T21" fmla="*/ 0 h 182"/>
                    <a:gd name="T22" fmla="*/ 0 w 694"/>
                    <a:gd name="T23" fmla="*/ 0 h 182"/>
                    <a:gd name="T24" fmla="*/ 0 w 694"/>
                    <a:gd name="T25" fmla="*/ 0 h 182"/>
                    <a:gd name="T26" fmla="*/ 0 w 694"/>
                    <a:gd name="T27" fmla="*/ 0 h 182"/>
                    <a:gd name="T28" fmla="*/ 0 w 694"/>
                    <a:gd name="T29" fmla="*/ 0 h 182"/>
                    <a:gd name="T30" fmla="*/ 0 w 694"/>
                    <a:gd name="T31" fmla="*/ 0 h 182"/>
                    <a:gd name="T32" fmla="*/ 0 w 694"/>
                    <a:gd name="T33" fmla="*/ 0 h 182"/>
                    <a:gd name="T34" fmla="*/ 0 w 694"/>
                    <a:gd name="T35" fmla="*/ 0 h 182"/>
                    <a:gd name="T36" fmla="*/ 0 w 694"/>
                    <a:gd name="T37" fmla="*/ 0 h 182"/>
                    <a:gd name="T38" fmla="*/ 0 w 694"/>
                    <a:gd name="T39" fmla="*/ 0 h 18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94"/>
                    <a:gd name="T61" fmla="*/ 0 h 182"/>
                    <a:gd name="T62" fmla="*/ 694 w 694"/>
                    <a:gd name="T63" fmla="*/ 182 h 18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94" h="182">
                      <a:moveTo>
                        <a:pt x="690" y="140"/>
                      </a:moveTo>
                      <a:lnTo>
                        <a:pt x="666" y="123"/>
                      </a:lnTo>
                      <a:lnTo>
                        <a:pt x="525" y="152"/>
                      </a:lnTo>
                      <a:lnTo>
                        <a:pt x="444" y="182"/>
                      </a:lnTo>
                      <a:lnTo>
                        <a:pt x="501" y="140"/>
                      </a:lnTo>
                      <a:lnTo>
                        <a:pt x="417" y="135"/>
                      </a:lnTo>
                      <a:lnTo>
                        <a:pt x="457" y="102"/>
                      </a:lnTo>
                      <a:lnTo>
                        <a:pt x="362" y="98"/>
                      </a:lnTo>
                      <a:lnTo>
                        <a:pt x="280" y="132"/>
                      </a:lnTo>
                      <a:lnTo>
                        <a:pt x="312" y="83"/>
                      </a:lnTo>
                      <a:lnTo>
                        <a:pt x="182" y="102"/>
                      </a:lnTo>
                      <a:lnTo>
                        <a:pt x="0" y="83"/>
                      </a:lnTo>
                      <a:lnTo>
                        <a:pt x="108" y="21"/>
                      </a:lnTo>
                      <a:lnTo>
                        <a:pt x="246" y="33"/>
                      </a:lnTo>
                      <a:lnTo>
                        <a:pt x="406" y="0"/>
                      </a:lnTo>
                      <a:lnTo>
                        <a:pt x="360" y="60"/>
                      </a:lnTo>
                      <a:lnTo>
                        <a:pt x="610" y="74"/>
                      </a:lnTo>
                      <a:lnTo>
                        <a:pt x="694" y="86"/>
                      </a:lnTo>
                      <a:lnTo>
                        <a:pt x="690" y="14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Freeform 151"/>
                <p:cNvSpPr>
                  <a:spLocks/>
                </p:cNvSpPr>
                <p:nvPr/>
              </p:nvSpPr>
              <p:spPr bwMode="auto">
                <a:xfrm>
                  <a:off x="4358" y="3191"/>
                  <a:ext cx="131" cy="110"/>
                </a:xfrm>
                <a:custGeom>
                  <a:avLst/>
                  <a:gdLst>
                    <a:gd name="T0" fmla="*/ 0 w 525"/>
                    <a:gd name="T1" fmla="*/ 0 h 441"/>
                    <a:gd name="T2" fmla="*/ 0 w 525"/>
                    <a:gd name="T3" fmla="*/ 0 h 441"/>
                    <a:gd name="T4" fmla="*/ 0 w 525"/>
                    <a:gd name="T5" fmla="*/ 0 h 441"/>
                    <a:gd name="T6" fmla="*/ 0 w 525"/>
                    <a:gd name="T7" fmla="*/ 0 h 441"/>
                    <a:gd name="T8" fmla="*/ 0 w 525"/>
                    <a:gd name="T9" fmla="*/ 0 h 441"/>
                    <a:gd name="T10" fmla="*/ 0 w 525"/>
                    <a:gd name="T11" fmla="*/ 0 h 441"/>
                    <a:gd name="T12" fmla="*/ 0 w 525"/>
                    <a:gd name="T13" fmla="*/ 0 h 441"/>
                    <a:gd name="T14" fmla="*/ 0 w 525"/>
                    <a:gd name="T15" fmla="*/ 0 h 441"/>
                    <a:gd name="T16" fmla="*/ 0 w 525"/>
                    <a:gd name="T17" fmla="*/ 0 h 441"/>
                    <a:gd name="T18" fmla="*/ 0 w 525"/>
                    <a:gd name="T19" fmla="*/ 0 h 441"/>
                    <a:gd name="T20" fmla="*/ 0 w 525"/>
                    <a:gd name="T21" fmla="*/ 0 h 441"/>
                    <a:gd name="T22" fmla="*/ 0 w 525"/>
                    <a:gd name="T23" fmla="*/ 0 h 441"/>
                    <a:gd name="T24" fmla="*/ 0 w 525"/>
                    <a:gd name="T25" fmla="*/ 0 h 441"/>
                    <a:gd name="T26" fmla="*/ 0 w 525"/>
                    <a:gd name="T27" fmla="*/ 0 h 441"/>
                    <a:gd name="T28" fmla="*/ 0 w 525"/>
                    <a:gd name="T29" fmla="*/ 0 h 441"/>
                    <a:gd name="T30" fmla="*/ 0 w 525"/>
                    <a:gd name="T31" fmla="*/ 0 h 441"/>
                    <a:gd name="T32" fmla="*/ 0 w 525"/>
                    <a:gd name="T33" fmla="*/ 0 h 441"/>
                    <a:gd name="T34" fmla="*/ 0 w 525"/>
                    <a:gd name="T35" fmla="*/ 0 h 441"/>
                    <a:gd name="T36" fmla="*/ 0 w 525"/>
                    <a:gd name="T37" fmla="*/ 0 h 441"/>
                    <a:gd name="T38" fmla="*/ 0 w 525"/>
                    <a:gd name="T39" fmla="*/ 0 h 441"/>
                    <a:gd name="T40" fmla="*/ 0 w 525"/>
                    <a:gd name="T41" fmla="*/ 0 h 441"/>
                    <a:gd name="T42" fmla="*/ 0 w 525"/>
                    <a:gd name="T43" fmla="*/ 0 h 441"/>
                    <a:gd name="T44" fmla="*/ 0 w 525"/>
                    <a:gd name="T45" fmla="*/ 0 h 441"/>
                    <a:gd name="T46" fmla="*/ 0 w 525"/>
                    <a:gd name="T47" fmla="*/ 0 h 441"/>
                    <a:gd name="T48" fmla="*/ 0 w 525"/>
                    <a:gd name="T49" fmla="*/ 0 h 441"/>
                    <a:gd name="T50" fmla="*/ 0 w 525"/>
                    <a:gd name="T51" fmla="*/ 0 h 4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25"/>
                    <a:gd name="T79" fmla="*/ 0 h 441"/>
                    <a:gd name="T80" fmla="*/ 525 w 525"/>
                    <a:gd name="T81" fmla="*/ 441 h 44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25" h="441">
                      <a:moveTo>
                        <a:pt x="0" y="0"/>
                      </a:moveTo>
                      <a:lnTo>
                        <a:pt x="101" y="44"/>
                      </a:lnTo>
                      <a:lnTo>
                        <a:pt x="266" y="87"/>
                      </a:lnTo>
                      <a:lnTo>
                        <a:pt x="206" y="123"/>
                      </a:lnTo>
                      <a:lnTo>
                        <a:pt x="374" y="177"/>
                      </a:lnTo>
                      <a:lnTo>
                        <a:pt x="301" y="191"/>
                      </a:lnTo>
                      <a:lnTo>
                        <a:pt x="383" y="267"/>
                      </a:lnTo>
                      <a:lnTo>
                        <a:pt x="386" y="227"/>
                      </a:lnTo>
                      <a:lnTo>
                        <a:pt x="431" y="270"/>
                      </a:lnTo>
                      <a:lnTo>
                        <a:pt x="433" y="235"/>
                      </a:lnTo>
                      <a:lnTo>
                        <a:pt x="492" y="306"/>
                      </a:lnTo>
                      <a:lnTo>
                        <a:pt x="525" y="363"/>
                      </a:lnTo>
                      <a:lnTo>
                        <a:pt x="433" y="380"/>
                      </a:lnTo>
                      <a:lnTo>
                        <a:pt x="497" y="440"/>
                      </a:lnTo>
                      <a:lnTo>
                        <a:pt x="431" y="422"/>
                      </a:lnTo>
                      <a:lnTo>
                        <a:pt x="325" y="441"/>
                      </a:lnTo>
                      <a:lnTo>
                        <a:pt x="362" y="416"/>
                      </a:lnTo>
                      <a:lnTo>
                        <a:pt x="257" y="417"/>
                      </a:lnTo>
                      <a:lnTo>
                        <a:pt x="279" y="402"/>
                      </a:lnTo>
                      <a:lnTo>
                        <a:pt x="194" y="407"/>
                      </a:lnTo>
                      <a:lnTo>
                        <a:pt x="218" y="383"/>
                      </a:lnTo>
                      <a:lnTo>
                        <a:pt x="187" y="378"/>
                      </a:lnTo>
                      <a:lnTo>
                        <a:pt x="176" y="293"/>
                      </a:lnTo>
                      <a:lnTo>
                        <a:pt x="106" y="1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152"/>
                <p:cNvSpPr>
                  <a:spLocks/>
                </p:cNvSpPr>
                <p:nvPr/>
              </p:nvSpPr>
              <p:spPr bwMode="auto">
                <a:xfrm>
                  <a:off x="4103" y="3132"/>
                  <a:ext cx="225" cy="130"/>
                </a:xfrm>
                <a:custGeom>
                  <a:avLst/>
                  <a:gdLst>
                    <a:gd name="T0" fmla="*/ 0 w 900"/>
                    <a:gd name="T1" fmla="*/ 0 h 519"/>
                    <a:gd name="T2" fmla="*/ 0 w 900"/>
                    <a:gd name="T3" fmla="*/ 0 h 519"/>
                    <a:gd name="T4" fmla="*/ 0 w 900"/>
                    <a:gd name="T5" fmla="*/ 0 h 519"/>
                    <a:gd name="T6" fmla="*/ 0 w 900"/>
                    <a:gd name="T7" fmla="*/ 0 h 519"/>
                    <a:gd name="T8" fmla="*/ 0 w 900"/>
                    <a:gd name="T9" fmla="*/ 0 h 519"/>
                    <a:gd name="T10" fmla="*/ 0 w 900"/>
                    <a:gd name="T11" fmla="*/ 0 h 519"/>
                    <a:gd name="T12" fmla="*/ 0 w 900"/>
                    <a:gd name="T13" fmla="*/ 0 h 519"/>
                    <a:gd name="T14" fmla="*/ 0 w 900"/>
                    <a:gd name="T15" fmla="*/ 0 h 519"/>
                    <a:gd name="T16" fmla="*/ 0 w 900"/>
                    <a:gd name="T17" fmla="*/ 0 h 519"/>
                    <a:gd name="T18" fmla="*/ 0 w 900"/>
                    <a:gd name="T19" fmla="*/ 0 h 519"/>
                    <a:gd name="T20" fmla="*/ 0 w 900"/>
                    <a:gd name="T21" fmla="*/ 0 h 519"/>
                    <a:gd name="T22" fmla="*/ 0 w 900"/>
                    <a:gd name="T23" fmla="*/ 0 h 519"/>
                    <a:gd name="T24" fmla="*/ 0 w 900"/>
                    <a:gd name="T25" fmla="*/ 0 h 519"/>
                    <a:gd name="T26" fmla="*/ 0 w 900"/>
                    <a:gd name="T27" fmla="*/ 0 h 519"/>
                    <a:gd name="T28" fmla="*/ 0 w 900"/>
                    <a:gd name="T29" fmla="*/ 0 h 519"/>
                    <a:gd name="T30" fmla="*/ 0 w 900"/>
                    <a:gd name="T31" fmla="*/ 0 h 519"/>
                    <a:gd name="T32" fmla="*/ 0 w 900"/>
                    <a:gd name="T33" fmla="*/ 0 h 519"/>
                    <a:gd name="T34" fmla="*/ 0 w 900"/>
                    <a:gd name="T35" fmla="*/ 0 h 519"/>
                    <a:gd name="T36" fmla="*/ 0 w 900"/>
                    <a:gd name="T37" fmla="*/ 0 h 519"/>
                    <a:gd name="T38" fmla="*/ 0 w 900"/>
                    <a:gd name="T39" fmla="*/ 0 h 519"/>
                    <a:gd name="T40" fmla="*/ 0 w 900"/>
                    <a:gd name="T41" fmla="*/ 0 h 519"/>
                    <a:gd name="T42" fmla="*/ 0 w 900"/>
                    <a:gd name="T43" fmla="*/ 0 h 519"/>
                    <a:gd name="T44" fmla="*/ 0 w 900"/>
                    <a:gd name="T45" fmla="*/ 0 h 519"/>
                    <a:gd name="T46" fmla="*/ 0 w 900"/>
                    <a:gd name="T47" fmla="*/ 0 h 519"/>
                    <a:gd name="T48" fmla="*/ 0 w 900"/>
                    <a:gd name="T49" fmla="*/ 0 h 519"/>
                    <a:gd name="T50" fmla="*/ 0 w 900"/>
                    <a:gd name="T51" fmla="*/ 0 h 519"/>
                    <a:gd name="T52" fmla="*/ 0 w 900"/>
                    <a:gd name="T53" fmla="*/ 0 h 519"/>
                    <a:gd name="T54" fmla="*/ 0 w 900"/>
                    <a:gd name="T55" fmla="*/ 0 h 519"/>
                    <a:gd name="T56" fmla="*/ 0 w 900"/>
                    <a:gd name="T57" fmla="*/ 0 h 519"/>
                    <a:gd name="T58" fmla="*/ 0 w 900"/>
                    <a:gd name="T59" fmla="*/ 0 h 519"/>
                    <a:gd name="T60" fmla="*/ 0 w 900"/>
                    <a:gd name="T61" fmla="*/ 0 h 519"/>
                    <a:gd name="T62" fmla="*/ 0 w 900"/>
                    <a:gd name="T63" fmla="*/ 0 h 519"/>
                    <a:gd name="T64" fmla="*/ 0 w 900"/>
                    <a:gd name="T65" fmla="*/ 0 h 519"/>
                    <a:gd name="T66" fmla="*/ 0 w 900"/>
                    <a:gd name="T67" fmla="*/ 0 h 519"/>
                    <a:gd name="T68" fmla="*/ 0 w 900"/>
                    <a:gd name="T69" fmla="*/ 0 h 519"/>
                    <a:gd name="T70" fmla="*/ 0 w 900"/>
                    <a:gd name="T71" fmla="*/ 0 h 519"/>
                    <a:gd name="T72" fmla="*/ 0 w 900"/>
                    <a:gd name="T73" fmla="*/ 0 h 519"/>
                    <a:gd name="T74" fmla="*/ 0 w 900"/>
                    <a:gd name="T75" fmla="*/ 0 h 519"/>
                    <a:gd name="T76" fmla="*/ 0 w 900"/>
                    <a:gd name="T77" fmla="*/ 0 h 51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900"/>
                    <a:gd name="T118" fmla="*/ 0 h 519"/>
                    <a:gd name="T119" fmla="*/ 900 w 900"/>
                    <a:gd name="T120" fmla="*/ 519 h 51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900" h="519">
                      <a:moveTo>
                        <a:pt x="549" y="66"/>
                      </a:moveTo>
                      <a:lnTo>
                        <a:pt x="315" y="0"/>
                      </a:lnTo>
                      <a:lnTo>
                        <a:pt x="162" y="22"/>
                      </a:lnTo>
                      <a:lnTo>
                        <a:pt x="329" y="49"/>
                      </a:lnTo>
                      <a:lnTo>
                        <a:pt x="149" y="84"/>
                      </a:lnTo>
                      <a:lnTo>
                        <a:pt x="0" y="102"/>
                      </a:lnTo>
                      <a:lnTo>
                        <a:pt x="149" y="132"/>
                      </a:lnTo>
                      <a:lnTo>
                        <a:pt x="69" y="155"/>
                      </a:lnTo>
                      <a:lnTo>
                        <a:pt x="224" y="203"/>
                      </a:lnTo>
                      <a:lnTo>
                        <a:pt x="105" y="221"/>
                      </a:lnTo>
                      <a:lnTo>
                        <a:pt x="290" y="252"/>
                      </a:lnTo>
                      <a:lnTo>
                        <a:pt x="189" y="278"/>
                      </a:lnTo>
                      <a:lnTo>
                        <a:pt x="303" y="335"/>
                      </a:lnTo>
                      <a:lnTo>
                        <a:pt x="224" y="339"/>
                      </a:lnTo>
                      <a:lnTo>
                        <a:pt x="118" y="348"/>
                      </a:lnTo>
                      <a:lnTo>
                        <a:pt x="228" y="396"/>
                      </a:lnTo>
                      <a:lnTo>
                        <a:pt x="315" y="419"/>
                      </a:lnTo>
                      <a:lnTo>
                        <a:pt x="267" y="436"/>
                      </a:lnTo>
                      <a:lnTo>
                        <a:pt x="347" y="515"/>
                      </a:lnTo>
                      <a:lnTo>
                        <a:pt x="479" y="519"/>
                      </a:lnTo>
                      <a:lnTo>
                        <a:pt x="381" y="414"/>
                      </a:lnTo>
                      <a:lnTo>
                        <a:pt x="531" y="444"/>
                      </a:lnTo>
                      <a:lnTo>
                        <a:pt x="474" y="378"/>
                      </a:lnTo>
                      <a:lnTo>
                        <a:pt x="681" y="441"/>
                      </a:lnTo>
                      <a:lnTo>
                        <a:pt x="681" y="401"/>
                      </a:lnTo>
                      <a:lnTo>
                        <a:pt x="839" y="344"/>
                      </a:lnTo>
                      <a:lnTo>
                        <a:pt x="813" y="309"/>
                      </a:lnTo>
                      <a:lnTo>
                        <a:pt x="900" y="295"/>
                      </a:lnTo>
                      <a:lnTo>
                        <a:pt x="693" y="141"/>
                      </a:lnTo>
                      <a:lnTo>
                        <a:pt x="720" y="212"/>
                      </a:lnTo>
                      <a:lnTo>
                        <a:pt x="593" y="186"/>
                      </a:lnTo>
                      <a:lnTo>
                        <a:pt x="641" y="229"/>
                      </a:lnTo>
                      <a:lnTo>
                        <a:pt x="426" y="234"/>
                      </a:lnTo>
                      <a:lnTo>
                        <a:pt x="492" y="181"/>
                      </a:lnTo>
                      <a:lnTo>
                        <a:pt x="435" y="141"/>
                      </a:lnTo>
                      <a:lnTo>
                        <a:pt x="545" y="129"/>
                      </a:lnTo>
                      <a:lnTo>
                        <a:pt x="461" y="97"/>
                      </a:lnTo>
                      <a:lnTo>
                        <a:pt x="54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reeform 153"/>
                <p:cNvSpPr>
                  <a:spLocks/>
                </p:cNvSpPr>
                <p:nvPr/>
              </p:nvSpPr>
              <p:spPr bwMode="auto">
                <a:xfrm>
                  <a:off x="3877" y="3103"/>
                  <a:ext cx="224" cy="193"/>
                </a:xfrm>
                <a:custGeom>
                  <a:avLst/>
                  <a:gdLst>
                    <a:gd name="T0" fmla="*/ 0 w 897"/>
                    <a:gd name="T1" fmla="*/ 0 h 775"/>
                    <a:gd name="T2" fmla="*/ 0 w 897"/>
                    <a:gd name="T3" fmla="*/ 0 h 775"/>
                    <a:gd name="T4" fmla="*/ 0 w 897"/>
                    <a:gd name="T5" fmla="*/ 0 h 775"/>
                    <a:gd name="T6" fmla="*/ 0 w 897"/>
                    <a:gd name="T7" fmla="*/ 0 h 775"/>
                    <a:gd name="T8" fmla="*/ 0 w 897"/>
                    <a:gd name="T9" fmla="*/ 0 h 775"/>
                    <a:gd name="T10" fmla="*/ 0 w 897"/>
                    <a:gd name="T11" fmla="*/ 0 h 775"/>
                    <a:gd name="T12" fmla="*/ 0 w 897"/>
                    <a:gd name="T13" fmla="*/ 0 h 775"/>
                    <a:gd name="T14" fmla="*/ 0 w 897"/>
                    <a:gd name="T15" fmla="*/ 0 h 775"/>
                    <a:gd name="T16" fmla="*/ 0 w 897"/>
                    <a:gd name="T17" fmla="*/ 0 h 775"/>
                    <a:gd name="T18" fmla="*/ 0 w 897"/>
                    <a:gd name="T19" fmla="*/ 0 h 775"/>
                    <a:gd name="T20" fmla="*/ 0 w 897"/>
                    <a:gd name="T21" fmla="*/ 0 h 775"/>
                    <a:gd name="T22" fmla="*/ 0 w 897"/>
                    <a:gd name="T23" fmla="*/ 0 h 775"/>
                    <a:gd name="T24" fmla="*/ 0 w 897"/>
                    <a:gd name="T25" fmla="*/ 0 h 775"/>
                    <a:gd name="T26" fmla="*/ 0 w 897"/>
                    <a:gd name="T27" fmla="*/ 0 h 775"/>
                    <a:gd name="T28" fmla="*/ 0 w 897"/>
                    <a:gd name="T29" fmla="*/ 0 h 775"/>
                    <a:gd name="T30" fmla="*/ 0 w 897"/>
                    <a:gd name="T31" fmla="*/ 0 h 775"/>
                    <a:gd name="T32" fmla="*/ 0 w 897"/>
                    <a:gd name="T33" fmla="*/ 0 h 775"/>
                    <a:gd name="T34" fmla="*/ 0 w 897"/>
                    <a:gd name="T35" fmla="*/ 0 h 775"/>
                    <a:gd name="T36" fmla="*/ 0 w 897"/>
                    <a:gd name="T37" fmla="*/ 0 h 775"/>
                    <a:gd name="T38" fmla="*/ 0 w 897"/>
                    <a:gd name="T39" fmla="*/ 0 h 775"/>
                    <a:gd name="T40" fmla="*/ 0 w 897"/>
                    <a:gd name="T41" fmla="*/ 0 h 775"/>
                    <a:gd name="T42" fmla="*/ 0 w 897"/>
                    <a:gd name="T43" fmla="*/ 0 h 775"/>
                    <a:gd name="T44" fmla="*/ 0 w 897"/>
                    <a:gd name="T45" fmla="*/ 0 h 775"/>
                    <a:gd name="T46" fmla="*/ 0 w 897"/>
                    <a:gd name="T47" fmla="*/ 0 h 775"/>
                    <a:gd name="T48" fmla="*/ 0 w 897"/>
                    <a:gd name="T49" fmla="*/ 0 h 775"/>
                    <a:gd name="T50" fmla="*/ 0 w 897"/>
                    <a:gd name="T51" fmla="*/ 0 h 775"/>
                    <a:gd name="T52" fmla="*/ 0 w 897"/>
                    <a:gd name="T53" fmla="*/ 0 h 775"/>
                    <a:gd name="T54" fmla="*/ 0 w 897"/>
                    <a:gd name="T55" fmla="*/ 0 h 775"/>
                    <a:gd name="T56" fmla="*/ 0 w 897"/>
                    <a:gd name="T57" fmla="*/ 0 h 775"/>
                    <a:gd name="T58" fmla="*/ 0 w 897"/>
                    <a:gd name="T59" fmla="*/ 0 h 775"/>
                    <a:gd name="T60" fmla="*/ 0 w 897"/>
                    <a:gd name="T61" fmla="*/ 0 h 775"/>
                    <a:gd name="T62" fmla="*/ 0 w 897"/>
                    <a:gd name="T63" fmla="*/ 0 h 775"/>
                    <a:gd name="T64" fmla="*/ 0 w 897"/>
                    <a:gd name="T65" fmla="*/ 0 h 775"/>
                    <a:gd name="T66" fmla="*/ 0 w 897"/>
                    <a:gd name="T67" fmla="*/ 0 h 775"/>
                    <a:gd name="T68" fmla="*/ 0 w 897"/>
                    <a:gd name="T69" fmla="*/ 0 h 775"/>
                    <a:gd name="T70" fmla="*/ 0 w 897"/>
                    <a:gd name="T71" fmla="*/ 0 h 775"/>
                    <a:gd name="T72" fmla="*/ 0 w 897"/>
                    <a:gd name="T73" fmla="*/ 0 h 775"/>
                    <a:gd name="T74" fmla="*/ 0 w 897"/>
                    <a:gd name="T75" fmla="*/ 0 h 775"/>
                    <a:gd name="T76" fmla="*/ 0 w 897"/>
                    <a:gd name="T77" fmla="*/ 0 h 775"/>
                    <a:gd name="T78" fmla="*/ 0 w 897"/>
                    <a:gd name="T79" fmla="*/ 0 h 775"/>
                    <a:gd name="T80" fmla="*/ 0 w 897"/>
                    <a:gd name="T81" fmla="*/ 0 h 775"/>
                    <a:gd name="T82" fmla="*/ 0 w 897"/>
                    <a:gd name="T83" fmla="*/ 0 h 775"/>
                    <a:gd name="T84" fmla="*/ 0 w 897"/>
                    <a:gd name="T85" fmla="*/ 0 h 775"/>
                    <a:gd name="T86" fmla="*/ 0 w 897"/>
                    <a:gd name="T87" fmla="*/ 0 h 775"/>
                    <a:gd name="T88" fmla="*/ 0 w 897"/>
                    <a:gd name="T89" fmla="*/ 0 h 77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97"/>
                    <a:gd name="T136" fmla="*/ 0 h 775"/>
                    <a:gd name="T137" fmla="*/ 897 w 897"/>
                    <a:gd name="T138" fmla="*/ 775 h 77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97" h="775">
                      <a:moveTo>
                        <a:pt x="563" y="198"/>
                      </a:moveTo>
                      <a:lnTo>
                        <a:pt x="528" y="155"/>
                      </a:lnTo>
                      <a:lnTo>
                        <a:pt x="515" y="93"/>
                      </a:lnTo>
                      <a:lnTo>
                        <a:pt x="308" y="0"/>
                      </a:lnTo>
                      <a:lnTo>
                        <a:pt x="351" y="71"/>
                      </a:lnTo>
                      <a:lnTo>
                        <a:pt x="168" y="45"/>
                      </a:lnTo>
                      <a:lnTo>
                        <a:pt x="246" y="89"/>
                      </a:lnTo>
                      <a:lnTo>
                        <a:pt x="146" y="133"/>
                      </a:lnTo>
                      <a:lnTo>
                        <a:pt x="308" y="155"/>
                      </a:lnTo>
                      <a:lnTo>
                        <a:pt x="194" y="182"/>
                      </a:lnTo>
                      <a:lnTo>
                        <a:pt x="383" y="251"/>
                      </a:lnTo>
                      <a:lnTo>
                        <a:pt x="48" y="207"/>
                      </a:lnTo>
                      <a:lnTo>
                        <a:pt x="137" y="260"/>
                      </a:lnTo>
                      <a:lnTo>
                        <a:pt x="0" y="282"/>
                      </a:lnTo>
                      <a:lnTo>
                        <a:pt x="180" y="353"/>
                      </a:lnTo>
                      <a:lnTo>
                        <a:pt x="114" y="374"/>
                      </a:lnTo>
                      <a:lnTo>
                        <a:pt x="277" y="445"/>
                      </a:lnTo>
                      <a:lnTo>
                        <a:pt x="57" y="428"/>
                      </a:lnTo>
                      <a:lnTo>
                        <a:pt x="128" y="481"/>
                      </a:lnTo>
                      <a:lnTo>
                        <a:pt x="32" y="511"/>
                      </a:lnTo>
                      <a:lnTo>
                        <a:pt x="194" y="551"/>
                      </a:lnTo>
                      <a:lnTo>
                        <a:pt x="132" y="577"/>
                      </a:lnTo>
                      <a:lnTo>
                        <a:pt x="299" y="595"/>
                      </a:lnTo>
                      <a:lnTo>
                        <a:pt x="189" y="634"/>
                      </a:lnTo>
                      <a:lnTo>
                        <a:pt x="369" y="656"/>
                      </a:lnTo>
                      <a:lnTo>
                        <a:pt x="242" y="679"/>
                      </a:lnTo>
                      <a:lnTo>
                        <a:pt x="405" y="745"/>
                      </a:lnTo>
                      <a:lnTo>
                        <a:pt x="524" y="736"/>
                      </a:lnTo>
                      <a:lnTo>
                        <a:pt x="492" y="775"/>
                      </a:lnTo>
                      <a:lnTo>
                        <a:pt x="603" y="727"/>
                      </a:lnTo>
                      <a:lnTo>
                        <a:pt x="875" y="749"/>
                      </a:lnTo>
                      <a:lnTo>
                        <a:pt x="822" y="652"/>
                      </a:lnTo>
                      <a:lnTo>
                        <a:pt x="897" y="695"/>
                      </a:lnTo>
                      <a:lnTo>
                        <a:pt x="822" y="572"/>
                      </a:lnTo>
                      <a:lnTo>
                        <a:pt x="624" y="572"/>
                      </a:lnTo>
                      <a:lnTo>
                        <a:pt x="549" y="489"/>
                      </a:lnTo>
                      <a:lnTo>
                        <a:pt x="633" y="503"/>
                      </a:lnTo>
                      <a:lnTo>
                        <a:pt x="554" y="437"/>
                      </a:lnTo>
                      <a:lnTo>
                        <a:pt x="638" y="449"/>
                      </a:lnTo>
                      <a:lnTo>
                        <a:pt x="431" y="362"/>
                      </a:lnTo>
                      <a:lnTo>
                        <a:pt x="528" y="322"/>
                      </a:lnTo>
                      <a:lnTo>
                        <a:pt x="471" y="260"/>
                      </a:lnTo>
                      <a:lnTo>
                        <a:pt x="603" y="256"/>
                      </a:lnTo>
                      <a:lnTo>
                        <a:pt x="563" y="198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reeform 154"/>
                <p:cNvSpPr>
                  <a:spLocks/>
                </p:cNvSpPr>
                <p:nvPr/>
              </p:nvSpPr>
              <p:spPr bwMode="auto">
                <a:xfrm>
                  <a:off x="3852" y="2865"/>
                  <a:ext cx="588" cy="204"/>
                </a:xfrm>
                <a:custGeom>
                  <a:avLst/>
                  <a:gdLst>
                    <a:gd name="T0" fmla="*/ 0 w 2351"/>
                    <a:gd name="T1" fmla="*/ 0 h 815"/>
                    <a:gd name="T2" fmla="*/ 0 w 2351"/>
                    <a:gd name="T3" fmla="*/ 0 h 815"/>
                    <a:gd name="T4" fmla="*/ 0 w 2351"/>
                    <a:gd name="T5" fmla="*/ 0 h 815"/>
                    <a:gd name="T6" fmla="*/ 0 w 2351"/>
                    <a:gd name="T7" fmla="*/ 0 h 815"/>
                    <a:gd name="T8" fmla="*/ 0 w 2351"/>
                    <a:gd name="T9" fmla="*/ 0 h 815"/>
                    <a:gd name="T10" fmla="*/ 0 w 2351"/>
                    <a:gd name="T11" fmla="*/ 0 h 815"/>
                    <a:gd name="T12" fmla="*/ 0 w 2351"/>
                    <a:gd name="T13" fmla="*/ 0 h 815"/>
                    <a:gd name="T14" fmla="*/ 0 w 2351"/>
                    <a:gd name="T15" fmla="*/ 0 h 815"/>
                    <a:gd name="T16" fmla="*/ 0 w 2351"/>
                    <a:gd name="T17" fmla="*/ 0 h 815"/>
                    <a:gd name="T18" fmla="*/ 0 w 2351"/>
                    <a:gd name="T19" fmla="*/ 0 h 815"/>
                    <a:gd name="T20" fmla="*/ 0 w 2351"/>
                    <a:gd name="T21" fmla="*/ 0 h 815"/>
                    <a:gd name="T22" fmla="*/ 0 w 2351"/>
                    <a:gd name="T23" fmla="*/ 0 h 815"/>
                    <a:gd name="T24" fmla="*/ 0 w 2351"/>
                    <a:gd name="T25" fmla="*/ 0 h 815"/>
                    <a:gd name="T26" fmla="*/ 0 w 2351"/>
                    <a:gd name="T27" fmla="*/ 0 h 815"/>
                    <a:gd name="T28" fmla="*/ 0 w 2351"/>
                    <a:gd name="T29" fmla="*/ 0 h 815"/>
                    <a:gd name="T30" fmla="*/ 0 w 2351"/>
                    <a:gd name="T31" fmla="*/ 0 h 815"/>
                    <a:gd name="T32" fmla="*/ 0 w 2351"/>
                    <a:gd name="T33" fmla="*/ 0 h 815"/>
                    <a:gd name="T34" fmla="*/ 0 w 2351"/>
                    <a:gd name="T35" fmla="*/ 0 h 815"/>
                    <a:gd name="T36" fmla="*/ 0 w 2351"/>
                    <a:gd name="T37" fmla="*/ 0 h 815"/>
                    <a:gd name="T38" fmla="*/ 0 w 2351"/>
                    <a:gd name="T39" fmla="*/ 0 h 815"/>
                    <a:gd name="T40" fmla="*/ 0 w 2351"/>
                    <a:gd name="T41" fmla="*/ 0 h 815"/>
                    <a:gd name="T42" fmla="*/ 0 w 2351"/>
                    <a:gd name="T43" fmla="*/ 0 h 815"/>
                    <a:gd name="T44" fmla="*/ 0 w 2351"/>
                    <a:gd name="T45" fmla="*/ 0 h 815"/>
                    <a:gd name="T46" fmla="*/ 0 w 2351"/>
                    <a:gd name="T47" fmla="*/ 0 h 815"/>
                    <a:gd name="T48" fmla="*/ 0 w 2351"/>
                    <a:gd name="T49" fmla="*/ 0 h 815"/>
                    <a:gd name="T50" fmla="*/ 0 w 2351"/>
                    <a:gd name="T51" fmla="*/ 0 h 815"/>
                    <a:gd name="T52" fmla="*/ 0 w 2351"/>
                    <a:gd name="T53" fmla="*/ 0 h 815"/>
                    <a:gd name="T54" fmla="*/ 0 w 2351"/>
                    <a:gd name="T55" fmla="*/ 0 h 815"/>
                    <a:gd name="T56" fmla="*/ 0 w 2351"/>
                    <a:gd name="T57" fmla="*/ 0 h 815"/>
                    <a:gd name="T58" fmla="*/ 0 w 2351"/>
                    <a:gd name="T59" fmla="*/ 0 h 815"/>
                    <a:gd name="T60" fmla="*/ 0 w 2351"/>
                    <a:gd name="T61" fmla="*/ 0 h 815"/>
                    <a:gd name="T62" fmla="*/ 0 w 2351"/>
                    <a:gd name="T63" fmla="*/ 0 h 815"/>
                    <a:gd name="T64" fmla="*/ 0 w 2351"/>
                    <a:gd name="T65" fmla="*/ 0 h 815"/>
                    <a:gd name="T66" fmla="*/ 0 w 2351"/>
                    <a:gd name="T67" fmla="*/ 0 h 815"/>
                    <a:gd name="T68" fmla="*/ 0 w 2351"/>
                    <a:gd name="T69" fmla="*/ 0 h 815"/>
                    <a:gd name="T70" fmla="*/ 0 w 2351"/>
                    <a:gd name="T71" fmla="*/ 0 h 815"/>
                    <a:gd name="T72" fmla="*/ 0 w 2351"/>
                    <a:gd name="T73" fmla="*/ 0 h 815"/>
                    <a:gd name="T74" fmla="*/ 0 w 2351"/>
                    <a:gd name="T75" fmla="*/ 0 h 815"/>
                    <a:gd name="T76" fmla="*/ 0 w 2351"/>
                    <a:gd name="T77" fmla="*/ 0 h 815"/>
                    <a:gd name="T78" fmla="*/ 0 w 2351"/>
                    <a:gd name="T79" fmla="*/ 0 h 815"/>
                    <a:gd name="T80" fmla="*/ 0 w 2351"/>
                    <a:gd name="T81" fmla="*/ 0 h 815"/>
                    <a:gd name="T82" fmla="*/ 0 w 2351"/>
                    <a:gd name="T83" fmla="*/ 0 h 815"/>
                    <a:gd name="T84" fmla="*/ 0 w 2351"/>
                    <a:gd name="T85" fmla="*/ 0 h 815"/>
                    <a:gd name="T86" fmla="*/ 0 w 2351"/>
                    <a:gd name="T87" fmla="*/ 0 h 815"/>
                    <a:gd name="T88" fmla="*/ 0 w 2351"/>
                    <a:gd name="T89" fmla="*/ 0 h 815"/>
                    <a:gd name="T90" fmla="*/ 0 w 2351"/>
                    <a:gd name="T91" fmla="*/ 0 h 815"/>
                    <a:gd name="T92" fmla="*/ 0 w 2351"/>
                    <a:gd name="T93" fmla="*/ 0 h 815"/>
                    <a:gd name="T94" fmla="*/ 0 w 2351"/>
                    <a:gd name="T95" fmla="*/ 0 h 815"/>
                    <a:gd name="T96" fmla="*/ 0 w 2351"/>
                    <a:gd name="T97" fmla="*/ 0 h 815"/>
                    <a:gd name="T98" fmla="*/ 0 w 2351"/>
                    <a:gd name="T99" fmla="*/ 0 h 815"/>
                    <a:gd name="T100" fmla="*/ 0 w 2351"/>
                    <a:gd name="T101" fmla="*/ 0 h 815"/>
                    <a:gd name="T102" fmla="*/ 0 w 2351"/>
                    <a:gd name="T103" fmla="*/ 0 h 815"/>
                    <a:gd name="T104" fmla="*/ 0 w 2351"/>
                    <a:gd name="T105" fmla="*/ 0 h 815"/>
                    <a:gd name="T106" fmla="*/ 0 w 2351"/>
                    <a:gd name="T107" fmla="*/ 0 h 815"/>
                    <a:gd name="T108" fmla="*/ 0 w 2351"/>
                    <a:gd name="T109" fmla="*/ 0 h 8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351"/>
                    <a:gd name="T166" fmla="*/ 0 h 815"/>
                    <a:gd name="T167" fmla="*/ 2351 w 2351"/>
                    <a:gd name="T168" fmla="*/ 815 h 8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351" h="815">
                      <a:moveTo>
                        <a:pt x="839" y="66"/>
                      </a:moveTo>
                      <a:lnTo>
                        <a:pt x="602" y="0"/>
                      </a:lnTo>
                      <a:lnTo>
                        <a:pt x="276" y="84"/>
                      </a:lnTo>
                      <a:lnTo>
                        <a:pt x="387" y="98"/>
                      </a:lnTo>
                      <a:lnTo>
                        <a:pt x="135" y="146"/>
                      </a:lnTo>
                      <a:lnTo>
                        <a:pt x="316" y="189"/>
                      </a:lnTo>
                      <a:lnTo>
                        <a:pt x="456" y="198"/>
                      </a:lnTo>
                      <a:lnTo>
                        <a:pt x="250" y="246"/>
                      </a:lnTo>
                      <a:lnTo>
                        <a:pt x="456" y="255"/>
                      </a:lnTo>
                      <a:lnTo>
                        <a:pt x="356" y="287"/>
                      </a:lnTo>
                      <a:lnTo>
                        <a:pt x="654" y="326"/>
                      </a:lnTo>
                      <a:lnTo>
                        <a:pt x="825" y="291"/>
                      </a:lnTo>
                      <a:lnTo>
                        <a:pt x="650" y="440"/>
                      </a:lnTo>
                      <a:lnTo>
                        <a:pt x="242" y="401"/>
                      </a:lnTo>
                      <a:lnTo>
                        <a:pt x="0" y="423"/>
                      </a:lnTo>
                      <a:lnTo>
                        <a:pt x="193" y="471"/>
                      </a:lnTo>
                      <a:lnTo>
                        <a:pt x="53" y="528"/>
                      </a:lnTo>
                      <a:lnTo>
                        <a:pt x="329" y="563"/>
                      </a:lnTo>
                      <a:lnTo>
                        <a:pt x="144" y="608"/>
                      </a:lnTo>
                      <a:lnTo>
                        <a:pt x="250" y="647"/>
                      </a:lnTo>
                      <a:lnTo>
                        <a:pt x="497" y="660"/>
                      </a:lnTo>
                      <a:lnTo>
                        <a:pt x="413" y="700"/>
                      </a:lnTo>
                      <a:lnTo>
                        <a:pt x="685" y="727"/>
                      </a:lnTo>
                      <a:lnTo>
                        <a:pt x="584" y="784"/>
                      </a:lnTo>
                      <a:lnTo>
                        <a:pt x="734" y="815"/>
                      </a:lnTo>
                      <a:lnTo>
                        <a:pt x="716" y="766"/>
                      </a:lnTo>
                      <a:lnTo>
                        <a:pt x="843" y="709"/>
                      </a:lnTo>
                      <a:lnTo>
                        <a:pt x="751" y="678"/>
                      </a:lnTo>
                      <a:lnTo>
                        <a:pt x="957" y="620"/>
                      </a:lnTo>
                      <a:lnTo>
                        <a:pt x="1142" y="669"/>
                      </a:lnTo>
                      <a:lnTo>
                        <a:pt x="1094" y="586"/>
                      </a:lnTo>
                      <a:lnTo>
                        <a:pt x="1467" y="669"/>
                      </a:lnTo>
                      <a:lnTo>
                        <a:pt x="1770" y="669"/>
                      </a:lnTo>
                      <a:lnTo>
                        <a:pt x="1634" y="743"/>
                      </a:lnTo>
                      <a:lnTo>
                        <a:pt x="1854" y="731"/>
                      </a:lnTo>
                      <a:lnTo>
                        <a:pt x="1841" y="784"/>
                      </a:lnTo>
                      <a:lnTo>
                        <a:pt x="2064" y="695"/>
                      </a:lnTo>
                      <a:lnTo>
                        <a:pt x="2276" y="757"/>
                      </a:lnTo>
                      <a:lnTo>
                        <a:pt x="2113" y="599"/>
                      </a:lnTo>
                      <a:lnTo>
                        <a:pt x="2351" y="638"/>
                      </a:lnTo>
                      <a:lnTo>
                        <a:pt x="2139" y="510"/>
                      </a:lnTo>
                      <a:lnTo>
                        <a:pt x="2284" y="515"/>
                      </a:lnTo>
                      <a:lnTo>
                        <a:pt x="2007" y="383"/>
                      </a:lnTo>
                      <a:lnTo>
                        <a:pt x="1823" y="296"/>
                      </a:lnTo>
                      <a:lnTo>
                        <a:pt x="1841" y="379"/>
                      </a:lnTo>
                      <a:lnTo>
                        <a:pt x="1674" y="366"/>
                      </a:lnTo>
                      <a:lnTo>
                        <a:pt x="1410" y="237"/>
                      </a:lnTo>
                      <a:lnTo>
                        <a:pt x="1419" y="287"/>
                      </a:lnTo>
                      <a:lnTo>
                        <a:pt x="1257" y="251"/>
                      </a:lnTo>
                      <a:lnTo>
                        <a:pt x="1383" y="163"/>
                      </a:lnTo>
                      <a:lnTo>
                        <a:pt x="1542" y="171"/>
                      </a:lnTo>
                      <a:lnTo>
                        <a:pt x="1362" y="89"/>
                      </a:lnTo>
                      <a:lnTo>
                        <a:pt x="1046" y="93"/>
                      </a:lnTo>
                      <a:lnTo>
                        <a:pt x="83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155"/>
                <p:cNvSpPr>
                  <a:spLocks/>
                </p:cNvSpPr>
                <p:nvPr/>
              </p:nvSpPr>
              <p:spPr bwMode="auto">
                <a:xfrm>
                  <a:off x="4050" y="3037"/>
                  <a:ext cx="154" cy="42"/>
                </a:xfrm>
                <a:custGeom>
                  <a:avLst/>
                  <a:gdLst>
                    <a:gd name="T0" fmla="*/ 0 w 615"/>
                    <a:gd name="T1" fmla="*/ 0 h 172"/>
                    <a:gd name="T2" fmla="*/ 0 w 615"/>
                    <a:gd name="T3" fmla="*/ 0 h 172"/>
                    <a:gd name="T4" fmla="*/ 0 w 615"/>
                    <a:gd name="T5" fmla="*/ 0 h 172"/>
                    <a:gd name="T6" fmla="*/ 0 w 615"/>
                    <a:gd name="T7" fmla="*/ 0 h 172"/>
                    <a:gd name="T8" fmla="*/ 0 w 615"/>
                    <a:gd name="T9" fmla="*/ 0 h 172"/>
                    <a:gd name="T10" fmla="*/ 0 w 615"/>
                    <a:gd name="T11" fmla="*/ 0 h 172"/>
                    <a:gd name="T12" fmla="*/ 0 w 615"/>
                    <a:gd name="T13" fmla="*/ 0 h 172"/>
                    <a:gd name="T14" fmla="*/ 0 w 615"/>
                    <a:gd name="T15" fmla="*/ 0 h 172"/>
                    <a:gd name="T16" fmla="*/ 0 w 615"/>
                    <a:gd name="T17" fmla="*/ 0 h 172"/>
                    <a:gd name="T18" fmla="*/ 0 w 615"/>
                    <a:gd name="T19" fmla="*/ 0 h 172"/>
                    <a:gd name="T20" fmla="*/ 0 w 615"/>
                    <a:gd name="T21" fmla="*/ 0 h 172"/>
                    <a:gd name="T22" fmla="*/ 0 w 615"/>
                    <a:gd name="T23" fmla="*/ 0 h 172"/>
                    <a:gd name="T24" fmla="*/ 0 w 615"/>
                    <a:gd name="T25" fmla="*/ 0 h 172"/>
                    <a:gd name="T26" fmla="*/ 0 w 615"/>
                    <a:gd name="T27" fmla="*/ 0 h 172"/>
                    <a:gd name="T28" fmla="*/ 0 w 615"/>
                    <a:gd name="T29" fmla="*/ 0 h 17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15"/>
                    <a:gd name="T46" fmla="*/ 0 h 172"/>
                    <a:gd name="T47" fmla="*/ 615 w 615"/>
                    <a:gd name="T48" fmla="*/ 172 h 17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15" h="172">
                      <a:moveTo>
                        <a:pt x="378" y="45"/>
                      </a:moveTo>
                      <a:lnTo>
                        <a:pt x="237" y="5"/>
                      </a:lnTo>
                      <a:lnTo>
                        <a:pt x="123" y="0"/>
                      </a:lnTo>
                      <a:lnTo>
                        <a:pt x="211" y="41"/>
                      </a:lnTo>
                      <a:lnTo>
                        <a:pt x="34" y="57"/>
                      </a:lnTo>
                      <a:lnTo>
                        <a:pt x="136" y="84"/>
                      </a:lnTo>
                      <a:lnTo>
                        <a:pt x="0" y="137"/>
                      </a:lnTo>
                      <a:lnTo>
                        <a:pt x="118" y="132"/>
                      </a:lnTo>
                      <a:lnTo>
                        <a:pt x="79" y="172"/>
                      </a:lnTo>
                      <a:lnTo>
                        <a:pt x="198" y="168"/>
                      </a:lnTo>
                      <a:lnTo>
                        <a:pt x="329" y="132"/>
                      </a:lnTo>
                      <a:lnTo>
                        <a:pt x="460" y="89"/>
                      </a:lnTo>
                      <a:lnTo>
                        <a:pt x="615" y="80"/>
                      </a:lnTo>
                      <a:lnTo>
                        <a:pt x="378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56"/>
                <p:cNvSpPr>
                  <a:spLocks/>
                </p:cNvSpPr>
                <p:nvPr/>
              </p:nvSpPr>
              <p:spPr bwMode="auto">
                <a:xfrm>
                  <a:off x="3915" y="2835"/>
                  <a:ext cx="390" cy="105"/>
                </a:xfrm>
                <a:custGeom>
                  <a:avLst/>
                  <a:gdLst>
                    <a:gd name="T0" fmla="*/ 0 w 1559"/>
                    <a:gd name="T1" fmla="*/ 0 h 418"/>
                    <a:gd name="T2" fmla="*/ 0 w 1559"/>
                    <a:gd name="T3" fmla="*/ 0 h 418"/>
                    <a:gd name="T4" fmla="*/ 0 w 1559"/>
                    <a:gd name="T5" fmla="*/ 0 h 418"/>
                    <a:gd name="T6" fmla="*/ 0 w 1559"/>
                    <a:gd name="T7" fmla="*/ 0 h 418"/>
                    <a:gd name="T8" fmla="*/ 0 w 1559"/>
                    <a:gd name="T9" fmla="*/ 0 h 418"/>
                    <a:gd name="T10" fmla="*/ 0 w 1559"/>
                    <a:gd name="T11" fmla="*/ 0 h 418"/>
                    <a:gd name="T12" fmla="*/ 0 w 1559"/>
                    <a:gd name="T13" fmla="*/ 0 h 418"/>
                    <a:gd name="T14" fmla="*/ 0 w 1559"/>
                    <a:gd name="T15" fmla="*/ 0 h 418"/>
                    <a:gd name="T16" fmla="*/ 0 w 1559"/>
                    <a:gd name="T17" fmla="*/ 0 h 418"/>
                    <a:gd name="T18" fmla="*/ 0 w 1559"/>
                    <a:gd name="T19" fmla="*/ 0 h 418"/>
                    <a:gd name="T20" fmla="*/ 0 w 1559"/>
                    <a:gd name="T21" fmla="*/ 0 h 418"/>
                    <a:gd name="T22" fmla="*/ 0 w 1559"/>
                    <a:gd name="T23" fmla="*/ 0 h 418"/>
                    <a:gd name="T24" fmla="*/ 0 w 1559"/>
                    <a:gd name="T25" fmla="*/ 0 h 418"/>
                    <a:gd name="T26" fmla="*/ 0 w 1559"/>
                    <a:gd name="T27" fmla="*/ 0 h 418"/>
                    <a:gd name="T28" fmla="*/ 0 w 1559"/>
                    <a:gd name="T29" fmla="*/ 0 h 418"/>
                    <a:gd name="T30" fmla="*/ 0 w 1559"/>
                    <a:gd name="T31" fmla="*/ 0 h 418"/>
                    <a:gd name="T32" fmla="*/ 0 w 1559"/>
                    <a:gd name="T33" fmla="*/ 0 h 418"/>
                    <a:gd name="T34" fmla="*/ 0 w 1559"/>
                    <a:gd name="T35" fmla="*/ 0 h 418"/>
                    <a:gd name="T36" fmla="*/ 0 w 1559"/>
                    <a:gd name="T37" fmla="*/ 0 h 418"/>
                    <a:gd name="T38" fmla="*/ 0 w 1559"/>
                    <a:gd name="T39" fmla="*/ 0 h 418"/>
                    <a:gd name="T40" fmla="*/ 0 w 1559"/>
                    <a:gd name="T41" fmla="*/ 0 h 418"/>
                    <a:gd name="T42" fmla="*/ 0 w 1559"/>
                    <a:gd name="T43" fmla="*/ 0 h 418"/>
                    <a:gd name="T44" fmla="*/ 0 w 1559"/>
                    <a:gd name="T45" fmla="*/ 0 h 418"/>
                    <a:gd name="T46" fmla="*/ 0 w 1559"/>
                    <a:gd name="T47" fmla="*/ 0 h 418"/>
                    <a:gd name="T48" fmla="*/ 0 w 1559"/>
                    <a:gd name="T49" fmla="*/ 0 h 418"/>
                    <a:gd name="T50" fmla="*/ 0 w 1559"/>
                    <a:gd name="T51" fmla="*/ 0 h 418"/>
                    <a:gd name="T52" fmla="*/ 0 w 1559"/>
                    <a:gd name="T53" fmla="*/ 0 h 418"/>
                    <a:gd name="T54" fmla="*/ 0 w 1559"/>
                    <a:gd name="T55" fmla="*/ 0 h 41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559"/>
                    <a:gd name="T85" fmla="*/ 0 h 418"/>
                    <a:gd name="T86" fmla="*/ 1559 w 1559"/>
                    <a:gd name="T87" fmla="*/ 418 h 41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559" h="418">
                      <a:moveTo>
                        <a:pt x="1043" y="100"/>
                      </a:moveTo>
                      <a:lnTo>
                        <a:pt x="556" y="125"/>
                      </a:lnTo>
                      <a:lnTo>
                        <a:pt x="710" y="170"/>
                      </a:lnTo>
                      <a:lnTo>
                        <a:pt x="417" y="165"/>
                      </a:lnTo>
                      <a:lnTo>
                        <a:pt x="159" y="214"/>
                      </a:lnTo>
                      <a:lnTo>
                        <a:pt x="378" y="219"/>
                      </a:lnTo>
                      <a:lnTo>
                        <a:pt x="0" y="274"/>
                      </a:lnTo>
                      <a:lnTo>
                        <a:pt x="129" y="299"/>
                      </a:lnTo>
                      <a:lnTo>
                        <a:pt x="338" y="299"/>
                      </a:lnTo>
                      <a:lnTo>
                        <a:pt x="149" y="354"/>
                      </a:lnTo>
                      <a:lnTo>
                        <a:pt x="352" y="349"/>
                      </a:lnTo>
                      <a:lnTo>
                        <a:pt x="228" y="388"/>
                      </a:lnTo>
                      <a:lnTo>
                        <a:pt x="407" y="398"/>
                      </a:lnTo>
                      <a:lnTo>
                        <a:pt x="715" y="359"/>
                      </a:lnTo>
                      <a:lnTo>
                        <a:pt x="591" y="418"/>
                      </a:lnTo>
                      <a:lnTo>
                        <a:pt x="870" y="364"/>
                      </a:lnTo>
                      <a:lnTo>
                        <a:pt x="1127" y="314"/>
                      </a:lnTo>
                      <a:lnTo>
                        <a:pt x="815" y="284"/>
                      </a:lnTo>
                      <a:lnTo>
                        <a:pt x="591" y="299"/>
                      </a:lnTo>
                      <a:lnTo>
                        <a:pt x="432" y="253"/>
                      </a:lnTo>
                      <a:lnTo>
                        <a:pt x="621" y="239"/>
                      </a:lnTo>
                      <a:lnTo>
                        <a:pt x="725" y="260"/>
                      </a:lnTo>
                      <a:lnTo>
                        <a:pt x="934" y="214"/>
                      </a:lnTo>
                      <a:lnTo>
                        <a:pt x="1142" y="154"/>
                      </a:lnTo>
                      <a:lnTo>
                        <a:pt x="1559" y="170"/>
                      </a:lnTo>
                      <a:lnTo>
                        <a:pt x="1033" y="0"/>
                      </a:lnTo>
                      <a:lnTo>
                        <a:pt x="1043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57"/>
                <p:cNvSpPr>
                  <a:spLocks/>
                </p:cNvSpPr>
                <p:nvPr/>
              </p:nvSpPr>
              <p:spPr bwMode="auto">
                <a:xfrm>
                  <a:off x="3879" y="2953"/>
                  <a:ext cx="184" cy="71"/>
                </a:xfrm>
                <a:custGeom>
                  <a:avLst/>
                  <a:gdLst>
                    <a:gd name="T0" fmla="*/ 0 w 738"/>
                    <a:gd name="T1" fmla="*/ 0 h 282"/>
                    <a:gd name="T2" fmla="*/ 0 w 738"/>
                    <a:gd name="T3" fmla="*/ 0 h 282"/>
                    <a:gd name="T4" fmla="*/ 0 w 738"/>
                    <a:gd name="T5" fmla="*/ 0 h 282"/>
                    <a:gd name="T6" fmla="*/ 0 w 738"/>
                    <a:gd name="T7" fmla="*/ 0 h 282"/>
                    <a:gd name="T8" fmla="*/ 0 w 738"/>
                    <a:gd name="T9" fmla="*/ 0 h 282"/>
                    <a:gd name="T10" fmla="*/ 0 w 738"/>
                    <a:gd name="T11" fmla="*/ 0 h 282"/>
                    <a:gd name="T12" fmla="*/ 0 w 738"/>
                    <a:gd name="T13" fmla="*/ 0 h 282"/>
                    <a:gd name="T14" fmla="*/ 0 w 738"/>
                    <a:gd name="T15" fmla="*/ 0 h 282"/>
                    <a:gd name="T16" fmla="*/ 0 w 738"/>
                    <a:gd name="T17" fmla="*/ 0 h 282"/>
                    <a:gd name="T18" fmla="*/ 0 w 738"/>
                    <a:gd name="T19" fmla="*/ 0 h 282"/>
                    <a:gd name="T20" fmla="*/ 0 w 738"/>
                    <a:gd name="T21" fmla="*/ 0 h 282"/>
                    <a:gd name="T22" fmla="*/ 0 w 738"/>
                    <a:gd name="T23" fmla="*/ 0 h 282"/>
                    <a:gd name="T24" fmla="*/ 0 w 738"/>
                    <a:gd name="T25" fmla="*/ 0 h 282"/>
                    <a:gd name="T26" fmla="*/ 0 w 738"/>
                    <a:gd name="T27" fmla="*/ 0 h 282"/>
                    <a:gd name="T28" fmla="*/ 0 w 738"/>
                    <a:gd name="T29" fmla="*/ 0 h 282"/>
                    <a:gd name="T30" fmla="*/ 0 w 738"/>
                    <a:gd name="T31" fmla="*/ 0 h 282"/>
                    <a:gd name="T32" fmla="*/ 0 w 738"/>
                    <a:gd name="T33" fmla="*/ 0 h 282"/>
                    <a:gd name="T34" fmla="*/ 0 w 738"/>
                    <a:gd name="T35" fmla="*/ 0 h 282"/>
                    <a:gd name="T36" fmla="*/ 0 w 738"/>
                    <a:gd name="T37" fmla="*/ 0 h 28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38"/>
                    <a:gd name="T58" fmla="*/ 0 h 282"/>
                    <a:gd name="T59" fmla="*/ 738 w 738"/>
                    <a:gd name="T60" fmla="*/ 282 h 28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38" h="282">
                      <a:moveTo>
                        <a:pt x="738" y="19"/>
                      </a:moveTo>
                      <a:lnTo>
                        <a:pt x="474" y="47"/>
                      </a:lnTo>
                      <a:lnTo>
                        <a:pt x="269" y="0"/>
                      </a:lnTo>
                      <a:lnTo>
                        <a:pt x="402" y="86"/>
                      </a:lnTo>
                      <a:lnTo>
                        <a:pt x="190" y="68"/>
                      </a:lnTo>
                      <a:lnTo>
                        <a:pt x="0" y="81"/>
                      </a:lnTo>
                      <a:lnTo>
                        <a:pt x="217" y="121"/>
                      </a:lnTo>
                      <a:lnTo>
                        <a:pt x="70" y="171"/>
                      </a:lnTo>
                      <a:lnTo>
                        <a:pt x="302" y="209"/>
                      </a:lnTo>
                      <a:lnTo>
                        <a:pt x="214" y="277"/>
                      </a:lnTo>
                      <a:lnTo>
                        <a:pt x="410" y="282"/>
                      </a:lnTo>
                      <a:lnTo>
                        <a:pt x="365" y="177"/>
                      </a:lnTo>
                      <a:lnTo>
                        <a:pt x="558" y="262"/>
                      </a:lnTo>
                      <a:lnTo>
                        <a:pt x="733" y="268"/>
                      </a:lnTo>
                      <a:lnTo>
                        <a:pt x="553" y="178"/>
                      </a:lnTo>
                      <a:lnTo>
                        <a:pt x="708" y="154"/>
                      </a:lnTo>
                      <a:lnTo>
                        <a:pt x="580" y="102"/>
                      </a:lnTo>
                      <a:lnTo>
                        <a:pt x="73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7" name="Freeform 158"/>
                <p:cNvSpPr>
                  <a:spLocks/>
                </p:cNvSpPr>
                <p:nvPr/>
              </p:nvSpPr>
              <p:spPr bwMode="auto">
                <a:xfrm>
                  <a:off x="4227" y="2898"/>
                  <a:ext cx="240" cy="78"/>
                </a:xfrm>
                <a:custGeom>
                  <a:avLst/>
                  <a:gdLst>
                    <a:gd name="T0" fmla="*/ 0 w 958"/>
                    <a:gd name="T1" fmla="*/ 0 h 310"/>
                    <a:gd name="T2" fmla="*/ 0 w 958"/>
                    <a:gd name="T3" fmla="*/ 0 h 310"/>
                    <a:gd name="T4" fmla="*/ 0 w 958"/>
                    <a:gd name="T5" fmla="*/ 0 h 310"/>
                    <a:gd name="T6" fmla="*/ 0 w 958"/>
                    <a:gd name="T7" fmla="*/ 0 h 310"/>
                    <a:gd name="T8" fmla="*/ 0 w 958"/>
                    <a:gd name="T9" fmla="*/ 0 h 310"/>
                    <a:gd name="T10" fmla="*/ 0 w 958"/>
                    <a:gd name="T11" fmla="*/ 0 h 310"/>
                    <a:gd name="T12" fmla="*/ 0 w 958"/>
                    <a:gd name="T13" fmla="*/ 0 h 310"/>
                    <a:gd name="T14" fmla="*/ 0 w 958"/>
                    <a:gd name="T15" fmla="*/ 0 h 310"/>
                    <a:gd name="T16" fmla="*/ 0 w 958"/>
                    <a:gd name="T17" fmla="*/ 0 h 310"/>
                    <a:gd name="T18" fmla="*/ 0 w 958"/>
                    <a:gd name="T19" fmla="*/ 0 h 310"/>
                    <a:gd name="T20" fmla="*/ 0 w 958"/>
                    <a:gd name="T21" fmla="*/ 0 h 310"/>
                    <a:gd name="T22" fmla="*/ 0 w 958"/>
                    <a:gd name="T23" fmla="*/ 0 h 310"/>
                    <a:gd name="T24" fmla="*/ 0 w 958"/>
                    <a:gd name="T25" fmla="*/ 0 h 310"/>
                    <a:gd name="T26" fmla="*/ 0 w 958"/>
                    <a:gd name="T27" fmla="*/ 0 h 310"/>
                    <a:gd name="T28" fmla="*/ 0 w 958"/>
                    <a:gd name="T29" fmla="*/ 0 h 310"/>
                    <a:gd name="T30" fmla="*/ 0 w 958"/>
                    <a:gd name="T31" fmla="*/ 0 h 310"/>
                    <a:gd name="T32" fmla="*/ 0 w 958"/>
                    <a:gd name="T33" fmla="*/ 0 h 310"/>
                    <a:gd name="T34" fmla="*/ 0 w 958"/>
                    <a:gd name="T35" fmla="*/ 0 h 310"/>
                    <a:gd name="T36" fmla="*/ 0 w 958"/>
                    <a:gd name="T37" fmla="*/ 0 h 310"/>
                    <a:gd name="T38" fmla="*/ 0 w 958"/>
                    <a:gd name="T39" fmla="*/ 0 h 310"/>
                    <a:gd name="T40" fmla="*/ 0 w 958"/>
                    <a:gd name="T41" fmla="*/ 0 h 310"/>
                    <a:gd name="T42" fmla="*/ 0 w 958"/>
                    <a:gd name="T43" fmla="*/ 0 h 310"/>
                    <a:gd name="T44" fmla="*/ 0 w 958"/>
                    <a:gd name="T45" fmla="*/ 0 h 310"/>
                    <a:gd name="T46" fmla="*/ 0 w 958"/>
                    <a:gd name="T47" fmla="*/ 0 h 3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8"/>
                    <a:gd name="T73" fmla="*/ 0 h 310"/>
                    <a:gd name="T74" fmla="*/ 958 w 958"/>
                    <a:gd name="T75" fmla="*/ 310 h 3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8" h="310">
                      <a:moveTo>
                        <a:pt x="660" y="126"/>
                      </a:moveTo>
                      <a:lnTo>
                        <a:pt x="526" y="41"/>
                      </a:lnTo>
                      <a:lnTo>
                        <a:pt x="371" y="0"/>
                      </a:lnTo>
                      <a:lnTo>
                        <a:pt x="471" y="80"/>
                      </a:lnTo>
                      <a:lnTo>
                        <a:pt x="267" y="26"/>
                      </a:lnTo>
                      <a:lnTo>
                        <a:pt x="317" y="96"/>
                      </a:lnTo>
                      <a:lnTo>
                        <a:pt x="192" y="61"/>
                      </a:lnTo>
                      <a:lnTo>
                        <a:pt x="0" y="96"/>
                      </a:lnTo>
                      <a:lnTo>
                        <a:pt x="187" y="116"/>
                      </a:lnTo>
                      <a:lnTo>
                        <a:pt x="64" y="140"/>
                      </a:lnTo>
                      <a:lnTo>
                        <a:pt x="298" y="181"/>
                      </a:lnTo>
                      <a:lnTo>
                        <a:pt x="292" y="126"/>
                      </a:lnTo>
                      <a:lnTo>
                        <a:pt x="471" y="191"/>
                      </a:lnTo>
                      <a:lnTo>
                        <a:pt x="421" y="111"/>
                      </a:lnTo>
                      <a:lnTo>
                        <a:pt x="610" y="181"/>
                      </a:lnTo>
                      <a:lnTo>
                        <a:pt x="560" y="215"/>
                      </a:lnTo>
                      <a:lnTo>
                        <a:pt x="729" y="245"/>
                      </a:lnTo>
                      <a:lnTo>
                        <a:pt x="695" y="191"/>
                      </a:lnTo>
                      <a:lnTo>
                        <a:pt x="819" y="205"/>
                      </a:lnTo>
                      <a:lnTo>
                        <a:pt x="958" y="310"/>
                      </a:lnTo>
                      <a:lnTo>
                        <a:pt x="793" y="131"/>
                      </a:lnTo>
                      <a:lnTo>
                        <a:pt x="620" y="36"/>
                      </a:lnTo>
                      <a:lnTo>
                        <a:pt x="66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reeform 159"/>
                <p:cNvSpPr>
                  <a:spLocks/>
                </p:cNvSpPr>
                <p:nvPr/>
              </p:nvSpPr>
              <p:spPr bwMode="auto">
                <a:xfrm>
                  <a:off x="4099" y="3017"/>
                  <a:ext cx="320" cy="69"/>
                </a:xfrm>
                <a:custGeom>
                  <a:avLst/>
                  <a:gdLst>
                    <a:gd name="T0" fmla="*/ 0 w 1277"/>
                    <a:gd name="T1" fmla="*/ 0 h 275"/>
                    <a:gd name="T2" fmla="*/ 0 w 1277"/>
                    <a:gd name="T3" fmla="*/ 0 h 275"/>
                    <a:gd name="T4" fmla="*/ 0 w 1277"/>
                    <a:gd name="T5" fmla="*/ 0 h 275"/>
                    <a:gd name="T6" fmla="*/ 0 w 1277"/>
                    <a:gd name="T7" fmla="*/ 0 h 275"/>
                    <a:gd name="T8" fmla="*/ 0 w 1277"/>
                    <a:gd name="T9" fmla="*/ 0 h 275"/>
                    <a:gd name="T10" fmla="*/ 0 w 1277"/>
                    <a:gd name="T11" fmla="*/ 0 h 275"/>
                    <a:gd name="T12" fmla="*/ 0 w 1277"/>
                    <a:gd name="T13" fmla="*/ 0 h 275"/>
                    <a:gd name="T14" fmla="*/ 0 w 1277"/>
                    <a:gd name="T15" fmla="*/ 0 h 275"/>
                    <a:gd name="T16" fmla="*/ 0 w 1277"/>
                    <a:gd name="T17" fmla="*/ 0 h 275"/>
                    <a:gd name="T18" fmla="*/ 0 w 1277"/>
                    <a:gd name="T19" fmla="*/ 0 h 275"/>
                    <a:gd name="T20" fmla="*/ 0 w 1277"/>
                    <a:gd name="T21" fmla="*/ 0 h 275"/>
                    <a:gd name="T22" fmla="*/ 0 w 1277"/>
                    <a:gd name="T23" fmla="*/ 0 h 275"/>
                    <a:gd name="T24" fmla="*/ 0 w 1277"/>
                    <a:gd name="T25" fmla="*/ 0 h 275"/>
                    <a:gd name="T26" fmla="*/ 0 w 1277"/>
                    <a:gd name="T27" fmla="*/ 0 h 275"/>
                    <a:gd name="T28" fmla="*/ 0 w 1277"/>
                    <a:gd name="T29" fmla="*/ 0 h 275"/>
                    <a:gd name="T30" fmla="*/ 0 w 1277"/>
                    <a:gd name="T31" fmla="*/ 0 h 275"/>
                    <a:gd name="T32" fmla="*/ 0 w 1277"/>
                    <a:gd name="T33" fmla="*/ 0 h 275"/>
                    <a:gd name="T34" fmla="*/ 0 w 1277"/>
                    <a:gd name="T35" fmla="*/ 0 h 275"/>
                    <a:gd name="T36" fmla="*/ 0 w 1277"/>
                    <a:gd name="T37" fmla="*/ 0 h 275"/>
                    <a:gd name="T38" fmla="*/ 0 w 1277"/>
                    <a:gd name="T39" fmla="*/ 0 h 275"/>
                    <a:gd name="T40" fmla="*/ 0 w 1277"/>
                    <a:gd name="T41" fmla="*/ 0 h 275"/>
                    <a:gd name="T42" fmla="*/ 0 w 1277"/>
                    <a:gd name="T43" fmla="*/ 0 h 27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77"/>
                    <a:gd name="T67" fmla="*/ 0 h 275"/>
                    <a:gd name="T68" fmla="*/ 1277 w 1277"/>
                    <a:gd name="T69" fmla="*/ 275 h 27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77" h="275">
                      <a:moveTo>
                        <a:pt x="450" y="20"/>
                      </a:moveTo>
                      <a:lnTo>
                        <a:pt x="386" y="69"/>
                      </a:lnTo>
                      <a:lnTo>
                        <a:pt x="535" y="85"/>
                      </a:lnTo>
                      <a:lnTo>
                        <a:pt x="487" y="133"/>
                      </a:lnTo>
                      <a:lnTo>
                        <a:pt x="805" y="84"/>
                      </a:lnTo>
                      <a:lnTo>
                        <a:pt x="687" y="137"/>
                      </a:lnTo>
                      <a:lnTo>
                        <a:pt x="877" y="146"/>
                      </a:lnTo>
                      <a:lnTo>
                        <a:pt x="1103" y="60"/>
                      </a:lnTo>
                      <a:lnTo>
                        <a:pt x="1277" y="148"/>
                      </a:lnTo>
                      <a:lnTo>
                        <a:pt x="1085" y="113"/>
                      </a:lnTo>
                      <a:lnTo>
                        <a:pt x="861" y="206"/>
                      </a:lnTo>
                      <a:lnTo>
                        <a:pt x="468" y="275"/>
                      </a:lnTo>
                      <a:lnTo>
                        <a:pt x="522" y="217"/>
                      </a:lnTo>
                      <a:lnTo>
                        <a:pt x="233" y="231"/>
                      </a:lnTo>
                      <a:lnTo>
                        <a:pt x="270" y="157"/>
                      </a:lnTo>
                      <a:lnTo>
                        <a:pt x="34" y="161"/>
                      </a:lnTo>
                      <a:lnTo>
                        <a:pt x="165" y="104"/>
                      </a:lnTo>
                      <a:lnTo>
                        <a:pt x="0" y="47"/>
                      </a:lnTo>
                      <a:lnTo>
                        <a:pt x="348" y="48"/>
                      </a:lnTo>
                      <a:lnTo>
                        <a:pt x="257" y="0"/>
                      </a:lnTo>
                      <a:lnTo>
                        <a:pt x="45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69" name="Freeform 160"/>
                <p:cNvSpPr>
                  <a:spLocks/>
                </p:cNvSpPr>
                <p:nvPr/>
              </p:nvSpPr>
              <p:spPr bwMode="auto">
                <a:xfrm>
                  <a:off x="4392" y="3031"/>
                  <a:ext cx="204" cy="392"/>
                </a:xfrm>
                <a:custGeom>
                  <a:avLst/>
                  <a:gdLst>
                    <a:gd name="T0" fmla="*/ 0 w 817"/>
                    <a:gd name="T1" fmla="*/ 0 h 1566"/>
                    <a:gd name="T2" fmla="*/ 0 w 817"/>
                    <a:gd name="T3" fmla="*/ 0 h 1566"/>
                    <a:gd name="T4" fmla="*/ 0 w 817"/>
                    <a:gd name="T5" fmla="*/ 0 h 1566"/>
                    <a:gd name="T6" fmla="*/ 0 w 817"/>
                    <a:gd name="T7" fmla="*/ 0 h 1566"/>
                    <a:gd name="T8" fmla="*/ 0 w 817"/>
                    <a:gd name="T9" fmla="*/ 0 h 1566"/>
                    <a:gd name="T10" fmla="*/ 0 w 817"/>
                    <a:gd name="T11" fmla="*/ 0 h 1566"/>
                    <a:gd name="T12" fmla="*/ 0 w 817"/>
                    <a:gd name="T13" fmla="*/ 0 h 1566"/>
                    <a:gd name="T14" fmla="*/ 0 w 817"/>
                    <a:gd name="T15" fmla="*/ 0 h 1566"/>
                    <a:gd name="T16" fmla="*/ 0 w 817"/>
                    <a:gd name="T17" fmla="*/ 0 h 1566"/>
                    <a:gd name="T18" fmla="*/ 0 w 817"/>
                    <a:gd name="T19" fmla="*/ 0 h 1566"/>
                    <a:gd name="T20" fmla="*/ 0 w 817"/>
                    <a:gd name="T21" fmla="*/ 0 h 1566"/>
                    <a:gd name="T22" fmla="*/ 0 w 817"/>
                    <a:gd name="T23" fmla="*/ 0 h 1566"/>
                    <a:gd name="T24" fmla="*/ 0 w 817"/>
                    <a:gd name="T25" fmla="*/ 0 h 1566"/>
                    <a:gd name="T26" fmla="*/ 0 w 817"/>
                    <a:gd name="T27" fmla="*/ 0 h 1566"/>
                    <a:gd name="T28" fmla="*/ 0 w 817"/>
                    <a:gd name="T29" fmla="*/ 0 h 1566"/>
                    <a:gd name="T30" fmla="*/ 0 w 817"/>
                    <a:gd name="T31" fmla="*/ 0 h 1566"/>
                    <a:gd name="T32" fmla="*/ 0 w 817"/>
                    <a:gd name="T33" fmla="*/ 0 h 1566"/>
                    <a:gd name="T34" fmla="*/ 0 w 817"/>
                    <a:gd name="T35" fmla="*/ 0 h 1566"/>
                    <a:gd name="T36" fmla="*/ 0 w 817"/>
                    <a:gd name="T37" fmla="*/ 0 h 1566"/>
                    <a:gd name="T38" fmla="*/ 0 w 817"/>
                    <a:gd name="T39" fmla="*/ 0 h 1566"/>
                    <a:gd name="T40" fmla="*/ 0 w 817"/>
                    <a:gd name="T41" fmla="*/ 0 h 1566"/>
                    <a:gd name="T42" fmla="*/ 0 w 817"/>
                    <a:gd name="T43" fmla="*/ 0 h 1566"/>
                    <a:gd name="T44" fmla="*/ 0 w 817"/>
                    <a:gd name="T45" fmla="*/ 0 h 1566"/>
                    <a:gd name="T46" fmla="*/ 0 w 817"/>
                    <a:gd name="T47" fmla="*/ 0 h 1566"/>
                    <a:gd name="T48" fmla="*/ 0 w 817"/>
                    <a:gd name="T49" fmla="*/ 0 h 1566"/>
                    <a:gd name="T50" fmla="*/ 0 w 817"/>
                    <a:gd name="T51" fmla="*/ 0 h 1566"/>
                    <a:gd name="T52" fmla="*/ 0 w 817"/>
                    <a:gd name="T53" fmla="*/ 0 h 1566"/>
                    <a:gd name="T54" fmla="*/ 0 w 817"/>
                    <a:gd name="T55" fmla="*/ 0 h 1566"/>
                    <a:gd name="T56" fmla="*/ 0 w 817"/>
                    <a:gd name="T57" fmla="*/ 0 h 1566"/>
                    <a:gd name="T58" fmla="*/ 0 w 817"/>
                    <a:gd name="T59" fmla="*/ 0 h 1566"/>
                    <a:gd name="T60" fmla="*/ 0 w 817"/>
                    <a:gd name="T61" fmla="*/ 0 h 1566"/>
                    <a:gd name="T62" fmla="*/ 0 w 817"/>
                    <a:gd name="T63" fmla="*/ 0 h 1566"/>
                    <a:gd name="T64" fmla="*/ 0 w 817"/>
                    <a:gd name="T65" fmla="*/ 0 h 1566"/>
                    <a:gd name="T66" fmla="*/ 0 w 817"/>
                    <a:gd name="T67" fmla="*/ 0 h 1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17"/>
                    <a:gd name="T103" fmla="*/ 0 h 1566"/>
                    <a:gd name="T104" fmla="*/ 817 w 817"/>
                    <a:gd name="T105" fmla="*/ 1566 h 1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17" h="1566">
                      <a:moveTo>
                        <a:pt x="378" y="237"/>
                      </a:moveTo>
                      <a:lnTo>
                        <a:pt x="316" y="191"/>
                      </a:lnTo>
                      <a:lnTo>
                        <a:pt x="161" y="238"/>
                      </a:lnTo>
                      <a:lnTo>
                        <a:pt x="180" y="205"/>
                      </a:lnTo>
                      <a:lnTo>
                        <a:pt x="0" y="221"/>
                      </a:lnTo>
                      <a:lnTo>
                        <a:pt x="85" y="185"/>
                      </a:lnTo>
                      <a:lnTo>
                        <a:pt x="31" y="169"/>
                      </a:lnTo>
                      <a:lnTo>
                        <a:pt x="85" y="141"/>
                      </a:lnTo>
                      <a:lnTo>
                        <a:pt x="237" y="163"/>
                      </a:lnTo>
                      <a:lnTo>
                        <a:pt x="189" y="120"/>
                      </a:lnTo>
                      <a:lnTo>
                        <a:pt x="320" y="151"/>
                      </a:lnTo>
                      <a:lnTo>
                        <a:pt x="297" y="91"/>
                      </a:lnTo>
                      <a:lnTo>
                        <a:pt x="201" y="21"/>
                      </a:lnTo>
                      <a:lnTo>
                        <a:pt x="314" y="40"/>
                      </a:lnTo>
                      <a:lnTo>
                        <a:pt x="322" y="0"/>
                      </a:lnTo>
                      <a:lnTo>
                        <a:pt x="478" y="58"/>
                      </a:lnTo>
                      <a:lnTo>
                        <a:pt x="539" y="172"/>
                      </a:lnTo>
                      <a:lnTo>
                        <a:pt x="445" y="80"/>
                      </a:lnTo>
                      <a:lnTo>
                        <a:pt x="374" y="70"/>
                      </a:lnTo>
                      <a:lnTo>
                        <a:pt x="461" y="198"/>
                      </a:lnTo>
                      <a:lnTo>
                        <a:pt x="418" y="237"/>
                      </a:lnTo>
                      <a:lnTo>
                        <a:pt x="589" y="392"/>
                      </a:lnTo>
                      <a:lnTo>
                        <a:pt x="522" y="385"/>
                      </a:lnTo>
                      <a:lnTo>
                        <a:pt x="601" y="488"/>
                      </a:lnTo>
                      <a:lnTo>
                        <a:pt x="670" y="826"/>
                      </a:lnTo>
                      <a:lnTo>
                        <a:pt x="680" y="957"/>
                      </a:lnTo>
                      <a:lnTo>
                        <a:pt x="817" y="1113"/>
                      </a:lnTo>
                      <a:lnTo>
                        <a:pt x="764" y="1135"/>
                      </a:lnTo>
                      <a:lnTo>
                        <a:pt x="755" y="1566"/>
                      </a:lnTo>
                      <a:lnTo>
                        <a:pt x="670" y="1034"/>
                      </a:lnTo>
                      <a:lnTo>
                        <a:pt x="591" y="706"/>
                      </a:lnTo>
                      <a:lnTo>
                        <a:pt x="494" y="491"/>
                      </a:lnTo>
                      <a:lnTo>
                        <a:pt x="378" y="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0" name="Freeform 161"/>
                <p:cNvSpPr>
                  <a:spLocks/>
                </p:cNvSpPr>
                <p:nvPr/>
              </p:nvSpPr>
              <p:spPr bwMode="auto">
                <a:xfrm>
                  <a:off x="4130" y="3144"/>
                  <a:ext cx="153" cy="98"/>
                </a:xfrm>
                <a:custGeom>
                  <a:avLst/>
                  <a:gdLst>
                    <a:gd name="T0" fmla="*/ 0 w 610"/>
                    <a:gd name="T1" fmla="*/ 0 h 392"/>
                    <a:gd name="T2" fmla="*/ 0 w 610"/>
                    <a:gd name="T3" fmla="*/ 0 h 392"/>
                    <a:gd name="T4" fmla="*/ 0 w 610"/>
                    <a:gd name="T5" fmla="*/ 0 h 392"/>
                    <a:gd name="T6" fmla="*/ 0 w 610"/>
                    <a:gd name="T7" fmla="*/ 0 h 392"/>
                    <a:gd name="T8" fmla="*/ 0 w 610"/>
                    <a:gd name="T9" fmla="*/ 0 h 392"/>
                    <a:gd name="T10" fmla="*/ 0 w 610"/>
                    <a:gd name="T11" fmla="*/ 0 h 392"/>
                    <a:gd name="T12" fmla="*/ 0 w 610"/>
                    <a:gd name="T13" fmla="*/ 0 h 392"/>
                    <a:gd name="T14" fmla="*/ 0 w 610"/>
                    <a:gd name="T15" fmla="*/ 0 h 392"/>
                    <a:gd name="T16" fmla="*/ 0 w 610"/>
                    <a:gd name="T17" fmla="*/ 0 h 392"/>
                    <a:gd name="T18" fmla="*/ 0 w 610"/>
                    <a:gd name="T19" fmla="*/ 0 h 392"/>
                    <a:gd name="T20" fmla="*/ 0 w 610"/>
                    <a:gd name="T21" fmla="*/ 0 h 392"/>
                    <a:gd name="T22" fmla="*/ 0 w 610"/>
                    <a:gd name="T23" fmla="*/ 0 h 392"/>
                    <a:gd name="T24" fmla="*/ 0 w 610"/>
                    <a:gd name="T25" fmla="*/ 0 h 392"/>
                    <a:gd name="T26" fmla="*/ 0 w 610"/>
                    <a:gd name="T27" fmla="*/ 0 h 392"/>
                    <a:gd name="T28" fmla="*/ 0 w 610"/>
                    <a:gd name="T29" fmla="*/ 0 h 392"/>
                    <a:gd name="T30" fmla="*/ 0 w 610"/>
                    <a:gd name="T31" fmla="*/ 0 h 392"/>
                    <a:gd name="T32" fmla="*/ 0 w 610"/>
                    <a:gd name="T33" fmla="*/ 0 h 392"/>
                    <a:gd name="T34" fmla="*/ 0 w 610"/>
                    <a:gd name="T35" fmla="*/ 0 h 392"/>
                    <a:gd name="T36" fmla="*/ 0 w 610"/>
                    <a:gd name="T37" fmla="*/ 0 h 392"/>
                    <a:gd name="T38" fmla="*/ 0 w 610"/>
                    <a:gd name="T39" fmla="*/ 0 h 392"/>
                    <a:gd name="T40" fmla="*/ 0 w 610"/>
                    <a:gd name="T41" fmla="*/ 0 h 392"/>
                    <a:gd name="T42" fmla="*/ 0 w 610"/>
                    <a:gd name="T43" fmla="*/ 0 h 392"/>
                    <a:gd name="T44" fmla="*/ 0 w 610"/>
                    <a:gd name="T45" fmla="*/ 0 h 392"/>
                    <a:gd name="T46" fmla="*/ 0 w 610"/>
                    <a:gd name="T47" fmla="*/ 0 h 392"/>
                    <a:gd name="T48" fmla="*/ 0 w 610"/>
                    <a:gd name="T49" fmla="*/ 0 h 392"/>
                    <a:gd name="T50" fmla="*/ 0 w 610"/>
                    <a:gd name="T51" fmla="*/ 0 h 392"/>
                    <a:gd name="T52" fmla="*/ 0 w 610"/>
                    <a:gd name="T53" fmla="*/ 0 h 392"/>
                    <a:gd name="T54" fmla="*/ 0 w 610"/>
                    <a:gd name="T55" fmla="*/ 0 h 392"/>
                    <a:gd name="T56" fmla="*/ 0 w 610"/>
                    <a:gd name="T57" fmla="*/ 0 h 392"/>
                    <a:gd name="T58" fmla="*/ 0 w 610"/>
                    <a:gd name="T59" fmla="*/ 0 h 392"/>
                    <a:gd name="T60" fmla="*/ 0 w 610"/>
                    <a:gd name="T61" fmla="*/ 0 h 392"/>
                    <a:gd name="T62" fmla="*/ 0 w 610"/>
                    <a:gd name="T63" fmla="*/ 0 h 39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10"/>
                    <a:gd name="T97" fmla="*/ 0 h 392"/>
                    <a:gd name="T98" fmla="*/ 610 w 610"/>
                    <a:gd name="T99" fmla="*/ 392 h 39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10" h="392">
                      <a:moveTo>
                        <a:pt x="435" y="26"/>
                      </a:moveTo>
                      <a:lnTo>
                        <a:pt x="250" y="0"/>
                      </a:lnTo>
                      <a:lnTo>
                        <a:pt x="285" y="48"/>
                      </a:lnTo>
                      <a:lnTo>
                        <a:pt x="123" y="35"/>
                      </a:lnTo>
                      <a:lnTo>
                        <a:pt x="0" y="66"/>
                      </a:lnTo>
                      <a:lnTo>
                        <a:pt x="153" y="88"/>
                      </a:lnTo>
                      <a:lnTo>
                        <a:pt x="39" y="106"/>
                      </a:lnTo>
                      <a:lnTo>
                        <a:pt x="139" y="128"/>
                      </a:lnTo>
                      <a:lnTo>
                        <a:pt x="100" y="154"/>
                      </a:lnTo>
                      <a:lnTo>
                        <a:pt x="214" y="203"/>
                      </a:lnTo>
                      <a:lnTo>
                        <a:pt x="153" y="242"/>
                      </a:lnTo>
                      <a:lnTo>
                        <a:pt x="259" y="277"/>
                      </a:lnTo>
                      <a:lnTo>
                        <a:pt x="197" y="313"/>
                      </a:lnTo>
                      <a:lnTo>
                        <a:pt x="105" y="326"/>
                      </a:lnTo>
                      <a:lnTo>
                        <a:pt x="223" y="352"/>
                      </a:lnTo>
                      <a:lnTo>
                        <a:pt x="294" y="392"/>
                      </a:lnTo>
                      <a:lnTo>
                        <a:pt x="280" y="335"/>
                      </a:lnTo>
                      <a:lnTo>
                        <a:pt x="355" y="343"/>
                      </a:lnTo>
                      <a:lnTo>
                        <a:pt x="325" y="299"/>
                      </a:lnTo>
                      <a:lnTo>
                        <a:pt x="469" y="299"/>
                      </a:lnTo>
                      <a:lnTo>
                        <a:pt x="303" y="242"/>
                      </a:lnTo>
                      <a:lnTo>
                        <a:pt x="501" y="237"/>
                      </a:lnTo>
                      <a:lnTo>
                        <a:pt x="610" y="194"/>
                      </a:lnTo>
                      <a:lnTo>
                        <a:pt x="426" y="203"/>
                      </a:lnTo>
                      <a:lnTo>
                        <a:pt x="439" y="167"/>
                      </a:lnTo>
                      <a:lnTo>
                        <a:pt x="255" y="176"/>
                      </a:lnTo>
                      <a:lnTo>
                        <a:pt x="298" y="128"/>
                      </a:lnTo>
                      <a:lnTo>
                        <a:pt x="197" y="66"/>
                      </a:lnTo>
                      <a:lnTo>
                        <a:pt x="391" y="83"/>
                      </a:lnTo>
                      <a:lnTo>
                        <a:pt x="328" y="44"/>
                      </a:lnTo>
                      <a:lnTo>
                        <a:pt x="4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162"/>
                <p:cNvSpPr>
                  <a:spLocks/>
                </p:cNvSpPr>
                <p:nvPr/>
              </p:nvSpPr>
              <p:spPr bwMode="auto">
                <a:xfrm>
                  <a:off x="4180" y="3240"/>
                  <a:ext cx="178" cy="43"/>
                </a:xfrm>
                <a:custGeom>
                  <a:avLst/>
                  <a:gdLst>
                    <a:gd name="T0" fmla="*/ 0 w 712"/>
                    <a:gd name="T1" fmla="*/ 0 h 171"/>
                    <a:gd name="T2" fmla="*/ 0 w 712"/>
                    <a:gd name="T3" fmla="*/ 0 h 171"/>
                    <a:gd name="T4" fmla="*/ 0 w 712"/>
                    <a:gd name="T5" fmla="*/ 0 h 171"/>
                    <a:gd name="T6" fmla="*/ 0 w 712"/>
                    <a:gd name="T7" fmla="*/ 0 h 171"/>
                    <a:gd name="T8" fmla="*/ 0 w 712"/>
                    <a:gd name="T9" fmla="*/ 0 h 171"/>
                    <a:gd name="T10" fmla="*/ 0 w 712"/>
                    <a:gd name="T11" fmla="*/ 0 h 171"/>
                    <a:gd name="T12" fmla="*/ 0 w 712"/>
                    <a:gd name="T13" fmla="*/ 0 h 171"/>
                    <a:gd name="T14" fmla="*/ 0 w 712"/>
                    <a:gd name="T15" fmla="*/ 0 h 171"/>
                    <a:gd name="T16" fmla="*/ 0 w 712"/>
                    <a:gd name="T17" fmla="*/ 0 h 171"/>
                    <a:gd name="T18" fmla="*/ 0 w 712"/>
                    <a:gd name="T19" fmla="*/ 0 h 171"/>
                    <a:gd name="T20" fmla="*/ 0 w 712"/>
                    <a:gd name="T21" fmla="*/ 0 h 171"/>
                    <a:gd name="T22" fmla="*/ 0 w 712"/>
                    <a:gd name="T23" fmla="*/ 0 h 171"/>
                    <a:gd name="T24" fmla="*/ 0 w 712"/>
                    <a:gd name="T25" fmla="*/ 0 h 171"/>
                    <a:gd name="T26" fmla="*/ 0 w 712"/>
                    <a:gd name="T27" fmla="*/ 0 h 171"/>
                    <a:gd name="T28" fmla="*/ 0 w 712"/>
                    <a:gd name="T29" fmla="*/ 0 h 171"/>
                    <a:gd name="T30" fmla="*/ 0 w 712"/>
                    <a:gd name="T31" fmla="*/ 0 h 171"/>
                    <a:gd name="T32" fmla="*/ 0 w 712"/>
                    <a:gd name="T33" fmla="*/ 0 h 171"/>
                    <a:gd name="T34" fmla="*/ 0 w 712"/>
                    <a:gd name="T35" fmla="*/ 0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12"/>
                    <a:gd name="T55" fmla="*/ 0 h 171"/>
                    <a:gd name="T56" fmla="*/ 712 w 712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12" h="171">
                      <a:moveTo>
                        <a:pt x="0" y="30"/>
                      </a:moveTo>
                      <a:lnTo>
                        <a:pt x="101" y="83"/>
                      </a:lnTo>
                      <a:lnTo>
                        <a:pt x="71" y="110"/>
                      </a:lnTo>
                      <a:lnTo>
                        <a:pt x="254" y="128"/>
                      </a:lnTo>
                      <a:lnTo>
                        <a:pt x="189" y="158"/>
                      </a:lnTo>
                      <a:lnTo>
                        <a:pt x="369" y="171"/>
                      </a:lnTo>
                      <a:lnTo>
                        <a:pt x="575" y="83"/>
                      </a:lnTo>
                      <a:lnTo>
                        <a:pt x="712" y="83"/>
                      </a:lnTo>
                      <a:lnTo>
                        <a:pt x="435" y="0"/>
                      </a:lnTo>
                      <a:lnTo>
                        <a:pt x="488" y="62"/>
                      </a:lnTo>
                      <a:lnTo>
                        <a:pt x="431" y="75"/>
                      </a:lnTo>
                      <a:lnTo>
                        <a:pt x="251" y="9"/>
                      </a:lnTo>
                      <a:lnTo>
                        <a:pt x="334" y="69"/>
                      </a:lnTo>
                      <a:lnTo>
                        <a:pt x="260" y="62"/>
                      </a:lnTo>
                      <a:lnTo>
                        <a:pt x="154" y="30"/>
                      </a:lnTo>
                      <a:lnTo>
                        <a:pt x="185" y="6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163"/>
                <p:cNvSpPr>
                  <a:spLocks/>
                </p:cNvSpPr>
                <p:nvPr/>
              </p:nvSpPr>
              <p:spPr bwMode="auto">
                <a:xfrm>
                  <a:off x="4347" y="3188"/>
                  <a:ext cx="181" cy="238"/>
                </a:xfrm>
                <a:custGeom>
                  <a:avLst/>
                  <a:gdLst>
                    <a:gd name="T0" fmla="*/ 0 w 725"/>
                    <a:gd name="T1" fmla="*/ 0 h 950"/>
                    <a:gd name="T2" fmla="*/ 0 w 725"/>
                    <a:gd name="T3" fmla="*/ 0 h 950"/>
                    <a:gd name="T4" fmla="*/ 0 w 725"/>
                    <a:gd name="T5" fmla="*/ 0 h 950"/>
                    <a:gd name="T6" fmla="*/ 0 w 725"/>
                    <a:gd name="T7" fmla="*/ 0 h 950"/>
                    <a:gd name="T8" fmla="*/ 0 w 725"/>
                    <a:gd name="T9" fmla="*/ 0 h 950"/>
                    <a:gd name="T10" fmla="*/ 0 w 725"/>
                    <a:gd name="T11" fmla="*/ 0 h 950"/>
                    <a:gd name="T12" fmla="*/ 0 w 725"/>
                    <a:gd name="T13" fmla="*/ 0 h 950"/>
                    <a:gd name="T14" fmla="*/ 0 w 725"/>
                    <a:gd name="T15" fmla="*/ 0 h 950"/>
                    <a:gd name="T16" fmla="*/ 0 w 725"/>
                    <a:gd name="T17" fmla="*/ 0 h 950"/>
                    <a:gd name="T18" fmla="*/ 0 w 725"/>
                    <a:gd name="T19" fmla="*/ 0 h 950"/>
                    <a:gd name="T20" fmla="*/ 0 w 725"/>
                    <a:gd name="T21" fmla="*/ 0 h 950"/>
                    <a:gd name="T22" fmla="*/ 0 w 725"/>
                    <a:gd name="T23" fmla="*/ 0 h 950"/>
                    <a:gd name="T24" fmla="*/ 0 w 725"/>
                    <a:gd name="T25" fmla="*/ 0 h 950"/>
                    <a:gd name="T26" fmla="*/ 0 w 725"/>
                    <a:gd name="T27" fmla="*/ 0 h 950"/>
                    <a:gd name="T28" fmla="*/ 0 w 725"/>
                    <a:gd name="T29" fmla="*/ 0 h 950"/>
                    <a:gd name="T30" fmla="*/ 0 w 725"/>
                    <a:gd name="T31" fmla="*/ 0 h 950"/>
                    <a:gd name="T32" fmla="*/ 0 w 725"/>
                    <a:gd name="T33" fmla="*/ 0 h 950"/>
                    <a:gd name="T34" fmla="*/ 0 w 725"/>
                    <a:gd name="T35" fmla="*/ 0 h 950"/>
                    <a:gd name="T36" fmla="*/ 0 w 725"/>
                    <a:gd name="T37" fmla="*/ 0 h 950"/>
                    <a:gd name="T38" fmla="*/ 0 w 725"/>
                    <a:gd name="T39" fmla="*/ 0 h 950"/>
                    <a:gd name="T40" fmla="*/ 0 w 725"/>
                    <a:gd name="T41" fmla="*/ 0 h 950"/>
                    <a:gd name="T42" fmla="*/ 0 w 725"/>
                    <a:gd name="T43" fmla="*/ 0 h 950"/>
                    <a:gd name="T44" fmla="*/ 0 w 725"/>
                    <a:gd name="T45" fmla="*/ 0 h 950"/>
                    <a:gd name="T46" fmla="*/ 0 w 725"/>
                    <a:gd name="T47" fmla="*/ 0 h 950"/>
                    <a:gd name="T48" fmla="*/ 0 w 725"/>
                    <a:gd name="T49" fmla="*/ 0 h 950"/>
                    <a:gd name="T50" fmla="*/ 0 w 725"/>
                    <a:gd name="T51" fmla="*/ 0 h 950"/>
                    <a:gd name="T52" fmla="*/ 0 w 725"/>
                    <a:gd name="T53" fmla="*/ 0 h 950"/>
                    <a:gd name="T54" fmla="*/ 0 w 725"/>
                    <a:gd name="T55" fmla="*/ 0 h 950"/>
                    <a:gd name="T56" fmla="*/ 0 w 725"/>
                    <a:gd name="T57" fmla="*/ 0 h 950"/>
                    <a:gd name="T58" fmla="*/ 0 w 725"/>
                    <a:gd name="T59" fmla="*/ 0 h 950"/>
                    <a:gd name="T60" fmla="*/ 0 w 725"/>
                    <a:gd name="T61" fmla="*/ 0 h 950"/>
                    <a:gd name="T62" fmla="*/ 0 w 725"/>
                    <a:gd name="T63" fmla="*/ 0 h 950"/>
                    <a:gd name="T64" fmla="*/ 0 w 725"/>
                    <a:gd name="T65" fmla="*/ 0 h 950"/>
                    <a:gd name="T66" fmla="*/ 0 w 725"/>
                    <a:gd name="T67" fmla="*/ 0 h 950"/>
                    <a:gd name="T68" fmla="*/ 0 w 725"/>
                    <a:gd name="T69" fmla="*/ 0 h 950"/>
                    <a:gd name="T70" fmla="*/ 0 w 725"/>
                    <a:gd name="T71" fmla="*/ 0 h 9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25"/>
                    <a:gd name="T109" fmla="*/ 0 h 950"/>
                    <a:gd name="T110" fmla="*/ 725 w 725"/>
                    <a:gd name="T111" fmla="*/ 950 h 9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25" h="950">
                      <a:moveTo>
                        <a:pt x="0" y="44"/>
                      </a:moveTo>
                      <a:lnTo>
                        <a:pt x="155" y="181"/>
                      </a:lnTo>
                      <a:lnTo>
                        <a:pt x="213" y="298"/>
                      </a:lnTo>
                      <a:lnTo>
                        <a:pt x="223" y="363"/>
                      </a:lnTo>
                      <a:lnTo>
                        <a:pt x="323" y="378"/>
                      </a:lnTo>
                      <a:lnTo>
                        <a:pt x="295" y="396"/>
                      </a:lnTo>
                      <a:lnTo>
                        <a:pt x="371" y="393"/>
                      </a:lnTo>
                      <a:lnTo>
                        <a:pt x="318" y="427"/>
                      </a:lnTo>
                      <a:lnTo>
                        <a:pt x="472" y="406"/>
                      </a:lnTo>
                      <a:lnTo>
                        <a:pt x="533" y="443"/>
                      </a:lnTo>
                      <a:lnTo>
                        <a:pt x="725" y="950"/>
                      </a:lnTo>
                      <a:lnTo>
                        <a:pt x="710" y="855"/>
                      </a:lnTo>
                      <a:lnTo>
                        <a:pt x="586" y="498"/>
                      </a:lnTo>
                      <a:lnTo>
                        <a:pt x="531" y="408"/>
                      </a:lnTo>
                      <a:lnTo>
                        <a:pt x="572" y="374"/>
                      </a:lnTo>
                      <a:lnTo>
                        <a:pt x="540" y="341"/>
                      </a:lnTo>
                      <a:lnTo>
                        <a:pt x="533" y="361"/>
                      </a:lnTo>
                      <a:lnTo>
                        <a:pt x="493" y="296"/>
                      </a:lnTo>
                      <a:lnTo>
                        <a:pt x="481" y="344"/>
                      </a:lnTo>
                      <a:lnTo>
                        <a:pt x="440" y="328"/>
                      </a:lnTo>
                      <a:lnTo>
                        <a:pt x="392" y="275"/>
                      </a:lnTo>
                      <a:lnTo>
                        <a:pt x="399" y="339"/>
                      </a:lnTo>
                      <a:lnTo>
                        <a:pt x="336" y="287"/>
                      </a:lnTo>
                      <a:lnTo>
                        <a:pt x="290" y="259"/>
                      </a:lnTo>
                      <a:lnTo>
                        <a:pt x="270" y="301"/>
                      </a:lnTo>
                      <a:lnTo>
                        <a:pt x="207" y="224"/>
                      </a:lnTo>
                      <a:lnTo>
                        <a:pt x="352" y="226"/>
                      </a:lnTo>
                      <a:lnTo>
                        <a:pt x="274" y="194"/>
                      </a:lnTo>
                      <a:lnTo>
                        <a:pt x="379" y="185"/>
                      </a:lnTo>
                      <a:lnTo>
                        <a:pt x="190" y="137"/>
                      </a:lnTo>
                      <a:lnTo>
                        <a:pt x="247" y="110"/>
                      </a:lnTo>
                      <a:lnTo>
                        <a:pt x="179" y="93"/>
                      </a:lnTo>
                      <a:lnTo>
                        <a:pt x="37" y="0"/>
                      </a:lnTo>
                      <a:lnTo>
                        <a:pt x="114" y="85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164"/>
                <p:cNvSpPr>
                  <a:spLocks/>
                </p:cNvSpPr>
                <p:nvPr/>
              </p:nvSpPr>
              <p:spPr bwMode="auto">
                <a:xfrm>
                  <a:off x="3897" y="3159"/>
                  <a:ext cx="251" cy="281"/>
                </a:xfrm>
                <a:custGeom>
                  <a:avLst/>
                  <a:gdLst>
                    <a:gd name="T0" fmla="*/ 0 w 1005"/>
                    <a:gd name="T1" fmla="*/ 0 h 1125"/>
                    <a:gd name="T2" fmla="*/ 0 w 1005"/>
                    <a:gd name="T3" fmla="*/ 0 h 1125"/>
                    <a:gd name="T4" fmla="*/ 0 w 1005"/>
                    <a:gd name="T5" fmla="*/ 0 h 1125"/>
                    <a:gd name="T6" fmla="*/ 0 w 1005"/>
                    <a:gd name="T7" fmla="*/ 0 h 1125"/>
                    <a:gd name="T8" fmla="*/ 0 w 1005"/>
                    <a:gd name="T9" fmla="*/ 0 h 1125"/>
                    <a:gd name="T10" fmla="*/ 0 w 1005"/>
                    <a:gd name="T11" fmla="*/ 0 h 1125"/>
                    <a:gd name="T12" fmla="*/ 0 w 1005"/>
                    <a:gd name="T13" fmla="*/ 0 h 1125"/>
                    <a:gd name="T14" fmla="*/ 0 w 1005"/>
                    <a:gd name="T15" fmla="*/ 0 h 1125"/>
                    <a:gd name="T16" fmla="*/ 0 w 1005"/>
                    <a:gd name="T17" fmla="*/ 0 h 1125"/>
                    <a:gd name="T18" fmla="*/ 0 w 1005"/>
                    <a:gd name="T19" fmla="*/ 0 h 1125"/>
                    <a:gd name="T20" fmla="*/ 0 w 1005"/>
                    <a:gd name="T21" fmla="*/ 0 h 1125"/>
                    <a:gd name="T22" fmla="*/ 0 w 1005"/>
                    <a:gd name="T23" fmla="*/ 0 h 1125"/>
                    <a:gd name="T24" fmla="*/ 0 w 1005"/>
                    <a:gd name="T25" fmla="*/ 0 h 1125"/>
                    <a:gd name="T26" fmla="*/ 0 w 1005"/>
                    <a:gd name="T27" fmla="*/ 0 h 1125"/>
                    <a:gd name="T28" fmla="*/ 0 w 1005"/>
                    <a:gd name="T29" fmla="*/ 0 h 1125"/>
                    <a:gd name="T30" fmla="*/ 0 w 1005"/>
                    <a:gd name="T31" fmla="*/ 0 h 1125"/>
                    <a:gd name="T32" fmla="*/ 0 w 1005"/>
                    <a:gd name="T33" fmla="*/ 0 h 1125"/>
                    <a:gd name="T34" fmla="*/ 0 w 1005"/>
                    <a:gd name="T35" fmla="*/ 0 h 1125"/>
                    <a:gd name="T36" fmla="*/ 0 w 1005"/>
                    <a:gd name="T37" fmla="*/ 0 h 1125"/>
                    <a:gd name="T38" fmla="*/ 0 w 1005"/>
                    <a:gd name="T39" fmla="*/ 0 h 1125"/>
                    <a:gd name="T40" fmla="*/ 0 w 1005"/>
                    <a:gd name="T41" fmla="*/ 0 h 1125"/>
                    <a:gd name="T42" fmla="*/ 0 w 1005"/>
                    <a:gd name="T43" fmla="*/ 0 h 1125"/>
                    <a:gd name="T44" fmla="*/ 0 w 1005"/>
                    <a:gd name="T45" fmla="*/ 0 h 1125"/>
                    <a:gd name="T46" fmla="*/ 0 w 1005"/>
                    <a:gd name="T47" fmla="*/ 0 h 1125"/>
                    <a:gd name="T48" fmla="*/ 0 w 1005"/>
                    <a:gd name="T49" fmla="*/ 0 h 1125"/>
                    <a:gd name="T50" fmla="*/ 0 w 1005"/>
                    <a:gd name="T51" fmla="*/ 0 h 1125"/>
                    <a:gd name="T52" fmla="*/ 0 w 1005"/>
                    <a:gd name="T53" fmla="*/ 0 h 1125"/>
                    <a:gd name="T54" fmla="*/ 0 w 1005"/>
                    <a:gd name="T55" fmla="*/ 0 h 1125"/>
                    <a:gd name="T56" fmla="*/ 0 w 1005"/>
                    <a:gd name="T57" fmla="*/ 0 h 1125"/>
                    <a:gd name="T58" fmla="*/ 0 w 1005"/>
                    <a:gd name="T59" fmla="*/ 0 h 1125"/>
                    <a:gd name="T60" fmla="*/ 0 w 1005"/>
                    <a:gd name="T61" fmla="*/ 0 h 1125"/>
                    <a:gd name="T62" fmla="*/ 0 w 1005"/>
                    <a:gd name="T63" fmla="*/ 0 h 1125"/>
                    <a:gd name="T64" fmla="*/ 0 w 1005"/>
                    <a:gd name="T65" fmla="*/ 0 h 1125"/>
                    <a:gd name="T66" fmla="*/ 0 w 1005"/>
                    <a:gd name="T67" fmla="*/ 0 h 1125"/>
                    <a:gd name="T68" fmla="*/ 0 w 1005"/>
                    <a:gd name="T69" fmla="*/ 0 h 1125"/>
                    <a:gd name="T70" fmla="*/ 0 w 1005"/>
                    <a:gd name="T71" fmla="*/ 0 h 1125"/>
                    <a:gd name="T72" fmla="*/ 0 w 1005"/>
                    <a:gd name="T73" fmla="*/ 0 h 1125"/>
                    <a:gd name="T74" fmla="*/ 0 w 1005"/>
                    <a:gd name="T75" fmla="*/ 0 h 1125"/>
                    <a:gd name="T76" fmla="*/ 0 w 1005"/>
                    <a:gd name="T77" fmla="*/ 0 h 1125"/>
                    <a:gd name="T78" fmla="*/ 0 w 1005"/>
                    <a:gd name="T79" fmla="*/ 0 h 1125"/>
                    <a:gd name="T80" fmla="*/ 0 w 1005"/>
                    <a:gd name="T81" fmla="*/ 0 h 1125"/>
                    <a:gd name="T82" fmla="*/ 0 w 1005"/>
                    <a:gd name="T83" fmla="*/ 0 h 1125"/>
                    <a:gd name="T84" fmla="*/ 0 w 1005"/>
                    <a:gd name="T85" fmla="*/ 0 h 1125"/>
                    <a:gd name="T86" fmla="*/ 0 w 1005"/>
                    <a:gd name="T87" fmla="*/ 0 h 1125"/>
                    <a:gd name="T88" fmla="*/ 0 w 1005"/>
                    <a:gd name="T89" fmla="*/ 0 h 1125"/>
                    <a:gd name="T90" fmla="*/ 0 w 1005"/>
                    <a:gd name="T91" fmla="*/ 0 h 1125"/>
                    <a:gd name="T92" fmla="*/ 0 w 1005"/>
                    <a:gd name="T93" fmla="*/ 0 h 1125"/>
                    <a:gd name="T94" fmla="*/ 0 w 1005"/>
                    <a:gd name="T95" fmla="*/ 0 h 1125"/>
                    <a:gd name="T96" fmla="*/ 0 w 1005"/>
                    <a:gd name="T97" fmla="*/ 0 h 1125"/>
                    <a:gd name="T98" fmla="*/ 0 w 1005"/>
                    <a:gd name="T99" fmla="*/ 0 h 1125"/>
                    <a:gd name="T100" fmla="*/ 0 w 1005"/>
                    <a:gd name="T101" fmla="*/ 0 h 1125"/>
                    <a:gd name="T102" fmla="*/ 0 w 1005"/>
                    <a:gd name="T103" fmla="*/ 0 h 1125"/>
                    <a:gd name="T104" fmla="*/ 0 w 1005"/>
                    <a:gd name="T105" fmla="*/ 0 h 11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005"/>
                    <a:gd name="T160" fmla="*/ 0 h 1125"/>
                    <a:gd name="T161" fmla="*/ 1005 w 1005"/>
                    <a:gd name="T162" fmla="*/ 1125 h 11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005" h="1125">
                      <a:moveTo>
                        <a:pt x="180" y="18"/>
                      </a:moveTo>
                      <a:lnTo>
                        <a:pt x="36" y="0"/>
                      </a:lnTo>
                      <a:lnTo>
                        <a:pt x="106" y="53"/>
                      </a:lnTo>
                      <a:lnTo>
                        <a:pt x="0" y="71"/>
                      </a:lnTo>
                      <a:lnTo>
                        <a:pt x="155" y="115"/>
                      </a:lnTo>
                      <a:lnTo>
                        <a:pt x="114" y="158"/>
                      </a:lnTo>
                      <a:lnTo>
                        <a:pt x="212" y="189"/>
                      </a:lnTo>
                      <a:lnTo>
                        <a:pt x="128" y="229"/>
                      </a:lnTo>
                      <a:lnTo>
                        <a:pt x="41" y="215"/>
                      </a:lnTo>
                      <a:lnTo>
                        <a:pt x="111" y="260"/>
                      </a:lnTo>
                      <a:lnTo>
                        <a:pt x="18" y="286"/>
                      </a:lnTo>
                      <a:lnTo>
                        <a:pt x="146" y="317"/>
                      </a:lnTo>
                      <a:lnTo>
                        <a:pt x="114" y="343"/>
                      </a:lnTo>
                      <a:lnTo>
                        <a:pt x="229" y="356"/>
                      </a:lnTo>
                      <a:lnTo>
                        <a:pt x="282" y="388"/>
                      </a:lnTo>
                      <a:lnTo>
                        <a:pt x="185" y="409"/>
                      </a:lnTo>
                      <a:lnTo>
                        <a:pt x="282" y="427"/>
                      </a:lnTo>
                      <a:lnTo>
                        <a:pt x="339" y="454"/>
                      </a:lnTo>
                      <a:lnTo>
                        <a:pt x="264" y="475"/>
                      </a:lnTo>
                      <a:lnTo>
                        <a:pt x="366" y="499"/>
                      </a:lnTo>
                      <a:lnTo>
                        <a:pt x="541" y="477"/>
                      </a:lnTo>
                      <a:lnTo>
                        <a:pt x="717" y="524"/>
                      </a:lnTo>
                      <a:lnTo>
                        <a:pt x="664" y="553"/>
                      </a:lnTo>
                      <a:lnTo>
                        <a:pt x="737" y="567"/>
                      </a:lnTo>
                      <a:lnTo>
                        <a:pt x="806" y="639"/>
                      </a:lnTo>
                      <a:lnTo>
                        <a:pt x="1005" y="1125"/>
                      </a:lnTo>
                      <a:lnTo>
                        <a:pt x="998" y="1056"/>
                      </a:lnTo>
                      <a:lnTo>
                        <a:pt x="968" y="928"/>
                      </a:lnTo>
                      <a:lnTo>
                        <a:pt x="884" y="770"/>
                      </a:lnTo>
                      <a:lnTo>
                        <a:pt x="872" y="677"/>
                      </a:lnTo>
                      <a:lnTo>
                        <a:pt x="757" y="531"/>
                      </a:lnTo>
                      <a:lnTo>
                        <a:pt x="798" y="522"/>
                      </a:lnTo>
                      <a:lnTo>
                        <a:pt x="749" y="449"/>
                      </a:lnTo>
                      <a:lnTo>
                        <a:pt x="638" y="413"/>
                      </a:lnTo>
                      <a:lnTo>
                        <a:pt x="690" y="479"/>
                      </a:lnTo>
                      <a:lnTo>
                        <a:pt x="525" y="406"/>
                      </a:lnTo>
                      <a:lnTo>
                        <a:pt x="438" y="436"/>
                      </a:lnTo>
                      <a:lnTo>
                        <a:pt x="399" y="395"/>
                      </a:lnTo>
                      <a:lnTo>
                        <a:pt x="468" y="356"/>
                      </a:lnTo>
                      <a:lnTo>
                        <a:pt x="372" y="313"/>
                      </a:lnTo>
                      <a:lnTo>
                        <a:pt x="213" y="299"/>
                      </a:lnTo>
                      <a:lnTo>
                        <a:pt x="269" y="251"/>
                      </a:lnTo>
                      <a:lnTo>
                        <a:pt x="212" y="229"/>
                      </a:lnTo>
                      <a:lnTo>
                        <a:pt x="330" y="212"/>
                      </a:lnTo>
                      <a:lnTo>
                        <a:pt x="418" y="229"/>
                      </a:lnTo>
                      <a:lnTo>
                        <a:pt x="374" y="172"/>
                      </a:lnTo>
                      <a:lnTo>
                        <a:pt x="220" y="128"/>
                      </a:lnTo>
                      <a:lnTo>
                        <a:pt x="300" y="123"/>
                      </a:lnTo>
                      <a:lnTo>
                        <a:pt x="155" y="44"/>
                      </a:lnTo>
                      <a:lnTo>
                        <a:pt x="229" y="49"/>
                      </a:lnTo>
                      <a:lnTo>
                        <a:pt x="378" y="14"/>
                      </a:lnTo>
                      <a:lnTo>
                        <a:pt x="18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Freeform 165"/>
                <p:cNvSpPr>
                  <a:spLocks/>
                </p:cNvSpPr>
                <p:nvPr/>
              </p:nvSpPr>
              <p:spPr bwMode="auto">
                <a:xfrm>
                  <a:off x="4254" y="3174"/>
                  <a:ext cx="112" cy="67"/>
                </a:xfrm>
                <a:custGeom>
                  <a:avLst/>
                  <a:gdLst>
                    <a:gd name="T0" fmla="*/ 0 w 448"/>
                    <a:gd name="T1" fmla="*/ 0 h 268"/>
                    <a:gd name="T2" fmla="*/ 0 w 448"/>
                    <a:gd name="T3" fmla="*/ 0 h 268"/>
                    <a:gd name="T4" fmla="*/ 0 w 448"/>
                    <a:gd name="T5" fmla="*/ 0 h 268"/>
                    <a:gd name="T6" fmla="*/ 0 w 448"/>
                    <a:gd name="T7" fmla="*/ 0 h 268"/>
                    <a:gd name="T8" fmla="*/ 0 w 448"/>
                    <a:gd name="T9" fmla="*/ 0 h 268"/>
                    <a:gd name="T10" fmla="*/ 0 w 448"/>
                    <a:gd name="T11" fmla="*/ 0 h 268"/>
                    <a:gd name="T12" fmla="*/ 0 w 448"/>
                    <a:gd name="T13" fmla="*/ 0 h 268"/>
                    <a:gd name="T14" fmla="*/ 0 w 448"/>
                    <a:gd name="T15" fmla="*/ 0 h 268"/>
                    <a:gd name="T16" fmla="*/ 0 w 448"/>
                    <a:gd name="T17" fmla="*/ 0 h 268"/>
                    <a:gd name="T18" fmla="*/ 0 w 448"/>
                    <a:gd name="T19" fmla="*/ 0 h 268"/>
                    <a:gd name="T20" fmla="*/ 0 w 448"/>
                    <a:gd name="T21" fmla="*/ 0 h 268"/>
                    <a:gd name="T22" fmla="*/ 0 w 448"/>
                    <a:gd name="T23" fmla="*/ 0 h 268"/>
                    <a:gd name="T24" fmla="*/ 0 w 448"/>
                    <a:gd name="T25" fmla="*/ 0 h 268"/>
                    <a:gd name="T26" fmla="*/ 0 w 448"/>
                    <a:gd name="T27" fmla="*/ 0 h 268"/>
                    <a:gd name="T28" fmla="*/ 0 w 448"/>
                    <a:gd name="T29" fmla="*/ 0 h 268"/>
                    <a:gd name="T30" fmla="*/ 0 w 448"/>
                    <a:gd name="T31" fmla="*/ 0 h 268"/>
                    <a:gd name="T32" fmla="*/ 0 w 448"/>
                    <a:gd name="T33" fmla="*/ 0 h 268"/>
                    <a:gd name="T34" fmla="*/ 0 w 448"/>
                    <a:gd name="T35" fmla="*/ 0 h 268"/>
                    <a:gd name="T36" fmla="*/ 0 w 448"/>
                    <a:gd name="T37" fmla="*/ 0 h 26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48"/>
                    <a:gd name="T58" fmla="*/ 0 h 268"/>
                    <a:gd name="T59" fmla="*/ 448 w 448"/>
                    <a:gd name="T60" fmla="*/ 268 h 26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48" h="268">
                      <a:moveTo>
                        <a:pt x="224" y="110"/>
                      </a:moveTo>
                      <a:lnTo>
                        <a:pt x="136" y="101"/>
                      </a:lnTo>
                      <a:lnTo>
                        <a:pt x="180" y="158"/>
                      </a:lnTo>
                      <a:lnTo>
                        <a:pt x="62" y="167"/>
                      </a:lnTo>
                      <a:lnTo>
                        <a:pt x="0" y="162"/>
                      </a:lnTo>
                      <a:lnTo>
                        <a:pt x="78" y="198"/>
                      </a:lnTo>
                      <a:lnTo>
                        <a:pt x="18" y="219"/>
                      </a:lnTo>
                      <a:lnTo>
                        <a:pt x="87" y="242"/>
                      </a:lnTo>
                      <a:lnTo>
                        <a:pt x="255" y="189"/>
                      </a:lnTo>
                      <a:lnTo>
                        <a:pt x="228" y="228"/>
                      </a:lnTo>
                      <a:lnTo>
                        <a:pt x="333" y="207"/>
                      </a:lnTo>
                      <a:lnTo>
                        <a:pt x="448" y="268"/>
                      </a:lnTo>
                      <a:lnTo>
                        <a:pt x="396" y="194"/>
                      </a:lnTo>
                      <a:lnTo>
                        <a:pt x="273" y="153"/>
                      </a:lnTo>
                      <a:lnTo>
                        <a:pt x="333" y="141"/>
                      </a:lnTo>
                      <a:lnTo>
                        <a:pt x="255" y="44"/>
                      </a:lnTo>
                      <a:lnTo>
                        <a:pt x="105" y="0"/>
                      </a:lnTo>
                      <a:lnTo>
                        <a:pt x="224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66"/>
                <p:cNvSpPr>
                  <a:spLocks/>
                </p:cNvSpPr>
                <p:nvPr/>
              </p:nvSpPr>
              <p:spPr bwMode="auto">
                <a:xfrm>
                  <a:off x="4419" y="3097"/>
                  <a:ext cx="86" cy="74"/>
                </a:xfrm>
                <a:custGeom>
                  <a:avLst/>
                  <a:gdLst>
                    <a:gd name="T0" fmla="*/ 0 w 343"/>
                    <a:gd name="T1" fmla="*/ 0 h 294"/>
                    <a:gd name="T2" fmla="*/ 0 w 343"/>
                    <a:gd name="T3" fmla="*/ 0 h 294"/>
                    <a:gd name="T4" fmla="*/ 0 w 343"/>
                    <a:gd name="T5" fmla="*/ 0 h 294"/>
                    <a:gd name="T6" fmla="*/ 0 w 343"/>
                    <a:gd name="T7" fmla="*/ 0 h 294"/>
                    <a:gd name="T8" fmla="*/ 0 w 343"/>
                    <a:gd name="T9" fmla="*/ 0 h 294"/>
                    <a:gd name="T10" fmla="*/ 0 w 343"/>
                    <a:gd name="T11" fmla="*/ 0 h 294"/>
                    <a:gd name="T12" fmla="*/ 0 w 343"/>
                    <a:gd name="T13" fmla="*/ 0 h 294"/>
                    <a:gd name="T14" fmla="*/ 0 w 343"/>
                    <a:gd name="T15" fmla="*/ 0 h 294"/>
                    <a:gd name="T16" fmla="*/ 0 w 343"/>
                    <a:gd name="T17" fmla="*/ 0 h 294"/>
                    <a:gd name="T18" fmla="*/ 0 w 343"/>
                    <a:gd name="T19" fmla="*/ 0 h 294"/>
                    <a:gd name="T20" fmla="*/ 0 w 343"/>
                    <a:gd name="T21" fmla="*/ 0 h 294"/>
                    <a:gd name="T22" fmla="*/ 0 w 343"/>
                    <a:gd name="T23" fmla="*/ 0 h 294"/>
                    <a:gd name="T24" fmla="*/ 0 w 343"/>
                    <a:gd name="T25" fmla="*/ 0 h 294"/>
                    <a:gd name="T26" fmla="*/ 0 w 343"/>
                    <a:gd name="T27" fmla="*/ 0 h 294"/>
                    <a:gd name="T28" fmla="*/ 0 w 343"/>
                    <a:gd name="T29" fmla="*/ 0 h 294"/>
                    <a:gd name="T30" fmla="*/ 0 w 343"/>
                    <a:gd name="T31" fmla="*/ 0 h 294"/>
                    <a:gd name="T32" fmla="*/ 0 w 343"/>
                    <a:gd name="T33" fmla="*/ 0 h 294"/>
                    <a:gd name="T34" fmla="*/ 0 w 343"/>
                    <a:gd name="T35" fmla="*/ 0 h 29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3"/>
                    <a:gd name="T55" fmla="*/ 0 h 294"/>
                    <a:gd name="T56" fmla="*/ 343 w 343"/>
                    <a:gd name="T57" fmla="*/ 294 h 29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3" h="294">
                      <a:moveTo>
                        <a:pt x="75" y="0"/>
                      </a:moveTo>
                      <a:lnTo>
                        <a:pt x="26" y="50"/>
                      </a:lnTo>
                      <a:lnTo>
                        <a:pt x="0" y="83"/>
                      </a:lnTo>
                      <a:lnTo>
                        <a:pt x="22" y="198"/>
                      </a:lnTo>
                      <a:lnTo>
                        <a:pt x="114" y="246"/>
                      </a:lnTo>
                      <a:lnTo>
                        <a:pt x="189" y="246"/>
                      </a:lnTo>
                      <a:lnTo>
                        <a:pt x="251" y="294"/>
                      </a:lnTo>
                      <a:lnTo>
                        <a:pt x="343" y="255"/>
                      </a:lnTo>
                      <a:lnTo>
                        <a:pt x="330" y="127"/>
                      </a:lnTo>
                      <a:lnTo>
                        <a:pt x="286" y="228"/>
                      </a:lnTo>
                      <a:lnTo>
                        <a:pt x="177" y="157"/>
                      </a:lnTo>
                      <a:lnTo>
                        <a:pt x="154" y="28"/>
                      </a:lnTo>
                      <a:lnTo>
                        <a:pt x="118" y="81"/>
                      </a:lnTo>
                      <a:lnTo>
                        <a:pt x="120" y="173"/>
                      </a:lnTo>
                      <a:lnTo>
                        <a:pt x="61" y="142"/>
                      </a:lnTo>
                      <a:lnTo>
                        <a:pt x="49" y="67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67"/>
                <p:cNvSpPr>
                  <a:spLocks/>
                </p:cNvSpPr>
                <p:nvPr/>
              </p:nvSpPr>
              <p:spPr bwMode="auto">
                <a:xfrm>
                  <a:off x="4364" y="3295"/>
                  <a:ext cx="22" cy="29"/>
                </a:xfrm>
                <a:custGeom>
                  <a:avLst/>
                  <a:gdLst>
                    <a:gd name="T0" fmla="*/ 0 w 88"/>
                    <a:gd name="T1" fmla="*/ 0 h 115"/>
                    <a:gd name="T2" fmla="*/ 0 w 88"/>
                    <a:gd name="T3" fmla="*/ 0 h 115"/>
                    <a:gd name="T4" fmla="*/ 0 w 88"/>
                    <a:gd name="T5" fmla="*/ 0 h 115"/>
                    <a:gd name="T6" fmla="*/ 0 w 88"/>
                    <a:gd name="T7" fmla="*/ 0 h 115"/>
                    <a:gd name="T8" fmla="*/ 0 w 88"/>
                    <a:gd name="T9" fmla="*/ 0 h 115"/>
                    <a:gd name="T10" fmla="*/ 0 w 88"/>
                    <a:gd name="T11" fmla="*/ 0 h 115"/>
                    <a:gd name="T12" fmla="*/ 0 w 88"/>
                    <a:gd name="T13" fmla="*/ 0 h 115"/>
                    <a:gd name="T14" fmla="*/ 0 w 88"/>
                    <a:gd name="T15" fmla="*/ 0 h 115"/>
                    <a:gd name="T16" fmla="*/ 0 w 88"/>
                    <a:gd name="T17" fmla="*/ 0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8"/>
                    <a:gd name="T28" fmla="*/ 0 h 115"/>
                    <a:gd name="T29" fmla="*/ 88 w 88"/>
                    <a:gd name="T30" fmla="*/ 115 h 1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8" h="115">
                      <a:moveTo>
                        <a:pt x="88" y="0"/>
                      </a:moveTo>
                      <a:lnTo>
                        <a:pt x="18" y="26"/>
                      </a:lnTo>
                      <a:lnTo>
                        <a:pt x="0" y="64"/>
                      </a:lnTo>
                      <a:lnTo>
                        <a:pt x="19" y="108"/>
                      </a:lnTo>
                      <a:lnTo>
                        <a:pt x="75" y="115"/>
                      </a:lnTo>
                      <a:lnTo>
                        <a:pt x="31" y="73"/>
                      </a:lnTo>
                      <a:lnTo>
                        <a:pt x="87" y="42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68"/>
                <p:cNvSpPr>
                  <a:spLocks/>
                </p:cNvSpPr>
                <p:nvPr/>
              </p:nvSpPr>
              <p:spPr bwMode="auto">
                <a:xfrm>
                  <a:off x="3934" y="3114"/>
                  <a:ext cx="87" cy="50"/>
                </a:xfrm>
                <a:custGeom>
                  <a:avLst/>
                  <a:gdLst>
                    <a:gd name="T0" fmla="*/ 0 w 347"/>
                    <a:gd name="T1" fmla="*/ 0 h 200"/>
                    <a:gd name="T2" fmla="*/ 0 w 347"/>
                    <a:gd name="T3" fmla="*/ 0 h 200"/>
                    <a:gd name="T4" fmla="*/ 0 w 347"/>
                    <a:gd name="T5" fmla="*/ 0 h 200"/>
                    <a:gd name="T6" fmla="*/ 0 w 347"/>
                    <a:gd name="T7" fmla="*/ 0 h 200"/>
                    <a:gd name="T8" fmla="*/ 0 w 347"/>
                    <a:gd name="T9" fmla="*/ 0 h 200"/>
                    <a:gd name="T10" fmla="*/ 0 w 347"/>
                    <a:gd name="T11" fmla="*/ 0 h 200"/>
                    <a:gd name="T12" fmla="*/ 0 w 347"/>
                    <a:gd name="T13" fmla="*/ 0 h 200"/>
                    <a:gd name="T14" fmla="*/ 0 w 347"/>
                    <a:gd name="T15" fmla="*/ 0 h 200"/>
                    <a:gd name="T16" fmla="*/ 0 w 347"/>
                    <a:gd name="T17" fmla="*/ 0 h 200"/>
                    <a:gd name="T18" fmla="*/ 0 w 347"/>
                    <a:gd name="T19" fmla="*/ 0 h 200"/>
                    <a:gd name="T20" fmla="*/ 0 w 347"/>
                    <a:gd name="T21" fmla="*/ 0 h 200"/>
                    <a:gd name="T22" fmla="*/ 0 w 347"/>
                    <a:gd name="T23" fmla="*/ 0 h 200"/>
                    <a:gd name="T24" fmla="*/ 0 w 347"/>
                    <a:gd name="T25" fmla="*/ 0 h 200"/>
                    <a:gd name="T26" fmla="*/ 0 w 347"/>
                    <a:gd name="T27" fmla="*/ 0 h 200"/>
                    <a:gd name="T28" fmla="*/ 0 w 347"/>
                    <a:gd name="T29" fmla="*/ 0 h 200"/>
                    <a:gd name="T30" fmla="*/ 0 w 347"/>
                    <a:gd name="T31" fmla="*/ 0 h 200"/>
                    <a:gd name="T32" fmla="*/ 0 w 347"/>
                    <a:gd name="T33" fmla="*/ 0 h 2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7"/>
                    <a:gd name="T52" fmla="*/ 0 h 200"/>
                    <a:gd name="T53" fmla="*/ 347 w 347"/>
                    <a:gd name="T54" fmla="*/ 200 h 20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7" h="200">
                      <a:moveTo>
                        <a:pt x="347" y="200"/>
                      </a:moveTo>
                      <a:lnTo>
                        <a:pt x="264" y="131"/>
                      </a:lnTo>
                      <a:lnTo>
                        <a:pt x="229" y="49"/>
                      </a:lnTo>
                      <a:lnTo>
                        <a:pt x="129" y="0"/>
                      </a:lnTo>
                      <a:lnTo>
                        <a:pt x="209" y="86"/>
                      </a:lnTo>
                      <a:lnTo>
                        <a:pt x="129" y="49"/>
                      </a:lnTo>
                      <a:lnTo>
                        <a:pt x="0" y="6"/>
                      </a:lnTo>
                      <a:lnTo>
                        <a:pt x="93" y="63"/>
                      </a:lnTo>
                      <a:lnTo>
                        <a:pt x="0" y="80"/>
                      </a:lnTo>
                      <a:lnTo>
                        <a:pt x="123" y="90"/>
                      </a:lnTo>
                      <a:lnTo>
                        <a:pt x="9" y="117"/>
                      </a:lnTo>
                      <a:lnTo>
                        <a:pt x="143" y="120"/>
                      </a:lnTo>
                      <a:lnTo>
                        <a:pt x="82" y="147"/>
                      </a:lnTo>
                      <a:lnTo>
                        <a:pt x="180" y="147"/>
                      </a:lnTo>
                      <a:lnTo>
                        <a:pt x="229" y="170"/>
                      </a:lnTo>
                      <a:lnTo>
                        <a:pt x="347" y="2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169"/>
                <p:cNvSpPr>
                  <a:spLocks/>
                </p:cNvSpPr>
                <p:nvPr/>
              </p:nvSpPr>
              <p:spPr bwMode="auto">
                <a:xfrm>
                  <a:off x="4300" y="3260"/>
                  <a:ext cx="137" cy="184"/>
                </a:xfrm>
                <a:custGeom>
                  <a:avLst/>
                  <a:gdLst>
                    <a:gd name="T0" fmla="*/ 0 w 548"/>
                    <a:gd name="T1" fmla="*/ 0 h 734"/>
                    <a:gd name="T2" fmla="*/ 0 w 548"/>
                    <a:gd name="T3" fmla="*/ 0 h 734"/>
                    <a:gd name="T4" fmla="*/ 0 w 548"/>
                    <a:gd name="T5" fmla="*/ 0 h 734"/>
                    <a:gd name="T6" fmla="*/ 0 w 548"/>
                    <a:gd name="T7" fmla="*/ 0 h 734"/>
                    <a:gd name="T8" fmla="*/ 0 w 548"/>
                    <a:gd name="T9" fmla="*/ 0 h 734"/>
                    <a:gd name="T10" fmla="*/ 0 w 548"/>
                    <a:gd name="T11" fmla="*/ 0 h 734"/>
                    <a:gd name="T12" fmla="*/ 0 w 548"/>
                    <a:gd name="T13" fmla="*/ 0 h 734"/>
                    <a:gd name="T14" fmla="*/ 0 w 548"/>
                    <a:gd name="T15" fmla="*/ 0 h 734"/>
                    <a:gd name="T16" fmla="*/ 0 w 548"/>
                    <a:gd name="T17" fmla="*/ 0 h 734"/>
                    <a:gd name="T18" fmla="*/ 0 w 548"/>
                    <a:gd name="T19" fmla="*/ 0 h 734"/>
                    <a:gd name="T20" fmla="*/ 0 w 548"/>
                    <a:gd name="T21" fmla="*/ 0 h 734"/>
                    <a:gd name="T22" fmla="*/ 0 w 548"/>
                    <a:gd name="T23" fmla="*/ 0 h 734"/>
                    <a:gd name="T24" fmla="*/ 0 w 548"/>
                    <a:gd name="T25" fmla="*/ 0 h 734"/>
                    <a:gd name="T26" fmla="*/ 0 w 548"/>
                    <a:gd name="T27" fmla="*/ 0 h 734"/>
                    <a:gd name="T28" fmla="*/ 0 w 548"/>
                    <a:gd name="T29" fmla="*/ 0 h 734"/>
                    <a:gd name="T30" fmla="*/ 0 w 548"/>
                    <a:gd name="T31" fmla="*/ 0 h 734"/>
                    <a:gd name="T32" fmla="*/ 0 w 548"/>
                    <a:gd name="T33" fmla="*/ 0 h 734"/>
                    <a:gd name="T34" fmla="*/ 0 w 548"/>
                    <a:gd name="T35" fmla="*/ 0 h 734"/>
                    <a:gd name="T36" fmla="*/ 0 w 548"/>
                    <a:gd name="T37" fmla="*/ 0 h 734"/>
                    <a:gd name="T38" fmla="*/ 0 w 548"/>
                    <a:gd name="T39" fmla="*/ 0 h 734"/>
                    <a:gd name="T40" fmla="*/ 0 w 548"/>
                    <a:gd name="T41" fmla="*/ 0 h 734"/>
                    <a:gd name="T42" fmla="*/ 0 w 548"/>
                    <a:gd name="T43" fmla="*/ 0 h 734"/>
                    <a:gd name="T44" fmla="*/ 0 w 548"/>
                    <a:gd name="T45" fmla="*/ 0 h 734"/>
                    <a:gd name="T46" fmla="*/ 0 w 548"/>
                    <a:gd name="T47" fmla="*/ 0 h 7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8"/>
                    <a:gd name="T73" fmla="*/ 0 h 734"/>
                    <a:gd name="T74" fmla="*/ 548 w 548"/>
                    <a:gd name="T75" fmla="*/ 734 h 7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8" h="734">
                      <a:moveTo>
                        <a:pt x="334" y="105"/>
                      </a:moveTo>
                      <a:lnTo>
                        <a:pt x="199" y="139"/>
                      </a:lnTo>
                      <a:lnTo>
                        <a:pt x="244" y="95"/>
                      </a:lnTo>
                      <a:lnTo>
                        <a:pt x="136" y="122"/>
                      </a:lnTo>
                      <a:lnTo>
                        <a:pt x="170" y="86"/>
                      </a:lnTo>
                      <a:lnTo>
                        <a:pt x="70" y="92"/>
                      </a:lnTo>
                      <a:lnTo>
                        <a:pt x="0" y="61"/>
                      </a:lnTo>
                      <a:lnTo>
                        <a:pt x="99" y="32"/>
                      </a:lnTo>
                      <a:lnTo>
                        <a:pt x="83" y="68"/>
                      </a:lnTo>
                      <a:lnTo>
                        <a:pt x="156" y="19"/>
                      </a:lnTo>
                      <a:lnTo>
                        <a:pt x="221" y="43"/>
                      </a:lnTo>
                      <a:lnTo>
                        <a:pt x="274" y="0"/>
                      </a:lnTo>
                      <a:lnTo>
                        <a:pt x="313" y="48"/>
                      </a:lnTo>
                      <a:lnTo>
                        <a:pt x="377" y="100"/>
                      </a:lnTo>
                      <a:lnTo>
                        <a:pt x="363" y="205"/>
                      </a:lnTo>
                      <a:lnTo>
                        <a:pt x="454" y="313"/>
                      </a:lnTo>
                      <a:lnTo>
                        <a:pt x="440" y="366"/>
                      </a:lnTo>
                      <a:lnTo>
                        <a:pt x="548" y="652"/>
                      </a:lnTo>
                      <a:lnTo>
                        <a:pt x="518" y="734"/>
                      </a:lnTo>
                      <a:lnTo>
                        <a:pt x="436" y="460"/>
                      </a:lnTo>
                      <a:lnTo>
                        <a:pt x="387" y="279"/>
                      </a:lnTo>
                      <a:lnTo>
                        <a:pt x="330" y="209"/>
                      </a:lnTo>
                      <a:lnTo>
                        <a:pt x="334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Freeform 170"/>
                <p:cNvSpPr>
                  <a:spLocks/>
                </p:cNvSpPr>
                <p:nvPr/>
              </p:nvSpPr>
              <p:spPr bwMode="auto">
                <a:xfrm>
                  <a:off x="4242" y="3151"/>
                  <a:ext cx="102" cy="29"/>
                </a:xfrm>
                <a:custGeom>
                  <a:avLst/>
                  <a:gdLst>
                    <a:gd name="T0" fmla="*/ 0 w 404"/>
                    <a:gd name="T1" fmla="*/ 0 h 112"/>
                    <a:gd name="T2" fmla="*/ 0 w 404"/>
                    <a:gd name="T3" fmla="*/ 0 h 112"/>
                    <a:gd name="T4" fmla="*/ 0 w 404"/>
                    <a:gd name="T5" fmla="*/ 0 h 112"/>
                    <a:gd name="T6" fmla="*/ 0 w 404"/>
                    <a:gd name="T7" fmla="*/ 0 h 112"/>
                    <a:gd name="T8" fmla="*/ 0 w 404"/>
                    <a:gd name="T9" fmla="*/ 0 h 112"/>
                    <a:gd name="T10" fmla="*/ 0 w 404"/>
                    <a:gd name="T11" fmla="*/ 0 h 112"/>
                    <a:gd name="T12" fmla="*/ 0 w 404"/>
                    <a:gd name="T13" fmla="*/ 0 h 112"/>
                    <a:gd name="T14" fmla="*/ 0 w 404"/>
                    <a:gd name="T15" fmla="*/ 0 h 112"/>
                    <a:gd name="T16" fmla="*/ 0 w 404"/>
                    <a:gd name="T17" fmla="*/ 0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4"/>
                    <a:gd name="T28" fmla="*/ 0 h 112"/>
                    <a:gd name="T29" fmla="*/ 404 w 404"/>
                    <a:gd name="T30" fmla="*/ 112 h 1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4" h="112">
                      <a:moveTo>
                        <a:pt x="82" y="0"/>
                      </a:moveTo>
                      <a:lnTo>
                        <a:pt x="186" y="3"/>
                      </a:lnTo>
                      <a:lnTo>
                        <a:pt x="404" y="112"/>
                      </a:lnTo>
                      <a:lnTo>
                        <a:pt x="190" y="34"/>
                      </a:lnTo>
                      <a:lnTo>
                        <a:pt x="73" y="30"/>
                      </a:lnTo>
                      <a:lnTo>
                        <a:pt x="116" y="107"/>
                      </a:lnTo>
                      <a:lnTo>
                        <a:pt x="0" y="17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171"/>
                <p:cNvSpPr>
                  <a:spLocks/>
                </p:cNvSpPr>
                <p:nvPr/>
              </p:nvSpPr>
              <p:spPr bwMode="auto">
                <a:xfrm>
                  <a:off x="4351" y="3156"/>
                  <a:ext cx="91" cy="42"/>
                </a:xfrm>
                <a:custGeom>
                  <a:avLst/>
                  <a:gdLst>
                    <a:gd name="T0" fmla="*/ 0 w 367"/>
                    <a:gd name="T1" fmla="*/ 0 h 167"/>
                    <a:gd name="T2" fmla="*/ 0 w 367"/>
                    <a:gd name="T3" fmla="*/ 0 h 167"/>
                    <a:gd name="T4" fmla="*/ 0 w 367"/>
                    <a:gd name="T5" fmla="*/ 0 h 167"/>
                    <a:gd name="T6" fmla="*/ 0 w 367"/>
                    <a:gd name="T7" fmla="*/ 0 h 167"/>
                    <a:gd name="T8" fmla="*/ 0 w 367"/>
                    <a:gd name="T9" fmla="*/ 0 h 167"/>
                    <a:gd name="T10" fmla="*/ 0 w 367"/>
                    <a:gd name="T11" fmla="*/ 0 h 167"/>
                    <a:gd name="T12" fmla="*/ 0 w 367"/>
                    <a:gd name="T13" fmla="*/ 0 h 167"/>
                    <a:gd name="T14" fmla="*/ 0 w 367"/>
                    <a:gd name="T15" fmla="*/ 0 h 167"/>
                    <a:gd name="T16" fmla="*/ 0 w 367"/>
                    <a:gd name="T17" fmla="*/ 0 h 167"/>
                    <a:gd name="T18" fmla="*/ 0 w 367"/>
                    <a:gd name="T19" fmla="*/ 0 h 167"/>
                    <a:gd name="T20" fmla="*/ 0 w 367"/>
                    <a:gd name="T21" fmla="*/ 0 h 167"/>
                    <a:gd name="T22" fmla="*/ 0 w 367"/>
                    <a:gd name="T23" fmla="*/ 0 h 167"/>
                    <a:gd name="T24" fmla="*/ 0 w 367"/>
                    <a:gd name="T25" fmla="*/ 0 h 167"/>
                    <a:gd name="T26" fmla="*/ 0 w 367"/>
                    <a:gd name="T27" fmla="*/ 0 h 16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7"/>
                    <a:gd name="T43" fmla="*/ 0 h 167"/>
                    <a:gd name="T44" fmla="*/ 367 w 367"/>
                    <a:gd name="T45" fmla="*/ 167 h 16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7" h="167">
                      <a:moveTo>
                        <a:pt x="17" y="73"/>
                      </a:moveTo>
                      <a:lnTo>
                        <a:pt x="47" y="116"/>
                      </a:lnTo>
                      <a:lnTo>
                        <a:pt x="164" y="143"/>
                      </a:lnTo>
                      <a:lnTo>
                        <a:pt x="103" y="104"/>
                      </a:lnTo>
                      <a:lnTo>
                        <a:pt x="177" y="104"/>
                      </a:lnTo>
                      <a:lnTo>
                        <a:pt x="301" y="167"/>
                      </a:lnTo>
                      <a:lnTo>
                        <a:pt x="281" y="130"/>
                      </a:lnTo>
                      <a:lnTo>
                        <a:pt x="367" y="147"/>
                      </a:lnTo>
                      <a:lnTo>
                        <a:pt x="250" y="93"/>
                      </a:lnTo>
                      <a:lnTo>
                        <a:pt x="113" y="57"/>
                      </a:lnTo>
                      <a:lnTo>
                        <a:pt x="0" y="0"/>
                      </a:lnTo>
                      <a:lnTo>
                        <a:pt x="87" y="69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Freeform 172"/>
                <p:cNvSpPr>
                  <a:spLocks/>
                </p:cNvSpPr>
                <p:nvPr/>
              </p:nvSpPr>
              <p:spPr bwMode="auto">
                <a:xfrm>
                  <a:off x="4002" y="3145"/>
                  <a:ext cx="120" cy="173"/>
                </a:xfrm>
                <a:custGeom>
                  <a:avLst/>
                  <a:gdLst>
                    <a:gd name="T0" fmla="*/ 0 w 480"/>
                    <a:gd name="T1" fmla="*/ 0 h 692"/>
                    <a:gd name="T2" fmla="*/ 0 w 480"/>
                    <a:gd name="T3" fmla="*/ 0 h 692"/>
                    <a:gd name="T4" fmla="*/ 0 w 480"/>
                    <a:gd name="T5" fmla="*/ 0 h 692"/>
                    <a:gd name="T6" fmla="*/ 0 w 480"/>
                    <a:gd name="T7" fmla="*/ 0 h 692"/>
                    <a:gd name="T8" fmla="*/ 0 w 480"/>
                    <a:gd name="T9" fmla="*/ 0 h 692"/>
                    <a:gd name="T10" fmla="*/ 0 w 480"/>
                    <a:gd name="T11" fmla="*/ 0 h 692"/>
                    <a:gd name="T12" fmla="*/ 0 w 480"/>
                    <a:gd name="T13" fmla="*/ 0 h 692"/>
                    <a:gd name="T14" fmla="*/ 0 w 480"/>
                    <a:gd name="T15" fmla="*/ 0 h 692"/>
                    <a:gd name="T16" fmla="*/ 0 w 480"/>
                    <a:gd name="T17" fmla="*/ 0 h 692"/>
                    <a:gd name="T18" fmla="*/ 0 w 480"/>
                    <a:gd name="T19" fmla="*/ 0 h 692"/>
                    <a:gd name="T20" fmla="*/ 0 w 480"/>
                    <a:gd name="T21" fmla="*/ 0 h 692"/>
                    <a:gd name="T22" fmla="*/ 0 w 480"/>
                    <a:gd name="T23" fmla="*/ 0 h 692"/>
                    <a:gd name="T24" fmla="*/ 0 w 480"/>
                    <a:gd name="T25" fmla="*/ 0 h 692"/>
                    <a:gd name="T26" fmla="*/ 0 w 480"/>
                    <a:gd name="T27" fmla="*/ 0 h 692"/>
                    <a:gd name="T28" fmla="*/ 0 w 480"/>
                    <a:gd name="T29" fmla="*/ 0 h 692"/>
                    <a:gd name="T30" fmla="*/ 0 w 480"/>
                    <a:gd name="T31" fmla="*/ 0 h 692"/>
                    <a:gd name="T32" fmla="*/ 0 w 480"/>
                    <a:gd name="T33" fmla="*/ 0 h 692"/>
                    <a:gd name="T34" fmla="*/ 0 w 480"/>
                    <a:gd name="T35" fmla="*/ 0 h 692"/>
                    <a:gd name="T36" fmla="*/ 0 w 480"/>
                    <a:gd name="T37" fmla="*/ 0 h 692"/>
                    <a:gd name="T38" fmla="*/ 0 w 480"/>
                    <a:gd name="T39" fmla="*/ 0 h 692"/>
                    <a:gd name="T40" fmla="*/ 0 w 480"/>
                    <a:gd name="T41" fmla="*/ 0 h 692"/>
                    <a:gd name="T42" fmla="*/ 0 w 480"/>
                    <a:gd name="T43" fmla="*/ 0 h 692"/>
                    <a:gd name="T44" fmla="*/ 0 w 480"/>
                    <a:gd name="T45" fmla="*/ 0 h 692"/>
                    <a:gd name="T46" fmla="*/ 0 w 480"/>
                    <a:gd name="T47" fmla="*/ 0 h 692"/>
                    <a:gd name="T48" fmla="*/ 0 w 480"/>
                    <a:gd name="T49" fmla="*/ 0 h 692"/>
                    <a:gd name="T50" fmla="*/ 0 w 480"/>
                    <a:gd name="T51" fmla="*/ 0 h 692"/>
                    <a:gd name="T52" fmla="*/ 0 w 480"/>
                    <a:gd name="T53" fmla="*/ 0 h 692"/>
                    <a:gd name="T54" fmla="*/ 0 w 480"/>
                    <a:gd name="T55" fmla="*/ 0 h 692"/>
                    <a:gd name="T56" fmla="*/ 0 w 480"/>
                    <a:gd name="T57" fmla="*/ 0 h 692"/>
                    <a:gd name="T58" fmla="*/ 0 w 480"/>
                    <a:gd name="T59" fmla="*/ 0 h 692"/>
                    <a:gd name="T60" fmla="*/ 0 w 480"/>
                    <a:gd name="T61" fmla="*/ 0 h 692"/>
                    <a:gd name="T62" fmla="*/ 0 w 480"/>
                    <a:gd name="T63" fmla="*/ 0 h 692"/>
                    <a:gd name="T64" fmla="*/ 0 w 480"/>
                    <a:gd name="T65" fmla="*/ 0 h 692"/>
                    <a:gd name="T66" fmla="*/ 0 w 480"/>
                    <a:gd name="T67" fmla="*/ 0 h 692"/>
                    <a:gd name="T68" fmla="*/ 0 w 480"/>
                    <a:gd name="T69" fmla="*/ 0 h 692"/>
                    <a:gd name="T70" fmla="*/ 0 w 480"/>
                    <a:gd name="T71" fmla="*/ 0 h 692"/>
                    <a:gd name="T72" fmla="*/ 0 w 480"/>
                    <a:gd name="T73" fmla="*/ 0 h 692"/>
                    <a:gd name="T74" fmla="*/ 0 w 480"/>
                    <a:gd name="T75" fmla="*/ 0 h 692"/>
                    <a:gd name="T76" fmla="*/ 0 w 480"/>
                    <a:gd name="T77" fmla="*/ 0 h 69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80"/>
                    <a:gd name="T118" fmla="*/ 0 h 692"/>
                    <a:gd name="T119" fmla="*/ 480 w 480"/>
                    <a:gd name="T120" fmla="*/ 692 h 69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80" h="692">
                      <a:moveTo>
                        <a:pt x="277" y="108"/>
                      </a:moveTo>
                      <a:lnTo>
                        <a:pt x="211" y="37"/>
                      </a:lnTo>
                      <a:lnTo>
                        <a:pt x="103" y="0"/>
                      </a:lnTo>
                      <a:lnTo>
                        <a:pt x="205" y="78"/>
                      </a:lnTo>
                      <a:lnTo>
                        <a:pt x="123" y="61"/>
                      </a:lnTo>
                      <a:lnTo>
                        <a:pt x="164" y="117"/>
                      </a:lnTo>
                      <a:lnTo>
                        <a:pt x="43" y="115"/>
                      </a:lnTo>
                      <a:lnTo>
                        <a:pt x="113" y="158"/>
                      </a:lnTo>
                      <a:lnTo>
                        <a:pt x="0" y="172"/>
                      </a:lnTo>
                      <a:lnTo>
                        <a:pt x="121" y="208"/>
                      </a:lnTo>
                      <a:lnTo>
                        <a:pt x="84" y="228"/>
                      </a:lnTo>
                      <a:lnTo>
                        <a:pt x="166" y="245"/>
                      </a:lnTo>
                      <a:lnTo>
                        <a:pt x="250" y="241"/>
                      </a:lnTo>
                      <a:lnTo>
                        <a:pt x="182" y="272"/>
                      </a:lnTo>
                      <a:lnTo>
                        <a:pt x="274" y="305"/>
                      </a:lnTo>
                      <a:lnTo>
                        <a:pt x="154" y="325"/>
                      </a:lnTo>
                      <a:lnTo>
                        <a:pt x="270" y="345"/>
                      </a:lnTo>
                      <a:lnTo>
                        <a:pt x="197" y="377"/>
                      </a:lnTo>
                      <a:lnTo>
                        <a:pt x="131" y="358"/>
                      </a:lnTo>
                      <a:lnTo>
                        <a:pt x="175" y="400"/>
                      </a:lnTo>
                      <a:lnTo>
                        <a:pt x="122" y="428"/>
                      </a:lnTo>
                      <a:lnTo>
                        <a:pt x="265" y="425"/>
                      </a:lnTo>
                      <a:lnTo>
                        <a:pt x="387" y="472"/>
                      </a:lnTo>
                      <a:lnTo>
                        <a:pt x="415" y="521"/>
                      </a:lnTo>
                      <a:lnTo>
                        <a:pt x="480" y="692"/>
                      </a:lnTo>
                      <a:lnTo>
                        <a:pt x="406" y="406"/>
                      </a:lnTo>
                      <a:lnTo>
                        <a:pt x="395" y="442"/>
                      </a:lnTo>
                      <a:lnTo>
                        <a:pt x="317" y="335"/>
                      </a:lnTo>
                      <a:lnTo>
                        <a:pt x="316" y="278"/>
                      </a:lnTo>
                      <a:lnTo>
                        <a:pt x="264" y="205"/>
                      </a:lnTo>
                      <a:lnTo>
                        <a:pt x="166" y="158"/>
                      </a:lnTo>
                      <a:lnTo>
                        <a:pt x="234" y="162"/>
                      </a:lnTo>
                      <a:lnTo>
                        <a:pt x="205" y="104"/>
                      </a:lnTo>
                      <a:lnTo>
                        <a:pt x="250" y="117"/>
                      </a:lnTo>
                      <a:lnTo>
                        <a:pt x="352" y="241"/>
                      </a:lnTo>
                      <a:lnTo>
                        <a:pt x="338" y="127"/>
                      </a:lnTo>
                      <a:lnTo>
                        <a:pt x="248" y="0"/>
                      </a:lnTo>
                      <a:lnTo>
                        <a:pt x="277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73"/>
                <p:cNvSpPr>
                  <a:spLocks/>
                </p:cNvSpPr>
                <p:nvPr/>
              </p:nvSpPr>
              <p:spPr bwMode="auto">
                <a:xfrm>
                  <a:off x="4069" y="3302"/>
                  <a:ext cx="33" cy="42"/>
                </a:xfrm>
                <a:custGeom>
                  <a:avLst/>
                  <a:gdLst>
                    <a:gd name="T0" fmla="*/ 0 w 131"/>
                    <a:gd name="T1" fmla="*/ 0 h 166"/>
                    <a:gd name="T2" fmla="*/ 0 w 131"/>
                    <a:gd name="T3" fmla="*/ 0 h 166"/>
                    <a:gd name="T4" fmla="*/ 0 w 131"/>
                    <a:gd name="T5" fmla="*/ 0 h 166"/>
                    <a:gd name="T6" fmla="*/ 0 w 131"/>
                    <a:gd name="T7" fmla="*/ 0 h 166"/>
                    <a:gd name="T8" fmla="*/ 0 w 131"/>
                    <a:gd name="T9" fmla="*/ 0 h 166"/>
                    <a:gd name="T10" fmla="*/ 0 w 131"/>
                    <a:gd name="T11" fmla="*/ 0 h 166"/>
                    <a:gd name="T12" fmla="*/ 0 w 131"/>
                    <a:gd name="T13" fmla="*/ 0 h 166"/>
                    <a:gd name="T14" fmla="*/ 0 w 131"/>
                    <a:gd name="T15" fmla="*/ 0 h 166"/>
                    <a:gd name="T16" fmla="*/ 0 w 131"/>
                    <a:gd name="T17" fmla="*/ 0 h 166"/>
                    <a:gd name="T18" fmla="*/ 0 w 131"/>
                    <a:gd name="T19" fmla="*/ 0 h 166"/>
                    <a:gd name="T20" fmla="*/ 0 w 131"/>
                    <a:gd name="T21" fmla="*/ 0 h 166"/>
                    <a:gd name="T22" fmla="*/ 0 w 131"/>
                    <a:gd name="T23" fmla="*/ 0 h 166"/>
                    <a:gd name="T24" fmla="*/ 0 w 131"/>
                    <a:gd name="T25" fmla="*/ 0 h 166"/>
                    <a:gd name="T26" fmla="*/ 0 w 131"/>
                    <a:gd name="T27" fmla="*/ 0 h 166"/>
                    <a:gd name="T28" fmla="*/ 0 w 131"/>
                    <a:gd name="T29" fmla="*/ 0 h 166"/>
                    <a:gd name="T30" fmla="*/ 0 w 131"/>
                    <a:gd name="T31" fmla="*/ 0 h 16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1"/>
                    <a:gd name="T49" fmla="*/ 0 h 166"/>
                    <a:gd name="T50" fmla="*/ 131 w 131"/>
                    <a:gd name="T51" fmla="*/ 166 h 16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1" h="166">
                      <a:moveTo>
                        <a:pt x="86" y="0"/>
                      </a:moveTo>
                      <a:lnTo>
                        <a:pt x="17" y="29"/>
                      </a:lnTo>
                      <a:lnTo>
                        <a:pt x="0" y="59"/>
                      </a:lnTo>
                      <a:lnTo>
                        <a:pt x="13" y="99"/>
                      </a:lnTo>
                      <a:lnTo>
                        <a:pt x="36" y="122"/>
                      </a:lnTo>
                      <a:lnTo>
                        <a:pt x="27" y="69"/>
                      </a:lnTo>
                      <a:lnTo>
                        <a:pt x="52" y="57"/>
                      </a:lnTo>
                      <a:lnTo>
                        <a:pt x="51" y="101"/>
                      </a:lnTo>
                      <a:lnTo>
                        <a:pt x="64" y="144"/>
                      </a:lnTo>
                      <a:lnTo>
                        <a:pt x="107" y="166"/>
                      </a:lnTo>
                      <a:lnTo>
                        <a:pt x="131" y="136"/>
                      </a:lnTo>
                      <a:lnTo>
                        <a:pt x="88" y="126"/>
                      </a:lnTo>
                      <a:lnTo>
                        <a:pt x="72" y="70"/>
                      </a:lnTo>
                      <a:lnTo>
                        <a:pt x="111" y="64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74"/>
                <p:cNvSpPr>
                  <a:spLocks/>
                </p:cNvSpPr>
                <p:nvPr/>
              </p:nvSpPr>
              <p:spPr bwMode="auto">
                <a:xfrm>
                  <a:off x="4439" y="3194"/>
                  <a:ext cx="55" cy="80"/>
                </a:xfrm>
                <a:custGeom>
                  <a:avLst/>
                  <a:gdLst>
                    <a:gd name="T0" fmla="*/ 0 w 219"/>
                    <a:gd name="T1" fmla="*/ 0 h 319"/>
                    <a:gd name="T2" fmla="*/ 0 w 219"/>
                    <a:gd name="T3" fmla="*/ 0 h 319"/>
                    <a:gd name="T4" fmla="*/ 0 w 219"/>
                    <a:gd name="T5" fmla="*/ 0 h 319"/>
                    <a:gd name="T6" fmla="*/ 0 w 219"/>
                    <a:gd name="T7" fmla="*/ 0 h 319"/>
                    <a:gd name="T8" fmla="*/ 0 w 219"/>
                    <a:gd name="T9" fmla="*/ 0 h 319"/>
                    <a:gd name="T10" fmla="*/ 0 w 219"/>
                    <a:gd name="T11" fmla="*/ 0 h 319"/>
                    <a:gd name="T12" fmla="*/ 0 w 219"/>
                    <a:gd name="T13" fmla="*/ 0 h 319"/>
                    <a:gd name="T14" fmla="*/ 0 w 219"/>
                    <a:gd name="T15" fmla="*/ 0 h 319"/>
                    <a:gd name="T16" fmla="*/ 0 w 219"/>
                    <a:gd name="T17" fmla="*/ 0 h 319"/>
                    <a:gd name="T18" fmla="*/ 0 w 219"/>
                    <a:gd name="T19" fmla="*/ 0 h 319"/>
                    <a:gd name="T20" fmla="*/ 0 w 219"/>
                    <a:gd name="T21" fmla="*/ 0 h 319"/>
                    <a:gd name="T22" fmla="*/ 0 w 219"/>
                    <a:gd name="T23" fmla="*/ 0 h 319"/>
                    <a:gd name="T24" fmla="*/ 0 w 219"/>
                    <a:gd name="T25" fmla="*/ 0 h 319"/>
                    <a:gd name="T26" fmla="*/ 0 w 219"/>
                    <a:gd name="T27" fmla="*/ 0 h 319"/>
                    <a:gd name="T28" fmla="*/ 0 w 219"/>
                    <a:gd name="T29" fmla="*/ 0 h 319"/>
                    <a:gd name="T30" fmla="*/ 0 w 219"/>
                    <a:gd name="T31" fmla="*/ 0 h 319"/>
                    <a:gd name="T32" fmla="*/ 0 w 219"/>
                    <a:gd name="T33" fmla="*/ 0 h 319"/>
                    <a:gd name="T34" fmla="*/ 0 w 219"/>
                    <a:gd name="T35" fmla="*/ 0 h 319"/>
                    <a:gd name="T36" fmla="*/ 0 w 219"/>
                    <a:gd name="T37" fmla="*/ 0 h 319"/>
                    <a:gd name="T38" fmla="*/ 0 w 219"/>
                    <a:gd name="T39" fmla="*/ 0 h 31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19"/>
                    <a:gd name="T61" fmla="*/ 0 h 319"/>
                    <a:gd name="T62" fmla="*/ 219 w 219"/>
                    <a:gd name="T63" fmla="*/ 319 h 31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19" h="319">
                      <a:moveTo>
                        <a:pt x="152" y="107"/>
                      </a:moveTo>
                      <a:lnTo>
                        <a:pt x="128" y="0"/>
                      </a:lnTo>
                      <a:lnTo>
                        <a:pt x="117" y="73"/>
                      </a:lnTo>
                      <a:lnTo>
                        <a:pt x="87" y="38"/>
                      </a:lnTo>
                      <a:lnTo>
                        <a:pt x="9" y="5"/>
                      </a:lnTo>
                      <a:lnTo>
                        <a:pt x="90" y="79"/>
                      </a:lnTo>
                      <a:lnTo>
                        <a:pt x="0" y="57"/>
                      </a:lnTo>
                      <a:lnTo>
                        <a:pt x="63" y="97"/>
                      </a:lnTo>
                      <a:lnTo>
                        <a:pt x="9" y="104"/>
                      </a:lnTo>
                      <a:lnTo>
                        <a:pt x="48" y="119"/>
                      </a:lnTo>
                      <a:lnTo>
                        <a:pt x="114" y="137"/>
                      </a:lnTo>
                      <a:lnTo>
                        <a:pt x="75" y="158"/>
                      </a:lnTo>
                      <a:lnTo>
                        <a:pt x="145" y="167"/>
                      </a:lnTo>
                      <a:lnTo>
                        <a:pt x="185" y="220"/>
                      </a:lnTo>
                      <a:lnTo>
                        <a:pt x="134" y="211"/>
                      </a:lnTo>
                      <a:lnTo>
                        <a:pt x="195" y="247"/>
                      </a:lnTo>
                      <a:lnTo>
                        <a:pt x="219" y="319"/>
                      </a:lnTo>
                      <a:lnTo>
                        <a:pt x="207" y="205"/>
                      </a:lnTo>
                      <a:lnTo>
                        <a:pt x="152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75"/>
                <p:cNvSpPr>
                  <a:spLocks/>
                </p:cNvSpPr>
                <p:nvPr/>
              </p:nvSpPr>
              <p:spPr bwMode="auto">
                <a:xfrm>
                  <a:off x="4373" y="3320"/>
                  <a:ext cx="23" cy="16"/>
                </a:xfrm>
                <a:custGeom>
                  <a:avLst/>
                  <a:gdLst>
                    <a:gd name="T0" fmla="*/ 0 w 91"/>
                    <a:gd name="T1" fmla="*/ 0 h 63"/>
                    <a:gd name="T2" fmla="*/ 0 w 91"/>
                    <a:gd name="T3" fmla="*/ 0 h 63"/>
                    <a:gd name="T4" fmla="*/ 0 w 91"/>
                    <a:gd name="T5" fmla="*/ 0 h 63"/>
                    <a:gd name="T6" fmla="*/ 0 w 91"/>
                    <a:gd name="T7" fmla="*/ 0 h 63"/>
                    <a:gd name="T8" fmla="*/ 0 w 91"/>
                    <a:gd name="T9" fmla="*/ 0 h 63"/>
                    <a:gd name="T10" fmla="*/ 0 w 91"/>
                    <a:gd name="T11" fmla="*/ 0 h 63"/>
                    <a:gd name="T12" fmla="*/ 0 w 91"/>
                    <a:gd name="T13" fmla="*/ 0 h 63"/>
                    <a:gd name="T14" fmla="*/ 0 w 91"/>
                    <a:gd name="T15" fmla="*/ 0 h 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1"/>
                    <a:gd name="T25" fmla="*/ 0 h 63"/>
                    <a:gd name="T26" fmla="*/ 91 w 91"/>
                    <a:gd name="T27" fmla="*/ 63 h 6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1" h="63">
                      <a:moveTo>
                        <a:pt x="19" y="58"/>
                      </a:moveTo>
                      <a:lnTo>
                        <a:pt x="55" y="63"/>
                      </a:lnTo>
                      <a:lnTo>
                        <a:pt x="91" y="29"/>
                      </a:lnTo>
                      <a:lnTo>
                        <a:pt x="75" y="0"/>
                      </a:lnTo>
                      <a:lnTo>
                        <a:pt x="41" y="40"/>
                      </a:lnTo>
                      <a:lnTo>
                        <a:pt x="0" y="28"/>
                      </a:lnTo>
                      <a:lnTo>
                        <a:pt x="19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76"/>
                <p:cNvSpPr>
                  <a:spLocks/>
                </p:cNvSpPr>
                <p:nvPr/>
              </p:nvSpPr>
              <p:spPr bwMode="auto">
                <a:xfrm>
                  <a:off x="4406" y="3290"/>
                  <a:ext cx="61" cy="154"/>
                </a:xfrm>
                <a:custGeom>
                  <a:avLst/>
                  <a:gdLst>
                    <a:gd name="T0" fmla="*/ 0 w 245"/>
                    <a:gd name="T1" fmla="*/ 0 h 617"/>
                    <a:gd name="T2" fmla="*/ 0 w 245"/>
                    <a:gd name="T3" fmla="*/ 0 h 617"/>
                    <a:gd name="T4" fmla="*/ 0 w 245"/>
                    <a:gd name="T5" fmla="*/ 0 h 617"/>
                    <a:gd name="T6" fmla="*/ 0 w 245"/>
                    <a:gd name="T7" fmla="*/ 0 h 617"/>
                    <a:gd name="T8" fmla="*/ 0 w 245"/>
                    <a:gd name="T9" fmla="*/ 0 h 617"/>
                    <a:gd name="T10" fmla="*/ 0 w 245"/>
                    <a:gd name="T11" fmla="*/ 0 h 617"/>
                    <a:gd name="T12" fmla="*/ 0 w 245"/>
                    <a:gd name="T13" fmla="*/ 0 h 617"/>
                    <a:gd name="T14" fmla="*/ 0 w 245"/>
                    <a:gd name="T15" fmla="*/ 0 h 617"/>
                    <a:gd name="T16" fmla="*/ 0 w 245"/>
                    <a:gd name="T17" fmla="*/ 0 h 617"/>
                    <a:gd name="T18" fmla="*/ 0 w 245"/>
                    <a:gd name="T19" fmla="*/ 0 h 617"/>
                    <a:gd name="T20" fmla="*/ 0 w 245"/>
                    <a:gd name="T21" fmla="*/ 0 h 617"/>
                    <a:gd name="T22" fmla="*/ 0 w 245"/>
                    <a:gd name="T23" fmla="*/ 0 h 617"/>
                    <a:gd name="T24" fmla="*/ 0 w 245"/>
                    <a:gd name="T25" fmla="*/ 0 h 617"/>
                    <a:gd name="T26" fmla="*/ 0 w 245"/>
                    <a:gd name="T27" fmla="*/ 0 h 617"/>
                    <a:gd name="T28" fmla="*/ 0 w 245"/>
                    <a:gd name="T29" fmla="*/ 0 h 617"/>
                    <a:gd name="T30" fmla="*/ 0 w 245"/>
                    <a:gd name="T31" fmla="*/ 0 h 617"/>
                    <a:gd name="T32" fmla="*/ 0 w 245"/>
                    <a:gd name="T33" fmla="*/ 0 h 617"/>
                    <a:gd name="T34" fmla="*/ 0 w 245"/>
                    <a:gd name="T35" fmla="*/ 0 h 6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45"/>
                    <a:gd name="T55" fmla="*/ 0 h 617"/>
                    <a:gd name="T56" fmla="*/ 245 w 245"/>
                    <a:gd name="T57" fmla="*/ 617 h 6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45" h="617">
                      <a:moveTo>
                        <a:pt x="4" y="0"/>
                      </a:moveTo>
                      <a:lnTo>
                        <a:pt x="0" y="63"/>
                      </a:lnTo>
                      <a:lnTo>
                        <a:pt x="28" y="86"/>
                      </a:lnTo>
                      <a:lnTo>
                        <a:pt x="56" y="151"/>
                      </a:lnTo>
                      <a:lnTo>
                        <a:pt x="67" y="248"/>
                      </a:lnTo>
                      <a:lnTo>
                        <a:pt x="94" y="268"/>
                      </a:lnTo>
                      <a:lnTo>
                        <a:pt x="133" y="402"/>
                      </a:lnTo>
                      <a:lnTo>
                        <a:pt x="122" y="438"/>
                      </a:lnTo>
                      <a:lnTo>
                        <a:pt x="155" y="459"/>
                      </a:lnTo>
                      <a:lnTo>
                        <a:pt x="245" y="617"/>
                      </a:lnTo>
                      <a:lnTo>
                        <a:pt x="233" y="544"/>
                      </a:lnTo>
                      <a:lnTo>
                        <a:pt x="196" y="473"/>
                      </a:lnTo>
                      <a:lnTo>
                        <a:pt x="152" y="392"/>
                      </a:lnTo>
                      <a:lnTo>
                        <a:pt x="118" y="248"/>
                      </a:lnTo>
                      <a:lnTo>
                        <a:pt x="85" y="199"/>
                      </a:lnTo>
                      <a:lnTo>
                        <a:pt x="72" y="12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6" name="Freeform 177"/>
                <p:cNvSpPr>
                  <a:spLocks/>
                </p:cNvSpPr>
                <p:nvPr/>
              </p:nvSpPr>
              <p:spPr bwMode="auto">
                <a:xfrm>
                  <a:off x="4493" y="3286"/>
                  <a:ext cx="57" cy="135"/>
                </a:xfrm>
                <a:custGeom>
                  <a:avLst/>
                  <a:gdLst>
                    <a:gd name="T0" fmla="*/ 0 w 229"/>
                    <a:gd name="T1" fmla="*/ 0 h 539"/>
                    <a:gd name="T2" fmla="*/ 0 w 229"/>
                    <a:gd name="T3" fmla="*/ 0 h 539"/>
                    <a:gd name="T4" fmla="*/ 0 w 229"/>
                    <a:gd name="T5" fmla="*/ 0 h 539"/>
                    <a:gd name="T6" fmla="*/ 0 w 229"/>
                    <a:gd name="T7" fmla="*/ 0 h 539"/>
                    <a:gd name="T8" fmla="*/ 0 w 229"/>
                    <a:gd name="T9" fmla="*/ 0 h 539"/>
                    <a:gd name="T10" fmla="*/ 0 w 229"/>
                    <a:gd name="T11" fmla="*/ 0 h 539"/>
                    <a:gd name="T12" fmla="*/ 0 w 229"/>
                    <a:gd name="T13" fmla="*/ 0 h 539"/>
                    <a:gd name="T14" fmla="*/ 0 w 229"/>
                    <a:gd name="T15" fmla="*/ 0 h 539"/>
                    <a:gd name="T16" fmla="*/ 0 w 229"/>
                    <a:gd name="T17" fmla="*/ 0 h 539"/>
                    <a:gd name="T18" fmla="*/ 0 w 229"/>
                    <a:gd name="T19" fmla="*/ 0 h 539"/>
                    <a:gd name="T20" fmla="*/ 0 w 229"/>
                    <a:gd name="T21" fmla="*/ 0 h 539"/>
                    <a:gd name="T22" fmla="*/ 0 w 229"/>
                    <a:gd name="T23" fmla="*/ 0 h 539"/>
                    <a:gd name="T24" fmla="*/ 0 w 229"/>
                    <a:gd name="T25" fmla="*/ 0 h 539"/>
                    <a:gd name="T26" fmla="*/ 0 w 229"/>
                    <a:gd name="T27" fmla="*/ 0 h 539"/>
                    <a:gd name="T28" fmla="*/ 0 w 229"/>
                    <a:gd name="T29" fmla="*/ 0 h 539"/>
                    <a:gd name="T30" fmla="*/ 0 w 229"/>
                    <a:gd name="T31" fmla="*/ 0 h 539"/>
                    <a:gd name="T32" fmla="*/ 0 w 229"/>
                    <a:gd name="T33" fmla="*/ 0 h 539"/>
                    <a:gd name="T34" fmla="*/ 0 w 229"/>
                    <a:gd name="T35" fmla="*/ 0 h 539"/>
                    <a:gd name="T36" fmla="*/ 0 w 229"/>
                    <a:gd name="T37" fmla="*/ 0 h 539"/>
                    <a:gd name="T38" fmla="*/ 0 w 229"/>
                    <a:gd name="T39" fmla="*/ 0 h 539"/>
                    <a:gd name="T40" fmla="*/ 0 w 229"/>
                    <a:gd name="T41" fmla="*/ 0 h 539"/>
                    <a:gd name="T42" fmla="*/ 0 w 229"/>
                    <a:gd name="T43" fmla="*/ 0 h 539"/>
                    <a:gd name="T44" fmla="*/ 0 w 229"/>
                    <a:gd name="T45" fmla="*/ 0 h 539"/>
                    <a:gd name="T46" fmla="*/ 0 w 229"/>
                    <a:gd name="T47" fmla="*/ 0 h 539"/>
                    <a:gd name="T48" fmla="*/ 0 w 229"/>
                    <a:gd name="T49" fmla="*/ 0 h 539"/>
                    <a:gd name="T50" fmla="*/ 0 w 229"/>
                    <a:gd name="T51" fmla="*/ 0 h 539"/>
                    <a:gd name="T52" fmla="*/ 0 w 229"/>
                    <a:gd name="T53" fmla="*/ 0 h 539"/>
                    <a:gd name="T54" fmla="*/ 0 w 229"/>
                    <a:gd name="T55" fmla="*/ 0 h 539"/>
                    <a:gd name="T56" fmla="*/ 0 w 229"/>
                    <a:gd name="T57" fmla="*/ 0 h 539"/>
                    <a:gd name="T58" fmla="*/ 0 w 229"/>
                    <a:gd name="T59" fmla="*/ 0 h 539"/>
                    <a:gd name="T60" fmla="*/ 0 w 229"/>
                    <a:gd name="T61" fmla="*/ 0 h 539"/>
                    <a:gd name="T62" fmla="*/ 0 w 229"/>
                    <a:gd name="T63" fmla="*/ 0 h 539"/>
                    <a:gd name="T64" fmla="*/ 0 w 229"/>
                    <a:gd name="T65" fmla="*/ 0 h 539"/>
                    <a:gd name="T66" fmla="*/ 0 w 229"/>
                    <a:gd name="T67" fmla="*/ 0 h 539"/>
                    <a:gd name="T68" fmla="*/ 0 w 229"/>
                    <a:gd name="T69" fmla="*/ 0 h 5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29"/>
                    <a:gd name="T106" fmla="*/ 0 h 539"/>
                    <a:gd name="T107" fmla="*/ 229 w 229"/>
                    <a:gd name="T108" fmla="*/ 539 h 5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29" h="539">
                      <a:moveTo>
                        <a:pt x="2" y="3"/>
                      </a:moveTo>
                      <a:lnTo>
                        <a:pt x="42" y="0"/>
                      </a:lnTo>
                      <a:lnTo>
                        <a:pt x="62" y="24"/>
                      </a:lnTo>
                      <a:lnTo>
                        <a:pt x="55" y="52"/>
                      </a:lnTo>
                      <a:lnTo>
                        <a:pt x="74" y="57"/>
                      </a:lnTo>
                      <a:lnTo>
                        <a:pt x="80" y="78"/>
                      </a:lnTo>
                      <a:lnTo>
                        <a:pt x="61" y="99"/>
                      </a:lnTo>
                      <a:lnTo>
                        <a:pt x="62" y="72"/>
                      </a:lnTo>
                      <a:lnTo>
                        <a:pt x="40" y="72"/>
                      </a:lnTo>
                      <a:lnTo>
                        <a:pt x="32" y="61"/>
                      </a:lnTo>
                      <a:lnTo>
                        <a:pt x="45" y="38"/>
                      </a:lnTo>
                      <a:lnTo>
                        <a:pt x="13" y="40"/>
                      </a:lnTo>
                      <a:lnTo>
                        <a:pt x="55" y="123"/>
                      </a:lnTo>
                      <a:lnTo>
                        <a:pt x="79" y="148"/>
                      </a:lnTo>
                      <a:lnTo>
                        <a:pt x="71" y="173"/>
                      </a:lnTo>
                      <a:lnTo>
                        <a:pt x="106" y="244"/>
                      </a:lnTo>
                      <a:lnTo>
                        <a:pt x="146" y="286"/>
                      </a:lnTo>
                      <a:lnTo>
                        <a:pt x="147" y="312"/>
                      </a:lnTo>
                      <a:lnTo>
                        <a:pt x="197" y="427"/>
                      </a:lnTo>
                      <a:lnTo>
                        <a:pt x="223" y="489"/>
                      </a:lnTo>
                      <a:lnTo>
                        <a:pt x="229" y="539"/>
                      </a:lnTo>
                      <a:lnTo>
                        <a:pt x="180" y="532"/>
                      </a:lnTo>
                      <a:lnTo>
                        <a:pt x="202" y="502"/>
                      </a:lnTo>
                      <a:lnTo>
                        <a:pt x="187" y="452"/>
                      </a:lnTo>
                      <a:lnTo>
                        <a:pt x="150" y="435"/>
                      </a:lnTo>
                      <a:lnTo>
                        <a:pt x="161" y="417"/>
                      </a:lnTo>
                      <a:lnTo>
                        <a:pt x="135" y="331"/>
                      </a:lnTo>
                      <a:lnTo>
                        <a:pt x="102" y="309"/>
                      </a:lnTo>
                      <a:lnTo>
                        <a:pt x="108" y="276"/>
                      </a:lnTo>
                      <a:lnTo>
                        <a:pt x="61" y="203"/>
                      </a:lnTo>
                      <a:lnTo>
                        <a:pt x="37" y="170"/>
                      </a:lnTo>
                      <a:lnTo>
                        <a:pt x="59" y="147"/>
                      </a:lnTo>
                      <a:lnTo>
                        <a:pt x="0" y="57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7" name="Freeform 178"/>
                <p:cNvSpPr>
                  <a:spLocks/>
                </p:cNvSpPr>
                <p:nvPr/>
              </p:nvSpPr>
              <p:spPr bwMode="auto">
                <a:xfrm>
                  <a:off x="4154" y="3291"/>
                  <a:ext cx="173" cy="151"/>
                </a:xfrm>
                <a:custGeom>
                  <a:avLst/>
                  <a:gdLst>
                    <a:gd name="T0" fmla="*/ 0 w 691"/>
                    <a:gd name="T1" fmla="*/ 0 h 608"/>
                    <a:gd name="T2" fmla="*/ 0 w 691"/>
                    <a:gd name="T3" fmla="*/ 0 h 608"/>
                    <a:gd name="T4" fmla="*/ 0 w 691"/>
                    <a:gd name="T5" fmla="*/ 0 h 608"/>
                    <a:gd name="T6" fmla="*/ 0 w 691"/>
                    <a:gd name="T7" fmla="*/ 0 h 608"/>
                    <a:gd name="T8" fmla="*/ 0 w 691"/>
                    <a:gd name="T9" fmla="*/ 0 h 608"/>
                    <a:gd name="T10" fmla="*/ 0 w 691"/>
                    <a:gd name="T11" fmla="*/ 0 h 608"/>
                    <a:gd name="T12" fmla="*/ 0 w 691"/>
                    <a:gd name="T13" fmla="*/ 0 h 608"/>
                    <a:gd name="T14" fmla="*/ 0 w 691"/>
                    <a:gd name="T15" fmla="*/ 0 h 608"/>
                    <a:gd name="T16" fmla="*/ 0 w 691"/>
                    <a:gd name="T17" fmla="*/ 0 h 608"/>
                    <a:gd name="T18" fmla="*/ 0 w 691"/>
                    <a:gd name="T19" fmla="*/ 0 h 608"/>
                    <a:gd name="T20" fmla="*/ 0 w 691"/>
                    <a:gd name="T21" fmla="*/ 0 h 608"/>
                    <a:gd name="T22" fmla="*/ 0 w 691"/>
                    <a:gd name="T23" fmla="*/ 0 h 608"/>
                    <a:gd name="T24" fmla="*/ 0 w 691"/>
                    <a:gd name="T25" fmla="*/ 0 h 608"/>
                    <a:gd name="T26" fmla="*/ 0 w 691"/>
                    <a:gd name="T27" fmla="*/ 0 h 608"/>
                    <a:gd name="T28" fmla="*/ 0 w 691"/>
                    <a:gd name="T29" fmla="*/ 0 h 608"/>
                    <a:gd name="T30" fmla="*/ 0 w 691"/>
                    <a:gd name="T31" fmla="*/ 0 h 608"/>
                    <a:gd name="T32" fmla="*/ 0 w 691"/>
                    <a:gd name="T33" fmla="*/ 0 h 608"/>
                    <a:gd name="T34" fmla="*/ 0 w 691"/>
                    <a:gd name="T35" fmla="*/ 0 h 608"/>
                    <a:gd name="T36" fmla="*/ 0 w 691"/>
                    <a:gd name="T37" fmla="*/ 0 h 608"/>
                    <a:gd name="T38" fmla="*/ 0 w 691"/>
                    <a:gd name="T39" fmla="*/ 0 h 608"/>
                    <a:gd name="T40" fmla="*/ 0 w 691"/>
                    <a:gd name="T41" fmla="*/ 0 h 608"/>
                    <a:gd name="T42" fmla="*/ 0 w 691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91"/>
                    <a:gd name="T67" fmla="*/ 0 h 608"/>
                    <a:gd name="T68" fmla="*/ 691 w 691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91" h="608">
                      <a:moveTo>
                        <a:pt x="608" y="274"/>
                      </a:moveTo>
                      <a:lnTo>
                        <a:pt x="436" y="76"/>
                      </a:lnTo>
                      <a:lnTo>
                        <a:pt x="308" y="0"/>
                      </a:lnTo>
                      <a:lnTo>
                        <a:pt x="329" y="42"/>
                      </a:lnTo>
                      <a:lnTo>
                        <a:pt x="239" y="13"/>
                      </a:lnTo>
                      <a:lnTo>
                        <a:pt x="81" y="40"/>
                      </a:lnTo>
                      <a:lnTo>
                        <a:pt x="297" y="79"/>
                      </a:lnTo>
                      <a:lnTo>
                        <a:pt x="0" y="99"/>
                      </a:lnTo>
                      <a:lnTo>
                        <a:pt x="194" y="136"/>
                      </a:lnTo>
                      <a:lnTo>
                        <a:pt x="53" y="172"/>
                      </a:lnTo>
                      <a:lnTo>
                        <a:pt x="154" y="197"/>
                      </a:lnTo>
                      <a:lnTo>
                        <a:pt x="344" y="189"/>
                      </a:lnTo>
                      <a:lnTo>
                        <a:pt x="222" y="253"/>
                      </a:lnTo>
                      <a:lnTo>
                        <a:pt x="381" y="238"/>
                      </a:lnTo>
                      <a:lnTo>
                        <a:pt x="466" y="213"/>
                      </a:lnTo>
                      <a:lnTo>
                        <a:pt x="567" y="295"/>
                      </a:lnTo>
                      <a:lnTo>
                        <a:pt x="596" y="358"/>
                      </a:lnTo>
                      <a:lnTo>
                        <a:pt x="652" y="608"/>
                      </a:lnTo>
                      <a:lnTo>
                        <a:pt x="653" y="476"/>
                      </a:lnTo>
                      <a:lnTo>
                        <a:pt x="691" y="551"/>
                      </a:lnTo>
                      <a:lnTo>
                        <a:pt x="608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8" name="Freeform 179"/>
                <p:cNvSpPr>
                  <a:spLocks/>
                </p:cNvSpPr>
                <p:nvPr/>
              </p:nvSpPr>
              <p:spPr bwMode="auto">
                <a:xfrm>
                  <a:off x="4530" y="3087"/>
                  <a:ext cx="123" cy="331"/>
                </a:xfrm>
                <a:custGeom>
                  <a:avLst/>
                  <a:gdLst>
                    <a:gd name="T0" fmla="*/ 0 w 492"/>
                    <a:gd name="T1" fmla="*/ 0 h 1325"/>
                    <a:gd name="T2" fmla="*/ 0 w 492"/>
                    <a:gd name="T3" fmla="*/ 0 h 1325"/>
                    <a:gd name="T4" fmla="*/ 0 w 492"/>
                    <a:gd name="T5" fmla="*/ 0 h 1325"/>
                    <a:gd name="T6" fmla="*/ 0 w 492"/>
                    <a:gd name="T7" fmla="*/ 0 h 1325"/>
                    <a:gd name="T8" fmla="*/ 0 w 492"/>
                    <a:gd name="T9" fmla="*/ 0 h 1325"/>
                    <a:gd name="T10" fmla="*/ 0 w 492"/>
                    <a:gd name="T11" fmla="*/ 0 h 1325"/>
                    <a:gd name="T12" fmla="*/ 0 w 492"/>
                    <a:gd name="T13" fmla="*/ 0 h 1325"/>
                    <a:gd name="T14" fmla="*/ 0 w 492"/>
                    <a:gd name="T15" fmla="*/ 0 h 1325"/>
                    <a:gd name="T16" fmla="*/ 0 w 492"/>
                    <a:gd name="T17" fmla="*/ 0 h 1325"/>
                    <a:gd name="T18" fmla="*/ 0 w 492"/>
                    <a:gd name="T19" fmla="*/ 0 h 1325"/>
                    <a:gd name="T20" fmla="*/ 0 w 492"/>
                    <a:gd name="T21" fmla="*/ 0 h 1325"/>
                    <a:gd name="T22" fmla="*/ 0 w 492"/>
                    <a:gd name="T23" fmla="*/ 0 h 1325"/>
                    <a:gd name="T24" fmla="*/ 0 w 492"/>
                    <a:gd name="T25" fmla="*/ 0 h 1325"/>
                    <a:gd name="T26" fmla="*/ 0 w 492"/>
                    <a:gd name="T27" fmla="*/ 0 h 1325"/>
                    <a:gd name="T28" fmla="*/ 0 w 492"/>
                    <a:gd name="T29" fmla="*/ 0 h 1325"/>
                    <a:gd name="T30" fmla="*/ 0 w 492"/>
                    <a:gd name="T31" fmla="*/ 0 h 1325"/>
                    <a:gd name="T32" fmla="*/ 0 w 492"/>
                    <a:gd name="T33" fmla="*/ 0 h 1325"/>
                    <a:gd name="T34" fmla="*/ 0 w 492"/>
                    <a:gd name="T35" fmla="*/ 0 h 13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92"/>
                    <a:gd name="T55" fmla="*/ 0 h 1325"/>
                    <a:gd name="T56" fmla="*/ 492 w 492"/>
                    <a:gd name="T57" fmla="*/ 1325 h 13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92" h="1325">
                      <a:moveTo>
                        <a:pt x="0" y="0"/>
                      </a:moveTo>
                      <a:lnTo>
                        <a:pt x="150" y="180"/>
                      </a:lnTo>
                      <a:lnTo>
                        <a:pt x="157" y="255"/>
                      </a:lnTo>
                      <a:lnTo>
                        <a:pt x="298" y="681"/>
                      </a:lnTo>
                      <a:lnTo>
                        <a:pt x="303" y="753"/>
                      </a:lnTo>
                      <a:lnTo>
                        <a:pt x="452" y="1104"/>
                      </a:lnTo>
                      <a:lnTo>
                        <a:pt x="443" y="1196"/>
                      </a:lnTo>
                      <a:lnTo>
                        <a:pt x="492" y="1325"/>
                      </a:lnTo>
                      <a:lnTo>
                        <a:pt x="395" y="1259"/>
                      </a:lnTo>
                      <a:lnTo>
                        <a:pt x="289" y="1289"/>
                      </a:lnTo>
                      <a:lnTo>
                        <a:pt x="412" y="1153"/>
                      </a:lnTo>
                      <a:lnTo>
                        <a:pt x="303" y="813"/>
                      </a:lnTo>
                      <a:lnTo>
                        <a:pt x="211" y="717"/>
                      </a:lnTo>
                      <a:lnTo>
                        <a:pt x="237" y="624"/>
                      </a:lnTo>
                      <a:lnTo>
                        <a:pt x="92" y="243"/>
                      </a:lnTo>
                      <a:lnTo>
                        <a:pt x="114" y="18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0"/>
                <p:cNvSpPr>
                  <a:spLocks/>
                </p:cNvSpPr>
                <p:nvPr/>
              </p:nvSpPr>
              <p:spPr bwMode="auto">
                <a:xfrm>
                  <a:off x="4125" y="3330"/>
                  <a:ext cx="57" cy="103"/>
                </a:xfrm>
                <a:custGeom>
                  <a:avLst/>
                  <a:gdLst>
                    <a:gd name="T0" fmla="*/ 0 w 224"/>
                    <a:gd name="T1" fmla="*/ 0 h 411"/>
                    <a:gd name="T2" fmla="*/ 0 w 224"/>
                    <a:gd name="T3" fmla="*/ 0 h 411"/>
                    <a:gd name="T4" fmla="*/ 0 w 224"/>
                    <a:gd name="T5" fmla="*/ 0 h 411"/>
                    <a:gd name="T6" fmla="*/ 0 w 224"/>
                    <a:gd name="T7" fmla="*/ 0 h 411"/>
                    <a:gd name="T8" fmla="*/ 0 w 224"/>
                    <a:gd name="T9" fmla="*/ 0 h 411"/>
                    <a:gd name="T10" fmla="*/ 0 w 224"/>
                    <a:gd name="T11" fmla="*/ 0 h 411"/>
                    <a:gd name="T12" fmla="*/ 0 w 224"/>
                    <a:gd name="T13" fmla="*/ 0 h 411"/>
                    <a:gd name="T14" fmla="*/ 0 w 224"/>
                    <a:gd name="T15" fmla="*/ 0 h 411"/>
                    <a:gd name="T16" fmla="*/ 0 w 224"/>
                    <a:gd name="T17" fmla="*/ 0 h 411"/>
                    <a:gd name="T18" fmla="*/ 0 w 224"/>
                    <a:gd name="T19" fmla="*/ 0 h 411"/>
                    <a:gd name="T20" fmla="*/ 0 w 224"/>
                    <a:gd name="T21" fmla="*/ 0 h 411"/>
                    <a:gd name="T22" fmla="*/ 0 w 224"/>
                    <a:gd name="T23" fmla="*/ 0 h 411"/>
                    <a:gd name="T24" fmla="*/ 0 w 224"/>
                    <a:gd name="T25" fmla="*/ 0 h 4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4"/>
                    <a:gd name="T40" fmla="*/ 0 h 411"/>
                    <a:gd name="T41" fmla="*/ 224 w 224"/>
                    <a:gd name="T42" fmla="*/ 411 h 41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4" h="411">
                      <a:moveTo>
                        <a:pt x="6" y="0"/>
                      </a:moveTo>
                      <a:lnTo>
                        <a:pt x="68" y="99"/>
                      </a:lnTo>
                      <a:lnTo>
                        <a:pt x="116" y="241"/>
                      </a:lnTo>
                      <a:lnTo>
                        <a:pt x="224" y="411"/>
                      </a:lnTo>
                      <a:lnTo>
                        <a:pt x="144" y="380"/>
                      </a:lnTo>
                      <a:lnTo>
                        <a:pt x="149" y="338"/>
                      </a:lnTo>
                      <a:lnTo>
                        <a:pt x="90" y="261"/>
                      </a:lnTo>
                      <a:lnTo>
                        <a:pt x="81" y="192"/>
                      </a:lnTo>
                      <a:lnTo>
                        <a:pt x="39" y="140"/>
                      </a:lnTo>
                      <a:lnTo>
                        <a:pt x="42" y="100"/>
                      </a:lnTo>
                      <a:lnTo>
                        <a:pt x="0" y="3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1"/>
                <p:cNvSpPr>
                  <a:spLocks/>
                </p:cNvSpPr>
                <p:nvPr/>
              </p:nvSpPr>
              <p:spPr bwMode="auto">
                <a:xfrm>
                  <a:off x="4231" y="3356"/>
                  <a:ext cx="67" cy="20"/>
                </a:xfrm>
                <a:custGeom>
                  <a:avLst/>
                  <a:gdLst>
                    <a:gd name="T0" fmla="*/ 0 w 269"/>
                    <a:gd name="T1" fmla="*/ 0 h 80"/>
                    <a:gd name="T2" fmla="*/ 0 w 269"/>
                    <a:gd name="T3" fmla="*/ 0 h 80"/>
                    <a:gd name="T4" fmla="*/ 0 w 269"/>
                    <a:gd name="T5" fmla="*/ 0 h 80"/>
                    <a:gd name="T6" fmla="*/ 0 w 269"/>
                    <a:gd name="T7" fmla="*/ 0 h 80"/>
                    <a:gd name="T8" fmla="*/ 0 w 269"/>
                    <a:gd name="T9" fmla="*/ 0 h 80"/>
                    <a:gd name="T10" fmla="*/ 0 w 269"/>
                    <a:gd name="T11" fmla="*/ 0 h 80"/>
                    <a:gd name="T12" fmla="*/ 0 w 269"/>
                    <a:gd name="T13" fmla="*/ 0 h 80"/>
                    <a:gd name="T14" fmla="*/ 0 w 269"/>
                    <a:gd name="T15" fmla="*/ 0 h 80"/>
                    <a:gd name="T16" fmla="*/ 0 w 269"/>
                    <a:gd name="T17" fmla="*/ 0 h 80"/>
                    <a:gd name="T18" fmla="*/ 0 w 269"/>
                    <a:gd name="T19" fmla="*/ 0 h 80"/>
                    <a:gd name="T20" fmla="*/ 0 w 269"/>
                    <a:gd name="T21" fmla="*/ 0 h 80"/>
                    <a:gd name="T22" fmla="*/ 0 w 269"/>
                    <a:gd name="T23" fmla="*/ 0 h 80"/>
                    <a:gd name="T24" fmla="*/ 0 w 269"/>
                    <a:gd name="T25" fmla="*/ 0 h 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9"/>
                    <a:gd name="T40" fmla="*/ 0 h 80"/>
                    <a:gd name="T41" fmla="*/ 269 w 269"/>
                    <a:gd name="T42" fmla="*/ 80 h 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9" h="80">
                      <a:moveTo>
                        <a:pt x="251" y="4"/>
                      </a:moveTo>
                      <a:lnTo>
                        <a:pt x="187" y="35"/>
                      </a:lnTo>
                      <a:lnTo>
                        <a:pt x="143" y="11"/>
                      </a:lnTo>
                      <a:lnTo>
                        <a:pt x="80" y="0"/>
                      </a:lnTo>
                      <a:lnTo>
                        <a:pt x="129" y="29"/>
                      </a:lnTo>
                      <a:lnTo>
                        <a:pt x="43" y="43"/>
                      </a:lnTo>
                      <a:lnTo>
                        <a:pt x="0" y="60"/>
                      </a:lnTo>
                      <a:lnTo>
                        <a:pt x="137" y="48"/>
                      </a:lnTo>
                      <a:lnTo>
                        <a:pt x="94" y="80"/>
                      </a:lnTo>
                      <a:lnTo>
                        <a:pt x="167" y="60"/>
                      </a:lnTo>
                      <a:lnTo>
                        <a:pt x="269" y="24"/>
                      </a:lnTo>
                      <a:lnTo>
                        <a:pt x="25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82"/>
                <p:cNvSpPr>
                  <a:spLocks/>
                </p:cNvSpPr>
                <p:nvPr/>
              </p:nvSpPr>
              <p:spPr bwMode="auto">
                <a:xfrm>
                  <a:off x="4468" y="3084"/>
                  <a:ext cx="35" cy="42"/>
                </a:xfrm>
                <a:custGeom>
                  <a:avLst/>
                  <a:gdLst>
                    <a:gd name="T0" fmla="*/ 0 w 141"/>
                    <a:gd name="T1" fmla="*/ 0 h 166"/>
                    <a:gd name="T2" fmla="*/ 0 w 141"/>
                    <a:gd name="T3" fmla="*/ 0 h 166"/>
                    <a:gd name="T4" fmla="*/ 0 w 141"/>
                    <a:gd name="T5" fmla="*/ 0 h 166"/>
                    <a:gd name="T6" fmla="*/ 0 w 141"/>
                    <a:gd name="T7" fmla="*/ 0 h 166"/>
                    <a:gd name="T8" fmla="*/ 0 w 141"/>
                    <a:gd name="T9" fmla="*/ 0 h 166"/>
                    <a:gd name="T10" fmla="*/ 0 w 141"/>
                    <a:gd name="T11" fmla="*/ 0 h 166"/>
                    <a:gd name="T12" fmla="*/ 0 w 141"/>
                    <a:gd name="T13" fmla="*/ 0 h 1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1"/>
                    <a:gd name="T22" fmla="*/ 0 h 166"/>
                    <a:gd name="T23" fmla="*/ 141 w 141"/>
                    <a:gd name="T24" fmla="*/ 166 h 1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1" h="166">
                      <a:moveTo>
                        <a:pt x="71" y="0"/>
                      </a:moveTo>
                      <a:lnTo>
                        <a:pt x="0" y="48"/>
                      </a:lnTo>
                      <a:lnTo>
                        <a:pt x="9" y="148"/>
                      </a:lnTo>
                      <a:lnTo>
                        <a:pt x="84" y="166"/>
                      </a:lnTo>
                      <a:lnTo>
                        <a:pt x="141" y="144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83"/>
                <p:cNvSpPr>
                  <a:spLocks/>
                </p:cNvSpPr>
                <p:nvPr/>
              </p:nvSpPr>
              <p:spPr bwMode="auto">
                <a:xfrm>
                  <a:off x="4091" y="3314"/>
                  <a:ext cx="11" cy="15"/>
                </a:xfrm>
                <a:custGeom>
                  <a:avLst/>
                  <a:gdLst>
                    <a:gd name="T0" fmla="*/ 0 w 46"/>
                    <a:gd name="T1" fmla="*/ 0 h 59"/>
                    <a:gd name="T2" fmla="*/ 0 w 46"/>
                    <a:gd name="T3" fmla="*/ 0 h 59"/>
                    <a:gd name="T4" fmla="*/ 0 w 46"/>
                    <a:gd name="T5" fmla="*/ 0 h 59"/>
                    <a:gd name="T6" fmla="*/ 0 w 46"/>
                    <a:gd name="T7" fmla="*/ 0 h 59"/>
                    <a:gd name="T8" fmla="*/ 0 w 46"/>
                    <a:gd name="T9" fmla="*/ 0 h 59"/>
                    <a:gd name="T10" fmla="*/ 0 w 46"/>
                    <a:gd name="T11" fmla="*/ 0 h 59"/>
                    <a:gd name="T12" fmla="*/ 0 w 46"/>
                    <a:gd name="T13" fmla="*/ 0 h 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"/>
                    <a:gd name="T22" fmla="*/ 0 h 59"/>
                    <a:gd name="T23" fmla="*/ 46 w 46"/>
                    <a:gd name="T24" fmla="*/ 59 h 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" h="59">
                      <a:moveTo>
                        <a:pt x="23" y="0"/>
                      </a:moveTo>
                      <a:lnTo>
                        <a:pt x="0" y="24"/>
                      </a:lnTo>
                      <a:lnTo>
                        <a:pt x="19" y="57"/>
                      </a:lnTo>
                      <a:lnTo>
                        <a:pt x="36" y="59"/>
                      </a:lnTo>
                      <a:lnTo>
                        <a:pt x="46" y="2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84"/>
                <p:cNvSpPr>
                  <a:spLocks/>
                </p:cNvSpPr>
                <p:nvPr/>
              </p:nvSpPr>
              <p:spPr bwMode="auto">
                <a:xfrm>
                  <a:off x="4001" y="2803"/>
                  <a:ext cx="222" cy="40"/>
                </a:xfrm>
                <a:custGeom>
                  <a:avLst/>
                  <a:gdLst>
                    <a:gd name="T0" fmla="*/ 0 w 885"/>
                    <a:gd name="T1" fmla="*/ 0 h 162"/>
                    <a:gd name="T2" fmla="*/ 0 w 885"/>
                    <a:gd name="T3" fmla="*/ 0 h 162"/>
                    <a:gd name="T4" fmla="*/ 0 w 885"/>
                    <a:gd name="T5" fmla="*/ 0 h 162"/>
                    <a:gd name="T6" fmla="*/ 0 w 885"/>
                    <a:gd name="T7" fmla="*/ 0 h 162"/>
                    <a:gd name="T8" fmla="*/ 0 w 885"/>
                    <a:gd name="T9" fmla="*/ 0 h 162"/>
                    <a:gd name="T10" fmla="*/ 0 w 885"/>
                    <a:gd name="T11" fmla="*/ 0 h 162"/>
                    <a:gd name="T12" fmla="*/ 0 w 885"/>
                    <a:gd name="T13" fmla="*/ 0 h 162"/>
                    <a:gd name="T14" fmla="*/ 0 w 885"/>
                    <a:gd name="T15" fmla="*/ 0 h 162"/>
                    <a:gd name="T16" fmla="*/ 0 w 885"/>
                    <a:gd name="T17" fmla="*/ 0 h 162"/>
                    <a:gd name="T18" fmla="*/ 0 w 885"/>
                    <a:gd name="T19" fmla="*/ 0 h 162"/>
                    <a:gd name="T20" fmla="*/ 0 w 885"/>
                    <a:gd name="T21" fmla="*/ 0 h 162"/>
                    <a:gd name="T22" fmla="*/ 0 w 885"/>
                    <a:gd name="T23" fmla="*/ 0 h 162"/>
                    <a:gd name="T24" fmla="*/ 0 w 885"/>
                    <a:gd name="T25" fmla="*/ 0 h 162"/>
                    <a:gd name="T26" fmla="*/ 0 w 885"/>
                    <a:gd name="T27" fmla="*/ 0 h 162"/>
                    <a:gd name="T28" fmla="*/ 0 w 885"/>
                    <a:gd name="T29" fmla="*/ 0 h 162"/>
                    <a:gd name="T30" fmla="*/ 0 w 885"/>
                    <a:gd name="T31" fmla="*/ 0 h 162"/>
                    <a:gd name="T32" fmla="*/ 0 w 885"/>
                    <a:gd name="T33" fmla="*/ 0 h 1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85"/>
                    <a:gd name="T52" fmla="*/ 0 h 162"/>
                    <a:gd name="T53" fmla="*/ 885 w 885"/>
                    <a:gd name="T54" fmla="*/ 162 h 16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85" h="162">
                      <a:moveTo>
                        <a:pt x="0" y="145"/>
                      </a:moveTo>
                      <a:lnTo>
                        <a:pt x="122" y="115"/>
                      </a:lnTo>
                      <a:lnTo>
                        <a:pt x="39" y="33"/>
                      </a:lnTo>
                      <a:lnTo>
                        <a:pt x="297" y="90"/>
                      </a:lnTo>
                      <a:lnTo>
                        <a:pt x="256" y="0"/>
                      </a:lnTo>
                      <a:lnTo>
                        <a:pt x="450" y="43"/>
                      </a:lnTo>
                      <a:lnTo>
                        <a:pt x="655" y="39"/>
                      </a:lnTo>
                      <a:lnTo>
                        <a:pt x="885" y="125"/>
                      </a:lnTo>
                      <a:lnTo>
                        <a:pt x="559" y="66"/>
                      </a:lnTo>
                      <a:lnTo>
                        <a:pt x="596" y="105"/>
                      </a:lnTo>
                      <a:lnTo>
                        <a:pt x="322" y="39"/>
                      </a:lnTo>
                      <a:lnTo>
                        <a:pt x="359" y="105"/>
                      </a:lnTo>
                      <a:lnTo>
                        <a:pt x="458" y="162"/>
                      </a:lnTo>
                      <a:lnTo>
                        <a:pt x="177" y="96"/>
                      </a:lnTo>
                      <a:lnTo>
                        <a:pt x="217" y="142"/>
                      </a:lnTo>
                      <a:lnTo>
                        <a:pt x="0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85"/>
                <p:cNvSpPr>
                  <a:spLocks/>
                </p:cNvSpPr>
                <p:nvPr/>
              </p:nvSpPr>
              <p:spPr bwMode="auto">
                <a:xfrm>
                  <a:off x="3887" y="3015"/>
                  <a:ext cx="501" cy="99"/>
                </a:xfrm>
                <a:custGeom>
                  <a:avLst/>
                  <a:gdLst>
                    <a:gd name="T0" fmla="*/ 0 w 2005"/>
                    <a:gd name="T1" fmla="*/ 0 h 396"/>
                    <a:gd name="T2" fmla="*/ 0 w 2005"/>
                    <a:gd name="T3" fmla="*/ 0 h 396"/>
                    <a:gd name="T4" fmla="*/ 0 w 2005"/>
                    <a:gd name="T5" fmla="*/ 0 h 396"/>
                    <a:gd name="T6" fmla="*/ 0 w 2005"/>
                    <a:gd name="T7" fmla="*/ 0 h 396"/>
                    <a:gd name="T8" fmla="*/ 0 w 2005"/>
                    <a:gd name="T9" fmla="*/ 0 h 396"/>
                    <a:gd name="T10" fmla="*/ 0 w 2005"/>
                    <a:gd name="T11" fmla="*/ 0 h 396"/>
                    <a:gd name="T12" fmla="*/ 0 w 2005"/>
                    <a:gd name="T13" fmla="*/ 0 h 396"/>
                    <a:gd name="T14" fmla="*/ 0 w 2005"/>
                    <a:gd name="T15" fmla="*/ 0 h 396"/>
                    <a:gd name="T16" fmla="*/ 0 w 2005"/>
                    <a:gd name="T17" fmla="*/ 0 h 396"/>
                    <a:gd name="T18" fmla="*/ 0 w 2005"/>
                    <a:gd name="T19" fmla="*/ 0 h 396"/>
                    <a:gd name="T20" fmla="*/ 0 w 2005"/>
                    <a:gd name="T21" fmla="*/ 0 h 396"/>
                    <a:gd name="T22" fmla="*/ 0 w 2005"/>
                    <a:gd name="T23" fmla="*/ 0 h 396"/>
                    <a:gd name="T24" fmla="*/ 0 w 2005"/>
                    <a:gd name="T25" fmla="*/ 0 h 396"/>
                    <a:gd name="T26" fmla="*/ 0 w 2005"/>
                    <a:gd name="T27" fmla="*/ 0 h 396"/>
                    <a:gd name="T28" fmla="*/ 0 w 2005"/>
                    <a:gd name="T29" fmla="*/ 0 h 396"/>
                    <a:gd name="T30" fmla="*/ 0 w 2005"/>
                    <a:gd name="T31" fmla="*/ 0 h 396"/>
                    <a:gd name="T32" fmla="*/ 0 w 2005"/>
                    <a:gd name="T33" fmla="*/ 0 h 396"/>
                    <a:gd name="T34" fmla="*/ 0 w 2005"/>
                    <a:gd name="T35" fmla="*/ 0 h 396"/>
                    <a:gd name="T36" fmla="*/ 0 w 2005"/>
                    <a:gd name="T37" fmla="*/ 0 h 396"/>
                    <a:gd name="T38" fmla="*/ 0 w 2005"/>
                    <a:gd name="T39" fmla="*/ 0 h 396"/>
                    <a:gd name="T40" fmla="*/ 0 w 2005"/>
                    <a:gd name="T41" fmla="*/ 0 h 396"/>
                    <a:gd name="T42" fmla="*/ 0 w 2005"/>
                    <a:gd name="T43" fmla="*/ 0 h 396"/>
                    <a:gd name="T44" fmla="*/ 0 w 2005"/>
                    <a:gd name="T45" fmla="*/ 0 h 396"/>
                    <a:gd name="T46" fmla="*/ 0 w 2005"/>
                    <a:gd name="T47" fmla="*/ 0 h 396"/>
                    <a:gd name="T48" fmla="*/ 0 w 2005"/>
                    <a:gd name="T49" fmla="*/ 0 h 396"/>
                    <a:gd name="T50" fmla="*/ 0 w 2005"/>
                    <a:gd name="T51" fmla="*/ 0 h 396"/>
                    <a:gd name="T52" fmla="*/ 0 w 2005"/>
                    <a:gd name="T53" fmla="*/ 0 h 396"/>
                    <a:gd name="T54" fmla="*/ 0 w 2005"/>
                    <a:gd name="T55" fmla="*/ 0 h 396"/>
                    <a:gd name="T56" fmla="*/ 0 w 2005"/>
                    <a:gd name="T57" fmla="*/ 0 h 396"/>
                    <a:gd name="T58" fmla="*/ 0 w 2005"/>
                    <a:gd name="T59" fmla="*/ 0 h 396"/>
                    <a:gd name="T60" fmla="*/ 0 w 2005"/>
                    <a:gd name="T61" fmla="*/ 0 h 396"/>
                    <a:gd name="T62" fmla="*/ 0 w 2005"/>
                    <a:gd name="T63" fmla="*/ 0 h 396"/>
                    <a:gd name="T64" fmla="*/ 0 w 2005"/>
                    <a:gd name="T65" fmla="*/ 0 h 396"/>
                    <a:gd name="T66" fmla="*/ 0 w 2005"/>
                    <a:gd name="T67" fmla="*/ 0 h 3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05"/>
                    <a:gd name="T103" fmla="*/ 0 h 396"/>
                    <a:gd name="T104" fmla="*/ 2005 w 2005"/>
                    <a:gd name="T105" fmla="*/ 396 h 3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05" h="396">
                      <a:moveTo>
                        <a:pt x="0" y="0"/>
                      </a:moveTo>
                      <a:lnTo>
                        <a:pt x="142" y="43"/>
                      </a:lnTo>
                      <a:lnTo>
                        <a:pt x="375" y="53"/>
                      </a:lnTo>
                      <a:lnTo>
                        <a:pt x="287" y="92"/>
                      </a:lnTo>
                      <a:lnTo>
                        <a:pt x="398" y="105"/>
                      </a:lnTo>
                      <a:lnTo>
                        <a:pt x="559" y="105"/>
                      </a:lnTo>
                      <a:lnTo>
                        <a:pt x="487" y="172"/>
                      </a:lnTo>
                      <a:lnTo>
                        <a:pt x="615" y="208"/>
                      </a:lnTo>
                      <a:lnTo>
                        <a:pt x="536" y="231"/>
                      </a:lnTo>
                      <a:lnTo>
                        <a:pt x="718" y="241"/>
                      </a:lnTo>
                      <a:lnTo>
                        <a:pt x="685" y="297"/>
                      </a:lnTo>
                      <a:lnTo>
                        <a:pt x="938" y="270"/>
                      </a:lnTo>
                      <a:lnTo>
                        <a:pt x="1093" y="274"/>
                      </a:lnTo>
                      <a:lnTo>
                        <a:pt x="982" y="336"/>
                      </a:lnTo>
                      <a:lnTo>
                        <a:pt x="1363" y="313"/>
                      </a:lnTo>
                      <a:lnTo>
                        <a:pt x="1277" y="360"/>
                      </a:lnTo>
                      <a:lnTo>
                        <a:pt x="1580" y="327"/>
                      </a:lnTo>
                      <a:lnTo>
                        <a:pt x="2005" y="237"/>
                      </a:lnTo>
                      <a:lnTo>
                        <a:pt x="1611" y="396"/>
                      </a:lnTo>
                      <a:lnTo>
                        <a:pt x="1050" y="396"/>
                      </a:lnTo>
                      <a:lnTo>
                        <a:pt x="1186" y="350"/>
                      </a:lnTo>
                      <a:lnTo>
                        <a:pt x="922" y="360"/>
                      </a:lnTo>
                      <a:lnTo>
                        <a:pt x="990" y="297"/>
                      </a:lnTo>
                      <a:lnTo>
                        <a:pt x="625" y="333"/>
                      </a:lnTo>
                      <a:lnTo>
                        <a:pt x="662" y="257"/>
                      </a:lnTo>
                      <a:lnTo>
                        <a:pt x="412" y="247"/>
                      </a:lnTo>
                      <a:lnTo>
                        <a:pt x="454" y="208"/>
                      </a:lnTo>
                      <a:lnTo>
                        <a:pt x="356" y="169"/>
                      </a:lnTo>
                      <a:lnTo>
                        <a:pt x="468" y="129"/>
                      </a:lnTo>
                      <a:lnTo>
                        <a:pt x="178" y="122"/>
                      </a:lnTo>
                      <a:lnTo>
                        <a:pt x="257" y="63"/>
                      </a:lnTo>
                      <a:lnTo>
                        <a:pt x="105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186"/>
                <p:cNvSpPr>
                  <a:spLocks/>
                </p:cNvSpPr>
                <p:nvPr/>
              </p:nvSpPr>
              <p:spPr bwMode="auto">
                <a:xfrm>
                  <a:off x="4053" y="2928"/>
                  <a:ext cx="153" cy="68"/>
                </a:xfrm>
                <a:custGeom>
                  <a:avLst/>
                  <a:gdLst>
                    <a:gd name="T0" fmla="*/ 0 w 612"/>
                    <a:gd name="T1" fmla="*/ 0 h 270"/>
                    <a:gd name="T2" fmla="*/ 0 w 612"/>
                    <a:gd name="T3" fmla="*/ 0 h 270"/>
                    <a:gd name="T4" fmla="*/ 0 w 612"/>
                    <a:gd name="T5" fmla="*/ 0 h 270"/>
                    <a:gd name="T6" fmla="*/ 0 w 612"/>
                    <a:gd name="T7" fmla="*/ 0 h 270"/>
                    <a:gd name="T8" fmla="*/ 0 w 612"/>
                    <a:gd name="T9" fmla="*/ 0 h 270"/>
                    <a:gd name="T10" fmla="*/ 0 w 612"/>
                    <a:gd name="T11" fmla="*/ 0 h 270"/>
                    <a:gd name="T12" fmla="*/ 0 w 612"/>
                    <a:gd name="T13" fmla="*/ 0 h 270"/>
                    <a:gd name="T14" fmla="*/ 0 w 612"/>
                    <a:gd name="T15" fmla="*/ 0 h 270"/>
                    <a:gd name="T16" fmla="*/ 0 w 612"/>
                    <a:gd name="T17" fmla="*/ 0 h 270"/>
                    <a:gd name="T18" fmla="*/ 0 w 612"/>
                    <a:gd name="T19" fmla="*/ 0 h 270"/>
                    <a:gd name="T20" fmla="*/ 0 w 612"/>
                    <a:gd name="T21" fmla="*/ 0 h 270"/>
                    <a:gd name="T22" fmla="*/ 0 w 612"/>
                    <a:gd name="T23" fmla="*/ 0 h 270"/>
                    <a:gd name="T24" fmla="*/ 0 w 612"/>
                    <a:gd name="T25" fmla="*/ 0 h 270"/>
                    <a:gd name="T26" fmla="*/ 0 w 612"/>
                    <a:gd name="T27" fmla="*/ 0 h 270"/>
                    <a:gd name="T28" fmla="*/ 0 w 612"/>
                    <a:gd name="T29" fmla="*/ 0 h 270"/>
                    <a:gd name="T30" fmla="*/ 0 w 612"/>
                    <a:gd name="T31" fmla="*/ 0 h 27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12"/>
                    <a:gd name="T49" fmla="*/ 0 h 270"/>
                    <a:gd name="T50" fmla="*/ 612 w 612"/>
                    <a:gd name="T51" fmla="*/ 270 h 27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12" h="270">
                      <a:moveTo>
                        <a:pt x="484" y="53"/>
                      </a:moveTo>
                      <a:lnTo>
                        <a:pt x="383" y="0"/>
                      </a:lnTo>
                      <a:lnTo>
                        <a:pt x="402" y="40"/>
                      </a:lnTo>
                      <a:lnTo>
                        <a:pt x="300" y="40"/>
                      </a:lnTo>
                      <a:lnTo>
                        <a:pt x="224" y="80"/>
                      </a:lnTo>
                      <a:lnTo>
                        <a:pt x="115" y="73"/>
                      </a:lnTo>
                      <a:lnTo>
                        <a:pt x="46" y="69"/>
                      </a:lnTo>
                      <a:lnTo>
                        <a:pt x="105" y="156"/>
                      </a:lnTo>
                      <a:lnTo>
                        <a:pt x="0" y="181"/>
                      </a:lnTo>
                      <a:lnTo>
                        <a:pt x="154" y="230"/>
                      </a:lnTo>
                      <a:lnTo>
                        <a:pt x="63" y="270"/>
                      </a:lnTo>
                      <a:lnTo>
                        <a:pt x="465" y="218"/>
                      </a:lnTo>
                      <a:lnTo>
                        <a:pt x="402" y="123"/>
                      </a:lnTo>
                      <a:lnTo>
                        <a:pt x="612" y="119"/>
                      </a:lnTo>
                      <a:lnTo>
                        <a:pt x="484" y="5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87"/>
                <p:cNvSpPr>
                  <a:spLocks/>
                </p:cNvSpPr>
                <p:nvPr/>
              </p:nvSpPr>
              <p:spPr bwMode="auto">
                <a:xfrm>
                  <a:off x="4065" y="2936"/>
                  <a:ext cx="306" cy="75"/>
                </a:xfrm>
                <a:custGeom>
                  <a:avLst/>
                  <a:gdLst>
                    <a:gd name="T0" fmla="*/ 0 w 1222"/>
                    <a:gd name="T1" fmla="*/ 0 h 299"/>
                    <a:gd name="T2" fmla="*/ 0 w 1222"/>
                    <a:gd name="T3" fmla="*/ 0 h 299"/>
                    <a:gd name="T4" fmla="*/ 0 w 1222"/>
                    <a:gd name="T5" fmla="*/ 0 h 299"/>
                    <a:gd name="T6" fmla="*/ 0 w 1222"/>
                    <a:gd name="T7" fmla="*/ 0 h 299"/>
                    <a:gd name="T8" fmla="*/ 0 w 1222"/>
                    <a:gd name="T9" fmla="*/ 0 h 299"/>
                    <a:gd name="T10" fmla="*/ 0 w 1222"/>
                    <a:gd name="T11" fmla="*/ 0 h 299"/>
                    <a:gd name="T12" fmla="*/ 0 w 1222"/>
                    <a:gd name="T13" fmla="*/ 0 h 299"/>
                    <a:gd name="T14" fmla="*/ 0 w 1222"/>
                    <a:gd name="T15" fmla="*/ 0 h 299"/>
                    <a:gd name="T16" fmla="*/ 0 w 1222"/>
                    <a:gd name="T17" fmla="*/ 0 h 299"/>
                    <a:gd name="T18" fmla="*/ 0 w 1222"/>
                    <a:gd name="T19" fmla="*/ 0 h 299"/>
                    <a:gd name="T20" fmla="*/ 0 w 1222"/>
                    <a:gd name="T21" fmla="*/ 0 h 299"/>
                    <a:gd name="T22" fmla="*/ 0 w 1222"/>
                    <a:gd name="T23" fmla="*/ 0 h 299"/>
                    <a:gd name="T24" fmla="*/ 0 w 1222"/>
                    <a:gd name="T25" fmla="*/ 0 h 299"/>
                    <a:gd name="T26" fmla="*/ 0 w 1222"/>
                    <a:gd name="T27" fmla="*/ 0 h 299"/>
                    <a:gd name="T28" fmla="*/ 0 w 1222"/>
                    <a:gd name="T29" fmla="*/ 0 h 299"/>
                    <a:gd name="T30" fmla="*/ 0 w 1222"/>
                    <a:gd name="T31" fmla="*/ 0 h 299"/>
                    <a:gd name="T32" fmla="*/ 0 w 1222"/>
                    <a:gd name="T33" fmla="*/ 0 h 299"/>
                    <a:gd name="T34" fmla="*/ 0 w 1222"/>
                    <a:gd name="T35" fmla="*/ 0 h 299"/>
                    <a:gd name="T36" fmla="*/ 0 w 1222"/>
                    <a:gd name="T37" fmla="*/ 0 h 299"/>
                    <a:gd name="T38" fmla="*/ 0 w 1222"/>
                    <a:gd name="T39" fmla="*/ 0 h 299"/>
                    <a:gd name="T40" fmla="*/ 0 w 1222"/>
                    <a:gd name="T41" fmla="*/ 0 h 299"/>
                    <a:gd name="T42" fmla="*/ 0 w 1222"/>
                    <a:gd name="T43" fmla="*/ 0 h 299"/>
                    <a:gd name="T44" fmla="*/ 0 w 1222"/>
                    <a:gd name="T45" fmla="*/ 0 h 299"/>
                    <a:gd name="T46" fmla="*/ 0 w 1222"/>
                    <a:gd name="T47" fmla="*/ 0 h 299"/>
                    <a:gd name="T48" fmla="*/ 0 w 1222"/>
                    <a:gd name="T49" fmla="*/ 0 h 299"/>
                    <a:gd name="T50" fmla="*/ 0 w 1222"/>
                    <a:gd name="T51" fmla="*/ 0 h 299"/>
                    <a:gd name="T52" fmla="*/ 0 w 1222"/>
                    <a:gd name="T53" fmla="*/ 0 h 299"/>
                    <a:gd name="T54" fmla="*/ 0 w 1222"/>
                    <a:gd name="T55" fmla="*/ 0 h 299"/>
                    <a:gd name="T56" fmla="*/ 0 w 1222"/>
                    <a:gd name="T57" fmla="*/ 0 h 299"/>
                    <a:gd name="T58" fmla="*/ 0 w 1222"/>
                    <a:gd name="T59" fmla="*/ 0 h 299"/>
                    <a:gd name="T60" fmla="*/ 0 w 1222"/>
                    <a:gd name="T61" fmla="*/ 0 h 299"/>
                    <a:gd name="T62" fmla="*/ 0 w 1222"/>
                    <a:gd name="T63" fmla="*/ 0 h 299"/>
                    <a:gd name="T64" fmla="*/ 0 w 1222"/>
                    <a:gd name="T65" fmla="*/ 0 h 299"/>
                    <a:gd name="T66" fmla="*/ 0 w 1222"/>
                    <a:gd name="T67" fmla="*/ 0 h 29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2"/>
                    <a:gd name="T103" fmla="*/ 0 h 299"/>
                    <a:gd name="T104" fmla="*/ 1222 w 1222"/>
                    <a:gd name="T105" fmla="*/ 299 h 29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2" h="299">
                      <a:moveTo>
                        <a:pt x="1049" y="199"/>
                      </a:moveTo>
                      <a:lnTo>
                        <a:pt x="909" y="274"/>
                      </a:lnTo>
                      <a:lnTo>
                        <a:pt x="730" y="299"/>
                      </a:lnTo>
                      <a:lnTo>
                        <a:pt x="805" y="244"/>
                      </a:lnTo>
                      <a:lnTo>
                        <a:pt x="636" y="284"/>
                      </a:lnTo>
                      <a:lnTo>
                        <a:pt x="403" y="279"/>
                      </a:lnTo>
                      <a:lnTo>
                        <a:pt x="531" y="239"/>
                      </a:lnTo>
                      <a:lnTo>
                        <a:pt x="398" y="230"/>
                      </a:lnTo>
                      <a:lnTo>
                        <a:pt x="25" y="239"/>
                      </a:lnTo>
                      <a:lnTo>
                        <a:pt x="189" y="204"/>
                      </a:lnTo>
                      <a:lnTo>
                        <a:pt x="0" y="155"/>
                      </a:lnTo>
                      <a:lnTo>
                        <a:pt x="95" y="135"/>
                      </a:lnTo>
                      <a:lnTo>
                        <a:pt x="45" y="90"/>
                      </a:lnTo>
                      <a:lnTo>
                        <a:pt x="144" y="80"/>
                      </a:lnTo>
                      <a:lnTo>
                        <a:pt x="269" y="110"/>
                      </a:lnTo>
                      <a:lnTo>
                        <a:pt x="214" y="60"/>
                      </a:lnTo>
                      <a:lnTo>
                        <a:pt x="293" y="31"/>
                      </a:lnTo>
                      <a:lnTo>
                        <a:pt x="502" y="65"/>
                      </a:lnTo>
                      <a:lnTo>
                        <a:pt x="383" y="10"/>
                      </a:lnTo>
                      <a:lnTo>
                        <a:pt x="452" y="0"/>
                      </a:lnTo>
                      <a:lnTo>
                        <a:pt x="616" y="55"/>
                      </a:lnTo>
                      <a:lnTo>
                        <a:pt x="596" y="10"/>
                      </a:lnTo>
                      <a:lnTo>
                        <a:pt x="745" y="70"/>
                      </a:lnTo>
                      <a:lnTo>
                        <a:pt x="844" y="110"/>
                      </a:lnTo>
                      <a:lnTo>
                        <a:pt x="1043" y="114"/>
                      </a:lnTo>
                      <a:lnTo>
                        <a:pt x="914" y="155"/>
                      </a:lnTo>
                      <a:lnTo>
                        <a:pt x="691" y="145"/>
                      </a:lnTo>
                      <a:lnTo>
                        <a:pt x="393" y="129"/>
                      </a:lnTo>
                      <a:lnTo>
                        <a:pt x="790" y="194"/>
                      </a:lnTo>
                      <a:lnTo>
                        <a:pt x="953" y="204"/>
                      </a:lnTo>
                      <a:lnTo>
                        <a:pt x="1083" y="165"/>
                      </a:lnTo>
                      <a:lnTo>
                        <a:pt x="1222" y="239"/>
                      </a:lnTo>
                      <a:lnTo>
                        <a:pt x="1049" y="1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88"/>
                <p:cNvSpPr>
                  <a:spLocks/>
                </p:cNvSpPr>
                <p:nvPr/>
              </p:nvSpPr>
              <p:spPr bwMode="auto">
                <a:xfrm>
                  <a:off x="4345" y="2858"/>
                  <a:ext cx="179" cy="190"/>
                </a:xfrm>
                <a:custGeom>
                  <a:avLst/>
                  <a:gdLst>
                    <a:gd name="T0" fmla="*/ 0 w 718"/>
                    <a:gd name="T1" fmla="*/ 0 h 758"/>
                    <a:gd name="T2" fmla="*/ 0 w 718"/>
                    <a:gd name="T3" fmla="*/ 0 h 758"/>
                    <a:gd name="T4" fmla="*/ 0 w 718"/>
                    <a:gd name="T5" fmla="*/ 0 h 758"/>
                    <a:gd name="T6" fmla="*/ 0 w 718"/>
                    <a:gd name="T7" fmla="*/ 0 h 758"/>
                    <a:gd name="T8" fmla="*/ 0 w 718"/>
                    <a:gd name="T9" fmla="*/ 0 h 758"/>
                    <a:gd name="T10" fmla="*/ 0 w 718"/>
                    <a:gd name="T11" fmla="*/ 0 h 758"/>
                    <a:gd name="T12" fmla="*/ 0 w 718"/>
                    <a:gd name="T13" fmla="*/ 0 h 758"/>
                    <a:gd name="T14" fmla="*/ 0 w 718"/>
                    <a:gd name="T15" fmla="*/ 0 h 758"/>
                    <a:gd name="T16" fmla="*/ 0 w 718"/>
                    <a:gd name="T17" fmla="*/ 0 h 758"/>
                    <a:gd name="T18" fmla="*/ 0 w 718"/>
                    <a:gd name="T19" fmla="*/ 0 h 758"/>
                    <a:gd name="T20" fmla="*/ 0 w 718"/>
                    <a:gd name="T21" fmla="*/ 0 h 758"/>
                    <a:gd name="T22" fmla="*/ 0 w 718"/>
                    <a:gd name="T23" fmla="*/ 0 h 758"/>
                    <a:gd name="T24" fmla="*/ 0 w 718"/>
                    <a:gd name="T25" fmla="*/ 0 h 758"/>
                    <a:gd name="T26" fmla="*/ 0 w 718"/>
                    <a:gd name="T27" fmla="*/ 0 h 758"/>
                    <a:gd name="T28" fmla="*/ 0 w 718"/>
                    <a:gd name="T29" fmla="*/ 0 h 758"/>
                    <a:gd name="T30" fmla="*/ 0 w 718"/>
                    <a:gd name="T31" fmla="*/ 0 h 758"/>
                    <a:gd name="T32" fmla="*/ 0 w 718"/>
                    <a:gd name="T33" fmla="*/ 0 h 758"/>
                    <a:gd name="T34" fmla="*/ 0 w 718"/>
                    <a:gd name="T35" fmla="*/ 0 h 758"/>
                    <a:gd name="T36" fmla="*/ 0 w 718"/>
                    <a:gd name="T37" fmla="*/ 0 h 758"/>
                    <a:gd name="T38" fmla="*/ 0 w 718"/>
                    <a:gd name="T39" fmla="*/ 0 h 758"/>
                    <a:gd name="T40" fmla="*/ 0 w 718"/>
                    <a:gd name="T41" fmla="*/ 0 h 75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8"/>
                    <a:gd name="T64" fmla="*/ 0 h 758"/>
                    <a:gd name="T65" fmla="*/ 718 w 718"/>
                    <a:gd name="T66" fmla="*/ 758 h 75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8" h="758">
                      <a:moveTo>
                        <a:pt x="0" y="0"/>
                      </a:moveTo>
                      <a:lnTo>
                        <a:pt x="94" y="130"/>
                      </a:lnTo>
                      <a:lnTo>
                        <a:pt x="280" y="220"/>
                      </a:lnTo>
                      <a:lnTo>
                        <a:pt x="407" y="308"/>
                      </a:lnTo>
                      <a:lnTo>
                        <a:pt x="488" y="474"/>
                      </a:lnTo>
                      <a:lnTo>
                        <a:pt x="348" y="357"/>
                      </a:lnTo>
                      <a:lnTo>
                        <a:pt x="468" y="494"/>
                      </a:lnTo>
                      <a:lnTo>
                        <a:pt x="571" y="622"/>
                      </a:lnTo>
                      <a:lnTo>
                        <a:pt x="575" y="518"/>
                      </a:lnTo>
                      <a:lnTo>
                        <a:pt x="615" y="688"/>
                      </a:lnTo>
                      <a:lnTo>
                        <a:pt x="668" y="688"/>
                      </a:lnTo>
                      <a:lnTo>
                        <a:pt x="698" y="758"/>
                      </a:lnTo>
                      <a:lnTo>
                        <a:pt x="718" y="612"/>
                      </a:lnTo>
                      <a:lnTo>
                        <a:pt x="658" y="658"/>
                      </a:lnTo>
                      <a:lnTo>
                        <a:pt x="558" y="394"/>
                      </a:lnTo>
                      <a:lnTo>
                        <a:pt x="531" y="498"/>
                      </a:lnTo>
                      <a:lnTo>
                        <a:pt x="431" y="277"/>
                      </a:lnTo>
                      <a:lnTo>
                        <a:pt x="178" y="73"/>
                      </a:lnTo>
                      <a:lnTo>
                        <a:pt x="197" y="1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CC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89"/>
                <p:cNvSpPr>
                  <a:spLocks/>
                </p:cNvSpPr>
                <p:nvPr/>
              </p:nvSpPr>
              <p:spPr bwMode="auto">
                <a:xfrm>
                  <a:off x="4239" y="2802"/>
                  <a:ext cx="286" cy="240"/>
                </a:xfrm>
                <a:custGeom>
                  <a:avLst/>
                  <a:gdLst>
                    <a:gd name="T0" fmla="*/ 0 w 1143"/>
                    <a:gd name="T1" fmla="*/ 0 h 959"/>
                    <a:gd name="T2" fmla="*/ 0 w 1143"/>
                    <a:gd name="T3" fmla="*/ 0 h 959"/>
                    <a:gd name="T4" fmla="*/ 0 w 1143"/>
                    <a:gd name="T5" fmla="*/ 0 h 959"/>
                    <a:gd name="T6" fmla="*/ 0 w 1143"/>
                    <a:gd name="T7" fmla="*/ 0 h 959"/>
                    <a:gd name="T8" fmla="*/ 0 w 1143"/>
                    <a:gd name="T9" fmla="*/ 0 h 959"/>
                    <a:gd name="T10" fmla="*/ 0 w 1143"/>
                    <a:gd name="T11" fmla="*/ 0 h 959"/>
                    <a:gd name="T12" fmla="*/ 0 w 1143"/>
                    <a:gd name="T13" fmla="*/ 0 h 959"/>
                    <a:gd name="T14" fmla="*/ 0 w 1143"/>
                    <a:gd name="T15" fmla="*/ 0 h 959"/>
                    <a:gd name="T16" fmla="*/ 0 w 1143"/>
                    <a:gd name="T17" fmla="*/ 0 h 959"/>
                    <a:gd name="T18" fmla="*/ 0 w 1143"/>
                    <a:gd name="T19" fmla="*/ 0 h 959"/>
                    <a:gd name="T20" fmla="*/ 0 w 1143"/>
                    <a:gd name="T21" fmla="*/ 0 h 959"/>
                    <a:gd name="T22" fmla="*/ 0 w 1143"/>
                    <a:gd name="T23" fmla="*/ 0 h 959"/>
                    <a:gd name="T24" fmla="*/ 0 w 1143"/>
                    <a:gd name="T25" fmla="*/ 0 h 959"/>
                    <a:gd name="T26" fmla="*/ 0 w 1143"/>
                    <a:gd name="T27" fmla="*/ 0 h 959"/>
                    <a:gd name="T28" fmla="*/ 0 w 1143"/>
                    <a:gd name="T29" fmla="*/ 0 h 959"/>
                    <a:gd name="T30" fmla="*/ 0 w 1143"/>
                    <a:gd name="T31" fmla="*/ 0 h 959"/>
                    <a:gd name="T32" fmla="*/ 0 w 1143"/>
                    <a:gd name="T33" fmla="*/ 0 h 959"/>
                    <a:gd name="T34" fmla="*/ 0 w 1143"/>
                    <a:gd name="T35" fmla="*/ 0 h 959"/>
                    <a:gd name="T36" fmla="*/ 0 w 1143"/>
                    <a:gd name="T37" fmla="*/ 0 h 959"/>
                    <a:gd name="T38" fmla="*/ 0 w 1143"/>
                    <a:gd name="T39" fmla="*/ 0 h 959"/>
                    <a:gd name="T40" fmla="*/ 0 w 1143"/>
                    <a:gd name="T41" fmla="*/ 0 h 959"/>
                    <a:gd name="T42" fmla="*/ 0 w 1143"/>
                    <a:gd name="T43" fmla="*/ 0 h 959"/>
                    <a:gd name="T44" fmla="*/ 0 w 1143"/>
                    <a:gd name="T45" fmla="*/ 0 h 959"/>
                    <a:gd name="T46" fmla="*/ 0 w 1143"/>
                    <a:gd name="T47" fmla="*/ 0 h 959"/>
                    <a:gd name="T48" fmla="*/ 0 w 1143"/>
                    <a:gd name="T49" fmla="*/ 0 h 959"/>
                    <a:gd name="T50" fmla="*/ 0 w 1143"/>
                    <a:gd name="T51" fmla="*/ 0 h 959"/>
                    <a:gd name="T52" fmla="*/ 0 w 1143"/>
                    <a:gd name="T53" fmla="*/ 0 h 95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43"/>
                    <a:gd name="T82" fmla="*/ 0 h 959"/>
                    <a:gd name="T83" fmla="*/ 1143 w 1143"/>
                    <a:gd name="T84" fmla="*/ 959 h 95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43" h="959">
                      <a:moveTo>
                        <a:pt x="0" y="0"/>
                      </a:moveTo>
                      <a:lnTo>
                        <a:pt x="243" y="165"/>
                      </a:lnTo>
                      <a:lnTo>
                        <a:pt x="363" y="211"/>
                      </a:lnTo>
                      <a:lnTo>
                        <a:pt x="353" y="145"/>
                      </a:lnTo>
                      <a:lnTo>
                        <a:pt x="478" y="233"/>
                      </a:lnTo>
                      <a:lnTo>
                        <a:pt x="590" y="343"/>
                      </a:lnTo>
                      <a:lnTo>
                        <a:pt x="544" y="233"/>
                      </a:lnTo>
                      <a:lnTo>
                        <a:pt x="685" y="355"/>
                      </a:lnTo>
                      <a:lnTo>
                        <a:pt x="840" y="474"/>
                      </a:lnTo>
                      <a:lnTo>
                        <a:pt x="951" y="660"/>
                      </a:lnTo>
                      <a:lnTo>
                        <a:pt x="965" y="557"/>
                      </a:lnTo>
                      <a:lnTo>
                        <a:pt x="1040" y="718"/>
                      </a:lnTo>
                      <a:lnTo>
                        <a:pt x="1083" y="847"/>
                      </a:lnTo>
                      <a:lnTo>
                        <a:pt x="1143" y="781"/>
                      </a:lnTo>
                      <a:lnTo>
                        <a:pt x="1143" y="959"/>
                      </a:lnTo>
                      <a:lnTo>
                        <a:pt x="1122" y="860"/>
                      </a:lnTo>
                      <a:lnTo>
                        <a:pt x="1074" y="916"/>
                      </a:lnTo>
                      <a:lnTo>
                        <a:pt x="988" y="646"/>
                      </a:lnTo>
                      <a:lnTo>
                        <a:pt x="955" y="767"/>
                      </a:lnTo>
                      <a:lnTo>
                        <a:pt x="837" y="501"/>
                      </a:lnTo>
                      <a:lnTo>
                        <a:pt x="658" y="379"/>
                      </a:lnTo>
                      <a:lnTo>
                        <a:pt x="662" y="425"/>
                      </a:lnTo>
                      <a:lnTo>
                        <a:pt x="398" y="204"/>
                      </a:lnTo>
                      <a:lnTo>
                        <a:pt x="412" y="283"/>
                      </a:lnTo>
                      <a:lnTo>
                        <a:pt x="257" y="2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8" name="Group 124"/>
              <p:cNvGrpSpPr>
                <a:grpSpLocks/>
              </p:cNvGrpSpPr>
              <p:nvPr/>
            </p:nvGrpSpPr>
            <p:grpSpPr bwMode="auto">
              <a:xfrm flipH="1">
                <a:off x="2133600" y="2286000"/>
                <a:ext cx="1897063" cy="1543050"/>
                <a:chOff x="1236" y="1631"/>
                <a:chExt cx="1195" cy="972"/>
              </a:xfrm>
            </p:grpSpPr>
            <p:sp>
              <p:nvSpPr>
                <p:cNvPr id="79" name="Freeform 69"/>
                <p:cNvSpPr>
                  <a:spLocks/>
                </p:cNvSpPr>
                <p:nvPr/>
              </p:nvSpPr>
              <p:spPr bwMode="auto">
                <a:xfrm>
                  <a:off x="1268" y="1631"/>
                  <a:ext cx="933" cy="545"/>
                </a:xfrm>
                <a:custGeom>
                  <a:avLst/>
                  <a:gdLst>
                    <a:gd name="T0" fmla="*/ 892 w 933"/>
                    <a:gd name="T1" fmla="*/ 399 h 545"/>
                    <a:gd name="T2" fmla="*/ 926 w 933"/>
                    <a:gd name="T3" fmla="*/ 348 h 545"/>
                    <a:gd name="T4" fmla="*/ 933 w 933"/>
                    <a:gd name="T5" fmla="*/ 283 h 545"/>
                    <a:gd name="T6" fmla="*/ 907 w 933"/>
                    <a:gd name="T7" fmla="*/ 232 h 545"/>
                    <a:gd name="T8" fmla="*/ 850 w 933"/>
                    <a:gd name="T9" fmla="*/ 218 h 545"/>
                    <a:gd name="T10" fmla="*/ 811 w 933"/>
                    <a:gd name="T11" fmla="*/ 214 h 545"/>
                    <a:gd name="T12" fmla="*/ 792 w 933"/>
                    <a:gd name="T13" fmla="*/ 219 h 545"/>
                    <a:gd name="T14" fmla="*/ 782 w 933"/>
                    <a:gd name="T15" fmla="*/ 235 h 545"/>
                    <a:gd name="T16" fmla="*/ 799 w 933"/>
                    <a:gd name="T17" fmla="*/ 229 h 545"/>
                    <a:gd name="T18" fmla="*/ 823 w 933"/>
                    <a:gd name="T19" fmla="*/ 194 h 545"/>
                    <a:gd name="T20" fmla="*/ 828 w 933"/>
                    <a:gd name="T21" fmla="*/ 162 h 545"/>
                    <a:gd name="T22" fmla="*/ 817 w 933"/>
                    <a:gd name="T23" fmla="*/ 136 h 545"/>
                    <a:gd name="T24" fmla="*/ 795 w 933"/>
                    <a:gd name="T25" fmla="*/ 115 h 545"/>
                    <a:gd name="T26" fmla="*/ 769 w 933"/>
                    <a:gd name="T27" fmla="*/ 104 h 545"/>
                    <a:gd name="T28" fmla="*/ 740 w 933"/>
                    <a:gd name="T29" fmla="*/ 102 h 545"/>
                    <a:gd name="T30" fmla="*/ 714 w 933"/>
                    <a:gd name="T31" fmla="*/ 113 h 545"/>
                    <a:gd name="T32" fmla="*/ 705 w 933"/>
                    <a:gd name="T33" fmla="*/ 93 h 545"/>
                    <a:gd name="T34" fmla="*/ 687 w 933"/>
                    <a:gd name="T35" fmla="*/ 46 h 545"/>
                    <a:gd name="T36" fmla="*/ 648 w 933"/>
                    <a:gd name="T37" fmla="*/ 16 h 545"/>
                    <a:gd name="T38" fmla="*/ 596 w 933"/>
                    <a:gd name="T39" fmla="*/ 3 h 545"/>
                    <a:gd name="T40" fmla="*/ 539 w 933"/>
                    <a:gd name="T41" fmla="*/ 3 h 545"/>
                    <a:gd name="T42" fmla="*/ 485 w 933"/>
                    <a:gd name="T43" fmla="*/ 17 h 545"/>
                    <a:gd name="T44" fmla="*/ 439 w 933"/>
                    <a:gd name="T45" fmla="*/ 45 h 545"/>
                    <a:gd name="T46" fmla="*/ 411 w 933"/>
                    <a:gd name="T47" fmla="*/ 85 h 545"/>
                    <a:gd name="T48" fmla="*/ 389 w 933"/>
                    <a:gd name="T49" fmla="*/ 101 h 545"/>
                    <a:gd name="T50" fmla="*/ 352 w 933"/>
                    <a:gd name="T51" fmla="*/ 109 h 545"/>
                    <a:gd name="T52" fmla="*/ 321 w 933"/>
                    <a:gd name="T53" fmla="*/ 146 h 545"/>
                    <a:gd name="T54" fmla="*/ 317 w 933"/>
                    <a:gd name="T55" fmla="*/ 202 h 545"/>
                    <a:gd name="T56" fmla="*/ 313 w 933"/>
                    <a:gd name="T57" fmla="*/ 218 h 545"/>
                    <a:gd name="T58" fmla="*/ 278 w 933"/>
                    <a:gd name="T59" fmla="*/ 194 h 545"/>
                    <a:gd name="T60" fmla="*/ 242 w 933"/>
                    <a:gd name="T61" fmla="*/ 179 h 545"/>
                    <a:gd name="T62" fmla="*/ 209 w 933"/>
                    <a:gd name="T63" fmla="*/ 175 h 545"/>
                    <a:gd name="T64" fmla="*/ 180 w 933"/>
                    <a:gd name="T65" fmla="*/ 182 h 545"/>
                    <a:gd name="T66" fmla="*/ 157 w 933"/>
                    <a:gd name="T67" fmla="*/ 198 h 545"/>
                    <a:gd name="T68" fmla="*/ 142 w 933"/>
                    <a:gd name="T69" fmla="*/ 225 h 545"/>
                    <a:gd name="T70" fmla="*/ 139 w 933"/>
                    <a:gd name="T71" fmla="*/ 263 h 545"/>
                    <a:gd name="T72" fmla="*/ 105 w 933"/>
                    <a:gd name="T73" fmla="*/ 283 h 545"/>
                    <a:gd name="T74" fmla="*/ 49 w 933"/>
                    <a:gd name="T75" fmla="*/ 300 h 545"/>
                    <a:gd name="T76" fmla="*/ 15 w 933"/>
                    <a:gd name="T77" fmla="*/ 334 h 545"/>
                    <a:gd name="T78" fmla="*/ 1 w 933"/>
                    <a:gd name="T79" fmla="*/ 377 h 545"/>
                    <a:gd name="T80" fmla="*/ 3 w 933"/>
                    <a:gd name="T81" fmla="*/ 425 h 545"/>
                    <a:gd name="T82" fmla="*/ 21 w 933"/>
                    <a:gd name="T83" fmla="*/ 467 h 545"/>
                    <a:gd name="T84" fmla="*/ 53 w 933"/>
                    <a:gd name="T85" fmla="*/ 498 h 545"/>
                    <a:gd name="T86" fmla="*/ 95 w 933"/>
                    <a:gd name="T87" fmla="*/ 510 h 545"/>
                    <a:gd name="T88" fmla="*/ 133 w 933"/>
                    <a:gd name="T89" fmla="*/ 518 h 545"/>
                    <a:gd name="T90" fmla="*/ 164 w 933"/>
                    <a:gd name="T91" fmla="*/ 533 h 545"/>
                    <a:gd name="T92" fmla="*/ 203 w 933"/>
                    <a:gd name="T93" fmla="*/ 542 h 545"/>
                    <a:gd name="T94" fmla="*/ 244 w 933"/>
                    <a:gd name="T95" fmla="*/ 545 h 545"/>
                    <a:gd name="T96" fmla="*/ 285 w 933"/>
                    <a:gd name="T97" fmla="*/ 544 h 545"/>
                    <a:gd name="T98" fmla="*/ 325 w 933"/>
                    <a:gd name="T99" fmla="*/ 538 h 545"/>
                    <a:gd name="T100" fmla="*/ 358 w 933"/>
                    <a:gd name="T101" fmla="*/ 529 h 545"/>
                    <a:gd name="T102" fmla="*/ 383 w 933"/>
                    <a:gd name="T103" fmla="*/ 516 h 545"/>
                    <a:gd name="T104" fmla="*/ 411 w 933"/>
                    <a:gd name="T105" fmla="*/ 510 h 545"/>
                    <a:gd name="T106" fmla="*/ 475 w 933"/>
                    <a:gd name="T107" fmla="*/ 516 h 545"/>
                    <a:gd name="T108" fmla="*/ 562 w 933"/>
                    <a:gd name="T109" fmla="*/ 524 h 545"/>
                    <a:gd name="T110" fmla="*/ 660 w 933"/>
                    <a:gd name="T111" fmla="*/ 529 h 545"/>
                    <a:gd name="T112" fmla="*/ 754 w 933"/>
                    <a:gd name="T113" fmla="*/ 527 h 545"/>
                    <a:gd name="T114" fmla="*/ 832 w 933"/>
                    <a:gd name="T115" fmla="*/ 515 h 545"/>
                    <a:gd name="T116" fmla="*/ 879 w 933"/>
                    <a:gd name="T117" fmla="*/ 489 h 545"/>
                    <a:gd name="T118" fmla="*/ 884 w 933"/>
                    <a:gd name="T119" fmla="*/ 441 h 54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33"/>
                    <a:gd name="T181" fmla="*/ 0 h 545"/>
                    <a:gd name="T182" fmla="*/ 933 w 933"/>
                    <a:gd name="T183" fmla="*/ 545 h 54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33" h="545">
                      <a:moveTo>
                        <a:pt x="866" y="410"/>
                      </a:moveTo>
                      <a:lnTo>
                        <a:pt x="892" y="399"/>
                      </a:lnTo>
                      <a:lnTo>
                        <a:pt x="911" y="377"/>
                      </a:lnTo>
                      <a:lnTo>
                        <a:pt x="926" y="348"/>
                      </a:lnTo>
                      <a:lnTo>
                        <a:pt x="933" y="316"/>
                      </a:lnTo>
                      <a:lnTo>
                        <a:pt x="933" y="283"/>
                      </a:lnTo>
                      <a:lnTo>
                        <a:pt x="925" y="254"/>
                      </a:lnTo>
                      <a:lnTo>
                        <a:pt x="907" y="232"/>
                      </a:lnTo>
                      <a:lnTo>
                        <a:pt x="879" y="221"/>
                      </a:lnTo>
                      <a:lnTo>
                        <a:pt x="850" y="218"/>
                      </a:lnTo>
                      <a:lnTo>
                        <a:pt x="828" y="215"/>
                      </a:lnTo>
                      <a:lnTo>
                        <a:pt x="811" y="214"/>
                      </a:lnTo>
                      <a:lnTo>
                        <a:pt x="800" y="215"/>
                      </a:lnTo>
                      <a:lnTo>
                        <a:pt x="792" y="219"/>
                      </a:lnTo>
                      <a:lnTo>
                        <a:pt x="787" y="225"/>
                      </a:lnTo>
                      <a:lnTo>
                        <a:pt x="782" y="235"/>
                      </a:lnTo>
                      <a:lnTo>
                        <a:pt x="778" y="247"/>
                      </a:lnTo>
                      <a:lnTo>
                        <a:pt x="799" y="229"/>
                      </a:lnTo>
                      <a:lnTo>
                        <a:pt x="814" y="211"/>
                      </a:lnTo>
                      <a:lnTo>
                        <a:pt x="823" y="194"/>
                      </a:lnTo>
                      <a:lnTo>
                        <a:pt x="828" y="178"/>
                      </a:lnTo>
                      <a:lnTo>
                        <a:pt x="828" y="162"/>
                      </a:lnTo>
                      <a:lnTo>
                        <a:pt x="824" y="149"/>
                      </a:lnTo>
                      <a:lnTo>
                        <a:pt x="817" y="136"/>
                      </a:lnTo>
                      <a:lnTo>
                        <a:pt x="807" y="125"/>
                      </a:lnTo>
                      <a:lnTo>
                        <a:pt x="795" y="115"/>
                      </a:lnTo>
                      <a:lnTo>
                        <a:pt x="783" y="109"/>
                      </a:lnTo>
                      <a:lnTo>
                        <a:pt x="769" y="104"/>
                      </a:lnTo>
                      <a:lnTo>
                        <a:pt x="754" y="102"/>
                      </a:lnTo>
                      <a:lnTo>
                        <a:pt x="740" y="102"/>
                      </a:lnTo>
                      <a:lnTo>
                        <a:pt x="726" y="105"/>
                      </a:lnTo>
                      <a:lnTo>
                        <a:pt x="714" y="113"/>
                      </a:lnTo>
                      <a:lnTo>
                        <a:pt x="703" y="122"/>
                      </a:lnTo>
                      <a:lnTo>
                        <a:pt x="705" y="93"/>
                      </a:lnTo>
                      <a:lnTo>
                        <a:pt x="699" y="68"/>
                      </a:lnTo>
                      <a:lnTo>
                        <a:pt x="687" y="46"/>
                      </a:lnTo>
                      <a:lnTo>
                        <a:pt x="670" y="29"/>
                      </a:lnTo>
                      <a:lnTo>
                        <a:pt x="648" y="16"/>
                      </a:lnTo>
                      <a:lnTo>
                        <a:pt x="624" y="7"/>
                      </a:lnTo>
                      <a:lnTo>
                        <a:pt x="596" y="3"/>
                      </a:lnTo>
                      <a:lnTo>
                        <a:pt x="568" y="0"/>
                      </a:lnTo>
                      <a:lnTo>
                        <a:pt x="539" y="3"/>
                      </a:lnTo>
                      <a:lnTo>
                        <a:pt x="511" y="7"/>
                      </a:lnTo>
                      <a:lnTo>
                        <a:pt x="485" y="17"/>
                      </a:lnTo>
                      <a:lnTo>
                        <a:pt x="460" y="29"/>
                      </a:lnTo>
                      <a:lnTo>
                        <a:pt x="439" y="45"/>
                      </a:lnTo>
                      <a:lnTo>
                        <a:pt x="422" y="63"/>
                      </a:lnTo>
                      <a:lnTo>
                        <a:pt x="411" y="85"/>
                      </a:lnTo>
                      <a:lnTo>
                        <a:pt x="405" y="109"/>
                      </a:lnTo>
                      <a:lnTo>
                        <a:pt x="389" y="101"/>
                      </a:lnTo>
                      <a:lnTo>
                        <a:pt x="370" y="101"/>
                      </a:lnTo>
                      <a:lnTo>
                        <a:pt x="352" y="109"/>
                      </a:lnTo>
                      <a:lnTo>
                        <a:pt x="335" y="125"/>
                      </a:lnTo>
                      <a:lnTo>
                        <a:pt x="321" y="146"/>
                      </a:lnTo>
                      <a:lnTo>
                        <a:pt x="315" y="173"/>
                      </a:lnTo>
                      <a:lnTo>
                        <a:pt x="317" y="202"/>
                      </a:lnTo>
                      <a:lnTo>
                        <a:pt x="330" y="235"/>
                      </a:lnTo>
                      <a:lnTo>
                        <a:pt x="313" y="218"/>
                      </a:lnTo>
                      <a:lnTo>
                        <a:pt x="296" y="204"/>
                      </a:lnTo>
                      <a:lnTo>
                        <a:pt x="278" y="194"/>
                      </a:lnTo>
                      <a:lnTo>
                        <a:pt x="260" y="185"/>
                      </a:lnTo>
                      <a:lnTo>
                        <a:pt x="242" y="179"/>
                      </a:lnTo>
                      <a:lnTo>
                        <a:pt x="225" y="177"/>
                      </a:lnTo>
                      <a:lnTo>
                        <a:pt x="209" y="175"/>
                      </a:lnTo>
                      <a:lnTo>
                        <a:pt x="193" y="178"/>
                      </a:lnTo>
                      <a:lnTo>
                        <a:pt x="180" y="182"/>
                      </a:lnTo>
                      <a:lnTo>
                        <a:pt x="167" y="189"/>
                      </a:lnTo>
                      <a:lnTo>
                        <a:pt x="157" y="198"/>
                      </a:lnTo>
                      <a:lnTo>
                        <a:pt x="148" y="211"/>
                      </a:lnTo>
                      <a:lnTo>
                        <a:pt x="142" y="225"/>
                      </a:lnTo>
                      <a:lnTo>
                        <a:pt x="139" y="242"/>
                      </a:lnTo>
                      <a:lnTo>
                        <a:pt x="139" y="263"/>
                      </a:lnTo>
                      <a:lnTo>
                        <a:pt x="141" y="284"/>
                      </a:lnTo>
                      <a:lnTo>
                        <a:pt x="105" y="283"/>
                      </a:lnTo>
                      <a:lnTo>
                        <a:pt x="75" y="289"/>
                      </a:lnTo>
                      <a:lnTo>
                        <a:pt x="49" y="300"/>
                      </a:lnTo>
                      <a:lnTo>
                        <a:pt x="30" y="316"/>
                      </a:lnTo>
                      <a:lnTo>
                        <a:pt x="15" y="334"/>
                      </a:lnTo>
                      <a:lnTo>
                        <a:pt x="6" y="354"/>
                      </a:lnTo>
                      <a:lnTo>
                        <a:pt x="1" y="377"/>
                      </a:lnTo>
                      <a:lnTo>
                        <a:pt x="0" y="402"/>
                      </a:lnTo>
                      <a:lnTo>
                        <a:pt x="3" y="425"/>
                      </a:lnTo>
                      <a:lnTo>
                        <a:pt x="11" y="448"/>
                      </a:lnTo>
                      <a:lnTo>
                        <a:pt x="21" y="467"/>
                      </a:lnTo>
                      <a:lnTo>
                        <a:pt x="35" y="485"/>
                      </a:lnTo>
                      <a:lnTo>
                        <a:pt x="53" y="498"/>
                      </a:lnTo>
                      <a:lnTo>
                        <a:pt x="72" y="507"/>
                      </a:lnTo>
                      <a:lnTo>
                        <a:pt x="95" y="510"/>
                      </a:lnTo>
                      <a:lnTo>
                        <a:pt x="119" y="507"/>
                      </a:lnTo>
                      <a:lnTo>
                        <a:pt x="133" y="518"/>
                      </a:lnTo>
                      <a:lnTo>
                        <a:pt x="147" y="526"/>
                      </a:lnTo>
                      <a:lnTo>
                        <a:pt x="164" y="533"/>
                      </a:lnTo>
                      <a:lnTo>
                        <a:pt x="184" y="538"/>
                      </a:lnTo>
                      <a:lnTo>
                        <a:pt x="203" y="542"/>
                      </a:lnTo>
                      <a:lnTo>
                        <a:pt x="223" y="544"/>
                      </a:lnTo>
                      <a:lnTo>
                        <a:pt x="244" y="545"/>
                      </a:lnTo>
                      <a:lnTo>
                        <a:pt x="265" y="545"/>
                      </a:lnTo>
                      <a:lnTo>
                        <a:pt x="285" y="544"/>
                      </a:lnTo>
                      <a:lnTo>
                        <a:pt x="306" y="541"/>
                      </a:lnTo>
                      <a:lnTo>
                        <a:pt x="325" y="538"/>
                      </a:lnTo>
                      <a:lnTo>
                        <a:pt x="342" y="533"/>
                      </a:lnTo>
                      <a:lnTo>
                        <a:pt x="358" y="529"/>
                      </a:lnTo>
                      <a:lnTo>
                        <a:pt x="372" y="522"/>
                      </a:lnTo>
                      <a:lnTo>
                        <a:pt x="383" y="516"/>
                      </a:lnTo>
                      <a:lnTo>
                        <a:pt x="392" y="509"/>
                      </a:lnTo>
                      <a:lnTo>
                        <a:pt x="411" y="510"/>
                      </a:lnTo>
                      <a:lnTo>
                        <a:pt x="439" y="513"/>
                      </a:lnTo>
                      <a:lnTo>
                        <a:pt x="475" y="516"/>
                      </a:lnTo>
                      <a:lnTo>
                        <a:pt x="516" y="520"/>
                      </a:lnTo>
                      <a:lnTo>
                        <a:pt x="562" y="524"/>
                      </a:lnTo>
                      <a:lnTo>
                        <a:pt x="610" y="527"/>
                      </a:lnTo>
                      <a:lnTo>
                        <a:pt x="660" y="529"/>
                      </a:lnTo>
                      <a:lnTo>
                        <a:pt x="708" y="530"/>
                      </a:lnTo>
                      <a:lnTo>
                        <a:pt x="754" y="527"/>
                      </a:lnTo>
                      <a:lnTo>
                        <a:pt x="795" y="524"/>
                      </a:lnTo>
                      <a:lnTo>
                        <a:pt x="832" y="515"/>
                      </a:lnTo>
                      <a:lnTo>
                        <a:pt x="861" y="504"/>
                      </a:lnTo>
                      <a:lnTo>
                        <a:pt x="879" y="489"/>
                      </a:lnTo>
                      <a:lnTo>
                        <a:pt x="887" y="468"/>
                      </a:lnTo>
                      <a:lnTo>
                        <a:pt x="884" y="441"/>
                      </a:lnTo>
                      <a:lnTo>
                        <a:pt x="866" y="41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70"/>
                <p:cNvSpPr>
                  <a:spLocks/>
                </p:cNvSpPr>
                <p:nvPr/>
              </p:nvSpPr>
              <p:spPr bwMode="auto">
                <a:xfrm>
                  <a:off x="1314" y="1672"/>
                  <a:ext cx="849" cy="467"/>
                </a:xfrm>
                <a:custGeom>
                  <a:avLst/>
                  <a:gdLst>
                    <a:gd name="T0" fmla="*/ 811 w 849"/>
                    <a:gd name="T1" fmla="*/ 359 h 467"/>
                    <a:gd name="T2" fmla="*/ 841 w 849"/>
                    <a:gd name="T3" fmla="*/ 315 h 467"/>
                    <a:gd name="T4" fmla="*/ 849 w 849"/>
                    <a:gd name="T5" fmla="*/ 255 h 467"/>
                    <a:gd name="T6" fmla="*/ 827 w 849"/>
                    <a:gd name="T7" fmla="*/ 211 h 467"/>
                    <a:gd name="T8" fmla="*/ 778 w 849"/>
                    <a:gd name="T9" fmla="*/ 197 h 467"/>
                    <a:gd name="T10" fmla="*/ 746 w 849"/>
                    <a:gd name="T11" fmla="*/ 194 h 467"/>
                    <a:gd name="T12" fmla="*/ 725 w 849"/>
                    <a:gd name="T13" fmla="*/ 194 h 467"/>
                    <a:gd name="T14" fmla="*/ 703 w 849"/>
                    <a:gd name="T15" fmla="*/ 201 h 467"/>
                    <a:gd name="T16" fmla="*/ 719 w 849"/>
                    <a:gd name="T17" fmla="*/ 179 h 467"/>
                    <a:gd name="T18" fmla="*/ 728 w 849"/>
                    <a:gd name="T19" fmla="*/ 131 h 467"/>
                    <a:gd name="T20" fmla="*/ 693 w 849"/>
                    <a:gd name="T21" fmla="*/ 99 h 467"/>
                    <a:gd name="T22" fmla="*/ 643 w 849"/>
                    <a:gd name="T23" fmla="*/ 97 h 467"/>
                    <a:gd name="T24" fmla="*/ 625 w 849"/>
                    <a:gd name="T25" fmla="*/ 84 h 467"/>
                    <a:gd name="T26" fmla="*/ 610 w 849"/>
                    <a:gd name="T27" fmla="*/ 41 h 467"/>
                    <a:gd name="T28" fmla="*/ 578 w 849"/>
                    <a:gd name="T29" fmla="*/ 15 h 467"/>
                    <a:gd name="T30" fmla="*/ 533 w 849"/>
                    <a:gd name="T31" fmla="*/ 1 h 467"/>
                    <a:gd name="T32" fmla="*/ 485 w 849"/>
                    <a:gd name="T33" fmla="*/ 1 h 467"/>
                    <a:gd name="T34" fmla="*/ 436 w 849"/>
                    <a:gd name="T35" fmla="*/ 15 h 467"/>
                    <a:gd name="T36" fmla="*/ 396 w 849"/>
                    <a:gd name="T37" fmla="*/ 40 h 467"/>
                    <a:gd name="T38" fmla="*/ 371 w 849"/>
                    <a:gd name="T39" fmla="*/ 78 h 467"/>
                    <a:gd name="T40" fmla="*/ 352 w 849"/>
                    <a:gd name="T41" fmla="*/ 95 h 467"/>
                    <a:gd name="T42" fmla="*/ 316 w 849"/>
                    <a:gd name="T43" fmla="*/ 107 h 467"/>
                    <a:gd name="T44" fmla="*/ 287 w 849"/>
                    <a:gd name="T45" fmla="*/ 143 h 467"/>
                    <a:gd name="T46" fmla="*/ 281 w 849"/>
                    <a:gd name="T47" fmla="*/ 191 h 467"/>
                    <a:gd name="T48" fmla="*/ 267 w 849"/>
                    <a:gd name="T49" fmla="*/ 183 h 467"/>
                    <a:gd name="T50" fmla="*/ 210 w 849"/>
                    <a:gd name="T51" fmla="*/ 149 h 467"/>
                    <a:gd name="T52" fmla="*/ 160 w 849"/>
                    <a:gd name="T53" fmla="*/ 159 h 467"/>
                    <a:gd name="T54" fmla="*/ 136 w 849"/>
                    <a:gd name="T55" fmla="*/ 203 h 467"/>
                    <a:gd name="T56" fmla="*/ 79 w 849"/>
                    <a:gd name="T57" fmla="*/ 241 h 467"/>
                    <a:gd name="T58" fmla="*/ 11 w 849"/>
                    <a:gd name="T59" fmla="*/ 299 h 467"/>
                    <a:gd name="T60" fmla="*/ 2 w 849"/>
                    <a:gd name="T61" fmla="*/ 379 h 467"/>
                    <a:gd name="T62" fmla="*/ 46 w 849"/>
                    <a:gd name="T63" fmla="*/ 432 h 467"/>
                    <a:gd name="T64" fmla="*/ 96 w 849"/>
                    <a:gd name="T65" fmla="*/ 442 h 467"/>
                    <a:gd name="T66" fmla="*/ 128 w 849"/>
                    <a:gd name="T67" fmla="*/ 455 h 467"/>
                    <a:gd name="T68" fmla="*/ 165 w 849"/>
                    <a:gd name="T69" fmla="*/ 462 h 467"/>
                    <a:gd name="T70" fmla="*/ 208 w 849"/>
                    <a:gd name="T71" fmla="*/ 467 h 467"/>
                    <a:gd name="T72" fmla="*/ 250 w 849"/>
                    <a:gd name="T73" fmla="*/ 467 h 467"/>
                    <a:gd name="T74" fmla="*/ 290 w 849"/>
                    <a:gd name="T75" fmla="*/ 463 h 467"/>
                    <a:gd name="T76" fmla="*/ 324 w 849"/>
                    <a:gd name="T77" fmla="*/ 457 h 467"/>
                    <a:gd name="T78" fmla="*/ 349 w 849"/>
                    <a:gd name="T79" fmla="*/ 448 h 467"/>
                    <a:gd name="T80" fmla="*/ 373 w 849"/>
                    <a:gd name="T81" fmla="*/ 444 h 467"/>
                    <a:gd name="T82" fmla="*/ 430 w 849"/>
                    <a:gd name="T83" fmla="*/ 449 h 467"/>
                    <a:gd name="T84" fmla="*/ 509 w 849"/>
                    <a:gd name="T85" fmla="*/ 455 h 467"/>
                    <a:gd name="T86" fmla="*/ 597 w 849"/>
                    <a:gd name="T87" fmla="*/ 460 h 467"/>
                    <a:gd name="T88" fmla="*/ 683 w 849"/>
                    <a:gd name="T89" fmla="*/ 460 h 467"/>
                    <a:gd name="T90" fmla="*/ 754 w 849"/>
                    <a:gd name="T91" fmla="*/ 450 h 467"/>
                    <a:gd name="T92" fmla="*/ 798 w 849"/>
                    <a:gd name="T93" fmla="*/ 429 h 467"/>
                    <a:gd name="T94" fmla="*/ 804 w 849"/>
                    <a:gd name="T95" fmla="*/ 393 h 4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49"/>
                    <a:gd name="T145" fmla="*/ 0 h 467"/>
                    <a:gd name="T146" fmla="*/ 849 w 849"/>
                    <a:gd name="T147" fmla="*/ 467 h 4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49" h="467">
                      <a:moveTo>
                        <a:pt x="788" y="369"/>
                      </a:moveTo>
                      <a:lnTo>
                        <a:pt x="811" y="359"/>
                      </a:lnTo>
                      <a:lnTo>
                        <a:pt x="829" y="340"/>
                      </a:lnTo>
                      <a:lnTo>
                        <a:pt x="841" y="315"/>
                      </a:lnTo>
                      <a:lnTo>
                        <a:pt x="849" y="284"/>
                      </a:lnTo>
                      <a:lnTo>
                        <a:pt x="849" y="255"/>
                      </a:lnTo>
                      <a:lnTo>
                        <a:pt x="843" y="230"/>
                      </a:lnTo>
                      <a:lnTo>
                        <a:pt x="827" y="211"/>
                      </a:lnTo>
                      <a:lnTo>
                        <a:pt x="804" y="201"/>
                      </a:lnTo>
                      <a:lnTo>
                        <a:pt x="778" y="197"/>
                      </a:lnTo>
                      <a:lnTo>
                        <a:pt x="760" y="195"/>
                      </a:lnTo>
                      <a:lnTo>
                        <a:pt x="746" y="194"/>
                      </a:lnTo>
                      <a:lnTo>
                        <a:pt x="735" y="193"/>
                      </a:lnTo>
                      <a:lnTo>
                        <a:pt x="725" y="194"/>
                      </a:lnTo>
                      <a:lnTo>
                        <a:pt x="716" y="196"/>
                      </a:lnTo>
                      <a:lnTo>
                        <a:pt x="703" y="201"/>
                      </a:lnTo>
                      <a:lnTo>
                        <a:pt x="689" y="207"/>
                      </a:lnTo>
                      <a:lnTo>
                        <a:pt x="719" y="179"/>
                      </a:lnTo>
                      <a:lnTo>
                        <a:pt x="731" y="154"/>
                      </a:lnTo>
                      <a:lnTo>
                        <a:pt x="728" y="131"/>
                      </a:lnTo>
                      <a:lnTo>
                        <a:pt x="714" y="113"/>
                      </a:lnTo>
                      <a:lnTo>
                        <a:pt x="693" y="99"/>
                      </a:lnTo>
                      <a:lnTo>
                        <a:pt x="667" y="95"/>
                      </a:lnTo>
                      <a:lnTo>
                        <a:pt x="643" y="97"/>
                      </a:lnTo>
                      <a:lnTo>
                        <a:pt x="624" y="110"/>
                      </a:lnTo>
                      <a:lnTo>
                        <a:pt x="625" y="84"/>
                      </a:lnTo>
                      <a:lnTo>
                        <a:pt x="620" y="61"/>
                      </a:lnTo>
                      <a:lnTo>
                        <a:pt x="610" y="41"/>
                      </a:lnTo>
                      <a:lnTo>
                        <a:pt x="596" y="27"/>
                      </a:lnTo>
                      <a:lnTo>
                        <a:pt x="578" y="15"/>
                      </a:lnTo>
                      <a:lnTo>
                        <a:pt x="556" y="6"/>
                      </a:lnTo>
                      <a:lnTo>
                        <a:pt x="533" y="1"/>
                      </a:lnTo>
                      <a:lnTo>
                        <a:pt x="509" y="0"/>
                      </a:lnTo>
                      <a:lnTo>
                        <a:pt x="485" y="1"/>
                      </a:lnTo>
                      <a:lnTo>
                        <a:pt x="459" y="6"/>
                      </a:lnTo>
                      <a:lnTo>
                        <a:pt x="436" y="15"/>
                      </a:lnTo>
                      <a:lnTo>
                        <a:pt x="414" y="26"/>
                      </a:lnTo>
                      <a:lnTo>
                        <a:pt x="396" y="40"/>
                      </a:lnTo>
                      <a:lnTo>
                        <a:pt x="382" y="57"/>
                      </a:lnTo>
                      <a:lnTo>
                        <a:pt x="371" y="78"/>
                      </a:lnTo>
                      <a:lnTo>
                        <a:pt x="366" y="101"/>
                      </a:lnTo>
                      <a:lnTo>
                        <a:pt x="352" y="95"/>
                      </a:lnTo>
                      <a:lnTo>
                        <a:pt x="335" y="97"/>
                      </a:lnTo>
                      <a:lnTo>
                        <a:pt x="316" y="107"/>
                      </a:lnTo>
                      <a:lnTo>
                        <a:pt x="301" y="122"/>
                      </a:lnTo>
                      <a:lnTo>
                        <a:pt x="287" y="143"/>
                      </a:lnTo>
                      <a:lnTo>
                        <a:pt x="281" y="166"/>
                      </a:lnTo>
                      <a:lnTo>
                        <a:pt x="281" y="191"/>
                      </a:lnTo>
                      <a:lnTo>
                        <a:pt x="292" y="217"/>
                      </a:lnTo>
                      <a:lnTo>
                        <a:pt x="267" y="183"/>
                      </a:lnTo>
                      <a:lnTo>
                        <a:pt x="238" y="160"/>
                      </a:lnTo>
                      <a:lnTo>
                        <a:pt x="210" y="149"/>
                      </a:lnTo>
                      <a:lnTo>
                        <a:pt x="183" y="149"/>
                      </a:lnTo>
                      <a:lnTo>
                        <a:pt x="160" y="159"/>
                      </a:lnTo>
                      <a:lnTo>
                        <a:pt x="145" y="177"/>
                      </a:lnTo>
                      <a:lnTo>
                        <a:pt x="136" y="203"/>
                      </a:lnTo>
                      <a:lnTo>
                        <a:pt x="139" y="236"/>
                      </a:lnTo>
                      <a:lnTo>
                        <a:pt x="79" y="241"/>
                      </a:lnTo>
                      <a:lnTo>
                        <a:pt x="37" y="264"/>
                      </a:lnTo>
                      <a:lnTo>
                        <a:pt x="11" y="299"/>
                      </a:lnTo>
                      <a:lnTo>
                        <a:pt x="0" y="339"/>
                      </a:lnTo>
                      <a:lnTo>
                        <a:pt x="2" y="379"/>
                      </a:lnTo>
                      <a:lnTo>
                        <a:pt x="18" y="413"/>
                      </a:lnTo>
                      <a:lnTo>
                        <a:pt x="46" y="432"/>
                      </a:lnTo>
                      <a:lnTo>
                        <a:pt x="86" y="433"/>
                      </a:lnTo>
                      <a:lnTo>
                        <a:pt x="96" y="442"/>
                      </a:lnTo>
                      <a:lnTo>
                        <a:pt x="111" y="449"/>
                      </a:lnTo>
                      <a:lnTo>
                        <a:pt x="128" y="455"/>
                      </a:lnTo>
                      <a:lnTo>
                        <a:pt x="146" y="459"/>
                      </a:lnTo>
                      <a:lnTo>
                        <a:pt x="165" y="462"/>
                      </a:lnTo>
                      <a:lnTo>
                        <a:pt x="186" y="465"/>
                      </a:lnTo>
                      <a:lnTo>
                        <a:pt x="208" y="467"/>
                      </a:lnTo>
                      <a:lnTo>
                        <a:pt x="228" y="467"/>
                      </a:lnTo>
                      <a:lnTo>
                        <a:pt x="250" y="467"/>
                      </a:lnTo>
                      <a:lnTo>
                        <a:pt x="271" y="466"/>
                      </a:lnTo>
                      <a:lnTo>
                        <a:pt x="290" y="463"/>
                      </a:lnTo>
                      <a:lnTo>
                        <a:pt x="308" y="460"/>
                      </a:lnTo>
                      <a:lnTo>
                        <a:pt x="324" y="457"/>
                      </a:lnTo>
                      <a:lnTo>
                        <a:pt x="337" y="452"/>
                      </a:lnTo>
                      <a:lnTo>
                        <a:pt x="349" y="448"/>
                      </a:lnTo>
                      <a:lnTo>
                        <a:pt x="356" y="443"/>
                      </a:lnTo>
                      <a:lnTo>
                        <a:pt x="373" y="444"/>
                      </a:lnTo>
                      <a:lnTo>
                        <a:pt x="399" y="445"/>
                      </a:lnTo>
                      <a:lnTo>
                        <a:pt x="430" y="449"/>
                      </a:lnTo>
                      <a:lnTo>
                        <a:pt x="468" y="451"/>
                      </a:lnTo>
                      <a:lnTo>
                        <a:pt x="509" y="455"/>
                      </a:lnTo>
                      <a:lnTo>
                        <a:pt x="552" y="457"/>
                      </a:lnTo>
                      <a:lnTo>
                        <a:pt x="597" y="460"/>
                      </a:lnTo>
                      <a:lnTo>
                        <a:pt x="642" y="460"/>
                      </a:lnTo>
                      <a:lnTo>
                        <a:pt x="683" y="460"/>
                      </a:lnTo>
                      <a:lnTo>
                        <a:pt x="722" y="456"/>
                      </a:lnTo>
                      <a:lnTo>
                        <a:pt x="754" y="450"/>
                      </a:lnTo>
                      <a:lnTo>
                        <a:pt x="780" y="442"/>
                      </a:lnTo>
                      <a:lnTo>
                        <a:pt x="798" y="429"/>
                      </a:lnTo>
                      <a:lnTo>
                        <a:pt x="806" y="414"/>
                      </a:lnTo>
                      <a:lnTo>
                        <a:pt x="804" y="393"/>
                      </a:lnTo>
                      <a:lnTo>
                        <a:pt x="788" y="3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71"/>
                <p:cNvSpPr>
                  <a:spLocks/>
                </p:cNvSpPr>
                <p:nvPr/>
              </p:nvSpPr>
              <p:spPr bwMode="auto">
                <a:xfrm>
                  <a:off x="1845" y="1826"/>
                  <a:ext cx="586" cy="422"/>
                </a:xfrm>
                <a:custGeom>
                  <a:avLst/>
                  <a:gdLst>
                    <a:gd name="T0" fmla="*/ 438 w 586"/>
                    <a:gd name="T1" fmla="*/ 378 h 422"/>
                    <a:gd name="T2" fmla="*/ 419 w 586"/>
                    <a:gd name="T3" fmla="*/ 398 h 422"/>
                    <a:gd name="T4" fmla="*/ 391 w 586"/>
                    <a:gd name="T5" fmla="*/ 411 h 422"/>
                    <a:gd name="T6" fmla="*/ 359 w 586"/>
                    <a:gd name="T7" fmla="*/ 419 h 422"/>
                    <a:gd name="T8" fmla="*/ 322 w 586"/>
                    <a:gd name="T9" fmla="*/ 422 h 422"/>
                    <a:gd name="T10" fmla="*/ 285 w 586"/>
                    <a:gd name="T11" fmla="*/ 418 h 422"/>
                    <a:gd name="T12" fmla="*/ 249 w 586"/>
                    <a:gd name="T13" fmla="*/ 411 h 422"/>
                    <a:gd name="T14" fmla="*/ 215 w 586"/>
                    <a:gd name="T15" fmla="*/ 398 h 422"/>
                    <a:gd name="T16" fmla="*/ 162 w 586"/>
                    <a:gd name="T17" fmla="*/ 399 h 422"/>
                    <a:gd name="T18" fmla="*/ 102 w 586"/>
                    <a:gd name="T19" fmla="*/ 405 h 422"/>
                    <a:gd name="T20" fmla="*/ 60 w 586"/>
                    <a:gd name="T21" fmla="*/ 402 h 422"/>
                    <a:gd name="T22" fmla="*/ 31 w 586"/>
                    <a:gd name="T23" fmla="*/ 390 h 422"/>
                    <a:gd name="T24" fmla="*/ 14 w 586"/>
                    <a:gd name="T25" fmla="*/ 373 h 422"/>
                    <a:gd name="T26" fmla="*/ 6 w 586"/>
                    <a:gd name="T27" fmla="*/ 350 h 422"/>
                    <a:gd name="T28" fmla="*/ 2 w 586"/>
                    <a:gd name="T29" fmla="*/ 325 h 422"/>
                    <a:gd name="T30" fmla="*/ 1 w 586"/>
                    <a:gd name="T31" fmla="*/ 300 h 422"/>
                    <a:gd name="T32" fmla="*/ 1 w 586"/>
                    <a:gd name="T33" fmla="*/ 263 h 422"/>
                    <a:gd name="T34" fmla="*/ 22 w 586"/>
                    <a:gd name="T35" fmla="*/ 220 h 422"/>
                    <a:gd name="T36" fmla="*/ 61 w 586"/>
                    <a:gd name="T37" fmla="*/ 186 h 422"/>
                    <a:gd name="T38" fmla="*/ 106 w 586"/>
                    <a:gd name="T39" fmla="*/ 168 h 422"/>
                    <a:gd name="T40" fmla="*/ 114 w 586"/>
                    <a:gd name="T41" fmla="*/ 151 h 422"/>
                    <a:gd name="T42" fmla="*/ 105 w 586"/>
                    <a:gd name="T43" fmla="*/ 116 h 422"/>
                    <a:gd name="T44" fmla="*/ 114 w 586"/>
                    <a:gd name="T45" fmla="*/ 78 h 422"/>
                    <a:gd name="T46" fmla="*/ 139 w 586"/>
                    <a:gd name="T47" fmla="*/ 46 h 422"/>
                    <a:gd name="T48" fmla="*/ 174 w 586"/>
                    <a:gd name="T49" fmla="*/ 18 h 422"/>
                    <a:gd name="T50" fmla="*/ 216 w 586"/>
                    <a:gd name="T51" fmla="*/ 2 h 422"/>
                    <a:gd name="T52" fmla="*/ 263 w 586"/>
                    <a:gd name="T53" fmla="*/ 2 h 422"/>
                    <a:gd name="T54" fmla="*/ 310 w 586"/>
                    <a:gd name="T55" fmla="*/ 22 h 422"/>
                    <a:gd name="T56" fmla="*/ 351 w 586"/>
                    <a:gd name="T57" fmla="*/ 28 h 422"/>
                    <a:gd name="T58" fmla="*/ 393 w 586"/>
                    <a:gd name="T59" fmla="*/ 16 h 422"/>
                    <a:gd name="T60" fmla="*/ 436 w 586"/>
                    <a:gd name="T61" fmla="*/ 18 h 422"/>
                    <a:gd name="T62" fmla="*/ 476 w 586"/>
                    <a:gd name="T63" fmla="*/ 32 h 422"/>
                    <a:gd name="T64" fmla="*/ 509 w 586"/>
                    <a:gd name="T65" fmla="*/ 55 h 422"/>
                    <a:gd name="T66" fmla="*/ 530 w 586"/>
                    <a:gd name="T67" fmla="*/ 84 h 422"/>
                    <a:gd name="T68" fmla="*/ 539 w 586"/>
                    <a:gd name="T69" fmla="*/ 120 h 422"/>
                    <a:gd name="T70" fmla="*/ 527 w 586"/>
                    <a:gd name="T71" fmla="*/ 156 h 422"/>
                    <a:gd name="T72" fmla="*/ 535 w 586"/>
                    <a:gd name="T73" fmla="*/ 182 h 422"/>
                    <a:gd name="T74" fmla="*/ 567 w 586"/>
                    <a:gd name="T75" fmla="*/ 210 h 422"/>
                    <a:gd name="T76" fmla="*/ 584 w 586"/>
                    <a:gd name="T77" fmla="*/ 249 h 422"/>
                    <a:gd name="T78" fmla="*/ 586 w 586"/>
                    <a:gd name="T79" fmla="*/ 292 h 422"/>
                    <a:gd name="T80" fmla="*/ 575 w 586"/>
                    <a:gd name="T81" fmla="*/ 334 h 422"/>
                    <a:gd name="T82" fmla="*/ 552 w 586"/>
                    <a:gd name="T83" fmla="*/ 365 h 422"/>
                    <a:gd name="T84" fmla="*/ 518 w 586"/>
                    <a:gd name="T85" fmla="*/ 383 h 422"/>
                    <a:gd name="T86" fmla="*/ 471 w 586"/>
                    <a:gd name="T87" fmla="*/ 378 h 42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86"/>
                    <a:gd name="T133" fmla="*/ 0 h 422"/>
                    <a:gd name="T134" fmla="*/ 586 w 586"/>
                    <a:gd name="T135" fmla="*/ 422 h 42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86" h="422">
                      <a:moveTo>
                        <a:pt x="445" y="366"/>
                      </a:moveTo>
                      <a:lnTo>
                        <a:pt x="438" y="378"/>
                      </a:lnTo>
                      <a:lnTo>
                        <a:pt x="430" y="389"/>
                      </a:lnTo>
                      <a:lnTo>
                        <a:pt x="419" y="398"/>
                      </a:lnTo>
                      <a:lnTo>
                        <a:pt x="406" y="405"/>
                      </a:lnTo>
                      <a:lnTo>
                        <a:pt x="391" y="411"/>
                      </a:lnTo>
                      <a:lnTo>
                        <a:pt x="376" y="416"/>
                      </a:lnTo>
                      <a:lnTo>
                        <a:pt x="359" y="419"/>
                      </a:lnTo>
                      <a:lnTo>
                        <a:pt x="341" y="421"/>
                      </a:lnTo>
                      <a:lnTo>
                        <a:pt x="322" y="422"/>
                      </a:lnTo>
                      <a:lnTo>
                        <a:pt x="304" y="421"/>
                      </a:lnTo>
                      <a:lnTo>
                        <a:pt x="285" y="418"/>
                      </a:lnTo>
                      <a:lnTo>
                        <a:pt x="267" y="415"/>
                      </a:lnTo>
                      <a:lnTo>
                        <a:pt x="249" y="411"/>
                      </a:lnTo>
                      <a:lnTo>
                        <a:pt x="230" y="405"/>
                      </a:lnTo>
                      <a:lnTo>
                        <a:pt x="215" y="398"/>
                      </a:lnTo>
                      <a:lnTo>
                        <a:pt x="199" y="390"/>
                      </a:lnTo>
                      <a:lnTo>
                        <a:pt x="162" y="399"/>
                      </a:lnTo>
                      <a:lnTo>
                        <a:pt x="130" y="404"/>
                      </a:lnTo>
                      <a:lnTo>
                        <a:pt x="102" y="405"/>
                      </a:lnTo>
                      <a:lnTo>
                        <a:pt x="79" y="405"/>
                      </a:lnTo>
                      <a:lnTo>
                        <a:pt x="60" y="402"/>
                      </a:lnTo>
                      <a:lnTo>
                        <a:pt x="44" y="398"/>
                      </a:lnTo>
                      <a:lnTo>
                        <a:pt x="31" y="390"/>
                      </a:lnTo>
                      <a:lnTo>
                        <a:pt x="21" y="382"/>
                      </a:lnTo>
                      <a:lnTo>
                        <a:pt x="14" y="373"/>
                      </a:lnTo>
                      <a:lnTo>
                        <a:pt x="9" y="363"/>
                      </a:lnTo>
                      <a:lnTo>
                        <a:pt x="6" y="350"/>
                      </a:lnTo>
                      <a:lnTo>
                        <a:pt x="3" y="338"/>
                      </a:lnTo>
                      <a:lnTo>
                        <a:pt x="2" y="325"/>
                      </a:lnTo>
                      <a:lnTo>
                        <a:pt x="1" y="313"/>
                      </a:lnTo>
                      <a:lnTo>
                        <a:pt x="1" y="300"/>
                      </a:lnTo>
                      <a:lnTo>
                        <a:pt x="0" y="288"/>
                      </a:lnTo>
                      <a:lnTo>
                        <a:pt x="1" y="263"/>
                      </a:lnTo>
                      <a:lnTo>
                        <a:pt x="9" y="240"/>
                      </a:lnTo>
                      <a:lnTo>
                        <a:pt x="22" y="220"/>
                      </a:lnTo>
                      <a:lnTo>
                        <a:pt x="41" y="201"/>
                      </a:lnTo>
                      <a:lnTo>
                        <a:pt x="61" y="186"/>
                      </a:lnTo>
                      <a:lnTo>
                        <a:pt x="83" y="174"/>
                      </a:lnTo>
                      <a:lnTo>
                        <a:pt x="106" y="168"/>
                      </a:lnTo>
                      <a:lnTo>
                        <a:pt x="128" y="167"/>
                      </a:lnTo>
                      <a:lnTo>
                        <a:pt x="114" y="151"/>
                      </a:lnTo>
                      <a:lnTo>
                        <a:pt x="107" y="134"/>
                      </a:lnTo>
                      <a:lnTo>
                        <a:pt x="105" y="116"/>
                      </a:lnTo>
                      <a:lnTo>
                        <a:pt x="107" y="98"/>
                      </a:lnTo>
                      <a:lnTo>
                        <a:pt x="114" y="78"/>
                      </a:lnTo>
                      <a:lnTo>
                        <a:pt x="124" y="61"/>
                      </a:lnTo>
                      <a:lnTo>
                        <a:pt x="139" y="46"/>
                      </a:lnTo>
                      <a:lnTo>
                        <a:pt x="154" y="30"/>
                      </a:lnTo>
                      <a:lnTo>
                        <a:pt x="174" y="18"/>
                      </a:lnTo>
                      <a:lnTo>
                        <a:pt x="194" y="9"/>
                      </a:lnTo>
                      <a:lnTo>
                        <a:pt x="216" y="2"/>
                      </a:lnTo>
                      <a:lnTo>
                        <a:pt x="239" y="0"/>
                      </a:lnTo>
                      <a:lnTo>
                        <a:pt x="263" y="2"/>
                      </a:lnTo>
                      <a:lnTo>
                        <a:pt x="286" y="9"/>
                      </a:lnTo>
                      <a:lnTo>
                        <a:pt x="310" y="22"/>
                      </a:lnTo>
                      <a:lnTo>
                        <a:pt x="332" y="40"/>
                      </a:lnTo>
                      <a:lnTo>
                        <a:pt x="351" y="28"/>
                      </a:lnTo>
                      <a:lnTo>
                        <a:pt x="372" y="20"/>
                      </a:lnTo>
                      <a:lnTo>
                        <a:pt x="393" y="16"/>
                      </a:lnTo>
                      <a:lnTo>
                        <a:pt x="414" y="16"/>
                      </a:lnTo>
                      <a:lnTo>
                        <a:pt x="436" y="18"/>
                      </a:lnTo>
                      <a:lnTo>
                        <a:pt x="457" y="24"/>
                      </a:lnTo>
                      <a:lnTo>
                        <a:pt x="476" y="32"/>
                      </a:lnTo>
                      <a:lnTo>
                        <a:pt x="493" y="42"/>
                      </a:lnTo>
                      <a:lnTo>
                        <a:pt x="509" y="55"/>
                      </a:lnTo>
                      <a:lnTo>
                        <a:pt x="521" y="69"/>
                      </a:lnTo>
                      <a:lnTo>
                        <a:pt x="530" y="84"/>
                      </a:lnTo>
                      <a:lnTo>
                        <a:pt x="536" y="101"/>
                      </a:lnTo>
                      <a:lnTo>
                        <a:pt x="539" y="120"/>
                      </a:lnTo>
                      <a:lnTo>
                        <a:pt x="535" y="138"/>
                      </a:lnTo>
                      <a:lnTo>
                        <a:pt x="527" y="156"/>
                      </a:lnTo>
                      <a:lnTo>
                        <a:pt x="513" y="174"/>
                      </a:lnTo>
                      <a:lnTo>
                        <a:pt x="535" y="182"/>
                      </a:lnTo>
                      <a:lnTo>
                        <a:pt x="552" y="194"/>
                      </a:lnTo>
                      <a:lnTo>
                        <a:pt x="567" y="210"/>
                      </a:lnTo>
                      <a:lnTo>
                        <a:pt x="576" y="230"/>
                      </a:lnTo>
                      <a:lnTo>
                        <a:pt x="584" y="249"/>
                      </a:lnTo>
                      <a:lnTo>
                        <a:pt x="586" y="271"/>
                      </a:lnTo>
                      <a:lnTo>
                        <a:pt x="586" y="292"/>
                      </a:lnTo>
                      <a:lnTo>
                        <a:pt x="582" y="313"/>
                      </a:lnTo>
                      <a:lnTo>
                        <a:pt x="575" y="334"/>
                      </a:lnTo>
                      <a:lnTo>
                        <a:pt x="565" y="350"/>
                      </a:lnTo>
                      <a:lnTo>
                        <a:pt x="552" y="365"/>
                      </a:lnTo>
                      <a:lnTo>
                        <a:pt x="536" y="376"/>
                      </a:lnTo>
                      <a:lnTo>
                        <a:pt x="518" y="383"/>
                      </a:lnTo>
                      <a:lnTo>
                        <a:pt x="497" y="383"/>
                      </a:lnTo>
                      <a:lnTo>
                        <a:pt x="471" y="378"/>
                      </a:lnTo>
                      <a:lnTo>
                        <a:pt x="445" y="36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72"/>
                <p:cNvSpPr>
                  <a:spLocks/>
                </p:cNvSpPr>
                <p:nvPr/>
              </p:nvSpPr>
              <p:spPr bwMode="auto">
                <a:xfrm>
                  <a:off x="1877" y="1863"/>
                  <a:ext cx="515" cy="359"/>
                </a:xfrm>
                <a:custGeom>
                  <a:avLst/>
                  <a:gdLst>
                    <a:gd name="T0" fmla="*/ 411 w 515"/>
                    <a:gd name="T1" fmla="*/ 309 h 359"/>
                    <a:gd name="T2" fmla="*/ 386 w 515"/>
                    <a:gd name="T3" fmla="*/ 324 h 359"/>
                    <a:gd name="T4" fmla="*/ 358 w 515"/>
                    <a:gd name="T5" fmla="*/ 340 h 359"/>
                    <a:gd name="T6" fmla="*/ 329 w 515"/>
                    <a:gd name="T7" fmla="*/ 352 h 359"/>
                    <a:gd name="T8" fmla="*/ 298 w 515"/>
                    <a:gd name="T9" fmla="*/ 359 h 359"/>
                    <a:gd name="T10" fmla="*/ 265 w 515"/>
                    <a:gd name="T11" fmla="*/ 358 h 359"/>
                    <a:gd name="T12" fmla="*/ 231 w 515"/>
                    <a:gd name="T13" fmla="*/ 347 h 359"/>
                    <a:gd name="T14" fmla="*/ 197 w 515"/>
                    <a:gd name="T15" fmla="*/ 326 h 359"/>
                    <a:gd name="T16" fmla="*/ 144 w 515"/>
                    <a:gd name="T17" fmla="*/ 318 h 359"/>
                    <a:gd name="T18" fmla="*/ 85 w 515"/>
                    <a:gd name="T19" fmla="*/ 332 h 359"/>
                    <a:gd name="T20" fmla="*/ 45 w 515"/>
                    <a:gd name="T21" fmla="*/ 333 h 359"/>
                    <a:gd name="T22" fmla="*/ 18 w 515"/>
                    <a:gd name="T23" fmla="*/ 321 h 359"/>
                    <a:gd name="T24" fmla="*/ 0 w 515"/>
                    <a:gd name="T25" fmla="*/ 269 h 359"/>
                    <a:gd name="T26" fmla="*/ 15 w 515"/>
                    <a:gd name="T27" fmla="*/ 209 h 359"/>
                    <a:gd name="T28" fmla="*/ 59 w 515"/>
                    <a:gd name="T29" fmla="*/ 174 h 359"/>
                    <a:gd name="T30" fmla="*/ 109 w 515"/>
                    <a:gd name="T31" fmla="*/ 160 h 359"/>
                    <a:gd name="T32" fmla="*/ 115 w 515"/>
                    <a:gd name="T33" fmla="*/ 137 h 359"/>
                    <a:gd name="T34" fmla="*/ 103 w 515"/>
                    <a:gd name="T35" fmla="*/ 96 h 359"/>
                    <a:gd name="T36" fmla="*/ 108 w 515"/>
                    <a:gd name="T37" fmla="*/ 60 h 359"/>
                    <a:gd name="T38" fmla="*/ 126 w 515"/>
                    <a:gd name="T39" fmla="*/ 32 h 359"/>
                    <a:gd name="T40" fmla="*/ 155 w 515"/>
                    <a:gd name="T41" fmla="*/ 14 h 359"/>
                    <a:gd name="T42" fmla="*/ 191 w 515"/>
                    <a:gd name="T43" fmla="*/ 5 h 359"/>
                    <a:gd name="T44" fmla="*/ 232 w 515"/>
                    <a:gd name="T45" fmla="*/ 10 h 359"/>
                    <a:gd name="T46" fmla="*/ 276 w 515"/>
                    <a:gd name="T47" fmla="*/ 29 h 359"/>
                    <a:gd name="T48" fmla="*/ 311 w 515"/>
                    <a:gd name="T49" fmla="*/ 27 h 359"/>
                    <a:gd name="T50" fmla="*/ 342 w 515"/>
                    <a:gd name="T51" fmla="*/ 6 h 359"/>
                    <a:gd name="T52" fmla="*/ 377 w 515"/>
                    <a:gd name="T53" fmla="*/ 0 h 359"/>
                    <a:gd name="T54" fmla="*/ 410 w 515"/>
                    <a:gd name="T55" fmla="*/ 9 h 359"/>
                    <a:gd name="T56" fmla="*/ 438 w 515"/>
                    <a:gd name="T57" fmla="*/ 26 h 359"/>
                    <a:gd name="T58" fmla="*/ 457 w 515"/>
                    <a:gd name="T59" fmla="*/ 50 h 359"/>
                    <a:gd name="T60" fmla="*/ 466 w 515"/>
                    <a:gd name="T61" fmla="*/ 79 h 359"/>
                    <a:gd name="T62" fmla="*/ 458 w 515"/>
                    <a:gd name="T63" fmla="*/ 108 h 359"/>
                    <a:gd name="T64" fmla="*/ 479 w 515"/>
                    <a:gd name="T65" fmla="*/ 139 h 359"/>
                    <a:gd name="T66" fmla="*/ 513 w 515"/>
                    <a:gd name="T67" fmla="*/ 207 h 359"/>
                    <a:gd name="T68" fmla="*/ 508 w 515"/>
                    <a:gd name="T69" fmla="*/ 280 h 359"/>
                    <a:gd name="T70" fmla="*/ 462 w 515"/>
                    <a:gd name="T71" fmla="*/ 313 h 3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15"/>
                    <a:gd name="T109" fmla="*/ 0 h 359"/>
                    <a:gd name="T110" fmla="*/ 515 w 515"/>
                    <a:gd name="T111" fmla="*/ 359 h 3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15" h="359">
                      <a:moveTo>
                        <a:pt x="423" y="301"/>
                      </a:moveTo>
                      <a:lnTo>
                        <a:pt x="411" y="309"/>
                      </a:lnTo>
                      <a:lnTo>
                        <a:pt x="399" y="317"/>
                      </a:lnTo>
                      <a:lnTo>
                        <a:pt x="386" y="324"/>
                      </a:lnTo>
                      <a:lnTo>
                        <a:pt x="373" y="333"/>
                      </a:lnTo>
                      <a:lnTo>
                        <a:pt x="358" y="340"/>
                      </a:lnTo>
                      <a:lnTo>
                        <a:pt x="344" y="346"/>
                      </a:lnTo>
                      <a:lnTo>
                        <a:pt x="329" y="352"/>
                      </a:lnTo>
                      <a:lnTo>
                        <a:pt x="313" y="356"/>
                      </a:lnTo>
                      <a:lnTo>
                        <a:pt x="298" y="359"/>
                      </a:lnTo>
                      <a:lnTo>
                        <a:pt x="281" y="359"/>
                      </a:lnTo>
                      <a:lnTo>
                        <a:pt x="265" y="358"/>
                      </a:lnTo>
                      <a:lnTo>
                        <a:pt x="248" y="355"/>
                      </a:lnTo>
                      <a:lnTo>
                        <a:pt x="231" y="347"/>
                      </a:lnTo>
                      <a:lnTo>
                        <a:pt x="214" y="338"/>
                      </a:lnTo>
                      <a:lnTo>
                        <a:pt x="197" y="326"/>
                      </a:lnTo>
                      <a:lnTo>
                        <a:pt x="180" y="309"/>
                      </a:lnTo>
                      <a:lnTo>
                        <a:pt x="144" y="318"/>
                      </a:lnTo>
                      <a:lnTo>
                        <a:pt x="111" y="327"/>
                      </a:lnTo>
                      <a:lnTo>
                        <a:pt x="85" y="332"/>
                      </a:lnTo>
                      <a:lnTo>
                        <a:pt x="63" y="334"/>
                      </a:lnTo>
                      <a:lnTo>
                        <a:pt x="45" y="333"/>
                      </a:lnTo>
                      <a:lnTo>
                        <a:pt x="30" y="328"/>
                      </a:lnTo>
                      <a:lnTo>
                        <a:pt x="18" y="321"/>
                      </a:lnTo>
                      <a:lnTo>
                        <a:pt x="11" y="309"/>
                      </a:lnTo>
                      <a:lnTo>
                        <a:pt x="0" y="269"/>
                      </a:lnTo>
                      <a:lnTo>
                        <a:pt x="3" y="236"/>
                      </a:lnTo>
                      <a:lnTo>
                        <a:pt x="15" y="209"/>
                      </a:lnTo>
                      <a:lnTo>
                        <a:pt x="35" y="189"/>
                      </a:lnTo>
                      <a:lnTo>
                        <a:pt x="59" y="174"/>
                      </a:lnTo>
                      <a:lnTo>
                        <a:pt x="85" y="165"/>
                      </a:lnTo>
                      <a:lnTo>
                        <a:pt x="109" y="160"/>
                      </a:lnTo>
                      <a:lnTo>
                        <a:pt x="128" y="160"/>
                      </a:lnTo>
                      <a:lnTo>
                        <a:pt x="115" y="137"/>
                      </a:lnTo>
                      <a:lnTo>
                        <a:pt x="107" y="116"/>
                      </a:lnTo>
                      <a:lnTo>
                        <a:pt x="103" y="96"/>
                      </a:lnTo>
                      <a:lnTo>
                        <a:pt x="103" y="76"/>
                      </a:lnTo>
                      <a:lnTo>
                        <a:pt x="108" y="60"/>
                      </a:lnTo>
                      <a:lnTo>
                        <a:pt x="115" y="45"/>
                      </a:lnTo>
                      <a:lnTo>
                        <a:pt x="126" y="32"/>
                      </a:lnTo>
                      <a:lnTo>
                        <a:pt x="139" y="22"/>
                      </a:lnTo>
                      <a:lnTo>
                        <a:pt x="155" y="14"/>
                      </a:lnTo>
                      <a:lnTo>
                        <a:pt x="173" y="9"/>
                      </a:lnTo>
                      <a:lnTo>
                        <a:pt x="191" y="5"/>
                      </a:lnTo>
                      <a:lnTo>
                        <a:pt x="212" y="6"/>
                      </a:lnTo>
                      <a:lnTo>
                        <a:pt x="232" y="10"/>
                      </a:lnTo>
                      <a:lnTo>
                        <a:pt x="254" y="17"/>
                      </a:lnTo>
                      <a:lnTo>
                        <a:pt x="276" y="29"/>
                      </a:lnTo>
                      <a:lnTo>
                        <a:pt x="296" y="44"/>
                      </a:lnTo>
                      <a:lnTo>
                        <a:pt x="311" y="27"/>
                      </a:lnTo>
                      <a:lnTo>
                        <a:pt x="327" y="15"/>
                      </a:lnTo>
                      <a:lnTo>
                        <a:pt x="342" y="6"/>
                      </a:lnTo>
                      <a:lnTo>
                        <a:pt x="359" y="2"/>
                      </a:lnTo>
                      <a:lnTo>
                        <a:pt x="377" y="0"/>
                      </a:lnTo>
                      <a:lnTo>
                        <a:pt x="394" y="3"/>
                      </a:lnTo>
                      <a:lnTo>
                        <a:pt x="410" y="9"/>
                      </a:lnTo>
                      <a:lnTo>
                        <a:pt x="425" y="16"/>
                      </a:lnTo>
                      <a:lnTo>
                        <a:pt x="438" y="26"/>
                      </a:lnTo>
                      <a:lnTo>
                        <a:pt x="449" y="38"/>
                      </a:lnTo>
                      <a:lnTo>
                        <a:pt x="457" y="50"/>
                      </a:lnTo>
                      <a:lnTo>
                        <a:pt x="463" y="64"/>
                      </a:lnTo>
                      <a:lnTo>
                        <a:pt x="466" y="79"/>
                      </a:lnTo>
                      <a:lnTo>
                        <a:pt x="463" y="93"/>
                      </a:lnTo>
                      <a:lnTo>
                        <a:pt x="458" y="108"/>
                      </a:lnTo>
                      <a:lnTo>
                        <a:pt x="448" y="122"/>
                      </a:lnTo>
                      <a:lnTo>
                        <a:pt x="479" y="139"/>
                      </a:lnTo>
                      <a:lnTo>
                        <a:pt x="501" y="170"/>
                      </a:lnTo>
                      <a:lnTo>
                        <a:pt x="513" y="207"/>
                      </a:lnTo>
                      <a:lnTo>
                        <a:pt x="515" y="245"/>
                      </a:lnTo>
                      <a:lnTo>
                        <a:pt x="508" y="280"/>
                      </a:lnTo>
                      <a:lnTo>
                        <a:pt x="490" y="304"/>
                      </a:lnTo>
                      <a:lnTo>
                        <a:pt x="462" y="313"/>
                      </a:lnTo>
                      <a:lnTo>
                        <a:pt x="423" y="301"/>
                      </a:lnTo>
                      <a:close/>
                    </a:path>
                  </a:pathLst>
                </a:custGeom>
                <a:solidFill>
                  <a:srgbClr val="F4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73"/>
                <p:cNvSpPr>
                  <a:spLocks/>
                </p:cNvSpPr>
                <p:nvPr/>
              </p:nvSpPr>
              <p:spPr bwMode="auto">
                <a:xfrm>
                  <a:off x="1268" y="2427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74"/>
                <p:cNvSpPr>
                  <a:spLocks/>
                </p:cNvSpPr>
                <p:nvPr/>
              </p:nvSpPr>
              <p:spPr bwMode="auto">
                <a:xfrm>
                  <a:off x="1268" y="2435"/>
                  <a:ext cx="17" cy="22"/>
                </a:xfrm>
                <a:custGeom>
                  <a:avLst/>
                  <a:gdLst>
                    <a:gd name="T0" fmla="*/ 13 w 17"/>
                    <a:gd name="T1" fmla="*/ 5 h 22"/>
                    <a:gd name="T2" fmla="*/ 13 w 17"/>
                    <a:gd name="T3" fmla="*/ 5 h 22"/>
                    <a:gd name="T4" fmla="*/ 17 w 17"/>
                    <a:gd name="T5" fmla="*/ 7 h 22"/>
                    <a:gd name="T6" fmla="*/ 17 w 17"/>
                    <a:gd name="T7" fmla="*/ 7 h 22"/>
                    <a:gd name="T8" fmla="*/ 15 w 17"/>
                    <a:gd name="T9" fmla="*/ 4 h 22"/>
                    <a:gd name="T10" fmla="*/ 17 w 17"/>
                    <a:gd name="T11" fmla="*/ 0 h 22"/>
                    <a:gd name="T12" fmla="*/ 0 w 17"/>
                    <a:gd name="T13" fmla="*/ 0 h 22"/>
                    <a:gd name="T14" fmla="*/ 1 w 17"/>
                    <a:gd name="T15" fmla="*/ 4 h 22"/>
                    <a:gd name="T16" fmla="*/ 2 w 17"/>
                    <a:gd name="T17" fmla="*/ 10 h 22"/>
                    <a:gd name="T18" fmla="*/ 5 w 17"/>
                    <a:gd name="T19" fmla="*/ 17 h 22"/>
                    <a:gd name="T20" fmla="*/ 13 w 17"/>
                    <a:gd name="T21" fmla="*/ 22 h 22"/>
                    <a:gd name="T22" fmla="*/ 13 w 17"/>
                    <a:gd name="T23" fmla="*/ 22 h 22"/>
                    <a:gd name="T24" fmla="*/ 13 w 17"/>
                    <a:gd name="T25" fmla="*/ 5 h 2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22"/>
                    <a:gd name="T41" fmla="*/ 17 w 17"/>
                    <a:gd name="T42" fmla="*/ 22 h 2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22"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7" y="7"/>
                      </a:lnTo>
                      <a:lnTo>
                        <a:pt x="15" y="4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10"/>
                      </a:lnTo>
                      <a:lnTo>
                        <a:pt x="5" y="17"/>
                      </a:lnTo>
                      <a:lnTo>
                        <a:pt x="13" y="22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75"/>
                <p:cNvSpPr>
                  <a:spLocks/>
                </p:cNvSpPr>
                <p:nvPr/>
              </p:nvSpPr>
              <p:spPr bwMode="auto">
                <a:xfrm>
                  <a:off x="1281" y="2439"/>
                  <a:ext cx="53" cy="22"/>
                </a:xfrm>
                <a:custGeom>
                  <a:avLst/>
                  <a:gdLst>
                    <a:gd name="T0" fmla="*/ 40 w 53"/>
                    <a:gd name="T1" fmla="*/ 0 h 22"/>
                    <a:gd name="T2" fmla="*/ 39 w 53"/>
                    <a:gd name="T3" fmla="*/ 3 h 22"/>
                    <a:gd name="T4" fmla="*/ 38 w 53"/>
                    <a:gd name="T5" fmla="*/ 5 h 22"/>
                    <a:gd name="T6" fmla="*/ 38 w 53"/>
                    <a:gd name="T7" fmla="*/ 5 h 22"/>
                    <a:gd name="T8" fmla="*/ 35 w 53"/>
                    <a:gd name="T9" fmla="*/ 5 h 22"/>
                    <a:gd name="T10" fmla="*/ 29 w 53"/>
                    <a:gd name="T11" fmla="*/ 5 h 22"/>
                    <a:gd name="T12" fmla="*/ 22 w 53"/>
                    <a:gd name="T13" fmla="*/ 5 h 22"/>
                    <a:gd name="T14" fmla="*/ 16 w 53"/>
                    <a:gd name="T15" fmla="*/ 3 h 22"/>
                    <a:gd name="T16" fmla="*/ 7 w 53"/>
                    <a:gd name="T17" fmla="*/ 2 h 22"/>
                    <a:gd name="T18" fmla="*/ 0 w 53"/>
                    <a:gd name="T19" fmla="*/ 1 h 22"/>
                    <a:gd name="T20" fmla="*/ 0 w 53"/>
                    <a:gd name="T21" fmla="*/ 18 h 22"/>
                    <a:gd name="T22" fmla="*/ 7 w 53"/>
                    <a:gd name="T23" fmla="*/ 17 h 22"/>
                    <a:gd name="T24" fmla="*/ 13 w 53"/>
                    <a:gd name="T25" fmla="*/ 18 h 22"/>
                    <a:gd name="T26" fmla="*/ 22 w 53"/>
                    <a:gd name="T27" fmla="*/ 19 h 22"/>
                    <a:gd name="T28" fmla="*/ 29 w 53"/>
                    <a:gd name="T29" fmla="*/ 19 h 22"/>
                    <a:gd name="T30" fmla="*/ 35 w 53"/>
                    <a:gd name="T31" fmla="*/ 22 h 22"/>
                    <a:gd name="T32" fmla="*/ 42 w 53"/>
                    <a:gd name="T33" fmla="*/ 19 h 22"/>
                    <a:gd name="T34" fmla="*/ 50 w 53"/>
                    <a:gd name="T35" fmla="*/ 14 h 22"/>
                    <a:gd name="T36" fmla="*/ 53 w 53"/>
                    <a:gd name="T37" fmla="*/ 6 h 22"/>
                    <a:gd name="T38" fmla="*/ 52 w 53"/>
                    <a:gd name="T39" fmla="*/ 9 h 22"/>
                    <a:gd name="T40" fmla="*/ 40 w 53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22"/>
                    <a:gd name="T65" fmla="*/ 53 w 53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22">
                      <a:moveTo>
                        <a:pt x="40" y="0"/>
                      </a:moveTo>
                      <a:lnTo>
                        <a:pt x="39" y="3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6" y="3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2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50" y="14"/>
                      </a:lnTo>
                      <a:lnTo>
                        <a:pt x="53" y="6"/>
                      </a:lnTo>
                      <a:lnTo>
                        <a:pt x="52" y="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76"/>
                <p:cNvSpPr>
                  <a:spLocks/>
                </p:cNvSpPr>
                <p:nvPr/>
              </p:nvSpPr>
              <p:spPr bwMode="auto">
                <a:xfrm>
                  <a:off x="1306" y="2381"/>
                  <a:ext cx="35" cy="67"/>
                </a:xfrm>
                <a:custGeom>
                  <a:avLst/>
                  <a:gdLst>
                    <a:gd name="T0" fmla="*/ 2 w 35"/>
                    <a:gd name="T1" fmla="*/ 14 h 67"/>
                    <a:gd name="T2" fmla="*/ 0 w 35"/>
                    <a:gd name="T3" fmla="*/ 14 h 67"/>
                    <a:gd name="T4" fmla="*/ 15 w 35"/>
                    <a:gd name="T5" fmla="*/ 23 h 67"/>
                    <a:gd name="T6" fmla="*/ 21 w 35"/>
                    <a:gd name="T7" fmla="*/ 32 h 67"/>
                    <a:gd name="T8" fmla="*/ 21 w 35"/>
                    <a:gd name="T9" fmla="*/ 46 h 67"/>
                    <a:gd name="T10" fmla="*/ 15 w 35"/>
                    <a:gd name="T11" fmla="*/ 58 h 67"/>
                    <a:gd name="T12" fmla="*/ 27 w 35"/>
                    <a:gd name="T13" fmla="*/ 67 h 67"/>
                    <a:gd name="T14" fmla="*/ 35 w 35"/>
                    <a:gd name="T15" fmla="*/ 48 h 67"/>
                    <a:gd name="T16" fmla="*/ 35 w 35"/>
                    <a:gd name="T17" fmla="*/ 30 h 67"/>
                    <a:gd name="T18" fmla="*/ 25 w 35"/>
                    <a:gd name="T19" fmla="*/ 11 h 67"/>
                    <a:gd name="T20" fmla="*/ 5 w 35"/>
                    <a:gd name="T21" fmla="*/ 0 h 67"/>
                    <a:gd name="T22" fmla="*/ 4 w 35"/>
                    <a:gd name="T23" fmla="*/ 0 h 67"/>
                    <a:gd name="T24" fmla="*/ 2 w 35"/>
                    <a:gd name="T25" fmla="*/ 14 h 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7"/>
                    <a:gd name="T41" fmla="*/ 35 w 35"/>
                    <a:gd name="T42" fmla="*/ 67 h 6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7">
                      <a:moveTo>
                        <a:pt x="2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2"/>
                      </a:lnTo>
                      <a:lnTo>
                        <a:pt x="21" y="46"/>
                      </a:lnTo>
                      <a:lnTo>
                        <a:pt x="15" y="58"/>
                      </a:lnTo>
                      <a:lnTo>
                        <a:pt x="27" y="67"/>
                      </a:lnTo>
                      <a:lnTo>
                        <a:pt x="35" y="48"/>
                      </a:lnTo>
                      <a:lnTo>
                        <a:pt x="35" y="30"/>
                      </a:lnTo>
                      <a:lnTo>
                        <a:pt x="25" y="1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77"/>
                <p:cNvSpPr>
                  <a:spLocks/>
                </p:cNvSpPr>
                <p:nvPr/>
              </p:nvSpPr>
              <p:spPr bwMode="auto">
                <a:xfrm>
                  <a:off x="1240" y="2378"/>
                  <a:ext cx="70" cy="35"/>
                </a:xfrm>
                <a:custGeom>
                  <a:avLst/>
                  <a:gdLst>
                    <a:gd name="T0" fmla="*/ 14 w 70"/>
                    <a:gd name="T1" fmla="*/ 34 h 35"/>
                    <a:gd name="T2" fmla="*/ 14 w 70"/>
                    <a:gd name="T3" fmla="*/ 35 h 35"/>
                    <a:gd name="T4" fmla="*/ 18 w 70"/>
                    <a:gd name="T5" fmla="*/ 31 h 35"/>
                    <a:gd name="T6" fmla="*/ 23 w 70"/>
                    <a:gd name="T7" fmla="*/ 25 h 35"/>
                    <a:gd name="T8" fmla="*/ 28 w 70"/>
                    <a:gd name="T9" fmla="*/ 22 h 35"/>
                    <a:gd name="T10" fmla="*/ 35 w 70"/>
                    <a:gd name="T11" fmla="*/ 19 h 35"/>
                    <a:gd name="T12" fmla="*/ 41 w 70"/>
                    <a:gd name="T13" fmla="*/ 16 h 35"/>
                    <a:gd name="T14" fmla="*/ 51 w 70"/>
                    <a:gd name="T15" fmla="*/ 17 h 35"/>
                    <a:gd name="T16" fmla="*/ 59 w 70"/>
                    <a:gd name="T17" fmla="*/ 16 h 35"/>
                    <a:gd name="T18" fmla="*/ 68 w 70"/>
                    <a:gd name="T19" fmla="*/ 17 h 35"/>
                    <a:gd name="T20" fmla="*/ 70 w 70"/>
                    <a:gd name="T21" fmla="*/ 3 h 35"/>
                    <a:gd name="T22" fmla="*/ 59 w 70"/>
                    <a:gd name="T23" fmla="*/ 2 h 35"/>
                    <a:gd name="T24" fmla="*/ 51 w 70"/>
                    <a:gd name="T25" fmla="*/ 0 h 35"/>
                    <a:gd name="T26" fmla="*/ 41 w 70"/>
                    <a:gd name="T27" fmla="*/ 2 h 35"/>
                    <a:gd name="T28" fmla="*/ 30 w 70"/>
                    <a:gd name="T29" fmla="*/ 4 h 35"/>
                    <a:gd name="T30" fmla="*/ 20 w 70"/>
                    <a:gd name="T31" fmla="*/ 8 h 35"/>
                    <a:gd name="T32" fmla="*/ 13 w 70"/>
                    <a:gd name="T33" fmla="*/ 12 h 35"/>
                    <a:gd name="T34" fmla="*/ 6 w 70"/>
                    <a:gd name="T35" fmla="*/ 21 h 35"/>
                    <a:gd name="T36" fmla="*/ 0 w 70"/>
                    <a:gd name="T37" fmla="*/ 31 h 35"/>
                    <a:gd name="T38" fmla="*/ 0 w 70"/>
                    <a:gd name="T39" fmla="*/ 32 h 35"/>
                    <a:gd name="T40" fmla="*/ 14 w 70"/>
                    <a:gd name="T41" fmla="*/ 34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4"/>
                      </a:moveTo>
                      <a:lnTo>
                        <a:pt x="14" y="35"/>
                      </a:lnTo>
                      <a:lnTo>
                        <a:pt x="18" y="31"/>
                      </a:lnTo>
                      <a:lnTo>
                        <a:pt x="23" y="25"/>
                      </a:lnTo>
                      <a:lnTo>
                        <a:pt x="28" y="22"/>
                      </a:lnTo>
                      <a:lnTo>
                        <a:pt x="35" y="19"/>
                      </a:lnTo>
                      <a:lnTo>
                        <a:pt x="41" y="16"/>
                      </a:lnTo>
                      <a:lnTo>
                        <a:pt x="51" y="17"/>
                      </a:lnTo>
                      <a:lnTo>
                        <a:pt x="59" y="16"/>
                      </a:lnTo>
                      <a:lnTo>
                        <a:pt x="68" y="17"/>
                      </a:lnTo>
                      <a:lnTo>
                        <a:pt x="70" y="3"/>
                      </a:lnTo>
                      <a:lnTo>
                        <a:pt x="59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0" y="4"/>
                      </a:lnTo>
                      <a:lnTo>
                        <a:pt x="20" y="8"/>
                      </a:lnTo>
                      <a:lnTo>
                        <a:pt x="13" y="12"/>
                      </a:lnTo>
                      <a:lnTo>
                        <a:pt x="6" y="21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78"/>
                <p:cNvSpPr>
                  <a:spLocks/>
                </p:cNvSpPr>
                <p:nvPr/>
              </p:nvSpPr>
              <p:spPr bwMode="auto">
                <a:xfrm>
                  <a:off x="1236" y="2410"/>
                  <a:ext cx="56" cy="107"/>
                </a:xfrm>
                <a:custGeom>
                  <a:avLst/>
                  <a:gdLst>
                    <a:gd name="T0" fmla="*/ 56 w 56"/>
                    <a:gd name="T1" fmla="*/ 93 h 107"/>
                    <a:gd name="T2" fmla="*/ 56 w 56"/>
                    <a:gd name="T3" fmla="*/ 93 h 107"/>
                    <a:gd name="T4" fmla="*/ 43 w 56"/>
                    <a:gd name="T5" fmla="*/ 87 h 107"/>
                    <a:gd name="T6" fmla="*/ 34 w 56"/>
                    <a:gd name="T7" fmla="*/ 78 h 107"/>
                    <a:gd name="T8" fmla="*/ 26 w 56"/>
                    <a:gd name="T9" fmla="*/ 69 h 107"/>
                    <a:gd name="T10" fmla="*/ 21 w 56"/>
                    <a:gd name="T11" fmla="*/ 57 h 107"/>
                    <a:gd name="T12" fmla="*/ 17 w 56"/>
                    <a:gd name="T13" fmla="*/ 43 h 107"/>
                    <a:gd name="T14" fmla="*/ 17 w 56"/>
                    <a:gd name="T15" fmla="*/ 30 h 107"/>
                    <a:gd name="T16" fmla="*/ 16 w 56"/>
                    <a:gd name="T17" fmla="*/ 16 h 107"/>
                    <a:gd name="T18" fmla="*/ 18 w 56"/>
                    <a:gd name="T19" fmla="*/ 2 h 107"/>
                    <a:gd name="T20" fmla="*/ 4 w 56"/>
                    <a:gd name="T21" fmla="*/ 0 h 107"/>
                    <a:gd name="T22" fmla="*/ 1 w 56"/>
                    <a:gd name="T23" fmla="*/ 16 h 107"/>
                    <a:gd name="T24" fmla="*/ 0 w 56"/>
                    <a:gd name="T25" fmla="*/ 30 h 107"/>
                    <a:gd name="T26" fmla="*/ 3 w 56"/>
                    <a:gd name="T27" fmla="*/ 46 h 107"/>
                    <a:gd name="T28" fmla="*/ 6 w 56"/>
                    <a:gd name="T29" fmla="*/ 61 h 107"/>
                    <a:gd name="T30" fmla="*/ 14 w 56"/>
                    <a:gd name="T31" fmla="*/ 76 h 107"/>
                    <a:gd name="T32" fmla="*/ 22 w 56"/>
                    <a:gd name="T33" fmla="*/ 88 h 107"/>
                    <a:gd name="T34" fmla="*/ 35 w 56"/>
                    <a:gd name="T35" fmla="*/ 99 h 107"/>
                    <a:gd name="T36" fmla="*/ 51 w 56"/>
                    <a:gd name="T37" fmla="*/ 107 h 107"/>
                    <a:gd name="T38" fmla="*/ 51 w 56"/>
                    <a:gd name="T39" fmla="*/ 107 h 107"/>
                    <a:gd name="T40" fmla="*/ 56 w 56"/>
                    <a:gd name="T41" fmla="*/ 93 h 1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107"/>
                    <a:gd name="T65" fmla="*/ 56 w 56"/>
                    <a:gd name="T66" fmla="*/ 107 h 1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107">
                      <a:moveTo>
                        <a:pt x="56" y="93"/>
                      </a:moveTo>
                      <a:lnTo>
                        <a:pt x="56" y="93"/>
                      </a:lnTo>
                      <a:lnTo>
                        <a:pt x="43" y="87"/>
                      </a:lnTo>
                      <a:lnTo>
                        <a:pt x="34" y="78"/>
                      </a:lnTo>
                      <a:lnTo>
                        <a:pt x="26" y="69"/>
                      </a:lnTo>
                      <a:lnTo>
                        <a:pt x="21" y="57"/>
                      </a:lnTo>
                      <a:lnTo>
                        <a:pt x="17" y="43"/>
                      </a:lnTo>
                      <a:lnTo>
                        <a:pt x="17" y="30"/>
                      </a:lnTo>
                      <a:lnTo>
                        <a:pt x="16" y="16"/>
                      </a:lnTo>
                      <a:lnTo>
                        <a:pt x="18" y="2"/>
                      </a:lnTo>
                      <a:lnTo>
                        <a:pt x="4" y="0"/>
                      </a:lnTo>
                      <a:lnTo>
                        <a:pt x="1" y="16"/>
                      </a:lnTo>
                      <a:lnTo>
                        <a:pt x="0" y="30"/>
                      </a:lnTo>
                      <a:lnTo>
                        <a:pt x="3" y="46"/>
                      </a:lnTo>
                      <a:lnTo>
                        <a:pt x="6" y="61"/>
                      </a:lnTo>
                      <a:lnTo>
                        <a:pt x="14" y="76"/>
                      </a:lnTo>
                      <a:lnTo>
                        <a:pt x="22" y="88"/>
                      </a:lnTo>
                      <a:lnTo>
                        <a:pt x="35" y="99"/>
                      </a:lnTo>
                      <a:lnTo>
                        <a:pt x="51" y="107"/>
                      </a:lnTo>
                      <a:lnTo>
                        <a:pt x="56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79"/>
                <p:cNvSpPr>
                  <a:spLocks/>
                </p:cNvSpPr>
                <p:nvPr/>
              </p:nvSpPr>
              <p:spPr bwMode="auto">
                <a:xfrm>
                  <a:off x="1287" y="2503"/>
                  <a:ext cx="48" cy="19"/>
                </a:xfrm>
                <a:custGeom>
                  <a:avLst/>
                  <a:gdLst>
                    <a:gd name="T0" fmla="*/ 41 w 48"/>
                    <a:gd name="T1" fmla="*/ 0 h 19"/>
                    <a:gd name="T2" fmla="*/ 42 w 48"/>
                    <a:gd name="T3" fmla="*/ 0 h 19"/>
                    <a:gd name="T4" fmla="*/ 39 w 48"/>
                    <a:gd name="T5" fmla="*/ 1 h 19"/>
                    <a:gd name="T6" fmla="*/ 34 w 48"/>
                    <a:gd name="T7" fmla="*/ 2 h 19"/>
                    <a:gd name="T8" fmla="*/ 29 w 48"/>
                    <a:gd name="T9" fmla="*/ 4 h 19"/>
                    <a:gd name="T10" fmla="*/ 24 w 48"/>
                    <a:gd name="T11" fmla="*/ 2 h 19"/>
                    <a:gd name="T12" fmla="*/ 18 w 48"/>
                    <a:gd name="T13" fmla="*/ 4 h 19"/>
                    <a:gd name="T14" fmla="*/ 15 w 48"/>
                    <a:gd name="T15" fmla="*/ 2 h 19"/>
                    <a:gd name="T16" fmla="*/ 9 w 48"/>
                    <a:gd name="T17" fmla="*/ 1 h 19"/>
                    <a:gd name="T18" fmla="*/ 5 w 48"/>
                    <a:gd name="T19" fmla="*/ 0 h 19"/>
                    <a:gd name="T20" fmla="*/ 0 w 48"/>
                    <a:gd name="T21" fmla="*/ 14 h 19"/>
                    <a:gd name="T22" fmla="*/ 6 w 48"/>
                    <a:gd name="T23" fmla="*/ 16 h 19"/>
                    <a:gd name="T24" fmla="*/ 12 w 48"/>
                    <a:gd name="T25" fmla="*/ 17 h 19"/>
                    <a:gd name="T26" fmla="*/ 18 w 48"/>
                    <a:gd name="T27" fmla="*/ 18 h 19"/>
                    <a:gd name="T28" fmla="*/ 24 w 48"/>
                    <a:gd name="T29" fmla="*/ 19 h 19"/>
                    <a:gd name="T30" fmla="*/ 29 w 48"/>
                    <a:gd name="T31" fmla="*/ 18 h 19"/>
                    <a:gd name="T32" fmla="*/ 36 w 48"/>
                    <a:gd name="T33" fmla="*/ 17 h 19"/>
                    <a:gd name="T34" fmla="*/ 41 w 48"/>
                    <a:gd name="T35" fmla="*/ 16 h 19"/>
                    <a:gd name="T36" fmla="*/ 47 w 48"/>
                    <a:gd name="T37" fmla="*/ 14 h 19"/>
                    <a:gd name="T38" fmla="*/ 48 w 48"/>
                    <a:gd name="T39" fmla="*/ 14 h 19"/>
                    <a:gd name="T40" fmla="*/ 41 w 48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19"/>
                    <a:gd name="T65" fmla="*/ 48 w 48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19"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4" y="2"/>
                      </a:lnTo>
                      <a:lnTo>
                        <a:pt x="29" y="4"/>
                      </a:lnTo>
                      <a:lnTo>
                        <a:pt x="24" y="2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9" y="1"/>
                      </a:ln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6" y="16"/>
                      </a:lnTo>
                      <a:lnTo>
                        <a:pt x="12" y="17"/>
                      </a:lnTo>
                      <a:lnTo>
                        <a:pt x="18" y="18"/>
                      </a:lnTo>
                      <a:lnTo>
                        <a:pt x="24" y="19"/>
                      </a:lnTo>
                      <a:lnTo>
                        <a:pt x="29" y="18"/>
                      </a:lnTo>
                      <a:lnTo>
                        <a:pt x="36" y="17"/>
                      </a:lnTo>
                      <a:lnTo>
                        <a:pt x="41" y="16"/>
                      </a:lnTo>
                      <a:lnTo>
                        <a:pt x="47" y="14"/>
                      </a:lnTo>
                      <a:lnTo>
                        <a:pt x="4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Freeform 80"/>
                <p:cNvSpPr>
                  <a:spLocks/>
                </p:cNvSpPr>
                <p:nvPr/>
              </p:nvSpPr>
              <p:spPr bwMode="auto">
                <a:xfrm>
                  <a:off x="1328" y="2434"/>
                  <a:ext cx="109" cy="83"/>
                </a:xfrm>
                <a:custGeom>
                  <a:avLst/>
                  <a:gdLst>
                    <a:gd name="T0" fmla="*/ 97 w 109"/>
                    <a:gd name="T1" fmla="*/ 0 h 83"/>
                    <a:gd name="T2" fmla="*/ 97 w 109"/>
                    <a:gd name="T3" fmla="*/ 0 h 83"/>
                    <a:gd name="T4" fmla="*/ 87 w 109"/>
                    <a:gd name="T5" fmla="*/ 10 h 83"/>
                    <a:gd name="T6" fmla="*/ 76 w 109"/>
                    <a:gd name="T7" fmla="*/ 19 h 83"/>
                    <a:gd name="T8" fmla="*/ 64 w 109"/>
                    <a:gd name="T9" fmla="*/ 29 h 83"/>
                    <a:gd name="T10" fmla="*/ 52 w 109"/>
                    <a:gd name="T11" fmla="*/ 37 h 83"/>
                    <a:gd name="T12" fmla="*/ 41 w 109"/>
                    <a:gd name="T13" fmla="*/ 47 h 83"/>
                    <a:gd name="T14" fmla="*/ 28 w 109"/>
                    <a:gd name="T15" fmla="*/ 53 h 83"/>
                    <a:gd name="T16" fmla="*/ 13 w 109"/>
                    <a:gd name="T17" fmla="*/ 62 h 83"/>
                    <a:gd name="T18" fmla="*/ 0 w 109"/>
                    <a:gd name="T19" fmla="*/ 69 h 83"/>
                    <a:gd name="T20" fmla="*/ 7 w 109"/>
                    <a:gd name="T21" fmla="*/ 83 h 83"/>
                    <a:gd name="T22" fmla="*/ 21 w 109"/>
                    <a:gd name="T23" fmla="*/ 76 h 83"/>
                    <a:gd name="T24" fmla="*/ 35 w 109"/>
                    <a:gd name="T25" fmla="*/ 68 h 83"/>
                    <a:gd name="T26" fmla="*/ 49 w 109"/>
                    <a:gd name="T27" fmla="*/ 59 h 83"/>
                    <a:gd name="T28" fmla="*/ 62 w 109"/>
                    <a:gd name="T29" fmla="*/ 50 h 83"/>
                    <a:gd name="T30" fmla="*/ 74 w 109"/>
                    <a:gd name="T31" fmla="*/ 41 h 83"/>
                    <a:gd name="T32" fmla="*/ 86 w 109"/>
                    <a:gd name="T33" fmla="*/ 31 h 83"/>
                    <a:gd name="T34" fmla="*/ 97 w 109"/>
                    <a:gd name="T35" fmla="*/ 22 h 83"/>
                    <a:gd name="T36" fmla="*/ 109 w 109"/>
                    <a:gd name="T37" fmla="*/ 10 h 83"/>
                    <a:gd name="T38" fmla="*/ 109 w 109"/>
                    <a:gd name="T39" fmla="*/ 10 h 83"/>
                    <a:gd name="T40" fmla="*/ 97 w 109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3"/>
                    <a:gd name="T65" fmla="*/ 109 w 109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3"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87" y="10"/>
                      </a:lnTo>
                      <a:lnTo>
                        <a:pt x="76" y="19"/>
                      </a:lnTo>
                      <a:lnTo>
                        <a:pt x="64" y="29"/>
                      </a:lnTo>
                      <a:lnTo>
                        <a:pt x="52" y="37"/>
                      </a:lnTo>
                      <a:lnTo>
                        <a:pt x="41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3"/>
                      </a:lnTo>
                      <a:lnTo>
                        <a:pt x="21" y="76"/>
                      </a:lnTo>
                      <a:lnTo>
                        <a:pt x="35" y="68"/>
                      </a:lnTo>
                      <a:lnTo>
                        <a:pt x="49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6" y="31"/>
                      </a:lnTo>
                      <a:lnTo>
                        <a:pt x="97" y="22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81"/>
                <p:cNvSpPr>
                  <a:spLocks/>
                </p:cNvSpPr>
                <p:nvPr/>
              </p:nvSpPr>
              <p:spPr bwMode="auto">
                <a:xfrm>
                  <a:off x="1425" y="2186"/>
                  <a:ext cx="336" cy="258"/>
                </a:xfrm>
                <a:custGeom>
                  <a:avLst/>
                  <a:gdLst>
                    <a:gd name="T0" fmla="*/ 326 w 336"/>
                    <a:gd name="T1" fmla="*/ 0 h 258"/>
                    <a:gd name="T2" fmla="*/ 312 w 336"/>
                    <a:gd name="T3" fmla="*/ 11 h 258"/>
                    <a:gd name="T4" fmla="*/ 296 w 336"/>
                    <a:gd name="T5" fmla="*/ 23 h 258"/>
                    <a:gd name="T6" fmla="*/ 276 w 336"/>
                    <a:gd name="T7" fmla="*/ 36 h 258"/>
                    <a:gd name="T8" fmla="*/ 254 w 336"/>
                    <a:gd name="T9" fmla="*/ 52 h 258"/>
                    <a:gd name="T10" fmla="*/ 231 w 336"/>
                    <a:gd name="T11" fmla="*/ 68 h 258"/>
                    <a:gd name="T12" fmla="*/ 208 w 336"/>
                    <a:gd name="T13" fmla="*/ 85 h 258"/>
                    <a:gd name="T14" fmla="*/ 183 w 336"/>
                    <a:gd name="T15" fmla="*/ 103 h 258"/>
                    <a:gd name="T16" fmla="*/ 158 w 336"/>
                    <a:gd name="T17" fmla="*/ 121 h 258"/>
                    <a:gd name="T18" fmla="*/ 133 w 336"/>
                    <a:gd name="T19" fmla="*/ 139 h 258"/>
                    <a:gd name="T20" fmla="*/ 109 w 336"/>
                    <a:gd name="T21" fmla="*/ 157 h 258"/>
                    <a:gd name="T22" fmla="*/ 86 w 336"/>
                    <a:gd name="T23" fmla="*/ 175 h 258"/>
                    <a:gd name="T24" fmla="*/ 64 w 336"/>
                    <a:gd name="T25" fmla="*/ 191 h 258"/>
                    <a:gd name="T26" fmla="*/ 45 w 336"/>
                    <a:gd name="T27" fmla="*/ 208 h 258"/>
                    <a:gd name="T28" fmla="*/ 28 w 336"/>
                    <a:gd name="T29" fmla="*/ 223 h 258"/>
                    <a:gd name="T30" fmla="*/ 12 w 336"/>
                    <a:gd name="T31" fmla="*/ 236 h 258"/>
                    <a:gd name="T32" fmla="*/ 0 w 336"/>
                    <a:gd name="T33" fmla="*/ 248 h 258"/>
                    <a:gd name="T34" fmla="*/ 12 w 336"/>
                    <a:gd name="T35" fmla="*/ 258 h 258"/>
                    <a:gd name="T36" fmla="*/ 22 w 336"/>
                    <a:gd name="T37" fmla="*/ 248 h 258"/>
                    <a:gd name="T38" fmla="*/ 37 w 336"/>
                    <a:gd name="T39" fmla="*/ 235 h 258"/>
                    <a:gd name="T40" fmla="*/ 54 w 336"/>
                    <a:gd name="T41" fmla="*/ 220 h 258"/>
                    <a:gd name="T42" fmla="*/ 74 w 336"/>
                    <a:gd name="T43" fmla="*/ 203 h 258"/>
                    <a:gd name="T44" fmla="*/ 95 w 336"/>
                    <a:gd name="T45" fmla="*/ 188 h 258"/>
                    <a:gd name="T46" fmla="*/ 118 w 336"/>
                    <a:gd name="T47" fmla="*/ 169 h 258"/>
                    <a:gd name="T48" fmla="*/ 143 w 336"/>
                    <a:gd name="T49" fmla="*/ 151 h 258"/>
                    <a:gd name="T50" fmla="*/ 168 w 336"/>
                    <a:gd name="T51" fmla="*/ 133 h 258"/>
                    <a:gd name="T52" fmla="*/ 192 w 336"/>
                    <a:gd name="T53" fmla="*/ 115 h 258"/>
                    <a:gd name="T54" fmla="*/ 218 w 336"/>
                    <a:gd name="T55" fmla="*/ 97 h 258"/>
                    <a:gd name="T56" fmla="*/ 241 w 336"/>
                    <a:gd name="T57" fmla="*/ 80 h 258"/>
                    <a:gd name="T58" fmla="*/ 264 w 336"/>
                    <a:gd name="T59" fmla="*/ 64 h 258"/>
                    <a:gd name="T60" fmla="*/ 285 w 336"/>
                    <a:gd name="T61" fmla="*/ 48 h 258"/>
                    <a:gd name="T62" fmla="*/ 303 w 336"/>
                    <a:gd name="T63" fmla="*/ 35 h 258"/>
                    <a:gd name="T64" fmla="*/ 322 w 336"/>
                    <a:gd name="T65" fmla="*/ 23 h 258"/>
                    <a:gd name="T66" fmla="*/ 336 w 336"/>
                    <a:gd name="T67" fmla="*/ 12 h 258"/>
                    <a:gd name="T68" fmla="*/ 326 w 336"/>
                    <a:gd name="T69" fmla="*/ 0 h 25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36"/>
                    <a:gd name="T106" fmla="*/ 0 h 258"/>
                    <a:gd name="T107" fmla="*/ 336 w 336"/>
                    <a:gd name="T108" fmla="*/ 258 h 25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36" h="258">
                      <a:moveTo>
                        <a:pt x="326" y="0"/>
                      </a:moveTo>
                      <a:lnTo>
                        <a:pt x="312" y="11"/>
                      </a:lnTo>
                      <a:lnTo>
                        <a:pt x="296" y="23"/>
                      </a:lnTo>
                      <a:lnTo>
                        <a:pt x="276" y="36"/>
                      </a:lnTo>
                      <a:lnTo>
                        <a:pt x="254" y="52"/>
                      </a:lnTo>
                      <a:lnTo>
                        <a:pt x="231" y="68"/>
                      </a:lnTo>
                      <a:lnTo>
                        <a:pt x="208" y="85"/>
                      </a:lnTo>
                      <a:lnTo>
                        <a:pt x="183" y="103"/>
                      </a:lnTo>
                      <a:lnTo>
                        <a:pt x="158" y="121"/>
                      </a:lnTo>
                      <a:lnTo>
                        <a:pt x="133" y="139"/>
                      </a:lnTo>
                      <a:lnTo>
                        <a:pt x="109" y="157"/>
                      </a:lnTo>
                      <a:lnTo>
                        <a:pt x="86" y="175"/>
                      </a:lnTo>
                      <a:lnTo>
                        <a:pt x="64" y="191"/>
                      </a:lnTo>
                      <a:lnTo>
                        <a:pt x="45" y="208"/>
                      </a:lnTo>
                      <a:lnTo>
                        <a:pt x="28" y="223"/>
                      </a:lnTo>
                      <a:lnTo>
                        <a:pt x="12" y="236"/>
                      </a:lnTo>
                      <a:lnTo>
                        <a:pt x="0" y="248"/>
                      </a:lnTo>
                      <a:lnTo>
                        <a:pt x="12" y="258"/>
                      </a:lnTo>
                      <a:lnTo>
                        <a:pt x="22" y="248"/>
                      </a:lnTo>
                      <a:lnTo>
                        <a:pt x="37" y="235"/>
                      </a:lnTo>
                      <a:lnTo>
                        <a:pt x="54" y="220"/>
                      </a:lnTo>
                      <a:lnTo>
                        <a:pt x="74" y="203"/>
                      </a:lnTo>
                      <a:lnTo>
                        <a:pt x="95" y="188"/>
                      </a:lnTo>
                      <a:lnTo>
                        <a:pt x="118" y="169"/>
                      </a:lnTo>
                      <a:lnTo>
                        <a:pt x="143" y="151"/>
                      </a:lnTo>
                      <a:lnTo>
                        <a:pt x="168" y="133"/>
                      </a:lnTo>
                      <a:lnTo>
                        <a:pt x="192" y="115"/>
                      </a:lnTo>
                      <a:lnTo>
                        <a:pt x="218" y="97"/>
                      </a:lnTo>
                      <a:lnTo>
                        <a:pt x="241" y="80"/>
                      </a:lnTo>
                      <a:lnTo>
                        <a:pt x="264" y="64"/>
                      </a:lnTo>
                      <a:lnTo>
                        <a:pt x="285" y="48"/>
                      </a:lnTo>
                      <a:lnTo>
                        <a:pt x="303" y="35"/>
                      </a:lnTo>
                      <a:lnTo>
                        <a:pt x="322" y="23"/>
                      </a:lnTo>
                      <a:lnTo>
                        <a:pt x="336" y="12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82"/>
                <p:cNvSpPr>
                  <a:spLocks/>
                </p:cNvSpPr>
                <p:nvPr/>
              </p:nvSpPr>
              <p:spPr bwMode="auto">
                <a:xfrm>
                  <a:off x="1751" y="2185"/>
                  <a:ext cx="13" cy="13"/>
                </a:xfrm>
                <a:custGeom>
                  <a:avLst/>
                  <a:gdLst>
                    <a:gd name="T0" fmla="*/ 10 w 13"/>
                    <a:gd name="T1" fmla="*/ 13 h 13"/>
                    <a:gd name="T2" fmla="*/ 13 w 13"/>
                    <a:gd name="T3" fmla="*/ 8 h 13"/>
                    <a:gd name="T4" fmla="*/ 11 w 13"/>
                    <a:gd name="T5" fmla="*/ 2 h 13"/>
                    <a:gd name="T6" fmla="*/ 6 w 13"/>
                    <a:gd name="T7" fmla="*/ 0 h 13"/>
                    <a:gd name="T8" fmla="*/ 0 w 13"/>
                    <a:gd name="T9" fmla="*/ 1 h 13"/>
                    <a:gd name="T10" fmla="*/ 10 w 13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"/>
                    <a:gd name="T19" fmla="*/ 0 h 13"/>
                    <a:gd name="T20" fmla="*/ 13 w 13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" h="13">
                      <a:moveTo>
                        <a:pt x="10" y="13"/>
                      </a:moveTo>
                      <a:lnTo>
                        <a:pt x="13" y="8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83"/>
                <p:cNvSpPr>
                  <a:spLocks/>
                </p:cNvSpPr>
                <p:nvPr/>
              </p:nvSpPr>
              <p:spPr bwMode="auto">
                <a:xfrm>
                  <a:off x="1724" y="2525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Freeform 84"/>
                <p:cNvSpPr>
                  <a:spLocks/>
                </p:cNvSpPr>
                <p:nvPr/>
              </p:nvSpPr>
              <p:spPr bwMode="auto">
                <a:xfrm>
                  <a:off x="1724" y="2533"/>
                  <a:ext cx="17" cy="16"/>
                </a:xfrm>
                <a:custGeom>
                  <a:avLst/>
                  <a:gdLst>
                    <a:gd name="T0" fmla="*/ 12 w 17"/>
                    <a:gd name="T1" fmla="*/ 1 h 16"/>
                    <a:gd name="T2" fmla="*/ 10 w 17"/>
                    <a:gd name="T3" fmla="*/ 1 h 16"/>
                    <a:gd name="T4" fmla="*/ 14 w 17"/>
                    <a:gd name="T5" fmla="*/ 3 h 16"/>
                    <a:gd name="T6" fmla="*/ 17 w 17"/>
                    <a:gd name="T7" fmla="*/ 4 h 16"/>
                    <a:gd name="T8" fmla="*/ 15 w 17"/>
                    <a:gd name="T9" fmla="*/ 1 h 16"/>
                    <a:gd name="T10" fmla="*/ 17 w 17"/>
                    <a:gd name="T11" fmla="*/ 0 h 16"/>
                    <a:gd name="T12" fmla="*/ 0 w 17"/>
                    <a:gd name="T13" fmla="*/ 0 h 16"/>
                    <a:gd name="T14" fmla="*/ 1 w 17"/>
                    <a:gd name="T15" fmla="*/ 4 h 16"/>
                    <a:gd name="T16" fmla="*/ 2 w 17"/>
                    <a:gd name="T17" fmla="*/ 9 h 16"/>
                    <a:gd name="T18" fmla="*/ 7 w 17"/>
                    <a:gd name="T19" fmla="*/ 15 h 16"/>
                    <a:gd name="T20" fmla="*/ 15 w 17"/>
                    <a:gd name="T21" fmla="*/ 16 h 16"/>
                    <a:gd name="T22" fmla="*/ 14 w 17"/>
                    <a:gd name="T23" fmla="*/ 16 h 16"/>
                    <a:gd name="T24" fmla="*/ 12 w 17"/>
                    <a:gd name="T25" fmla="*/ 1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6"/>
                    <a:gd name="T41" fmla="*/ 17 w 17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6">
                      <a:moveTo>
                        <a:pt x="12" y="1"/>
                      </a:moveTo>
                      <a:lnTo>
                        <a:pt x="10" y="1"/>
                      </a:lnTo>
                      <a:lnTo>
                        <a:pt x="14" y="3"/>
                      </a:lnTo>
                      <a:lnTo>
                        <a:pt x="17" y="4"/>
                      </a:lnTo>
                      <a:lnTo>
                        <a:pt x="15" y="1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9"/>
                      </a:lnTo>
                      <a:lnTo>
                        <a:pt x="7" y="15"/>
                      </a:lnTo>
                      <a:lnTo>
                        <a:pt x="15" y="16"/>
                      </a:lnTo>
                      <a:lnTo>
                        <a:pt x="14" y="16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Freeform 85"/>
                <p:cNvSpPr>
                  <a:spLocks/>
                </p:cNvSpPr>
                <p:nvPr/>
              </p:nvSpPr>
              <p:spPr bwMode="auto">
                <a:xfrm>
                  <a:off x="1736" y="2530"/>
                  <a:ext cx="40" cy="19"/>
                </a:xfrm>
                <a:custGeom>
                  <a:avLst/>
                  <a:gdLst>
                    <a:gd name="T0" fmla="*/ 25 w 40"/>
                    <a:gd name="T1" fmla="*/ 0 h 19"/>
                    <a:gd name="T2" fmla="*/ 25 w 40"/>
                    <a:gd name="T3" fmla="*/ 2 h 19"/>
                    <a:gd name="T4" fmla="*/ 25 w 40"/>
                    <a:gd name="T5" fmla="*/ 1 h 19"/>
                    <a:gd name="T6" fmla="*/ 20 w 40"/>
                    <a:gd name="T7" fmla="*/ 2 h 19"/>
                    <a:gd name="T8" fmla="*/ 12 w 40"/>
                    <a:gd name="T9" fmla="*/ 3 h 19"/>
                    <a:gd name="T10" fmla="*/ 0 w 40"/>
                    <a:gd name="T11" fmla="*/ 4 h 19"/>
                    <a:gd name="T12" fmla="*/ 2 w 40"/>
                    <a:gd name="T13" fmla="*/ 19 h 19"/>
                    <a:gd name="T14" fmla="*/ 12 w 40"/>
                    <a:gd name="T15" fmla="*/ 18 h 19"/>
                    <a:gd name="T16" fmla="*/ 23 w 40"/>
                    <a:gd name="T17" fmla="*/ 16 h 19"/>
                    <a:gd name="T18" fmla="*/ 32 w 40"/>
                    <a:gd name="T19" fmla="*/ 13 h 19"/>
                    <a:gd name="T20" fmla="*/ 40 w 40"/>
                    <a:gd name="T21" fmla="*/ 2 h 19"/>
                    <a:gd name="T22" fmla="*/ 40 w 40"/>
                    <a:gd name="T23" fmla="*/ 4 h 19"/>
                    <a:gd name="T24" fmla="*/ 25 w 40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19"/>
                    <a:gd name="T41" fmla="*/ 40 w 40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19">
                      <a:moveTo>
                        <a:pt x="25" y="0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0" y="2"/>
                      </a:lnTo>
                      <a:lnTo>
                        <a:pt x="12" y="3"/>
                      </a:lnTo>
                      <a:lnTo>
                        <a:pt x="0" y="4"/>
                      </a:lnTo>
                      <a:lnTo>
                        <a:pt x="2" y="19"/>
                      </a:lnTo>
                      <a:lnTo>
                        <a:pt x="12" y="18"/>
                      </a:lnTo>
                      <a:lnTo>
                        <a:pt x="23" y="16"/>
                      </a:lnTo>
                      <a:lnTo>
                        <a:pt x="32" y="13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86"/>
                <p:cNvSpPr>
                  <a:spLocks/>
                </p:cNvSpPr>
                <p:nvPr/>
              </p:nvSpPr>
              <p:spPr bwMode="auto">
                <a:xfrm>
                  <a:off x="1747" y="2488"/>
                  <a:ext cx="32" cy="46"/>
                </a:xfrm>
                <a:custGeom>
                  <a:avLst/>
                  <a:gdLst>
                    <a:gd name="T0" fmla="*/ 0 w 32"/>
                    <a:gd name="T1" fmla="*/ 15 h 46"/>
                    <a:gd name="T2" fmla="*/ 0 w 32"/>
                    <a:gd name="T3" fmla="*/ 15 h 46"/>
                    <a:gd name="T4" fmla="*/ 9 w 32"/>
                    <a:gd name="T5" fmla="*/ 19 h 46"/>
                    <a:gd name="T6" fmla="*/ 14 w 32"/>
                    <a:gd name="T7" fmla="*/ 25 h 46"/>
                    <a:gd name="T8" fmla="*/ 15 w 32"/>
                    <a:gd name="T9" fmla="*/ 32 h 46"/>
                    <a:gd name="T10" fmla="*/ 14 w 32"/>
                    <a:gd name="T11" fmla="*/ 42 h 46"/>
                    <a:gd name="T12" fmla="*/ 29 w 32"/>
                    <a:gd name="T13" fmla="*/ 46 h 46"/>
                    <a:gd name="T14" fmla="*/ 32 w 32"/>
                    <a:gd name="T15" fmla="*/ 32 h 46"/>
                    <a:gd name="T16" fmla="*/ 29 w 32"/>
                    <a:gd name="T17" fmla="*/ 17 h 46"/>
                    <a:gd name="T18" fmla="*/ 17 w 32"/>
                    <a:gd name="T19" fmla="*/ 6 h 46"/>
                    <a:gd name="T20" fmla="*/ 0 w 32"/>
                    <a:gd name="T21" fmla="*/ 0 h 46"/>
                    <a:gd name="T22" fmla="*/ 0 w 32"/>
                    <a:gd name="T23" fmla="*/ 0 h 46"/>
                    <a:gd name="T24" fmla="*/ 0 w 32"/>
                    <a:gd name="T25" fmla="*/ 15 h 4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46"/>
                    <a:gd name="T41" fmla="*/ 32 w 32"/>
                    <a:gd name="T42" fmla="*/ 46 h 4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4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9" y="19"/>
                      </a:lnTo>
                      <a:lnTo>
                        <a:pt x="14" y="25"/>
                      </a:lnTo>
                      <a:lnTo>
                        <a:pt x="15" y="32"/>
                      </a:lnTo>
                      <a:lnTo>
                        <a:pt x="14" y="42"/>
                      </a:lnTo>
                      <a:lnTo>
                        <a:pt x="29" y="46"/>
                      </a:lnTo>
                      <a:lnTo>
                        <a:pt x="32" y="32"/>
                      </a:lnTo>
                      <a:lnTo>
                        <a:pt x="29" y="17"/>
                      </a:lnTo>
                      <a:lnTo>
                        <a:pt x="17" y="6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87"/>
                <p:cNvSpPr>
                  <a:spLocks/>
                </p:cNvSpPr>
                <p:nvPr/>
              </p:nvSpPr>
              <p:spPr bwMode="auto">
                <a:xfrm>
                  <a:off x="1702" y="2488"/>
                  <a:ext cx="45" cy="33"/>
                </a:xfrm>
                <a:custGeom>
                  <a:avLst/>
                  <a:gdLst>
                    <a:gd name="T0" fmla="*/ 14 w 45"/>
                    <a:gd name="T1" fmla="*/ 33 h 33"/>
                    <a:gd name="T2" fmla="*/ 14 w 45"/>
                    <a:gd name="T3" fmla="*/ 33 h 33"/>
                    <a:gd name="T4" fmla="*/ 16 w 45"/>
                    <a:gd name="T5" fmla="*/ 29 h 33"/>
                    <a:gd name="T6" fmla="*/ 18 w 45"/>
                    <a:gd name="T7" fmla="*/ 27 h 33"/>
                    <a:gd name="T8" fmla="*/ 20 w 45"/>
                    <a:gd name="T9" fmla="*/ 23 h 33"/>
                    <a:gd name="T10" fmla="*/ 24 w 45"/>
                    <a:gd name="T11" fmla="*/ 22 h 33"/>
                    <a:gd name="T12" fmla="*/ 29 w 45"/>
                    <a:gd name="T13" fmla="*/ 19 h 33"/>
                    <a:gd name="T14" fmla="*/ 34 w 45"/>
                    <a:gd name="T15" fmla="*/ 17 h 33"/>
                    <a:gd name="T16" fmla="*/ 40 w 45"/>
                    <a:gd name="T17" fmla="*/ 16 h 33"/>
                    <a:gd name="T18" fmla="*/ 45 w 45"/>
                    <a:gd name="T19" fmla="*/ 15 h 33"/>
                    <a:gd name="T20" fmla="*/ 45 w 45"/>
                    <a:gd name="T21" fmla="*/ 0 h 33"/>
                    <a:gd name="T22" fmla="*/ 37 w 45"/>
                    <a:gd name="T23" fmla="*/ 2 h 33"/>
                    <a:gd name="T24" fmla="*/ 31 w 45"/>
                    <a:gd name="T25" fmla="*/ 3 h 33"/>
                    <a:gd name="T26" fmla="*/ 24 w 45"/>
                    <a:gd name="T27" fmla="*/ 4 h 33"/>
                    <a:gd name="T28" fmla="*/ 17 w 45"/>
                    <a:gd name="T29" fmla="*/ 8 h 33"/>
                    <a:gd name="T30" fmla="*/ 11 w 45"/>
                    <a:gd name="T31" fmla="*/ 11 h 33"/>
                    <a:gd name="T32" fmla="*/ 6 w 45"/>
                    <a:gd name="T33" fmla="*/ 17 h 33"/>
                    <a:gd name="T34" fmla="*/ 1 w 45"/>
                    <a:gd name="T35" fmla="*/ 25 h 33"/>
                    <a:gd name="T36" fmla="*/ 0 w 45"/>
                    <a:gd name="T37" fmla="*/ 33 h 33"/>
                    <a:gd name="T38" fmla="*/ 0 w 45"/>
                    <a:gd name="T39" fmla="*/ 33 h 33"/>
                    <a:gd name="T40" fmla="*/ 14 w 45"/>
                    <a:gd name="T41" fmla="*/ 33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33"/>
                    <a:gd name="T65" fmla="*/ 45 w 45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33">
                      <a:moveTo>
                        <a:pt x="14" y="33"/>
                      </a:moveTo>
                      <a:lnTo>
                        <a:pt x="14" y="33"/>
                      </a:lnTo>
                      <a:lnTo>
                        <a:pt x="16" y="29"/>
                      </a:lnTo>
                      <a:lnTo>
                        <a:pt x="18" y="27"/>
                      </a:lnTo>
                      <a:lnTo>
                        <a:pt x="20" y="23"/>
                      </a:lnTo>
                      <a:lnTo>
                        <a:pt x="24" y="22"/>
                      </a:lnTo>
                      <a:lnTo>
                        <a:pt x="29" y="19"/>
                      </a:lnTo>
                      <a:lnTo>
                        <a:pt x="34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5" y="0"/>
                      </a:lnTo>
                      <a:lnTo>
                        <a:pt x="37" y="2"/>
                      </a:lnTo>
                      <a:lnTo>
                        <a:pt x="31" y="3"/>
                      </a:lnTo>
                      <a:lnTo>
                        <a:pt x="24" y="4"/>
                      </a:lnTo>
                      <a:lnTo>
                        <a:pt x="17" y="8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1" y="25"/>
                      </a:lnTo>
                      <a:lnTo>
                        <a:pt x="0" y="33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88"/>
                <p:cNvSpPr>
                  <a:spLocks/>
                </p:cNvSpPr>
                <p:nvPr/>
              </p:nvSpPr>
              <p:spPr bwMode="auto">
                <a:xfrm>
                  <a:off x="1702" y="2521"/>
                  <a:ext cx="51" cy="69"/>
                </a:xfrm>
                <a:custGeom>
                  <a:avLst/>
                  <a:gdLst>
                    <a:gd name="T0" fmla="*/ 51 w 51"/>
                    <a:gd name="T1" fmla="*/ 54 h 69"/>
                    <a:gd name="T2" fmla="*/ 51 w 51"/>
                    <a:gd name="T3" fmla="*/ 54 h 69"/>
                    <a:gd name="T4" fmla="*/ 42 w 51"/>
                    <a:gd name="T5" fmla="*/ 52 h 69"/>
                    <a:gd name="T6" fmla="*/ 34 w 51"/>
                    <a:gd name="T7" fmla="*/ 48 h 69"/>
                    <a:gd name="T8" fmla="*/ 29 w 51"/>
                    <a:gd name="T9" fmla="*/ 44 h 69"/>
                    <a:gd name="T10" fmla="*/ 23 w 51"/>
                    <a:gd name="T11" fmla="*/ 36 h 69"/>
                    <a:gd name="T12" fmla="*/ 19 w 51"/>
                    <a:gd name="T13" fmla="*/ 28 h 69"/>
                    <a:gd name="T14" fmla="*/ 17 w 51"/>
                    <a:gd name="T15" fmla="*/ 19 h 69"/>
                    <a:gd name="T16" fmla="*/ 14 w 51"/>
                    <a:gd name="T17" fmla="*/ 11 h 69"/>
                    <a:gd name="T18" fmla="*/ 14 w 51"/>
                    <a:gd name="T19" fmla="*/ 0 h 69"/>
                    <a:gd name="T20" fmla="*/ 0 w 51"/>
                    <a:gd name="T21" fmla="*/ 0 h 69"/>
                    <a:gd name="T22" fmla="*/ 0 w 51"/>
                    <a:gd name="T23" fmla="*/ 11 h 69"/>
                    <a:gd name="T24" fmla="*/ 2 w 51"/>
                    <a:gd name="T25" fmla="*/ 22 h 69"/>
                    <a:gd name="T26" fmla="*/ 5 w 51"/>
                    <a:gd name="T27" fmla="*/ 33 h 69"/>
                    <a:gd name="T28" fmla="*/ 11 w 51"/>
                    <a:gd name="T29" fmla="*/ 44 h 69"/>
                    <a:gd name="T30" fmla="*/ 17 w 51"/>
                    <a:gd name="T31" fmla="*/ 53 h 69"/>
                    <a:gd name="T32" fmla="*/ 26 w 51"/>
                    <a:gd name="T33" fmla="*/ 60 h 69"/>
                    <a:gd name="T34" fmla="*/ 37 w 51"/>
                    <a:gd name="T35" fmla="*/ 67 h 69"/>
                    <a:gd name="T36" fmla="*/ 51 w 51"/>
                    <a:gd name="T37" fmla="*/ 69 h 69"/>
                    <a:gd name="T38" fmla="*/ 51 w 51"/>
                    <a:gd name="T39" fmla="*/ 69 h 69"/>
                    <a:gd name="T40" fmla="*/ 51 w 51"/>
                    <a:gd name="T41" fmla="*/ 54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69"/>
                    <a:gd name="T65" fmla="*/ 51 w 51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69">
                      <a:moveTo>
                        <a:pt x="51" y="54"/>
                      </a:moveTo>
                      <a:lnTo>
                        <a:pt x="51" y="54"/>
                      </a:lnTo>
                      <a:lnTo>
                        <a:pt x="42" y="52"/>
                      </a:lnTo>
                      <a:lnTo>
                        <a:pt x="34" y="48"/>
                      </a:lnTo>
                      <a:lnTo>
                        <a:pt x="29" y="44"/>
                      </a:lnTo>
                      <a:lnTo>
                        <a:pt x="23" y="36"/>
                      </a:lnTo>
                      <a:lnTo>
                        <a:pt x="19" y="28"/>
                      </a:lnTo>
                      <a:lnTo>
                        <a:pt x="17" y="19"/>
                      </a:lnTo>
                      <a:lnTo>
                        <a:pt x="14" y="11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" y="22"/>
                      </a:lnTo>
                      <a:lnTo>
                        <a:pt x="5" y="33"/>
                      </a:lnTo>
                      <a:lnTo>
                        <a:pt x="11" y="44"/>
                      </a:lnTo>
                      <a:lnTo>
                        <a:pt x="17" y="53"/>
                      </a:lnTo>
                      <a:lnTo>
                        <a:pt x="26" y="60"/>
                      </a:lnTo>
                      <a:lnTo>
                        <a:pt x="37" y="67"/>
                      </a:lnTo>
                      <a:lnTo>
                        <a:pt x="51" y="69"/>
                      </a:lnTo>
                      <a:lnTo>
                        <a:pt x="51" y="5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89"/>
                <p:cNvSpPr>
                  <a:spLocks/>
                </p:cNvSpPr>
                <p:nvPr/>
              </p:nvSpPr>
              <p:spPr bwMode="auto">
                <a:xfrm>
                  <a:off x="1753" y="2569"/>
                  <a:ext cx="33" cy="21"/>
                </a:xfrm>
                <a:custGeom>
                  <a:avLst/>
                  <a:gdLst>
                    <a:gd name="T0" fmla="*/ 24 w 33"/>
                    <a:gd name="T1" fmla="*/ 0 h 21"/>
                    <a:gd name="T2" fmla="*/ 25 w 33"/>
                    <a:gd name="T3" fmla="*/ 0 h 21"/>
                    <a:gd name="T4" fmla="*/ 19 w 33"/>
                    <a:gd name="T5" fmla="*/ 3 h 21"/>
                    <a:gd name="T6" fmla="*/ 13 w 33"/>
                    <a:gd name="T7" fmla="*/ 5 h 21"/>
                    <a:gd name="T8" fmla="*/ 7 w 33"/>
                    <a:gd name="T9" fmla="*/ 6 h 21"/>
                    <a:gd name="T10" fmla="*/ 0 w 33"/>
                    <a:gd name="T11" fmla="*/ 6 h 21"/>
                    <a:gd name="T12" fmla="*/ 0 w 33"/>
                    <a:gd name="T13" fmla="*/ 21 h 21"/>
                    <a:gd name="T14" fmla="*/ 7 w 33"/>
                    <a:gd name="T15" fmla="*/ 21 h 21"/>
                    <a:gd name="T16" fmla="*/ 15 w 33"/>
                    <a:gd name="T17" fmla="*/ 20 h 21"/>
                    <a:gd name="T18" fmla="*/ 24 w 33"/>
                    <a:gd name="T19" fmla="*/ 17 h 21"/>
                    <a:gd name="T20" fmla="*/ 32 w 33"/>
                    <a:gd name="T21" fmla="*/ 12 h 21"/>
                    <a:gd name="T22" fmla="*/ 33 w 33"/>
                    <a:gd name="T23" fmla="*/ 12 h 21"/>
                    <a:gd name="T24" fmla="*/ 24 w 33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1"/>
                    <a:gd name="T41" fmla="*/ 33 w 33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1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19" y="3"/>
                      </a:lnTo>
                      <a:lnTo>
                        <a:pt x="13" y="5"/>
                      </a:lnTo>
                      <a:lnTo>
                        <a:pt x="7" y="6"/>
                      </a:lnTo>
                      <a:lnTo>
                        <a:pt x="0" y="6"/>
                      </a:lnTo>
                      <a:lnTo>
                        <a:pt x="0" y="21"/>
                      </a:lnTo>
                      <a:lnTo>
                        <a:pt x="7" y="21"/>
                      </a:lnTo>
                      <a:lnTo>
                        <a:pt x="15" y="20"/>
                      </a:lnTo>
                      <a:lnTo>
                        <a:pt x="24" y="17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0"/>
                <p:cNvSpPr>
                  <a:spLocks/>
                </p:cNvSpPr>
                <p:nvPr/>
              </p:nvSpPr>
              <p:spPr bwMode="auto">
                <a:xfrm>
                  <a:off x="1777" y="2509"/>
                  <a:ext cx="69" cy="72"/>
                </a:xfrm>
                <a:custGeom>
                  <a:avLst/>
                  <a:gdLst>
                    <a:gd name="T0" fmla="*/ 54 w 69"/>
                    <a:gd name="T1" fmla="*/ 0 h 72"/>
                    <a:gd name="T2" fmla="*/ 55 w 69"/>
                    <a:gd name="T3" fmla="*/ 0 h 72"/>
                    <a:gd name="T4" fmla="*/ 49 w 69"/>
                    <a:gd name="T5" fmla="*/ 7 h 72"/>
                    <a:gd name="T6" fmla="*/ 43 w 69"/>
                    <a:gd name="T7" fmla="*/ 16 h 72"/>
                    <a:gd name="T8" fmla="*/ 36 w 69"/>
                    <a:gd name="T9" fmla="*/ 24 h 72"/>
                    <a:gd name="T10" fmla="*/ 30 w 69"/>
                    <a:gd name="T11" fmla="*/ 33 h 72"/>
                    <a:gd name="T12" fmla="*/ 24 w 69"/>
                    <a:gd name="T13" fmla="*/ 40 h 72"/>
                    <a:gd name="T14" fmla="*/ 17 w 69"/>
                    <a:gd name="T15" fmla="*/ 46 h 72"/>
                    <a:gd name="T16" fmla="*/ 8 w 69"/>
                    <a:gd name="T17" fmla="*/ 53 h 72"/>
                    <a:gd name="T18" fmla="*/ 0 w 69"/>
                    <a:gd name="T19" fmla="*/ 60 h 72"/>
                    <a:gd name="T20" fmla="*/ 9 w 69"/>
                    <a:gd name="T21" fmla="*/ 72 h 72"/>
                    <a:gd name="T22" fmla="*/ 18 w 69"/>
                    <a:gd name="T23" fmla="*/ 65 h 72"/>
                    <a:gd name="T24" fmla="*/ 26 w 69"/>
                    <a:gd name="T25" fmla="*/ 58 h 72"/>
                    <a:gd name="T26" fmla="*/ 34 w 69"/>
                    <a:gd name="T27" fmla="*/ 50 h 72"/>
                    <a:gd name="T28" fmla="*/ 42 w 69"/>
                    <a:gd name="T29" fmla="*/ 42 h 72"/>
                    <a:gd name="T30" fmla="*/ 48 w 69"/>
                    <a:gd name="T31" fmla="*/ 34 h 72"/>
                    <a:gd name="T32" fmla="*/ 55 w 69"/>
                    <a:gd name="T33" fmla="*/ 25 h 72"/>
                    <a:gd name="T34" fmla="*/ 61 w 69"/>
                    <a:gd name="T35" fmla="*/ 17 h 72"/>
                    <a:gd name="T36" fmla="*/ 68 w 69"/>
                    <a:gd name="T37" fmla="*/ 7 h 72"/>
                    <a:gd name="T38" fmla="*/ 69 w 69"/>
                    <a:gd name="T39" fmla="*/ 7 h 72"/>
                    <a:gd name="T40" fmla="*/ 54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4" y="0"/>
                      </a:moveTo>
                      <a:lnTo>
                        <a:pt x="55" y="0"/>
                      </a:lnTo>
                      <a:lnTo>
                        <a:pt x="49" y="7"/>
                      </a:lnTo>
                      <a:lnTo>
                        <a:pt x="43" y="16"/>
                      </a:lnTo>
                      <a:lnTo>
                        <a:pt x="36" y="24"/>
                      </a:lnTo>
                      <a:lnTo>
                        <a:pt x="30" y="33"/>
                      </a:lnTo>
                      <a:lnTo>
                        <a:pt x="24" y="40"/>
                      </a:lnTo>
                      <a:lnTo>
                        <a:pt x="17" y="46"/>
                      </a:lnTo>
                      <a:lnTo>
                        <a:pt x="8" y="53"/>
                      </a:lnTo>
                      <a:lnTo>
                        <a:pt x="0" y="60"/>
                      </a:lnTo>
                      <a:lnTo>
                        <a:pt x="9" y="72"/>
                      </a:lnTo>
                      <a:lnTo>
                        <a:pt x="18" y="65"/>
                      </a:lnTo>
                      <a:lnTo>
                        <a:pt x="26" y="58"/>
                      </a:lnTo>
                      <a:lnTo>
                        <a:pt x="34" y="50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5" y="25"/>
                      </a:lnTo>
                      <a:lnTo>
                        <a:pt x="61" y="17"/>
                      </a:lnTo>
                      <a:lnTo>
                        <a:pt x="68" y="7"/>
                      </a:lnTo>
                      <a:lnTo>
                        <a:pt x="69" y="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91"/>
                <p:cNvSpPr>
                  <a:spLocks/>
                </p:cNvSpPr>
                <p:nvPr/>
              </p:nvSpPr>
              <p:spPr bwMode="auto">
                <a:xfrm>
                  <a:off x="1831" y="2290"/>
                  <a:ext cx="197" cy="226"/>
                </a:xfrm>
                <a:custGeom>
                  <a:avLst/>
                  <a:gdLst>
                    <a:gd name="T0" fmla="*/ 185 w 197"/>
                    <a:gd name="T1" fmla="*/ 0 h 226"/>
                    <a:gd name="T2" fmla="*/ 167 w 197"/>
                    <a:gd name="T3" fmla="*/ 21 h 226"/>
                    <a:gd name="T4" fmla="*/ 144 w 197"/>
                    <a:gd name="T5" fmla="*/ 46 h 226"/>
                    <a:gd name="T6" fmla="*/ 118 w 197"/>
                    <a:gd name="T7" fmla="*/ 76 h 226"/>
                    <a:gd name="T8" fmla="*/ 88 w 197"/>
                    <a:gd name="T9" fmla="*/ 109 h 226"/>
                    <a:gd name="T10" fmla="*/ 61 w 197"/>
                    <a:gd name="T11" fmla="*/ 140 h 226"/>
                    <a:gd name="T12" fmla="*/ 36 w 197"/>
                    <a:gd name="T13" fmla="*/ 171 h 226"/>
                    <a:gd name="T14" fmla="*/ 16 w 197"/>
                    <a:gd name="T15" fmla="*/ 197 h 226"/>
                    <a:gd name="T16" fmla="*/ 0 w 197"/>
                    <a:gd name="T17" fmla="*/ 219 h 226"/>
                    <a:gd name="T18" fmla="*/ 15 w 197"/>
                    <a:gd name="T19" fmla="*/ 226 h 226"/>
                    <a:gd name="T20" fmla="*/ 28 w 197"/>
                    <a:gd name="T21" fmla="*/ 207 h 226"/>
                    <a:gd name="T22" fmla="*/ 49 w 197"/>
                    <a:gd name="T23" fmla="*/ 180 h 226"/>
                    <a:gd name="T24" fmla="*/ 73 w 197"/>
                    <a:gd name="T25" fmla="*/ 150 h 226"/>
                    <a:gd name="T26" fmla="*/ 101 w 197"/>
                    <a:gd name="T27" fmla="*/ 119 h 226"/>
                    <a:gd name="T28" fmla="*/ 130 w 197"/>
                    <a:gd name="T29" fmla="*/ 86 h 226"/>
                    <a:gd name="T30" fmla="*/ 156 w 197"/>
                    <a:gd name="T31" fmla="*/ 56 h 226"/>
                    <a:gd name="T32" fmla="*/ 179 w 197"/>
                    <a:gd name="T33" fmla="*/ 30 h 226"/>
                    <a:gd name="T34" fmla="*/ 197 w 197"/>
                    <a:gd name="T35" fmla="*/ 10 h 226"/>
                    <a:gd name="T36" fmla="*/ 185 w 197"/>
                    <a:gd name="T37" fmla="*/ 0 h 22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7"/>
                    <a:gd name="T58" fmla="*/ 0 h 226"/>
                    <a:gd name="T59" fmla="*/ 197 w 197"/>
                    <a:gd name="T60" fmla="*/ 226 h 22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7" h="226">
                      <a:moveTo>
                        <a:pt x="185" y="0"/>
                      </a:moveTo>
                      <a:lnTo>
                        <a:pt x="167" y="21"/>
                      </a:lnTo>
                      <a:lnTo>
                        <a:pt x="144" y="46"/>
                      </a:lnTo>
                      <a:lnTo>
                        <a:pt x="118" y="76"/>
                      </a:lnTo>
                      <a:lnTo>
                        <a:pt x="88" y="109"/>
                      </a:lnTo>
                      <a:lnTo>
                        <a:pt x="61" y="140"/>
                      </a:lnTo>
                      <a:lnTo>
                        <a:pt x="36" y="171"/>
                      </a:lnTo>
                      <a:lnTo>
                        <a:pt x="16" y="197"/>
                      </a:lnTo>
                      <a:lnTo>
                        <a:pt x="0" y="219"/>
                      </a:lnTo>
                      <a:lnTo>
                        <a:pt x="15" y="226"/>
                      </a:lnTo>
                      <a:lnTo>
                        <a:pt x="28" y="207"/>
                      </a:lnTo>
                      <a:lnTo>
                        <a:pt x="49" y="180"/>
                      </a:lnTo>
                      <a:lnTo>
                        <a:pt x="73" y="150"/>
                      </a:lnTo>
                      <a:lnTo>
                        <a:pt x="101" y="119"/>
                      </a:lnTo>
                      <a:lnTo>
                        <a:pt x="130" y="86"/>
                      </a:lnTo>
                      <a:lnTo>
                        <a:pt x="156" y="56"/>
                      </a:lnTo>
                      <a:lnTo>
                        <a:pt x="179" y="30"/>
                      </a:lnTo>
                      <a:lnTo>
                        <a:pt x="197" y="10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Freeform 92"/>
                <p:cNvSpPr>
                  <a:spLocks/>
                </p:cNvSpPr>
                <p:nvPr/>
              </p:nvSpPr>
              <p:spPr bwMode="auto">
                <a:xfrm>
                  <a:off x="2016" y="2288"/>
                  <a:ext cx="14" cy="12"/>
                </a:xfrm>
                <a:custGeom>
                  <a:avLst/>
                  <a:gdLst>
                    <a:gd name="T0" fmla="*/ 12 w 14"/>
                    <a:gd name="T1" fmla="*/ 12 h 12"/>
                    <a:gd name="T2" fmla="*/ 14 w 14"/>
                    <a:gd name="T3" fmla="*/ 6 h 12"/>
                    <a:gd name="T4" fmla="*/ 11 w 14"/>
                    <a:gd name="T5" fmla="*/ 1 h 12"/>
                    <a:gd name="T6" fmla="*/ 5 w 14"/>
                    <a:gd name="T7" fmla="*/ 0 h 12"/>
                    <a:gd name="T8" fmla="*/ 0 w 14"/>
                    <a:gd name="T9" fmla="*/ 2 h 12"/>
                    <a:gd name="T10" fmla="*/ 12 w 14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12"/>
                    <a:gd name="T20" fmla="*/ 14 w 14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12">
                      <a:moveTo>
                        <a:pt x="12" y="12"/>
                      </a:moveTo>
                      <a:lnTo>
                        <a:pt x="14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2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93"/>
                <p:cNvSpPr>
                  <a:spLocks/>
                </p:cNvSpPr>
                <p:nvPr/>
              </p:nvSpPr>
              <p:spPr bwMode="auto">
                <a:xfrm>
                  <a:off x="1467" y="2508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5 w 17"/>
                    <a:gd name="T3" fmla="*/ 2 h 8"/>
                    <a:gd name="T4" fmla="*/ 9 w 17"/>
                    <a:gd name="T5" fmla="*/ 0 h 8"/>
                    <a:gd name="T6" fmla="*/ 3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94"/>
                <p:cNvSpPr>
                  <a:spLocks/>
                </p:cNvSpPr>
                <p:nvPr/>
              </p:nvSpPr>
              <p:spPr bwMode="auto">
                <a:xfrm>
                  <a:off x="1467" y="2516"/>
                  <a:ext cx="18" cy="23"/>
                </a:xfrm>
                <a:custGeom>
                  <a:avLst/>
                  <a:gdLst>
                    <a:gd name="T0" fmla="*/ 14 w 18"/>
                    <a:gd name="T1" fmla="*/ 6 h 23"/>
                    <a:gd name="T2" fmla="*/ 14 w 18"/>
                    <a:gd name="T3" fmla="*/ 6 h 23"/>
                    <a:gd name="T4" fmla="*/ 18 w 18"/>
                    <a:gd name="T5" fmla="*/ 10 h 23"/>
                    <a:gd name="T6" fmla="*/ 17 w 18"/>
                    <a:gd name="T7" fmla="*/ 7 h 23"/>
                    <a:gd name="T8" fmla="*/ 16 w 18"/>
                    <a:gd name="T9" fmla="*/ 5 h 23"/>
                    <a:gd name="T10" fmla="*/ 17 w 18"/>
                    <a:gd name="T11" fmla="*/ 0 h 23"/>
                    <a:gd name="T12" fmla="*/ 0 w 18"/>
                    <a:gd name="T13" fmla="*/ 0 h 23"/>
                    <a:gd name="T14" fmla="*/ 1 w 18"/>
                    <a:gd name="T15" fmla="*/ 5 h 23"/>
                    <a:gd name="T16" fmla="*/ 3 w 18"/>
                    <a:gd name="T17" fmla="*/ 10 h 23"/>
                    <a:gd name="T18" fmla="*/ 4 w 18"/>
                    <a:gd name="T19" fmla="*/ 17 h 23"/>
                    <a:gd name="T20" fmla="*/ 14 w 18"/>
                    <a:gd name="T21" fmla="*/ 23 h 23"/>
                    <a:gd name="T22" fmla="*/ 14 w 18"/>
                    <a:gd name="T23" fmla="*/ 23 h 23"/>
                    <a:gd name="T24" fmla="*/ 14 w 18"/>
                    <a:gd name="T25" fmla="*/ 6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3"/>
                    <a:gd name="T41" fmla="*/ 18 w 18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3">
                      <a:moveTo>
                        <a:pt x="14" y="6"/>
                      </a:moveTo>
                      <a:lnTo>
                        <a:pt x="14" y="6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6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3" y="10"/>
                      </a:lnTo>
                      <a:lnTo>
                        <a:pt x="4" y="17"/>
                      </a:lnTo>
                      <a:lnTo>
                        <a:pt x="14" y="23"/>
                      </a:lnTo>
                      <a:lnTo>
                        <a:pt x="14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95"/>
                <p:cNvSpPr>
                  <a:spLocks/>
                </p:cNvSpPr>
                <p:nvPr/>
              </p:nvSpPr>
              <p:spPr bwMode="auto">
                <a:xfrm>
                  <a:off x="1481" y="2521"/>
                  <a:ext cx="54" cy="22"/>
                </a:xfrm>
                <a:custGeom>
                  <a:avLst/>
                  <a:gdLst>
                    <a:gd name="T0" fmla="*/ 41 w 54"/>
                    <a:gd name="T1" fmla="*/ 0 h 22"/>
                    <a:gd name="T2" fmla="*/ 39 w 54"/>
                    <a:gd name="T3" fmla="*/ 2 h 22"/>
                    <a:gd name="T4" fmla="*/ 39 w 54"/>
                    <a:gd name="T5" fmla="*/ 5 h 22"/>
                    <a:gd name="T6" fmla="*/ 37 w 54"/>
                    <a:gd name="T7" fmla="*/ 5 h 22"/>
                    <a:gd name="T8" fmla="*/ 35 w 54"/>
                    <a:gd name="T9" fmla="*/ 5 h 22"/>
                    <a:gd name="T10" fmla="*/ 29 w 54"/>
                    <a:gd name="T11" fmla="*/ 5 h 22"/>
                    <a:gd name="T12" fmla="*/ 21 w 54"/>
                    <a:gd name="T13" fmla="*/ 5 h 22"/>
                    <a:gd name="T14" fmla="*/ 15 w 54"/>
                    <a:gd name="T15" fmla="*/ 4 h 22"/>
                    <a:gd name="T16" fmla="*/ 7 w 54"/>
                    <a:gd name="T17" fmla="*/ 2 h 22"/>
                    <a:gd name="T18" fmla="*/ 0 w 54"/>
                    <a:gd name="T19" fmla="*/ 1 h 22"/>
                    <a:gd name="T20" fmla="*/ 0 w 54"/>
                    <a:gd name="T21" fmla="*/ 18 h 22"/>
                    <a:gd name="T22" fmla="*/ 7 w 54"/>
                    <a:gd name="T23" fmla="*/ 17 h 22"/>
                    <a:gd name="T24" fmla="*/ 13 w 54"/>
                    <a:gd name="T25" fmla="*/ 18 h 22"/>
                    <a:gd name="T26" fmla="*/ 21 w 54"/>
                    <a:gd name="T27" fmla="*/ 19 h 22"/>
                    <a:gd name="T28" fmla="*/ 29 w 54"/>
                    <a:gd name="T29" fmla="*/ 19 h 22"/>
                    <a:gd name="T30" fmla="*/ 35 w 54"/>
                    <a:gd name="T31" fmla="*/ 22 h 22"/>
                    <a:gd name="T32" fmla="*/ 42 w 54"/>
                    <a:gd name="T33" fmla="*/ 19 h 22"/>
                    <a:gd name="T34" fmla="*/ 49 w 54"/>
                    <a:gd name="T35" fmla="*/ 15 h 22"/>
                    <a:gd name="T36" fmla="*/ 54 w 54"/>
                    <a:gd name="T37" fmla="*/ 7 h 22"/>
                    <a:gd name="T38" fmla="*/ 53 w 54"/>
                    <a:gd name="T39" fmla="*/ 10 h 22"/>
                    <a:gd name="T40" fmla="*/ 41 w 54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22"/>
                    <a:gd name="T65" fmla="*/ 54 w 54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22">
                      <a:moveTo>
                        <a:pt x="41" y="0"/>
                      </a:moveTo>
                      <a:lnTo>
                        <a:pt x="39" y="2"/>
                      </a:lnTo>
                      <a:lnTo>
                        <a:pt x="39" y="5"/>
                      </a:lnTo>
                      <a:lnTo>
                        <a:pt x="37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1" y="5"/>
                      </a:lnTo>
                      <a:lnTo>
                        <a:pt x="15" y="4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1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49" y="15"/>
                      </a:lnTo>
                      <a:lnTo>
                        <a:pt x="54" y="7"/>
                      </a:lnTo>
                      <a:lnTo>
                        <a:pt x="53" y="1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96"/>
                <p:cNvSpPr>
                  <a:spLocks/>
                </p:cNvSpPr>
                <p:nvPr/>
              </p:nvSpPr>
              <p:spPr bwMode="auto">
                <a:xfrm>
                  <a:off x="1507" y="2462"/>
                  <a:ext cx="35" cy="69"/>
                </a:xfrm>
                <a:custGeom>
                  <a:avLst/>
                  <a:gdLst>
                    <a:gd name="T0" fmla="*/ 1 w 35"/>
                    <a:gd name="T1" fmla="*/ 14 h 69"/>
                    <a:gd name="T2" fmla="*/ 0 w 35"/>
                    <a:gd name="T3" fmla="*/ 14 h 69"/>
                    <a:gd name="T4" fmla="*/ 15 w 35"/>
                    <a:gd name="T5" fmla="*/ 23 h 69"/>
                    <a:gd name="T6" fmla="*/ 21 w 35"/>
                    <a:gd name="T7" fmla="*/ 34 h 69"/>
                    <a:gd name="T8" fmla="*/ 21 w 35"/>
                    <a:gd name="T9" fmla="*/ 47 h 69"/>
                    <a:gd name="T10" fmla="*/ 15 w 35"/>
                    <a:gd name="T11" fmla="*/ 59 h 69"/>
                    <a:gd name="T12" fmla="*/ 27 w 35"/>
                    <a:gd name="T13" fmla="*/ 69 h 69"/>
                    <a:gd name="T14" fmla="*/ 35 w 35"/>
                    <a:gd name="T15" fmla="*/ 49 h 69"/>
                    <a:gd name="T16" fmla="*/ 35 w 35"/>
                    <a:gd name="T17" fmla="*/ 31 h 69"/>
                    <a:gd name="T18" fmla="*/ 24 w 35"/>
                    <a:gd name="T19" fmla="*/ 13 h 69"/>
                    <a:gd name="T20" fmla="*/ 5 w 35"/>
                    <a:gd name="T21" fmla="*/ 0 h 69"/>
                    <a:gd name="T22" fmla="*/ 4 w 35"/>
                    <a:gd name="T23" fmla="*/ 0 h 69"/>
                    <a:gd name="T24" fmla="*/ 1 w 35"/>
                    <a:gd name="T25" fmla="*/ 14 h 6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9"/>
                    <a:gd name="T41" fmla="*/ 35 w 35"/>
                    <a:gd name="T42" fmla="*/ 69 h 6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9">
                      <a:moveTo>
                        <a:pt x="1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4"/>
                      </a:lnTo>
                      <a:lnTo>
                        <a:pt x="21" y="47"/>
                      </a:lnTo>
                      <a:lnTo>
                        <a:pt x="15" y="59"/>
                      </a:lnTo>
                      <a:lnTo>
                        <a:pt x="27" y="69"/>
                      </a:lnTo>
                      <a:lnTo>
                        <a:pt x="35" y="49"/>
                      </a:lnTo>
                      <a:lnTo>
                        <a:pt x="35" y="31"/>
                      </a:lnTo>
                      <a:lnTo>
                        <a:pt x="24" y="1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97"/>
                <p:cNvSpPr>
                  <a:spLocks/>
                </p:cNvSpPr>
                <p:nvPr/>
              </p:nvSpPr>
              <p:spPr bwMode="auto">
                <a:xfrm>
                  <a:off x="1441" y="2461"/>
                  <a:ext cx="70" cy="35"/>
                </a:xfrm>
                <a:custGeom>
                  <a:avLst/>
                  <a:gdLst>
                    <a:gd name="T0" fmla="*/ 14 w 70"/>
                    <a:gd name="T1" fmla="*/ 33 h 35"/>
                    <a:gd name="T2" fmla="*/ 14 w 70"/>
                    <a:gd name="T3" fmla="*/ 35 h 35"/>
                    <a:gd name="T4" fmla="*/ 18 w 70"/>
                    <a:gd name="T5" fmla="*/ 29 h 35"/>
                    <a:gd name="T6" fmla="*/ 23 w 70"/>
                    <a:gd name="T7" fmla="*/ 24 h 35"/>
                    <a:gd name="T8" fmla="*/ 27 w 70"/>
                    <a:gd name="T9" fmla="*/ 20 h 35"/>
                    <a:gd name="T10" fmla="*/ 33 w 70"/>
                    <a:gd name="T11" fmla="*/ 17 h 35"/>
                    <a:gd name="T12" fmla="*/ 41 w 70"/>
                    <a:gd name="T13" fmla="*/ 15 h 35"/>
                    <a:gd name="T14" fmla="*/ 50 w 70"/>
                    <a:gd name="T15" fmla="*/ 14 h 35"/>
                    <a:gd name="T16" fmla="*/ 59 w 70"/>
                    <a:gd name="T17" fmla="*/ 14 h 35"/>
                    <a:gd name="T18" fmla="*/ 67 w 70"/>
                    <a:gd name="T19" fmla="*/ 15 h 35"/>
                    <a:gd name="T20" fmla="*/ 70 w 70"/>
                    <a:gd name="T21" fmla="*/ 1 h 35"/>
                    <a:gd name="T22" fmla="*/ 59 w 70"/>
                    <a:gd name="T23" fmla="*/ 0 h 35"/>
                    <a:gd name="T24" fmla="*/ 50 w 70"/>
                    <a:gd name="T25" fmla="*/ 0 h 35"/>
                    <a:gd name="T26" fmla="*/ 41 w 70"/>
                    <a:gd name="T27" fmla="*/ 1 h 35"/>
                    <a:gd name="T28" fmla="*/ 31 w 70"/>
                    <a:gd name="T29" fmla="*/ 2 h 35"/>
                    <a:gd name="T30" fmla="*/ 20 w 70"/>
                    <a:gd name="T31" fmla="*/ 6 h 35"/>
                    <a:gd name="T32" fmla="*/ 13 w 70"/>
                    <a:gd name="T33" fmla="*/ 12 h 35"/>
                    <a:gd name="T34" fmla="*/ 6 w 70"/>
                    <a:gd name="T35" fmla="*/ 19 h 35"/>
                    <a:gd name="T36" fmla="*/ 0 w 70"/>
                    <a:gd name="T37" fmla="*/ 30 h 35"/>
                    <a:gd name="T38" fmla="*/ 0 w 70"/>
                    <a:gd name="T39" fmla="*/ 31 h 35"/>
                    <a:gd name="T40" fmla="*/ 14 w 70"/>
                    <a:gd name="T41" fmla="*/ 33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3"/>
                      </a:moveTo>
                      <a:lnTo>
                        <a:pt x="14" y="35"/>
                      </a:lnTo>
                      <a:lnTo>
                        <a:pt x="18" y="29"/>
                      </a:lnTo>
                      <a:lnTo>
                        <a:pt x="23" y="24"/>
                      </a:lnTo>
                      <a:lnTo>
                        <a:pt x="27" y="20"/>
                      </a:lnTo>
                      <a:lnTo>
                        <a:pt x="33" y="17"/>
                      </a:lnTo>
                      <a:lnTo>
                        <a:pt x="41" y="15"/>
                      </a:lnTo>
                      <a:lnTo>
                        <a:pt x="50" y="14"/>
                      </a:lnTo>
                      <a:lnTo>
                        <a:pt x="59" y="14"/>
                      </a:lnTo>
                      <a:lnTo>
                        <a:pt x="67" y="15"/>
                      </a:lnTo>
                      <a:lnTo>
                        <a:pt x="70" y="1"/>
                      </a:lnTo>
                      <a:lnTo>
                        <a:pt x="59" y="0"/>
                      </a:lnTo>
                      <a:lnTo>
                        <a:pt x="50" y="0"/>
                      </a:lnTo>
                      <a:lnTo>
                        <a:pt x="41" y="1"/>
                      </a:lnTo>
                      <a:lnTo>
                        <a:pt x="31" y="2"/>
                      </a:lnTo>
                      <a:lnTo>
                        <a:pt x="20" y="6"/>
                      </a:lnTo>
                      <a:lnTo>
                        <a:pt x="13" y="12"/>
                      </a:lnTo>
                      <a:lnTo>
                        <a:pt x="6" y="19"/>
                      </a:lnTo>
                      <a:lnTo>
                        <a:pt x="0" y="30"/>
                      </a:lnTo>
                      <a:lnTo>
                        <a:pt x="0" y="31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98"/>
                <p:cNvSpPr>
                  <a:spLocks/>
                </p:cNvSpPr>
                <p:nvPr/>
              </p:nvSpPr>
              <p:spPr bwMode="auto">
                <a:xfrm>
                  <a:off x="1436" y="2492"/>
                  <a:ext cx="57" cy="108"/>
                </a:xfrm>
                <a:custGeom>
                  <a:avLst/>
                  <a:gdLst>
                    <a:gd name="T0" fmla="*/ 55 w 57"/>
                    <a:gd name="T1" fmla="*/ 93 h 108"/>
                    <a:gd name="T2" fmla="*/ 57 w 57"/>
                    <a:gd name="T3" fmla="*/ 93 h 108"/>
                    <a:gd name="T4" fmla="*/ 43 w 57"/>
                    <a:gd name="T5" fmla="*/ 87 h 108"/>
                    <a:gd name="T6" fmla="*/ 34 w 57"/>
                    <a:gd name="T7" fmla="*/ 79 h 108"/>
                    <a:gd name="T8" fmla="*/ 25 w 57"/>
                    <a:gd name="T9" fmla="*/ 69 h 108"/>
                    <a:gd name="T10" fmla="*/ 20 w 57"/>
                    <a:gd name="T11" fmla="*/ 57 h 108"/>
                    <a:gd name="T12" fmla="*/ 17 w 57"/>
                    <a:gd name="T13" fmla="*/ 44 h 108"/>
                    <a:gd name="T14" fmla="*/ 17 w 57"/>
                    <a:gd name="T15" fmla="*/ 30 h 108"/>
                    <a:gd name="T16" fmla="*/ 17 w 57"/>
                    <a:gd name="T17" fmla="*/ 16 h 108"/>
                    <a:gd name="T18" fmla="*/ 19 w 57"/>
                    <a:gd name="T19" fmla="*/ 2 h 108"/>
                    <a:gd name="T20" fmla="*/ 5 w 57"/>
                    <a:gd name="T21" fmla="*/ 0 h 108"/>
                    <a:gd name="T22" fmla="*/ 2 w 57"/>
                    <a:gd name="T23" fmla="*/ 16 h 108"/>
                    <a:gd name="T24" fmla="*/ 0 w 57"/>
                    <a:gd name="T25" fmla="*/ 30 h 108"/>
                    <a:gd name="T26" fmla="*/ 2 w 57"/>
                    <a:gd name="T27" fmla="*/ 46 h 108"/>
                    <a:gd name="T28" fmla="*/ 6 w 57"/>
                    <a:gd name="T29" fmla="*/ 62 h 108"/>
                    <a:gd name="T30" fmla="*/ 13 w 57"/>
                    <a:gd name="T31" fmla="*/ 76 h 108"/>
                    <a:gd name="T32" fmla="*/ 24 w 57"/>
                    <a:gd name="T33" fmla="*/ 88 h 108"/>
                    <a:gd name="T34" fmla="*/ 36 w 57"/>
                    <a:gd name="T35" fmla="*/ 99 h 108"/>
                    <a:gd name="T36" fmla="*/ 52 w 57"/>
                    <a:gd name="T37" fmla="*/ 108 h 108"/>
                    <a:gd name="T38" fmla="*/ 53 w 57"/>
                    <a:gd name="T39" fmla="*/ 108 h 108"/>
                    <a:gd name="T40" fmla="*/ 55 w 57"/>
                    <a:gd name="T41" fmla="*/ 93 h 10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108"/>
                    <a:gd name="T65" fmla="*/ 57 w 57"/>
                    <a:gd name="T66" fmla="*/ 108 h 10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108">
                      <a:moveTo>
                        <a:pt x="55" y="93"/>
                      </a:moveTo>
                      <a:lnTo>
                        <a:pt x="57" y="93"/>
                      </a:lnTo>
                      <a:lnTo>
                        <a:pt x="43" y="87"/>
                      </a:lnTo>
                      <a:lnTo>
                        <a:pt x="34" y="79"/>
                      </a:lnTo>
                      <a:lnTo>
                        <a:pt x="25" y="69"/>
                      </a:lnTo>
                      <a:lnTo>
                        <a:pt x="20" y="57"/>
                      </a:lnTo>
                      <a:lnTo>
                        <a:pt x="17" y="44"/>
                      </a:lnTo>
                      <a:lnTo>
                        <a:pt x="17" y="30"/>
                      </a:lnTo>
                      <a:lnTo>
                        <a:pt x="17" y="16"/>
                      </a:lnTo>
                      <a:lnTo>
                        <a:pt x="19" y="2"/>
                      </a:lnTo>
                      <a:lnTo>
                        <a:pt x="5" y="0"/>
                      </a:lnTo>
                      <a:lnTo>
                        <a:pt x="2" y="16"/>
                      </a:lnTo>
                      <a:lnTo>
                        <a:pt x="0" y="30"/>
                      </a:lnTo>
                      <a:lnTo>
                        <a:pt x="2" y="46"/>
                      </a:lnTo>
                      <a:lnTo>
                        <a:pt x="6" y="62"/>
                      </a:lnTo>
                      <a:lnTo>
                        <a:pt x="13" y="76"/>
                      </a:lnTo>
                      <a:lnTo>
                        <a:pt x="24" y="88"/>
                      </a:lnTo>
                      <a:lnTo>
                        <a:pt x="36" y="99"/>
                      </a:lnTo>
                      <a:lnTo>
                        <a:pt x="52" y="108"/>
                      </a:lnTo>
                      <a:lnTo>
                        <a:pt x="53" y="108"/>
                      </a:lnTo>
                      <a:lnTo>
                        <a:pt x="55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99"/>
                <p:cNvSpPr>
                  <a:spLocks/>
                </p:cNvSpPr>
                <p:nvPr/>
              </p:nvSpPr>
              <p:spPr bwMode="auto">
                <a:xfrm>
                  <a:off x="1489" y="2585"/>
                  <a:ext cx="47" cy="18"/>
                </a:xfrm>
                <a:custGeom>
                  <a:avLst/>
                  <a:gdLst>
                    <a:gd name="T0" fmla="*/ 40 w 47"/>
                    <a:gd name="T1" fmla="*/ 0 h 18"/>
                    <a:gd name="T2" fmla="*/ 42 w 47"/>
                    <a:gd name="T3" fmla="*/ 0 h 18"/>
                    <a:gd name="T4" fmla="*/ 37 w 47"/>
                    <a:gd name="T5" fmla="*/ 1 h 18"/>
                    <a:gd name="T6" fmla="*/ 33 w 47"/>
                    <a:gd name="T7" fmla="*/ 3 h 18"/>
                    <a:gd name="T8" fmla="*/ 28 w 47"/>
                    <a:gd name="T9" fmla="*/ 1 h 18"/>
                    <a:gd name="T10" fmla="*/ 23 w 47"/>
                    <a:gd name="T11" fmla="*/ 1 h 18"/>
                    <a:gd name="T12" fmla="*/ 17 w 47"/>
                    <a:gd name="T13" fmla="*/ 1 h 18"/>
                    <a:gd name="T14" fmla="*/ 12 w 47"/>
                    <a:gd name="T15" fmla="*/ 3 h 18"/>
                    <a:gd name="T16" fmla="*/ 7 w 47"/>
                    <a:gd name="T17" fmla="*/ 1 h 18"/>
                    <a:gd name="T18" fmla="*/ 2 w 47"/>
                    <a:gd name="T19" fmla="*/ 0 h 18"/>
                    <a:gd name="T20" fmla="*/ 0 w 47"/>
                    <a:gd name="T21" fmla="*/ 15 h 18"/>
                    <a:gd name="T22" fmla="*/ 5 w 47"/>
                    <a:gd name="T23" fmla="*/ 16 h 18"/>
                    <a:gd name="T24" fmla="*/ 12 w 47"/>
                    <a:gd name="T25" fmla="*/ 17 h 18"/>
                    <a:gd name="T26" fmla="*/ 17 w 47"/>
                    <a:gd name="T27" fmla="*/ 18 h 18"/>
                    <a:gd name="T28" fmla="*/ 23 w 47"/>
                    <a:gd name="T29" fmla="*/ 18 h 18"/>
                    <a:gd name="T30" fmla="*/ 28 w 47"/>
                    <a:gd name="T31" fmla="*/ 18 h 18"/>
                    <a:gd name="T32" fmla="*/ 33 w 47"/>
                    <a:gd name="T33" fmla="*/ 17 h 18"/>
                    <a:gd name="T34" fmla="*/ 40 w 47"/>
                    <a:gd name="T35" fmla="*/ 16 h 18"/>
                    <a:gd name="T36" fmla="*/ 45 w 47"/>
                    <a:gd name="T37" fmla="*/ 15 h 18"/>
                    <a:gd name="T38" fmla="*/ 47 w 47"/>
                    <a:gd name="T39" fmla="*/ 15 h 18"/>
                    <a:gd name="T40" fmla="*/ 40 w 47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18"/>
                    <a:gd name="T65" fmla="*/ 47 w 47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18">
                      <a:moveTo>
                        <a:pt x="40" y="0"/>
                      </a:move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3" y="3"/>
                      </a:lnTo>
                      <a:lnTo>
                        <a:pt x="28" y="1"/>
                      </a:lnTo>
                      <a:lnTo>
                        <a:pt x="23" y="1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5" y="16"/>
                      </a:lnTo>
                      <a:lnTo>
                        <a:pt x="12" y="17"/>
                      </a:lnTo>
                      <a:lnTo>
                        <a:pt x="17" y="18"/>
                      </a:lnTo>
                      <a:lnTo>
                        <a:pt x="23" y="18"/>
                      </a:lnTo>
                      <a:lnTo>
                        <a:pt x="28" y="18"/>
                      </a:lnTo>
                      <a:lnTo>
                        <a:pt x="33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7" y="1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 100"/>
                <p:cNvSpPr>
                  <a:spLocks/>
                </p:cNvSpPr>
                <p:nvPr/>
              </p:nvSpPr>
              <p:spPr bwMode="auto">
                <a:xfrm>
                  <a:off x="1529" y="2516"/>
                  <a:ext cx="109" cy="84"/>
                </a:xfrm>
                <a:custGeom>
                  <a:avLst/>
                  <a:gdLst>
                    <a:gd name="T0" fmla="*/ 97 w 109"/>
                    <a:gd name="T1" fmla="*/ 0 h 84"/>
                    <a:gd name="T2" fmla="*/ 98 w 109"/>
                    <a:gd name="T3" fmla="*/ 0 h 84"/>
                    <a:gd name="T4" fmla="*/ 87 w 109"/>
                    <a:gd name="T5" fmla="*/ 10 h 84"/>
                    <a:gd name="T6" fmla="*/ 75 w 109"/>
                    <a:gd name="T7" fmla="*/ 20 h 84"/>
                    <a:gd name="T8" fmla="*/ 64 w 109"/>
                    <a:gd name="T9" fmla="*/ 29 h 84"/>
                    <a:gd name="T10" fmla="*/ 52 w 109"/>
                    <a:gd name="T11" fmla="*/ 38 h 84"/>
                    <a:gd name="T12" fmla="*/ 40 w 109"/>
                    <a:gd name="T13" fmla="*/ 47 h 84"/>
                    <a:gd name="T14" fmla="*/ 28 w 109"/>
                    <a:gd name="T15" fmla="*/ 53 h 84"/>
                    <a:gd name="T16" fmla="*/ 13 w 109"/>
                    <a:gd name="T17" fmla="*/ 62 h 84"/>
                    <a:gd name="T18" fmla="*/ 0 w 109"/>
                    <a:gd name="T19" fmla="*/ 69 h 84"/>
                    <a:gd name="T20" fmla="*/ 7 w 109"/>
                    <a:gd name="T21" fmla="*/ 84 h 84"/>
                    <a:gd name="T22" fmla="*/ 20 w 109"/>
                    <a:gd name="T23" fmla="*/ 76 h 84"/>
                    <a:gd name="T24" fmla="*/ 35 w 109"/>
                    <a:gd name="T25" fmla="*/ 68 h 84"/>
                    <a:gd name="T26" fmla="*/ 47 w 109"/>
                    <a:gd name="T27" fmla="*/ 59 h 84"/>
                    <a:gd name="T28" fmla="*/ 62 w 109"/>
                    <a:gd name="T29" fmla="*/ 50 h 84"/>
                    <a:gd name="T30" fmla="*/ 74 w 109"/>
                    <a:gd name="T31" fmla="*/ 41 h 84"/>
                    <a:gd name="T32" fmla="*/ 85 w 109"/>
                    <a:gd name="T33" fmla="*/ 32 h 84"/>
                    <a:gd name="T34" fmla="*/ 97 w 109"/>
                    <a:gd name="T35" fmla="*/ 22 h 84"/>
                    <a:gd name="T36" fmla="*/ 108 w 109"/>
                    <a:gd name="T37" fmla="*/ 10 h 84"/>
                    <a:gd name="T38" fmla="*/ 109 w 109"/>
                    <a:gd name="T39" fmla="*/ 10 h 84"/>
                    <a:gd name="T40" fmla="*/ 97 w 109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4"/>
                    <a:gd name="T65" fmla="*/ 109 w 109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4">
                      <a:moveTo>
                        <a:pt x="97" y="0"/>
                      </a:moveTo>
                      <a:lnTo>
                        <a:pt x="98" y="0"/>
                      </a:lnTo>
                      <a:lnTo>
                        <a:pt x="87" y="10"/>
                      </a:lnTo>
                      <a:lnTo>
                        <a:pt x="75" y="20"/>
                      </a:lnTo>
                      <a:lnTo>
                        <a:pt x="64" y="29"/>
                      </a:lnTo>
                      <a:lnTo>
                        <a:pt x="52" y="38"/>
                      </a:lnTo>
                      <a:lnTo>
                        <a:pt x="40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4"/>
                      </a:lnTo>
                      <a:lnTo>
                        <a:pt x="20" y="76"/>
                      </a:lnTo>
                      <a:lnTo>
                        <a:pt x="35" y="68"/>
                      </a:lnTo>
                      <a:lnTo>
                        <a:pt x="47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5" y="32"/>
                      </a:lnTo>
                      <a:lnTo>
                        <a:pt x="97" y="22"/>
                      </a:lnTo>
                      <a:lnTo>
                        <a:pt x="108" y="10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1" name="Freeform 101"/>
                <p:cNvSpPr>
                  <a:spLocks/>
                </p:cNvSpPr>
                <p:nvPr/>
              </p:nvSpPr>
              <p:spPr bwMode="auto">
                <a:xfrm>
                  <a:off x="1626" y="2289"/>
                  <a:ext cx="244" cy="237"/>
                </a:xfrm>
                <a:custGeom>
                  <a:avLst/>
                  <a:gdLst>
                    <a:gd name="T0" fmla="*/ 229 w 244"/>
                    <a:gd name="T1" fmla="*/ 0 h 237"/>
                    <a:gd name="T2" fmla="*/ 222 w 244"/>
                    <a:gd name="T3" fmla="*/ 13 h 237"/>
                    <a:gd name="T4" fmla="*/ 212 w 244"/>
                    <a:gd name="T5" fmla="*/ 25 h 237"/>
                    <a:gd name="T6" fmla="*/ 199 w 244"/>
                    <a:gd name="T7" fmla="*/ 40 h 237"/>
                    <a:gd name="T8" fmla="*/ 186 w 244"/>
                    <a:gd name="T9" fmla="*/ 54 h 237"/>
                    <a:gd name="T10" fmla="*/ 171 w 244"/>
                    <a:gd name="T11" fmla="*/ 70 h 237"/>
                    <a:gd name="T12" fmla="*/ 156 w 244"/>
                    <a:gd name="T13" fmla="*/ 85 h 237"/>
                    <a:gd name="T14" fmla="*/ 139 w 244"/>
                    <a:gd name="T15" fmla="*/ 100 h 237"/>
                    <a:gd name="T16" fmla="*/ 122 w 244"/>
                    <a:gd name="T17" fmla="*/ 116 h 237"/>
                    <a:gd name="T18" fmla="*/ 104 w 244"/>
                    <a:gd name="T19" fmla="*/ 132 h 237"/>
                    <a:gd name="T20" fmla="*/ 87 w 244"/>
                    <a:gd name="T21" fmla="*/ 146 h 237"/>
                    <a:gd name="T22" fmla="*/ 70 w 244"/>
                    <a:gd name="T23" fmla="*/ 162 h 237"/>
                    <a:gd name="T24" fmla="*/ 53 w 244"/>
                    <a:gd name="T25" fmla="*/ 176 h 237"/>
                    <a:gd name="T26" fmla="*/ 38 w 244"/>
                    <a:gd name="T27" fmla="*/ 190 h 237"/>
                    <a:gd name="T28" fmla="*/ 24 w 244"/>
                    <a:gd name="T29" fmla="*/ 203 h 237"/>
                    <a:gd name="T30" fmla="*/ 12 w 244"/>
                    <a:gd name="T31" fmla="*/ 216 h 237"/>
                    <a:gd name="T32" fmla="*/ 0 w 244"/>
                    <a:gd name="T33" fmla="*/ 227 h 237"/>
                    <a:gd name="T34" fmla="*/ 12 w 244"/>
                    <a:gd name="T35" fmla="*/ 237 h 237"/>
                    <a:gd name="T36" fmla="*/ 21 w 244"/>
                    <a:gd name="T37" fmla="*/ 226 h 237"/>
                    <a:gd name="T38" fmla="*/ 34 w 244"/>
                    <a:gd name="T39" fmla="*/ 215 h 237"/>
                    <a:gd name="T40" fmla="*/ 48 w 244"/>
                    <a:gd name="T41" fmla="*/ 202 h 237"/>
                    <a:gd name="T42" fmla="*/ 63 w 244"/>
                    <a:gd name="T43" fmla="*/ 189 h 237"/>
                    <a:gd name="T44" fmla="*/ 79 w 244"/>
                    <a:gd name="T45" fmla="*/ 174 h 237"/>
                    <a:gd name="T46" fmla="*/ 96 w 244"/>
                    <a:gd name="T47" fmla="*/ 158 h 237"/>
                    <a:gd name="T48" fmla="*/ 113 w 244"/>
                    <a:gd name="T49" fmla="*/ 144 h 237"/>
                    <a:gd name="T50" fmla="*/ 131 w 244"/>
                    <a:gd name="T51" fmla="*/ 128 h 237"/>
                    <a:gd name="T52" fmla="*/ 148 w 244"/>
                    <a:gd name="T53" fmla="*/ 112 h 237"/>
                    <a:gd name="T54" fmla="*/ 165 w 244"/>
                    <a:gd name="T55" fmla="*/ 97 h 237"/>
                    <a:gd name="T56" fmla="*/ 181 w 244"/>
                    <a:gd name="T57" fmla="*/ 80 h 237"/>
                    <a:gd name="T58" fmla="*/ 198 w 244"/>
                    <a:gd name="T59" fmla="*/ 64 h 237"/>
                    <a:gd name="T60" fmla="*/ 211 w 244"/>
                    <a:gd name="T61" fmla="*/ 49 h 237"/>
                    <a:gd name="T62" fmla="*/ 225 w 244"/>
                    <a:gd name="T63" fmla="*/ 35 h 237"/>
                    <a:gd name="T64" fmla="*/ 234 w 244"/>
                    <a:gd name="T65" fmla="*/ 20 h 237"/>
                    <a:gd name="T66" fmla="*/ 244 w 244"/>
                    <a:gd name="T67" fmla="*/ 7 h 237"/>
                    <a:gd name="T68" fmla="*/ 229 w 244"/>
                    <a:gd name="T69" fmla="*/ 0 h 2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4"/>
                    <a:gd name="T106" fmla="*/ 0 h 237"/>
                    <a:gd name="T107" fmla="*/ 244 w 244"/>
                    <a:gd name="T108" fmla="*/ 237 h 2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4" h="237">
                      <a:moveTo>
                        <a:pt x="229" y="0"/>
                      </a:moveTo>
                      <a:lnTo>
                        <a:pt x="222" y="13"/>
                      </a:lnTo>
                      <a:lnTo>
                        <a:pt x="212" y="25"/>
                      </a:lnTo>
                      <a:lnTo>
                        <a:pt x="199" y="40"/>
                      </a:lnTo>
                      <a:lnTo>
                        <a:pt x="186" y="54"/>
                      </a:lnTo>
                      <a:lnTo>
                        <a:pt x="171" y="70"/>
                      </a:lnTo>
                      <a:lnTo>
                        <a:pt x="156" y="85"/>
                      </a:lnTo>
                      <a:lnTo>
                        <a:pt x="139" y="100"/>
                      </a:lnTo>
                      <a:lnTo>
                        <a:pt x="122" y="116"/>
                      </a:lnTo>
                      <a:lnTo>
                        <a:pt x="104" y="132"/>
                      </a:lnTo>
                      <a:lnTo>
                        <a:pt x="87" y="146"/>
                      </a:lnTo>
                      <a:lnTo>
                        <a:pt x="70" y="162"/>
                      </a:lnTo>
                      <a:lnTo>
                        <a:pt x="53" y="176"/>
                      </a:lnTo>
                      <a:lnTo>
                        <a:pt x="38" y="190"/>
                      </a:lnTo>
                      <a:lnTo>
                        <a:pt x="24" y="203"/>
                      </a:lnTo>
                      <a:lnTo>
                        <a:pt x="12" y="216"/>
                      </a:lnTo>
                      <a:lnTo>
                        <a:pt x="0" y="227"/>
                      </a:lnTo>
                      <a:lnTo>
                        <a:pt x="12" y="237"/>
                      </a:lnTo>
                      <a:lnTo>
                        <a:pt x="21" y="226"/>
                      </a:lnTo>
                      <a:lnTo>
                        <a:pt x="34" y="215"/>
                      </a:lnTo>
                      <a:lnTo>
                        <a:pt x="48" y="202"/>
                      </a:lnTo>
                      <a:lnTo>
                        <a:pt x="63" y="189"/>
                      </a:lnTo>
                      <a:lnTo>
                        <a:pt x="79" y="174"/>
                      </a:lnTo>
                      <a:lnTo>
                        <a:pt x="96" y="158"/>
                      </a:lnTo>
                      <a:lnTo>
                        <a:pt x="113" y="144"/>
                      </a:lnTo>
                      <a:lnTo>
                        <a:pt x="131" y="128"/>
                      </a:lnTo>
                      <a:lnTo>
                        <a:pt x="148" y="112"/>
                      </a:lnTo>
                      <a:lnTo>
                        <a:pt x="165" y="97"/>
                      </a:lnTo>
                      <a:lnTo>
                        <a:pt x="181" y="80"/>
                      </a:lnTo>
                      <a:lnTo>
                        <a:pt x="198" y="64"/>
                      </a:lnTo>
                      <a:lnTo>
                        <a:pt x="211" y="49"/>
                      </a:lnTo>
                      <a:lnTo>
                        <a:pt x="225" y="35"/>
                      </a:lnTo>
                      <a:lnTo>
                        <a:pt x="234" y="20"/>
                      </a:lnTo>
                      <a:lnTo>
                        <a:pt x="244" y="7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2" name="Freeform 102"/>
                <p:cNvSpPr>
                  <a:spLocks/>
                </p:cNvSpPr>
                <p:nvPr/>
              </p:nvSpPr>
              <p:spPr bwMode="auto">
                <a:xfrm>
                  <a:off x="1855" y="2284"/>
                  <a:ext cx="15" cy="12"/>
                </a:xfrm>
                <a:custGeom>
                  <a:avLst/>
                  <a:gdLst>
                    <a:gd name="T0" fmla="*/ 15 w 15"/>
                    <a:gd name="T1" fmla="*/ 12 h 12"/>
                    <a:gd name="T2" fmla="*/ 15 w 15"/>
                    <a:gd name="T3" fmla="*/ 6 h 12"/>
                    <a:gd name="T4" fmla="*/ 11 w 15"/>
                    <a:gd name="T5" fmla="*/ 1 h 12"/>
                    <a:gd name="T6" fmla="*/ 5 w 15"/>
                    <a:gd name="T7" fmla="*/ 0 h 12"/>
                    <a:gd name="T8" fmla="*/ 0 w 15"/>
                    <a:gd name="T9" fmla="*/ 5 h 12"/>
                    <a:gd name="T10" fmla="*/ 15 w 15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12"/>
                    <a:gd name="T20" fmla="*/ 15 w 15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12">
                      <a:moveTo>
                        <a:pt x="15" y="12"/>
                      </a:moveTo>
                      <a:lnTo>
                        <a:pt x="15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Freeform 103"/>
                <p:cNvSpPr>
                  <a:spLocks/>
                </p:cNvSpPr>
                <p:nvPr/>
              </p:nvSpPr>
              <p:spPr bwMode="auto">
                <a:xfrm>
                  <a:off x="1589" y="2416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2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Freeform 104"/>
                <p:cNvSpPr>
                  <a:spLocks/>
                </p:cNvSpPr>
                <p:nvPr/>
              </p:nvSpPr>
              <p:spPr bwMode="auto">
                <a:xfrm>
                  <a:off x="1595" y="2409"/>
                  <a:ext cx="29" cy="21"/>
                </a:xfrm>
                <a:custGeom>
                  <a:avLst/>
                  <a:gdLst>
                    <a:gd name="T0" fmla="*/ 15 w 29"/>
                    <a:gd name="T1" fmla="*/ 2 h 21"/>
                    <a:gd name="T2" fmla="*/ 15 w 29"/>
                    <a:gd name="T3" fmla="*/ 2 h 21"/>
                    <a:gd name="T4" fmla="*/ 15 w 29"/>
                    <a:gd name="T5" fmla="*/ 4 h 21"/>
                    <a:gd name="T6" fmla="*/ 14 w 29"/>
                    <a:gd name="T7" fmla="*/ 3 h 21"/>
                    <a:gd name="T8" fmla="*/ 8 w 29"/>
                    <a:gd name="T9" fmla="*/ 6 h 21"/>
                    <a:gd name="T10" fmla="*/ 0 w 29"/>
                    <a:gd name="T11" fmla="*/ 7 h 21"/>
                    <a:gd name="T12" fmla="*/ 3 w 29"/>
                    <a:gd name="T13" fmla="*/ 21 h 21"/>
                    <a:gd name="T14" fmla="*/ 10 w 29"/>
                    <a:gd name="T15" fmla="*/ 20 h 21"/>
                    <a:gd name="T16" fmla="*/ 19 w 29"/>
                    <a:gd name="T17" fmla="*/ 18 h 21"/>
                    <a:gd name="T18" fmla="*/ 27 w 29"/>
                    <a:gd name="T19" fmla="*/ 12 h 21"/>
                    <a:gd name="T20" fmla="*/ 29 w 29"/>
                    <a:gd name="T21" fmla="*/ 0 h 21"/>
                    <a:gd name="T22" fmla="*/ 29 w 29"/>
                    <a:gd name="T23" fmla="*/ 0 h 21"/>
                    <a:gd name="T24" fmla="*/ 15 w 29"/>
                    <a:gd name="T25" fmla="*/ 2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21"/>
                    <a:gd name="T41" fmla="*/ 29 w 2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21"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8" y="6"/>
                      </a:lnTo>
                      <a:lnTo>
                        <a:pt x="0" y="7"/>
                      </a:lnTo>
                      <a:lnTo>
                        <a:pt x="3" y="21"/>
                      </a:lnTo>
                      <a:lnTo>
                        <a:pt x="10" y="20"/>
                      </a:lnTo>
                      <a:lnTo>
                        <a:pt x="19" y="18"/>
                      </a:lnTo>
                      <a:lnTo>
                        <a:pt x="27" y="12"/>
                      </a:lnTo>
                      <a:lnTo>
                        <a:pt x="29" y="0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05"/>
                <p:cNvSpPr>
                  <a:spLocks/>
                </p:cNvSpPr>
                <p:nvPr/>
              </p:nvSpPr>
              <p:spPr bwMode="auto">
                <a:xfrm>
                  <a:off x="1595" y="2358"/>
                  <a:ext cx="29" cy="53"/>
                </a:xfrm>
                <a:custGeom>
                  <a:avLst/>
                  <a:gdLst>
                    <a:gd name="T0" fmla="*/ 3 w 29"/>
                    <a:gd name="T1" fmla="*/ 14 h 53"/>
                    <a:gd name="T2" fmla="*/ 0 w 29"/>
                    <a:gd name="T3" fmla="*/ 14 h 53"/>
                    <a:gd name="T4" fmla="*/ 6 w 29"/>
                    <a:gd name="T5" fmla="*/ 18 h 53"/>
                    <a:gd name="T6" fmla="*/ 10 w 29"/>
                    <a:gd name="T7" fmla="*/ 28 h 53"/>
                    <a:gd name="T8" fmla="*/ 13 w 29"/>
                    <a:gd name="T9" fmla="*/ 41 h 53"/>
                    <a:gd name="T10" fmla="*/ 15 w 29"/>
                    <a:gd name="T11" fmla="*/ 53 h 53"/>
                    <a:gd name="T12" fmla="*/ 29 w 29"/>
                    <a:gd name="T13" fmla="*/ 51 h 53"/>
                    <a:gd name="T14" fmla="*/ 27 w 29"/>
                    <a:gd name="T15" fmla="*/ 39 h 53"/>
                    <a:gd name="T16" fmla="*/ 25 w 29"/>
                    <a:gd name="T17" fmla="*/ 25 h 53"/>
                    <a:gd name="T18" fmla="*/ 19 w 29"/>
                    <a:gd name="T19" fmla="*/ 11 h 53"/>
                    <a:gd name="T20" fmla="*/ 8 w 29"/>
                    <a:gd name="T21" fmla="*/ 0 h 53"/>
                    <a:gd name="T22" fmla="*/ 5 w 29"/>
                    <a:gd name="T23" fmla="*/ 0 h 53"/>
                    <a:gd name="T24" fmla="*/ 3 w 29"/>
                    <a:gd name="T25" fmla="*/ 14 h 5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53"/>
                    <a:gd name="T41" fmla="*/ 29 w 29"/>
                    <a:gd name="T42" fmla="*/ 53 h 5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53">
                      <a:moveTo>
                        <a:pt x="3" y="14"/>
                      </a:moveTo>
                      <a:lnTo>
                        <a:pt x="0" y="14"/>
                      </a:lnTo>
                      <a:lnTo>
                        <a:pt x="6" y="18"/>
                      </a:lnTo>
                      <a:lnTo>
                        <a:pt x="10" y="28"/>
                      </a:lnTo>
                      <a:lnTo>
                        <a:pt x="13" y="41"/>
                      </a:lnTo>
                      <a:lnTo>
                        <a:pt x="15" y="53"/>
                      </a:lnTo>
                      <a:lnTo>
                        <a:pt x="29" y="51"/>
                      </a:lnTo>
                      <a:lnTo>
                        <a:pt x="27" y="39"/>
                      </a:lnTo>
                      <a:lnTo>
                        <a:pt x="25" y="25"/>
                      </a:lnTo>
                      <a:lnTo>
                        <a:pt x="19" y="11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06"/>
                <p:cNvSpPr>
                  <a:spLocks/>
                </p:cNvSpPr>
                <p:nvPr/>
              </p:nvSpPr>
              <p:spPr bwMode="auto">
                <a:xfrm>
                  <a:off x="1558" y="2358"/>
                  <a:ext cx="42" cy="32"/>
                </a:xfrm>
                <a:custGeom>
                  <a:avLst/>
                  <a:gdLst>
                    <a:gd name="T0" fmla="*/ 14 w 42"/>
                    <a:gd name="T1" fmla="*/ 31 h 32"/>
                    <a:gd name="T2" fmla="*/ 14 w 42"/>
                    <a:gd name="T3" fmla="*/ 32 h 32"/>
                    <a:gd name="T4" fmla="*/ 19 w 42"/>
                    <a:gd name="T5" fmla="*/ 25 h 32"/>
                    <a:gd name="T6" fmla="*/ 27 w 42"/>
                    <a:gd name="T7" fmla="*/ 18 h 32"/>
                    <a:gd name="T8" fmla="*/ 33 w 42"/>
                    <a:gd name="T9" fmla="*/ 14 h 32"/>
                    <a:gd name="T10" fmla="*/ 40 w 42"/>
                    <a:gd name="T11" fmla="*/ 14 h 32"/>
                    <a:gd name="T12" fmla="*/ 42 w 42"/>
                    <a:gd name="T13" fmla="*/ 0 h 32"/>
                    <a:gd name="T14" fmla="*/ 30 w 42"/>
                    <a:gd name="T15" fmla="*/ 0 h 32"/>
                    <a:gd name="T16" fmla="*/ 17 w 42"/>
                    <a:gd name="T17" fmla="*/ 6 h 32"/>
                    <a:gd name="T18" fmla="*/ 7 w 42"/>
                    <a:gd name="T19" fmla="*/ 16 h 32"/>
                    <a:gd name="T20" fmla="*/ 0 w 42"/>
                    <a:gd name="T21" fmla="*/ 28 h 32"/>
                    <a:gd name="T22" fmla="*/ 0 w 42"/>
                    <a:gd name="T23" fmla="*/ 29 h 32"/>
                    <a:gd name="T24" fmla="*/ 14 w 42"/>
                    <a:gd name="T25" fmla="*/ 31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2"/>
                    <a:gd name="T40" fmla="*/ 0 h 32"/>
                    <a:gd name="T41" fmla="*/ 42 w 42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2" h="32">
                      <a:moveTo>
                        <a:pt x="14" y="31"/>
                      </a:moveTo>
                      <a:lnTo>
                        <a:pt x="14" y="32"/>
                      </a:lnTo>
                      <a:lnTo>
                        <a:pt x="19" y="25"/>
                      </a:lnTo>
                      <a:lnTo>
                        <a:pt x="27" y="18"/>
                      </a:lnTo>
                      <a:lnTo>
                        <a:pt x="33" y="14"/>
                      </a:lnTo>
                      <a:lnTo>
                        <a:pt x="40" y="14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17" y="6"/>
                      </a:lnTo>
                      <a:lnTo>
                        <a:pt x="7" y="16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4" y="3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07"/>
                <p:cNvSpPr>
                  <a:spLocks/>
                </p:cNvSpPr>
                <p:nvPr/>
              </p:nvSpPr>
              <p:spPr bwMode="auto">
                <a:xfrm>
                  <a:off x="1556" y="2387"/>
                  <a:ext cx="21" cy="48"/>
                </a:xfrm>
                <a:custGeom>
                  <a:avLst/>
                  <a:gdLst>
                    <a:gd name="T0" fmla="*/ 21 w 21"/>
                    <a:gd name="T1" fmla="*/ 46 h 48"/>
                    <a:gd name="T2" fmla="*/ 21 w 21"/>
                    <a:gd name="T3" fmla="*/ 46 h 48"/>
                    <a:gd name="T4" fmla="*/ 19 w 21"/>
                    <a:gd name="T5" fmla="*/ 34 h 48"/>
                    <a:gd name="T6" fmla="*/ 16 w 21"/>
                    <a:gd name="T7" fmla="*/ 23 h 48"/>
                    <a:gd name="T8" fmla="*/ 16 w 21"/>
                    <a:gd name="T9" fmla="*/ 13 h 48"/>
                    <a:gd name="T10" fmla="*/ 16 w 21"/>
                    <a:gd name="T11" fmla="*/ 2 h 48"/>
                    <a:gd name="T12" fmla="*/ 2 w 21"/>
                    <a:gd name="T13" fmla="*/ 0 h 48"/>
                    <a:gd name="T14" fmla="*/ 0 w 21"/>
                    <a:gd name="T15" fmla="*/ 13 h 48"/>
                    <a:gd name="T16" fmla="*/ 2 w 21"/>
                    <a:gd name="T17" fmla="*/ 25 h 48"/>
                    <a:gd name="T18" fmla="*/ 4 w 21"/>
                    <a:gd name="T19" fmla="*/ 36 h 48"/>
                    <a:gd name="T20" fmla="*/ 7 w 21"/>
                    <a:gd name="T21" fmla="*/ 48 h 48"/>
                    <a:gd name="T22" fmla="*/ 7 w 21"/>
                    <a:gd name="T23" fmla="*/ 48 h 48"/>
                    <a:gd name="T24" fmla="*/ 21 w 21"/>
                    <a:gd name="T25" fmla="*/ 46 h 4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48"/>
                    <a:gd name="T41" fmla="*/ 21 w 21"/>
                    <a:gd name="T42" fmla="*/ 48 h 4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48">
                      <a:moveTo>
                        <a:pt x="21" y="46"/>
                      </a:moveTo>
                      <a:lnTo>
                        <a:pt x="21" y="46"/>
                      </a:lnTo>
                      <a:lnTo>
                        <a:pt x="19" y="34"/>
                      </a:lnTo>
                      <a:lnTo>
                        <a:pt x="16" y="23"/>
                      </a:lnTo>
                      <a:lnTo>
                        <a:pt x="16" y="13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13"/>
                      </a:lnTo>
                      <a:lnTo>
                        <a:pt x="2" y="25"/>
                      </a:lnTo>
                      <a:lnTo>
                        <a:pt x="4" y="36"/>
                      </a:lnTo>
                      <a:lnTo>
                        <a:pt x="7" y="48"/>
                      </a:lnTo>
                      <a:lnTo>
                        <a:pt x="21" y="4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108"/>
                <p:cNvSpPr>
                  <a:spLocks/>
                </p:cNvSpPr>
                <p:nvPr/>
              </p:nvSpPr>
              <p:spPr bwMode="auto">
                <a:xfrm>
                  <a:off x="1563" y="2433"/>
                  <a:ext cx="36" cy="26"/>
                </a:xfrm>
                <a:custGeom>
                  <a:avLst/>
                  <a:gdLst>
                    <a:gd name="T0" fmla="*/ 36 w 36"/>
                    <a:gd name="T1" fmla="*/ 9 h 26"/>
                    <a:gd name="T2" fmla="*/ 36 w 36"/>
                    <a:gd name="T3" fmla="*/ 9 h 26"/>
                    <a:gd name="T4" fmla="*/ 28 w 36"/>
                    <a:gd name="T5" fmla="*/ 9 h 26"/>
                    <a:gd name="T6" fmla="*/ 22 w 36"/>
                    <a:gd name="T7" fmla="*/ 7 h 26"/>
                    <a:gd name="T8" fmla="*/ 17 w 36"/>
                    <a:gd name="T9" fmla="*/ 3 h 26"/>
                    <a:gd name="T10" fmla="*/ 14 w 36"/>
                    <a:gd name="T11" fmla="*/ 0 h 26"/>
                    <a:gd name="T12" fmla="*/ 0 w 36"/>
                    <a:gd name="T13" fmla="*/ 2 h 26"/>
                    <a:gd name="T14" fmla="*/ 5 w 36"/>
                    <a:gd name="T15" fmla="*/ 13 h 26"/>
                    <a:gd name="T16" fmla="*/ 14 w 36"/>
                    <a:gd name="T17" fmla="*/ 22 h 26"/>
                    <a:gd name="T18" fmla="*/ 25 w 36"/>
                    <a:gd name="T19" fmla="*/ 24 h 26"/>
                    <a:gd name="T20" fmla="*/ 36 w 36"/>
                    <a:gd name="T21" fmla="*/ 26 h 26"/>
                    <a:gd name="T22" fmla="*/ 36 w 36"/>
                    <a:gd name="T23" fmla="*/ 26 h 26"/>
                    <a:gd name="T24" fmla="*/ 36 w 36"/>
                    <a:gd name="T25" fmla="*/ 9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6"/>
                    <a:gd name="T41" fmla="*/ 36 w 36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6"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28" y="9"/>
                      </a:lnTo>
                      <a:lnTo>
                        <a:pt x="22" y="7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0" y="2"/>
                      </a:lnTo>
                      <a:lnTo>
                        <a:pt x="5" y="13"/>
                      </a:lnTo>
                      <a:lnTo>
                        <a:pt x="14" y="22"/>
                      </a:lnTo>
                      <a:lnTo>
                        <a:pt x="25" y="24"/>
                      </a:lnTo>
                      <a:lnTo>
                        <a:pt x="36" y="26"/>
                      </a:lnTo>
                      <a:lnTo>
                        <a:pt x="36" y="9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 109"/>
                <p:cNvSpPr>
                  <a:spLocks/>
                </p:cNvSpPr>
                <p:nvPr/>
              </p:nvSpPr>
              <p:spPr bwMode="auto">
                <a:xfrm>
                  <a:off x="1599" y="2430"/>
                  <a:ext cx="62" cy="29"/>
                </a:xfrm>
                <a:custGeom>
                  <a:avLst/>
                  <a:gdLst>
                    <a:gd name="T0" fmla="*/ 54 w 62"/>
                    <a:gd name="T1" fmla="*/ 2 h 29"/>
                    <a:gd name="T2" fmla="*/ 54 w 62"/>
                    <a:gd name="T3" fmla="*/ 0 h 29"/>
                    <a:gd name="T4" fmla="*/ 50 w 62"/>
                    <a:gd name="T5" fmla="*/ 4 h 29"/>
                    <a:gd name="T6" fmla="*/ 42 w 62"/>
                    <a:gd name="T7" fmla="*/ 6 h 29"/>
                    <a:gd name="T8" fmla="*/ 36 w 62"/>
                    <a:gd name="T9" fmla="*/ 9 h 29"/>
                    <a:gd name="T10" fmla="*/ 30 w 62"/>
                    <a:gd name="T11" fmla="*/ 10 h 29"/>
                    <a:gd name="T12" fmla="*/ 22 w 62"/>
                    <a:gd name="T13" fmla="*/ 12 h 29"/>
                    <a:gd name="T14" fmla="*/ 16 w 62"/>
                    <a:gd name="T15" fmla="*/ 12 h 29"/>
                    <a:gd name="T16" fmla="*/ 9 w 62"/>
                    <a:gd name="T17" fmla="*/ 14 h 29"/>
                    <a:gd name="T18" fmla="*/ 0 w 62"/>
                    <a:gd name="T19" fmla="*/ 12 h 29"/>
                    <a:gd name="T20" fmla="*/ 0 w 62"/>
                    <a:gd name="T21" fmla="*/ 29 h 29"/>
                    <a:gd name="T22" fmla="*/ 9 w 62"/>
                    <a:gd name="T23" fmla="*/ 28 h 29"/>
                    <a:gd name="T24" fmla="*/ 16 w 62"/>
                    <a:gd name="T25" fmla="*/ 27 h 29"/>
                    <a:gd name="T26" fmla="*/ 24 w 62"/>
                    <a:gd name="T27" fmla="*/ 27 h 29"/>
                    <a:gd name="T28" fmla="*/ 33 w 62"/>
                    <a:gd name="T29" fmla="*/ 25 h 29"/>
                    <a:gd name="T30" fmla="*/ 39 w 62"/>
                    <a:gd name="T31" fmla="*/ 23 h 29"/>
                    <a:gd name="T32" fmla="*/ 47 w 62"/>
                    <a:gd name="T33" fmla="*/ 21 h 29"/>
                    <a:gd name="T34" fmla="*/ 54 w 62"/>
                    <a:gd name="T35" fmla="*/ 18 h 29"/>
                    <a:gd name="T36" fmla="*/ 62 w 62"/>
                    <a:gd name="T37" fmla="*/ 15 h 29"/>
                    <a:gd name="T38" fmla="*/ 62 w 62"/>
                    <a:gd name="T39" fmla="*/ 14 h 29"/>
                    <a:gd name="T40" fmla="*/ 54 w 62"/>
                    <a:gd name="T41" fmla="*/ 2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29"/>
                    <a:gd name="T65" fmla="*/ 62 w 62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29">
                      <a:moveTo>
                        <a:pt x="54" y="2"/>
                      </a:move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2" y="6"/>
                      </a:lnTo>
                      <a:lnTo>
                        <a:pt x="36" y="9"/>
                      </a:lnTo>
                      <a:lnTo>
                        <a:pt x="30" y="10"/>
                      </a:lnTo>
                      <a:lnTo>
                        <a:pt x="22" y="12"/>
                      </a:lnTo>
                      <a:lnTo>
                        <a:pt x="16" y="12"/>
                      </a:lnTo>
                      <a:lnTo>
                        <a:pt x="9" y="14"/>
                      </a:lnTo>
                      <a:lnTo>
                        <a:pt x="0" y="12"/>
                      </a:lnTo>
                      <a:lnTo>
                        <a:pt x="0" y="29"/>
                      </a:lnTo>
                      <a:lnTo>
                        <a:pt x="9" y="28"/>
                      </a:lnTo>
                      <a:lnTo>
                        <a:pt x="16" y="27"/>
                      </a:lnTo>
                      <a:lnTo>
                        <a:pt x="24" y="27"/>
                      </a:lnTo>
                      <a:lnTo>
                        <a:pt x="33" y="25"/>
                      </a:lnTo>
                      <a:lnTo>
                        <a:pt x="39" y="23"/>
                      </a:lnTo>
                      <a:lnTo>
                        <a:pt x="47" y="21"/>
                      </a:lnTo>
                      <a:lnTo>
                        <a:pt x="54" y="18"/>
                      </a:lnTo>
                      <a:lnTo>
                        <a:pt x="62" y="15"/>
                      </a:lnTo>
                      <a:lnTo>
                        <a:pt x="62" y="14"/>
                      </a:lnTo>
                      <a:lnTo>
                        <a:pt x="54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0" name="Freeform 110"/>
                <p:cNvSpPr>
                  <a:spLocks/>
                </p:cNvSpPr>
                <p:nvPr/>
              </p:nvSpPr>
              <p:spPr bwMode="auto">
                <a:xfrm>
                  <a:off x="1653" y="2372"/>
                  <a:ext cx="69" cy="72"/>
                </a:xfrm>
                <a:custGeom>
                  <a:avLst/>
                  <a:gdLst>
                    <a:gd name="T0" fmla="*/ 59 w 69"/>
                    <a:gd name="T1" fmla="*/ 0 h 72"/>
                    <a:gd name="T2" fmla="*/ 57 w 69"/>
                    <a:gd name="T3" fmla="*/ 2 h 72"/>
                    <a:gd name="T4" fmla="*/ 50 w 69"/>
                    <a:gd name="T5" fmla="*/ 10 h 72"/>
                    <a:gd name="T6" fmla="*/ 44 w 69"/>
                    <a:gd name="T7" fmla="*/ 18 h 72"/>
                    <a:gd name="T8" fmla="*/ 37 w 69"/>
                    <a:gd name="T9" fmla="*/ 27 h 72"/>
                    <a:gd name="T10" fmla="*/ 31 w 69"/>
                    <a:gd name="T11" fmla="*/ 34 h 72"/>
                    <a:gd name="T12" fmla="*/ 23 w 69"/>
                    <a:gd name="T13" fmla="*/ 41 h 72"/>
                    <a:gd name="T14" fmla="*/ 16 w 69"/>
                    <a:gd name="T15" fmla="*/ 47 h 72"/>
                    <a:gd name="T16" fmla="*/ 8 w 69"/>
                    <a:gd name="T17" fmla="*/ 54 h 72"/>
                    <a:gd name="T18" fmla="*/ 0 w 69"/>
                    <a:gd name="T19" fmla="*/ 60 h 72"/>
                    <a:gd name="T20" fmla="*/ 8 w 69"/>
                    <a:gd name="T21" fmla="*/ 72 h 72"/>
                    <a:gd name="T22" fmla="*/ 17 w 69"/>
                    <a:gd name="T23" fmla="*/ 66 h 72"/>
                    <a:gd name="T24" fmla="*/ 26 w 69"/>
                    <a:gd name="T25" fmla="*/ 60 h 72"/>
                    <a:gd name="T26" fmla="*/ 33 w 69"/>
                    <a:gd name="T27" fmla="*/ 51 h 72"/>
                    <a:gd name="T28" fmla="*/ 40 w 69"/>
                    <a:gd name="T29" fmla="*/ 44 h 72"/>
                    <a:gd name="T30" fmla="*/ 49 w 69"/>
                    <a:gd name="T31" fmla="*/ 37 h 72"/>
                    <a:gd name="T32" fmla="*/ 56 w 69"/>
                    <a:gd name="T33" fmla="*/ 28 h 72"/>
                    <a:gd name="T34" fmla="*/ 62 w 69"/>
                    <a:gd name="T35" fmla="*/ 20 h 72"/>
                    <a:gd name="T36" fmla="*/ 69 w 69"/>
                    <a:gd name="T37" fmla="*/ 11 h 72"/>
                    <a:gd name="T38" fmla="*/ 68 w 69"/>
                    <a:gd name="T39" fmla="*/ 12 h 72"/>
                    <a:gd name="T40" fmla="*/ 59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9" y="0"/>
                      </a:moveTo>
                      <a:lnTo>
                        <a:pt x="57" y="2"/>
                      </a:lnTo>
                      <a:lnTo>
                        <a:pt x="50" y="10"/>
                      </a:lnTo>
                      <a:lnTo>
                        <a:pt x="44" y="18"/>
                      </a:lnTo>
                      <a:lnTo>
                        <a:pt x="37" y="27"/>
                      </a:lnTo>
                      <a:lnTo>
                        <a:pt x="31" y="34"/>
                      </a:lnTo>
                      <a:lnTo>
                        <a:pt x="23" y="41"/>
                      </a:lnTo>
                      <a:lnTo>
                        <a:pt x="16" y="47"/>
                      </a:lnTo>
                      <a:lnTo>
                        <a:pt x="8" y="54"/>
                      </a:lnTo>
                      <a:lnTo>
                        <a:pt x="0" y="60"/>
                      </a:lnTo>
                      <a:lnTo>
                        <a:pt x="8" y="72"/>
                      </a:lnTo>
                      <a:lnTo>
                        <a:pt x="17" y="66"/>
                      </a:lnTo>
                      <a:lnTo>
                        <a:pt x="26" y="60"/>
                      </a:lnTo>
                      <a:lnTo>
                        <a:pt x="33" y="51"/>
                      </a:lnTo>
                      <a:lnTo>
                        <a:pt x="40" y="44"/>
                      </a:lnTo>
                      <a:lnTo>
                        <a:pt x="49" y="37"/>
                      </a:lnTo>
                      <a:lnTo>
                        <a:pt x="56" y="28"/>
                      </a:lnTo>
                      <a:lnTo>
                        <a:pt x="62" y="20"/>
                      </a:lnTo>
                      <a:lnTo>
                        <a:pt x="69" y="11"/>
                      </a:lnTo>
                      <a:lnTo>
                        <a:pt x="68" y="1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1" name="Freeform 111"/>
                <p:cNvSpPr>
                  <a:spLocks/>
                </p:cNvSpPr>
                <p:nvPr/>
              </p:nvSpPr>
              <p:spPr bwMode="auto">
                <a:xfrm>
                  <a:off x="1712" y="2274"/>
                  <a:ext cx="96" cy="110"/>
                </a:xfrm>
                <a:custGeom>
                  <a:avLst/>
                  <a:gdLst>
                    <a:gd name="T0" fmla="*/ 90 w 96"/>
                    <a:gd name="T1" fmla="*/ 0 h 110"/>
                    <a:gd name="T2" fmla="*/ 84 w 96"/>
                    <a:gd name="T3" fmla="*/ 5 h 110"/>
                    <a:gd name="T4" fmla="*/ 76 w 96"/>
                    <a:gd name="T5" fmla="*/ 16 h 110"/>
                    <a:gd name="T6" fmla="*/ 66 w 96"/>
                    <a:gd name="T7" fmla="*/ 28 h 110"/>
                    <a:gd name="T8" fmla="*/ 55 w 96"/>
                    <a:gd name="T9" fmla="*/ 41 h 110"/>
                    <a:gd name="T10" fmla="*/ 43 w 96"/>
                    <a:gd name="T11" fmla="*/ 55 h 110"/>
                    <a:gd name="T12" fmla="*/ 32 w 96"/>
                    <a:gd name="T13" fmla="*/ 67 h 110"/>
                    <a:gd name="T14" fmla="*/ 20 w 96"/>
                    <a:gd name="T15" fmla="*/ 79 h 110"/>
                    <a:gd name="T16" fmla="*/ 9 w 96"/>
                    <a:gd name="T17" fmla="*/ 90 h 110"/>
                    <a:gd name="T18" fmla="*/ 0 w 96"/>
                    <a:gd name="T19" fmla="*/ 98 h 110"/>
                    <a:gd name="T20" fmla="*/ 9 w 96"/>
                    <a:gd name="T21" fmla="*/ 110 h 110"/>
                    <a:gd name="T22" fmla="*/ 19 w 96"/>
                    <a:gd name="T23" fmla="*/ 100 h 110"/>
                    <a:gd name="T24" fmla="*/ 30 w 96"/>
                    <a:gd name="T25" fmla="*/ 89 h 110"/>
                    <a:gd name="T26" fmla="*/ 42 w 96"/>
                    <a:gd name="T27" fmla="*/ 77 h 110"/>
                    <a:gd name="T28" fmla="*/ 55 w 96"/>
                    <a:gd name="T29" fmla="*/ 64 h 110"/>
                    <a:gd name="T30" fmla="*/ 67 w 96"/>
                    <a:gd name="T31" fmla="*/ 51 h 110"/>
                    <a:gd name="T32" fmla="*/ 78 w 96"/>
                    <a:gd name="T33" fmla="*/ 38 h 110"/>
                    <a:gd name="T34" fmla="*/ 88 w 96"/>
                    <a:gd name="T35" fmla="*/ 26 h 110"/>
                    <a:gd name="T36" fmla="*/ 96 w 96"/>
                    <a:gd name="T37" fmla="*/ 12 h 110"/>
                    <a:gd name="T38" fmla="*/ 90 w 96"/>
                    <a:gd name="T39" fmla="*/ 17 h 110"/>
                    <a:gd name="T40" fmla="*/ 90 w 96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10"/>
                    <a:gd name="T65" fmla="*/ 96 w 96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10">
                      <a:moveTo>
                        <a:pt x="90" y="0"/>
                      </a:moveTo>
                      <a:lnTo>
                        <a:pt x="84" y="5"/>
                      </a:lnTo>
                      <a:lnTo>
                        <a:pt x="76" y="16"/>
                      </a:lnTo>
                      <a:lnTo>
                        <a:pt x="66" y="28"/>
                      </a:lnTo>
                      <a:lnTo>
                        <a:pt x="55" y="41"/>
                      </a:lnTo>
                      <a:lnTo>
                        <a:pt x="43" y="55"/>
                      </a:lnTo>
                      <a:lnTo>
                        <a:pt x="32" y="67"/>
                      </a:lnTo>
                      <a:lnTo>
                        <a:pt x="20" y="79"/>
                      </a:lnTo>
                      <a:lnTo>
                        <a:pt x="9" y="90"/>
                      </a:lnTo>
                      <a:lnTo>
                        <a:pt x="0" y="98"/>
                      </a:lnTo>
                      <a:lnTo>
                        <a:pt x="9" y="110"/>
                      </a:lnTo>
                      <a:lnTo>
                        <a:pt x="19" y="100"/>
                      </a:lnTo>
                      <a:lnTo>
                        <a:pt x="30" y="89"/>
                      </a:lnTo>
                      <a:lnTo>
                        <a:pt x="42" y="77"/>
                      </a:lnTo>
                      <a:lnTo>
                        <a:pt x="55" y="64"/>
                      </a:lnTo>
                      <a:lnTo>
                        <a:pt x="67" y="51"/>
                      </a:lnTo>
                      <a:lnTo>
                        <a:pt x="78" y="38"/>
                      </a:lnTo>
                      <a:lnTo>
                        <a:pt x="88" y="26"/>
                      </a:lnTo>
                      <a:lnTo>
                        <a:pt x="96" y="12"/>
                      </a:lnTo>
                      <a:lnTo>
                        <a:pt x="90" y="17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2" name="Freeform 112"/>
                <p:cNvSpPr>
                  <a:spLocks/>
                </p:cNvSpPr>
                <p:nvPr/>
              </p:nvSpPr>
              <p:spPr bwMode="auto">
                <a:xfrm>
                  <a:off x="1785" y="2274"/>
                  <a:ext cx="22" cy="31"/>
                </a:xfrm>
                <a:custGeom>
                  <a:avLst/>
                  <a:gdLst>
                    <a:gd name="T0" fmla="*/ 8 w 22"/>
                    <a:gd name="T1" fmla="*/ 16 h 31"/>
                    <a:gd name="T2" fmla="*/ 15 w 22"/>
                    <a:gd name="T3" fmla="*/ 26 h 31"/>
                    <a:gd name="T4" fmla="*/ 18 w 22"/>
                    <a:gd name="T5" fmla="*/ 21 h 31"/>
                    <a:gd name="T6" fmla="*/ 22 w 22"/>
                    <a:gd name="T7" fmla="*/ 15 h 31"/>
                    <a:gd name="T8" fmla="*/ 17 w 22"/>
                    <a:gd name="T9" fmla="*/ 0 h 31"/>
                    <a:gd name="T10" fmla="*/ 17 w 22"/>
                    <a:gd name="T11" fmla="*/ 17 h 31"/>
                    <a:gd name="T12" fmla="*/ 10 w 22"/>
                    <a:gd name="T13" fmla="*/ 8 h 31"/>
                    <a:gd name="T14" fmla="*/ 6 w 22"/>
                    <a:gd name="T15" fmla="*/ 11 h 31"/>
                    <a:gd name="T16" fmla="*/ 0 w 22"/>
                    <a:gd name="T17" fmla="*/ 19 h 31"/>
                    <a:gd name="T18" fmla="*/ 10 w 22"/>
                    <a:gd name="T19" fmla="*/ 31 h 31"/>
                    <a:gd name="T20" fmla="*/ 8 w 22"/>
                    <a:gd name="T21" fmla="*/ 16 h 3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31"/>
                    <a:gd name="T35" fmla="*/ 22 w 22"/>
                    <a:gd name="T36" fmla="*/ 31 h 3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31">
                      <a:moveTo>
                        <a:pt x="8" y="16"/>
                      </a:moveTo>
                      <a:lnTo>
                        <a:pt x="15" y="26"/>
                      </a:lnTo>
                      <a:lnTo>
                        <a:pt x="18" y="21"/>
                      </a:lnTo>
                      <a:lnTo>
                        <a:pt x="22" y="15"/>
                      </a:lnTo>
                      <a:lnTo>
                        <a:pt x="17" y="0"/>
                      </a:lnTo>
                      <a:lnTo>
                        <a:pt x="17" y="17"/>
                      </a:lnTo>
                      <a:lnTo>
                        <a:pt x="10" y="8"/>
                      </a:lnTo>
                      <a:lnTo>
                        <a:pt x="6" y="11"/>
                      </a:lnTo>
                      <a:lnTo>
                        <a:pt x="0" y="19"/>
                      </a:lnTo>
                      <a:lnTo>
                        <a:pt x="10" y="3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13"/>
                <p:cNvSpPr>
                  <a:spLocks/>
                </p:cNvSpPr>
                <p:nvPr/>
              </p:nvSpPr>
              <p:spPr bwMode="auto">
                <a:xfrm>
                  <a:off x="1793" y="2290"/>
                  <a:ext cx="8" cy="15"/>
                </a:xfrm>
                <a:custGeom>
                  <a:avLst/>
                  <a:gdLst>
                    <a:gd name="T0" fmla="*/ 2 w 8"/>
                    <a:gd name="T1" fmla="*/ 15 h 15"/>
                    <a:gd name="T2" fmla="*/ 7 w 8"/>
                    <a:gd name="T3" fmla="*/ 12 h 15"/>
                    <a:gd name="T4" fmla="*/ 8 w 8"/>
                    <a:gd name="T5" fmla="*/ 6 h 15"/>
                    <a:gd name="T6" fmla="*/ 6 w 8"/>
                    <a:gd name="T7" fmla="*/ 1 h 15"/>
                    <a:gd name="T8" fmla="*/ 0 w 8"/>
                    <a:gd name="T9" fmla="*/ 0 h 15"/>
                    <a:gd name="T10" fmla="*/ 2 w 8"/>
                    <a:gd name="T11" fmla="*/ 15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15"/>
                    <a:gd name="T20" fmla="*/ 8 w 8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15">
                      <a:moveTo>
                        <a:pt x="2" y="15"/>
                      </a:moveTo>
                      <a:lnTo>
                        <a:pt x="7" y="12"/>
                      </a:lnTo>
                      <a:lnTo>
                        <a:pt x="8" y="6"/>
                      </a:lnTo>
                      <a:lnTo>
                        <a:pt x="6" y="1"/>
                      </a:lnTo>
                      <a:lnTo>
                        <a:pt x="0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14"/>
                <p:cNvSpPr>
                  <a:spLocks/>
                </p:cNvSpPr>
                <p:nvPr/>
              </p:nvSpPr>
              <p:spPr bwMode="auto">
                <a:xfrm>
                  <a:off x="1490" y="2283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1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15"/>
                <p:cNvSpPr>
                  <a:spLocks/>
                </p:cNvSpPr>
                <p:nvPr/>
              </p:nvSpPr>
              <p:spPr bwMode="auto">
                <a:xfrm>
                  <a:off x="1496" y="2270"/>
                  <a:ext cx="18" cy="27"/>
                </a:xfrm>
                <a:custGeom>
                  <a:avLst/>
                  <a:gdLst>
                    <a:gd name="T0" fmla="*/ 4 w 18"/>
                    <a:gd name="T1" fmla="*/ 1 h 27"/>
                    <a:gd name="T2" fmla="*/ 4 w 18"/>
                    <a:gd name="T3" fmla="*/ 2 h 27"/>
                    <a:gd name="T4" fmla="*/ 4 w 18"/>
                    <a:gd name="T5" fmla="*/ 7 h 27"/>
                    <a:gd name="T6" fmla="*/ 3 w 18"/>
                    <a:gd name="T7" fmla="*/ 10 h 27"/>
                    <a:gd name="T8" fmla="*/ 1 w 18"/>
                    <a:gd name="T9" fmla="*/ 12 h 27"/>
                    <a:gd name="T10" fmla="*/ 0 w 18"/>
                    <a:gd name="T11" fmla="*/ 13 h 27"/>
                    <a:gd name="T12" fmla="*/ 3 w 18"/>
                    <a:gd name="T13" fmla="*/ 27 h 27"/>
                    <a:gd name="T14" fmla="*/ 11 w 18"/>
                    <a:gd name="T15" fmla="*/ 24 h 27"/>
                    <a:gd name="T16" fmla="*/ 17 w 18"/>
                    <a:gd name="T17" fmla="*/ 15 h 27"/>
                    <a:gd name="T18" fmla="*/ 18 w 18"/>
                    <a:gd name="T19" fmla="*/ 7 h 27"/>
                    <a:gd name="T20" fmla="*/ 18 w 18"/>
                    <a:gd name="T21" fmla="*/ 0 h 27"/>
                    <a:gd name="T22" fmla="*/ 18 w 18"/>
                    <a:gd name="T23" fmla="*/ 1 h 27"/>
                    <a:gd name="T24" fmla="*/ 4 w 18"/>
                    <a:gd name="T25" fmla="*/ 1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7"/>
                    <a:gd name="T41" fmla="*/ 18 w 18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7">
                      <a:moveTo>
                        <a:pt x="4" y="1"/>
                      </a:move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3"/>
                      </a:lnTo>
                      <a:lnTo>
                        <a:pt x="3" y="27"/>
                      </a:lnTo>
                      <a:lnTo>
                        <a:pt x="11" y="24"/>
                      </a:lnTo>
                      <a:lnTo>
                        <a:pt x="17" y="15"/>
                      </a:lnTo>
                      <a:lnTo>
                        <a:pt x="18" y="7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Freeform 116"/>
                <p:cNvSpPr>
                  <a:spLocks/>
                </p:cNvSpPr>
                <p:nvPr/>
              </p:nvSpPr>
              <p:spPr bwMode="auto">
                <a:xfrm>
                  <a:off x="1473" y="2239"/>
                  <a:ext cx="41" cy="32"/>
                </a:xfrm>
                <a:custGeom>
                  <a:avLst/>
                  <a:gdLst>
                    <a:gd name="T0" fmla="*/ 0 w 41"/>
                    <a:gd name="T1" fmla="*/ 15 h 32"/>
                    <a:gd name="T2" fmla="*/ 0 w 41"/>
                    <a:gd name="T3" fmla="*/ 15 h 32"/>
                    <a:gd name="T4" fmla="*/ 16 w 41"/>
                    <a:gd name="T5" fmla="*/ 16 h 32"/>
                    <a:gd name="T6" fmla="*/ 22 w 41"/>
                    <a:gd name="T7" fmla="*/ 18 h 32"/>
                    <a:gd name="T8" fmla="*/ 24 w 41"/>
                    <a:gd name="T9" fmla="*/ 26 h 32"/>
                    <a:gd name="T10" fmla="*/ 27 w 41"/>
                    <a:gd name="T11" fmla="*/ 32 h 32"/>
                    <a:gd name="T12" fmla="*/ 41 w 41"/>
                    <a:gd name="T13" fmla="*/ 32 h 32"/>
                    <a:gd name="T14" fmla="*/ 39 w 41"/>
                    <a:gd name="T15" fmla="*/ 21 h 32"/>
                    <a:gd name="T16" fmla="*/ 32 w 41"/>
                    <a:gd name="T17" fmla="*/ 9 h 32"/>
                    <a:gd name="T18" fmla="*/ 18 w 41"/>
                    <a:gd name="T19" fmla="*/ 2 h 32"/>
                    <a:gd name="T20" fmla="*/ 0 w 41"/>
                    <a:gd name="T21" fmla="*/ 0 h 32"/>
                    <a:gd name="T22" fmla="*/ 0 w 41"/>
                    <a:gd name="T23" fmla="*/ 0 h 32"/>
                    <a:gd name="T24" fmla="*/ 0 w 41"/>
                    <a:gd name="T25" fmla="*/ 15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1"/>
                    <a:gd name="T40" fmla="*/ 0 h 32"/>
                    <a:gd name="T41" fmla="*/ 41 w 41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1" h="32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6" y="16"/>
                      </a:lnTo>
                      <a:lnTo>
                        <a:pt x="22" y="18"/>
                      </a:lnTo>
                      <a:lnTo>
                        <a:pt x="24" y="26"/>
                      </a:lnTo>
                      <a:lnTo>
                        <a:pt x="27" y="32"/>
                      </a:lnTo>
                      <a:lnTo>
                        <a:pt x="41" y="32"/>
                      </a:lnTo>
                      <a:lnTo>
                        <a:pt x="39" y="21"/>
                      </a:lnTo>
                      <a:lnTo>
                        <a:pt x="32" y="9"/>
                      </a:ln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17"/>
                <p:cNvSpPr>
                  <a:spLocks/>
                </p:cNvSpPr>
                <p:nvPr/>
              </p:nvSpPr>
              <p:spPr bwMode="auto">
                <a:xfrm>
                  <a:off x="1444" y="2239"/>
                  <a:ext cx="29" cy="43"/>
                </a:xfrm>
                <a:custGeom>
                  <a:avLst/>
                  <a:gdLst>
                    <a:gd name="T0" fmla="*/ 15 w 29"/>
                    <a:gd name="T1" fmla="*/ 40 h 43"/>
                    <a:gd name="T2" fmla="*/ 15 w 29"/>
                    <a:gd name="T3" fmla="*/ 43 h 43"/>
                    <a:gd name="T4" fmla="*/ 18 w 29"/>
                    <a:gd name="T5" fmla="*/ 34 h 43"/>
                    <a:gd name="T6" fmla="*/ 24 w 29"/>
                    <a:gd name="T7" fmla="*/ 23 h 43"/>
                    <a:gd name="T8" fmla="*/ 27 w 29"/>
                    <a:gd name="T9" fmla="*/ 16 h 43"/>
                    <a:gd name="T10" fmla="*/ 29 w 29"/>
                    <a:gd name="T11" fmla="*/ 15 h 43"/>
                    <a:gd name="T12" fmla="*/ 29 w 29"/>
                    <a:gd name="T13" fmla="*/ 0 h 43"/>
                    <a:gd name="T14" fmla="*/ 17 w 29"/>
                    <a:gd name="T15" fmla="*/ 6 h 43"/>
                    <a:gd name="T16" fmla="*/ 10 w 29"/>
                    <a:gd name="T17" fmla="*/ 16 h 43"/>
                    <a:gd name="T18" fmla="*/ 4 w 29"/>
                    <a:gd name="T19" fmla="*/ 27 h 43"/>
                    <a:gd name="T20" fmla="*/ 0 w 29"/>
                    <a:gd name="T21" fmla="*/ 35 h 43"/>
                    <a:gd name="T22" fmla="*/ 0 w 29"/>
                    <a:gd name="T23" fmla="*/ 38 h 43"/>
                    <a:gd name="T24" fmla="*/ 15 w 29"/>
                    <a:gd name="T25" fmla="*/ 40 h 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43"/>
                    <a:gd name="T41" fmla="*/ 29 w 29"/>
                    <a:gd name="T42" fmla="*/ 43 h 4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43">
                      <a:moveTo>
                        <a:pt x="15" y="40"/>
                      </a:moveTo>
                      <a:lnTo>
                        <a:pt x="15" y="43"/>
                      </a:lnTo>
                      <a:lnTo>
                        <a:pt x="18" y="34"/>
                      </a:lnTo>
                      <a:lnTo>
                        <a:pt x="24" y="23"/>
                      </a:lnTo>
                      <a:lnTo>
                        <a:pt x="27" y="16"/>
                      </a:lnTo>
                      <a:lnTo>
                        <a:pt x="29" y="15"/>
                      </a:lnTo>
                      <a:lnTo>
                        <a:pt x="29" y="0"/>
                      </a:lnTo>
                      <a:lnTo>
                        <a:pt x="17" y="6"/>
                      </a:lnTo>
                      <a:lnTo>
                        <a:pt x="10" y="16"/>
                      </a:lnTo>
                      <a:lnTo>
                        <a:pt x="4" y="27"/>
                      </a:lnTo>
                      <a:lnTo>
                        <a:pt x="0" y="35"/>
                      </a:lnTo>
                      <a:lnTo>
                        <a:pt x="0" y="38"/>
                      </a:lnTo>
                      <a:lnTo>
                        <a:pt x="15" y="4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18"/>
                <p:cNvSpPr>
                  <a:spLocks/>
                </p:cNvSpPr>
                <p:nvPr/>
              </p:nvSpPr>
              <p:spPr bwMode="auto">
                <a:xfrm>
                  <a:off x="1444" y="2277"/>
                  <a:ext cx="20" cy="35"/>
                </a:xfrm>
                <a:custGeom>
                  <a:avLst/>
                  <a:gdLst>
                    <a:gd name="T0" fmla="*/ 20 w 20"/>
                    <a:gd name="T1" fmla="*/ 34 h 35"/>
                    <a:gd name="T2" fmla="*/ 20 w 20"/>
                    <a:gd name="T3" fmla="*/ 32 h 35"/>
                    <a:gd name="T4" fmla="*/ 17 w 20"/>
                    <a:gd name="T5" fmla="*/ 24 h 35"/>
                    <a:gd name="T6" fmla="*/ 16 w 20"/>
                    <a:gd name="T7" fmla="*/ 16 h 35"/>
                    <a:gd name="T8" fmla="*/ 15 w 20"/>
                    <a:gd name="T9" fmla="*/ 9 h 35"/>
                    <a:gd name="T10" fmla="*/ 15 w 20"/>
                    <a:gd name="T11" fmla="*/ 2 h 35"/>
                    <a:gd name="T12" fmla="*/ 0 w 20"/>
                    <a:gd name="T13" fmla="*/ 0 h 35"/>
                    <a:gd name="T14" fmla="*/ 0 w 20"/>
                    <a:gd name="T15" fmla="*/ 9 h 35"/>
                    <a:gd name="T16" fmla="*/ 1 w 20"/>
                    <a:gd name="T17" fmla="*/ 18 h 35"/>
                    <a:gd name="T18" fmla="*/ 3 w 20"/>
                    <a:gd name="T19" fmla="*/ 26 h 35"/>
                    <a:gd name="T20" fmla="*/ 5 w 20"/>
                    <a:gd name="T21" fmla="*/ 35 h 35"/>
                    <a:gd name="T22" fmla="*/ 5 w 20"/>
                    <a:gd name="T23" fmla="*/ 34 h 35"/>
                    <a:gd name="T24" fmla="*/ 20 w 20"/>
                    <a:gd name="T25" fmla="*/ 34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35"/>
                    <a:gd name="T41" fmla="*/ 20 w 20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35">
                      <a:moveTo>
                        <a:pt x="20" y="34"/>
                      </a:moveTo>
                      <a:lnTo>
                        <a:pt x="20" y="32"/>
                      </a:lnTo>
                      <a:lnTo>
                        <a:pt x="17" y="24"/>
                      </a:lnTo>
                      <a:lnTo>
                        <a:pt x="16" y="16"/>
                      </a:lnTo>
                      <a:lnTo>
                        <a:pt x="15" y="9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" y="18"/>
                      </a:lnTo>
                      <a:lnTo>
                        <a:pt x="3" y="26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20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19"/>
                <p:cNvSpPr>
                  <a:spLocks/>
                </p:cNvSpPr>
                <p:nvPr/>
              </p:nvSpPr>
              <p:spPr bwMode="auto">
                <a:xfrm>
                  <a:off x="1449" y="2311"/>
                  <a:ext cx="27" cy="19"/>
                </a:xfrm>
                <a:custGeom>
                  <a:avLst/>
                  <a:gdLst>
                    <a:gd name="T0" fmla="*/ 27 w 27"/>
                    <a:gd name="T1" fmla="*/ 4 h 19"/>
                    <a:gd name="T2" fmla="*/ 27 w 27"/>
                    <a:gd name="T3" fmla="*/ 4 h 19"/>
                    <a:gd name="T4" fmla="*/ 22 w 27"/>
                    <a:gd name="T5" fmla="*/ 3 h 19"/>
                    <a:gd name="T6" fmla="*/ 18 w 27"/>
                    <a:gd name="T7" fmla="*/ 1 h 19"/>
                    <a:gd name="T8" fmla="*/ 16 w 27"/>
                    <a:gd name="T9" fmla="*/ 0 h 19"/>
                    <a:gd name="T10" fmla="*/ 15 w 27"/>
                    <a:gd name="T11" fmla="*/ 0 h 19"/>
                    <a:gd name="T12" fmla="*/ 0 w 27"/>
                    <a:gd name="T13" fmla="*/ 0 h 19"/>
                    <a:gd name="T14" fmla="*/ 4 w 27"/>
                    <a:gd name="T15" fmla="*/ 9 h 19"/>
                    <a:gd name="T16" fmla="*/ 11 w 27"/>
                    <a:gd name="T17" fmla="*/ 15 h 19"/>
                    <a:gd name="T18" fmla="*/ 19 w 27"/>
                    <a:gd name="T19" fmla="*/ 18 h 19"/>
                    <a:gd name="T20" fmla="*/ 27 w 27"/>
                    <a:gd name="T21" fmla="*/ 19 h 19"/>
                    <a:gd name="T22" fmla="*/ 27 w 27"/>
                    <a:gd name="T23" fmla="*/ 19 h 19"/>
                    <a:gd name="T24" fmla="*/ 27 w 27"/>
                    <a:gd name="T25" fmla="*/ 4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7"/>
                    <a:gd name="T40" fmla="*/ 0 h 19"/>
                    <a:gd name="T41" fmla="*/ 27 w 27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7" h="19">
                      <a:moveTo>
                        <a:pt x="27" y="4"/>
                      </a:moveTo>
                      <a:lnTo>
                        <a:pt x="27" y="4"/>
                      </a:lnTo>
                      <a:lnTo>
                        <a:pt x="22" y="3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4" y="9"/>
                      </a:lnTo>
                      <a:lnTo>
                        <a:pt x="11" y="15"/>
                      </a:lnTo>
                      <a:lnTo>
                        <a:pt x="19" y="18"/>
                      </a:lnTo>
                      <a:lnTo>
                        <a:pt x="27" y="19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Freeform 120"/>
                <p:cNvSpPr>
                  <a:spLocks/>
                </p:cNvSpPr>
                <p:nvPr/>
              </p:nvSpPr>
              <p:spPr bwMode="auto">
                <a:xfrm>
                  <a:off x="1476" y="2306"/>
                  <a:ext cx="44" cy="24"/>
                </a:xfrm>
                <a:custGeom>
                  <a:avLst/>
                  <a:gdLst>
                    <a:gd name="T0" fmla="*/ 37 w 44"/>
                    <a:gd name="T1" fmla="*/ 1 h 24"/>
                    <a:gd name="T2" fmla="*/ 37 w 44"/>
                    <a:gd name="T3" fmla="*/ 0 h 24"/>
                    <a:gd name="T4" fmla="*/ 34 w 44"/>
                    <a:gd name="T5" fmla="*/ 2 h 24"/>
                    <a:gd name="T6" fmla="*/ 30 w 44"/>
                    <a:gd name="T7" fmla="*/ 3 h 24"/>
                    <a:gd name="T8" fmla="*/ 25 w 44"/>
                    <a:gd name="T9" fmla="*/ 5 h 24"/>
                    <a:gd name="T10" fmla="*/ 20 w 44"/>
                    <a:gd name="T11" fmla="*/ 6 h 24"/>
                    <a:gd name="T12" fmla="*/ 15 w 44"/>
                    <a:gd name="T13" fmla="*/ 7 h 24"/>
                    <a:gd name="T14" fmla="*/ 9 w 44"/>
                    <a:gd name="T15" fmla="*/ 8 h 24"/>
                    <a:gd name="T16" fmla="*/ 6 w 44"/>
                    <a:gd name="T17" fmla="*/ 9 h 24"/>
                    <a:gd name="T18" fmla="*/ 0 w 44"/>
                    <a:gd name="T19" fmla="*/ 9 h 24"/>
                    <a:gd name="T20" fmla="*/ 0 w 44"/>
                    <a:gd name="T21" fmla="*/ 24 h 24"/>
                    <a:gd name="T22" fmla="*/ 6 w 44"/>
                    <a:gd name="T23" fmla="*/ 24 h 24"/>
                    <a:gd name="T24" fmla="*/ 12 w 44"/>
                    <a:gd name="T25" fmla="*/ 23 h 24"/>
                    <a:gd name="T26" fmla="*/ 18 w 44"/>
                    <a:gd name="T27" fmla="*/ 22 h 24"/>
                    <a:gd name="T28" fmla="*/ 23 w 44"/>
                    <a:gd name="T29" fmla="*/ 20 h 24"/>
                    <a:gd name="T30" fmla="*/ 28 w 44"/>
                    <a:gd name="T31" fmla="*/ 19 h 24"/>
                    <a:gd name="T32" fmla="*/ 32 w 44"/>
                    <a:gd name="T33" fmla="*/ 18 h 24"/>
                    <a:gd name="T34" fmla="*/ 38 w 44"/>
                    <a:gd name="T35" fmla="*/ 17 h 24"/>
                    <a:gd name="T36" fmla="*/ 44 w 44"/>
                    <a:gd name="T37" fmla="*/ 14 h 24"/>
                    <a:gd name="T38" fmla="*/ 44 w 44"/>
                    <a:gd name="T39" fmla="*/ 13 h 24"/>
                    <a:gd name="T40" fmla="*/ 37 w 44"/>
                    <a:gd name="T41" fmla="*/ 1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24"/>
                    <a:gd name="T65" fmla="*/ 44 w 44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24">
                      <a:moveTo>
                        <a:pt x="37" y="1"/>
                      </a:move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30" y="3"/>
                      </a:lnTo>
                      <a:lnTo>
                        <a:pt x="25" y="5"/>
                      </a:lnTo>
                      <a:lnTo>
                        <a:pt x="20" y="6"/>
                      </a:lnTo>
                      <a:lnTo>
                        <a:pt x="15" y="7"/>
                      </a:lnTo>
                      <a:lnTo>
                        <a:pt x="9" y="8"/>
                      </a:lnTo>
                      <a:lnTo>
                        <a:pt x="6" y="9"/>
                      </a:lnTo>
                      <a:lnTo>
                        <a:pt x="0" y="9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23" y="20"/>
                      </a:lnTo>
                      <a:lnTo>
                        <a:pt x="28" y="19"/>
                      </a:lnTo>
                      <a:lnTo>
                        <a:pt x="32" y="18"/>
                      </a:lnTo>
                      <a:lnTo>
                        <a:pt x="38" y="17"/>
                      </a:lnTo>
                      <a:lnTo>
                        <a:pt x="44" y="14"/>
                      </a:lnTo>
                      <a:lnTo>
                        <a:pt x="44" y="13"/>
                      </a:lnTo>
                      <a:lnTo>
                        <a:pt x="37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21"/>
                <p:cNvSpPr>
                  <a:spLocks/>
                </p:cNvSpPr>
                <p:nvPr/>
              </p:nvSpPr>
              <p:spPr bwMode="auto">
                <a:xfrm>
                  <a:off x="1513" y="2265"/>
                  <a:ext cx="51" cy="54"/>
                </a:xfrm>
                <a:custGeom>
                  <a:avLst/>
                  <a:gdLst>
                    <a:gd name="T0" fmla="*/ 40 w 51"/>
                    <a:gd name="T1" fmla="*/ 0 h 54"/>
                    <a:gd name="T2" fmla="*/ 39 w 51"/>
                    <a:gd name="T3" fmla="*/ 1 h 54"/>
                    <a:gd name="T4" fmla="*/ 34 w 51"/>
                    <a:gd name="T5" fmla="*/ 7 h 54"/>
                    <a:gd name="T6" fmla="*/ 29 w 51"/>
                    <a:gd name="T7" fmla="*/ 13 h 54"/>
                    <a:gd name="T8" fmla="*/ 24 w 51"/>
                    <a:gd name="T9" fmla="*/ 19 h 54"/>
                    <a:gd name="T10" fmla="*/ 20 w 51"/>
                    <a:gd name="T11" fmla="*/ 25 h 54"/>
                    <a:gd name="T12" fmla="*/ 16 w 51"/>
                    <a:gd name="T13" fmla="*/ 29 h 54"/>
                    <a:gd name="T14" fmla="*/ 10 w 51"/>
                    <a:gd name="T15" fmla="*/ 34 h 54"/>
                    <a:gd name="T16" fmla="*/ 5 w 51"/>
                    <a:gd name="T17" fmla="*/ 38 h 54"/>
                    <a:gd name="T18" fmla="*/ 0 w 51"/>
                    <a:gd name="T19" fmla="*/ 42 h 54"/>
                    <a:gd name="T20" fmla="*/ 7 w 51"/>
                    <a:gd name="T21" fmla="*/ 54 h 54"/>
                    <a:gd name="T22" fmla="*/ 15 w 51"/>
                    <a:gd name="T23" fmla="*/ 50 h 54"/>
                    <a:gd name="T24" fmla="*/ 20 w 51"/>
                    <a:gd name="T25" fmla="*/ 46 h 54"/>
                    <a:gd name="T26" fmla="*/ 26 w 51"/>
                    <a:gd name="T27" fmla="*/ 41 h 54"/>
                    <a:gd name="T28" fmla="*/ 32 w 51"/>
                    <a:gd name="T29" fmla="*/ 35 h 54"/>
                    <a:gd name="T30" fmla="*/ 36 w 51"/>
                    <a:gd name="T31" fmla="*/ 29 h 54"/>
                    <a:gd name="T32" fmla="*/ 41 w 51"/>
                    <a:gd name="T33" fmla="*/ 23 h 54"/>
                    <a:gd name="T34" fmla="*/ 46 w 51"/>
                    <a:gd name="T35" fmla="*/ 17 h 54"/>
                    <a:gd name="T36" fmla="*/ 51 w 51"/>
                    <a:gd name="T37" fmla="*/ 11 h 54"/>
                    <a:gd name="T38" fmla="*/ 50 w 51"/>
                    <a:gd name="T39" fmla="*/ 12 h 54"/>
                    <a:gd name="T40" fmla="*/ 40 w 51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54"/>
                    <a:gd name="T65" fmla="*/ 51 w 51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54">
                      <a:moveTo>
                        <a:pt x="40" y="0"/>
                      </a:moveTo>
                      <a:lnTo>
                        <a:pt x="39" y="1"/>
                      </a:lnTo>
                      <a:lnTo>
                        <a:pt x="34" y="7"/>
                      </a:lnTo>
                      <a:lnTo>
                        <a:pt x="29" y="13"/>
                      </a:lnTo>
                      <a:lnTo>
                        <a:pt x="24" y="19"/>
                      </a:lnTo>
                      <a:lnTo>
                        <a:pt x="20" y="25"/>
                      </a:lnTo>
                      <a:lnTo>
                        <a:pt x="16" y="29"/>
                      </a:lnTo>
                      <a:lnTo>
                        <a:pt x="10" y="34"/>
                      </a:lnTo>
                      <a:lnTo>
                        <a:pt x="5" y="38"/>
                      </a:lnTo>
                      <a:lnTo>
                        <a:pt x="0" y="42"/>
                      </a:lnTo>
                      <a:lnTo>
                        <a:pt x="7" y="54"/>
                      </a:lnTo>
                      <a:lnTo>
                        <a:pt x="15" y="50"/>
                      </a:lnTo>
                      <a:lnTo>
                        <a:pt x="20" y="46"/>
                      </a:lnTo>
                      <a:lnTo>
                        <a:pt x="26" y="41"/>
                      </a:lnTo>
                      <a:lnTo>
                        <a:pt x="32" y="35"/>
                      </a:lnTo>
                      <a:lnTo>
                        <a:pt x="36" y="29"/>
                      </a:lnTo>
                      <a:lnTo>
                        <a:pt x="41" y="23"/>
                      </a:lnTo>
                      <a:lnTo>
                        <a:pt x="46" y="17"/>
                      </a:lnTo>
                      <a:lnTo>
                        <a:pt x="51" y="11"/>
                      </a:lnTo>
                      <a:lnTo>
                        <a:pt x="50" y="12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22"/>
                <p:cNvSpPr>
                  <a:spLocks/>
                </p:cNvSpPr>
                <p:nvPr/>
              </p:nvSpPr>
              <p:spPr bwMode="auto">
                <a:xfrm>
                  <a:off x="1553" y="2193"/>
                  <a:ext cx="107" cy="84"/>
                </a:xfrm>
                <a:custGeom>
                  <a:avLst/>
                  <a:gdLst>
                    <a:gd name="T0" fmla="*/ 102 w 107"/>
                    <a:gd name="T1" fmla="*/ 6 h 84"/>
                    <a:gd name="T2" fmla="*/ 97 w 107"/>
                    <a:gd name="T3" fmla="*/ 0 h 84"/>
                    <a:gd name="T4" fmla="*/ 0 w 107"/>
                    <a:gd name="T5" fmla="*/ 72 h 84"/>
                    <a:gd name="T6" fmla="*/ 10 w 107"/>
                    <a:gd name="T7" fmla="*/ 84 h 84"/>
                    <a:gd name="T8" fmla="*/ 107 w 107"/>
                    <a:gd name="T9" fmla="*/ 12 h 84"/>
                    <a:gd name="T10" fmla="*/ 102 w 107"/>
                    <a:gd name="T11" fmla="*/ 6 h 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7"/>
                    <a:gd name="T19" fmla="*/ 0 h 84"/>
                    <a:gd name="T20" fmla="*/ 107 w 107"/>
                    <a:gd name="T21" fmla="*/ 84 h 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7" h="84">
                      <a:moveTo>
                        <a:pt x="102" y="6"/>
                      </a:moveTo>
                      <a:lnTo>
                        <a:pt x="97" y="0"/>
                      </a:lnTo>
                      <a:lnTo>
                        <a:pt x="0" y="72"/>
                      </a:lnTo>
                      <a:lnTo>
                        <a:pt x="10" y="84"/>
                      </a:lnTo>
                      <a:lnTo>
                        <a:pt x="107" y="12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23"/>
                <p:cNvSpPr>
                  <a:spLocks/>
                </p:cNvSpPr>
                <p:nvPr/>
              </p:nvSpPr>
              <p:spPr bwMode="auto">
                <a:xfrm>
                  <a:off x="1650" y="2192"/>
                  <a:ext cx="12" cy="13"/>
                </a:xfrm>
                <a:custGeom>
                  <a:avLst/>
                  <a:gdLst>
                    <a:gd name="T0" fmla="*/ 10 w 12"/>
                    <a:gd name="T1" fmla="*/ 13 h 13"/>
                    <a:gd name="T2" fmla="*/ 12 w 12"/>
                    <a:gd name="T3" fmla="*/ 9 h 13"/>
                    <a:gd name="T4" fmla="*/ 11 w 12"/>
                    <a:gd name="T5" fmla="*/ 3 h 13"/>
                    <a:gd name="T6" fmla="*/ 6 w 12"/>
                    <a:gd name="T7" fmla="*/ 0 h 13"/>
                    <a:gd name="T8" fmla="*/ 0 w 12"/>
                    <a:gd name="T9" fmla="*/ 1 h 13"/>
                    <a:gd name="T10" fmla="*/ 10 w 12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13"/>
                    <a:gd name="T20" fmla="*/ 12 w 12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13">
                      <a:moveTo>
                        <a:pt x="10" y="13"/>
                      </a:moveTo>
                      <a:lnTo>
                        <a:pt x="12" y="9"/>
                      </a:lnTo>
                      <a:lnTo>
                        <a:pt x="11" y="3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74" name="Rounded Rectangular Callout 73"/>
            <p:cNvSpPr/>
            <p:nvPr/>
          </p:nvSpPr>
          <p:spPr bwMode="auto">
            <a:xfrm>
              <a:off x="1219200" y="1371600"/>
              <a:ext cx="3867831" cy="1287143"/>
            </a:xfrm>
            <a:prstGeom prst="wedgeRoundRectCallout">
              <a:avLst>
                <a:gd name="adj1" fmla="val 72152"/>
                <a:gd name="adj2" fmla="val 26033"/>
                <a:gd name="adj3" fmla="val 16667"/>
              </a:avLst>
            </a:prstGeom>
            <a:noFill/>
            <a:ln w="127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It can be difficult to understand </a:t>
              </a:r>
              <a:b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the entire computation at once.</a:t>
              </a:r>
              <a:b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 implored you to not to try </a:t>
              </a:r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-152400" y="87868"/>
            <a:ext cx="9220200" cy="1283732"/>
            <a:chOff x="152400" y="3962400"/>
            <a:chExt cx="9220200" cy="1283732"/>
          </a:xfrm>
        </p:grpSpPr>
        <p:pic>
          <p:nvPicPr>
            <p:cNvPr id="206" name="Picture 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7554" y="3962400"/>
              <a:ext cx="1068537" cy="963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" name="Picture 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1" y="4017898"/>
              <a:ext cx="609599" cy="889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Rectangle 7"/>
            <p:cNvSpPr>
              <a:spLocks noChangeArrowheads="1"/>
            </p:cNvSpPr>
            <p:nvPr/>
          </p:nvSpPr>
          <p:spPr bwMode="auto">
            <a:xfrm>
              <a:off x="152400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Precondition</a:t>
              </a:r>
            </a:p>
          </p:txBody>
        </p:sp>
        <p:sp>
          <p:nvSpPr>
            <p:cNvPr id="209" name="Rectangle 7"/>
            <p:cNvSpPr>
              <a:spLocks noChangeArrowheads="1"/>
            </p:cNvSpPr>
            <p:nvPr/>
          </p:nvSpPr>
          <p:spPr bwMode="auto">
            <a:xfrm>
              <a:off x="7712075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Postcondition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510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AutoShape 8"/>
          <p:cNvSpPr>
            <a:spLocks noChangeArrowheads="1"/>
          </p:cNvSpPr>
          <p:nvPr/>
        </p:nvSpPr>
        <p:spPr bwMode="auto">
          <a:xfrm>
            <a:off x="609600" y="1169431"/>
            <a:ext cx="7531583" cy="3859769"/>
          </a:xfrm>
          <a:prstGeom prst="wedgeRectCallout">
            <a:avLst>
              <a:gd name="adj1" fmla="val 53957"/>
              <a:gd name="adj2" fmla="val -25595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Truth Finding Algorithm: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Viewed in different ways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Strong Induction: 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by way that we have evaluated every formula/term that has fewer characters than ours.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then evaluate ours.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Recursive Friends: 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we can expect our recursive friends to solve any instance that meets the precondition and is smaller.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use their solutions to solve ours.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8382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Formula Truth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(An Infinite Recursive Algorithm) 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3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930" y="5113530"/>
            <a:ext cx="1744470" cy="17444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4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2506" y="5077558"/>
            <a:ext cx="2283494" cy="1712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roup 8"/>
          <p:cNvGrpSpPr>
            <a:grpSpLocks noChangeAspect="1"/>
          </p:cNvGrpSpPr>
          <p:nvPr/>
        </p:nvGrpSpPr>
        <p:grpSpPr bwMode="auto">
          <a:xfrm>
            <a:off x="6430962" y="5197475"/>
            <a:ext cx="1493838" cy="1431925"/>
            <a:chOff x="624" y="1776"/>
            <a:chExt cx="2352" cy="2256"/>
          </a:xfrm>
        </p:grpSpPr>
        <p:sp>
          <p:nvSpPr>
            <p:cNvPr id="26" name="Rectangle 9"/>
            <p:cNvSpPr>
              <a:spLocks noChangeAspect="1" noChangeArrowheads="1"/>
            </p:cNvSpPr>
            <p:nvPr/>
          </p:nvSpPr>
          <p:spPr bwMode="auto">
            <a:xfrm>
              <a:off x="816" y="1776"/>
              <a:ext cx="2160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28" name="Group 10"/>
            <p:cNvGrpSpPr>
              <a:grpSpLocks noChangeAspect="1"/>
            </p:cNvGrpSpPr>
            <p:nvPr/>
          </p:nvGrpSpPr>
          <p:grpSpPr bwMode="auto">
            <a:xfrm>
              <a:off x="624" y="2352"/>
              <a:ext cx="278" cy="672"/>
              <a:chOff x="864" y="465"/>
              <a:chExt cx="1046" cy="2358"/>
            </a:xfrm>
          </p:grpSpPr>
          <p:grpSp>
            <p:nvGrpSpPr>
              <p:cNvPr id="100" name="Group 11"/>
              <p:cNvGrpSpPr>
                <a:grpSpLocks noChangeAspect="1"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103" name="Group 12"/>
                <p:cNvGrpSpPr>
                  <a:grpSpLocks noChangeAspect="1"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105" name="Group 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112" name="Freeform 14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" name="Freeform 15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" name="Freeform 16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" name="Freeform 17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" name="Freeform 18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7" name="Freeform 19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3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18" name="Group 20"/>
                    <p:cNvGrpSpPr>
                      <a:grpSpLocks noChangeAspect="1"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119" name="Freeform 2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3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0" name="Freeform 2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3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1" name="Freeform 23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3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2" name="Freeform 24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r" defTabSz="914400" rtl="0" eaLnBrk="1" fontAlgn="base" latinLnBrk="0" hangingPunct="1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3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06" name="Group 25"/>
                  <p:cNvGrpSpPr>
                    <a:grpSpLocks noChangeAspect="1"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10" name="Oval 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altLang="en-US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" name="Oval 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altLang="en-US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07" name="Group 28"/>
                  <p:cNvGrpSpPr>
                    <a:grpSpLocks noChangeAspect="1"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108" name="Oval 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altLang="en-US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9" name="Oval 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altLang="en-US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04" name="Oval 31"/>
                <p:cNvSpPr>
                  <a:spLocks noChangeAspect="1"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1" name="Freeform 32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2" name="Freeform 33"/>
              <p:cNvSpPr>
                <a:spLocks noChangeAspect="1"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9" name="AutoShape 34"/>
            <p:cNvSpPr>
              <a:spLocks noChangeAspect="1" noChangeArrowheads="1"/>
            </p:cNvSpPr>
            <p:nvPr/>
          </p:nvSpPr>
          <p:spPr bwMode="auto">
            <a:xfrm>
              <a:off x="1392" y="3216"/>
              <a:ext cx="576" cy="816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AutoShape 35"/>
            <p:cNvSpPr>
              <a:spLocks noChangeAspect="1" noChangeArrowheads="1"/>
            </p:cNvSpPr>
            <p:nvPr/>
          </p:nvSpPr>
          <p:spPr bwMode="auto">
            <a:xfrm>
              <a:off x="1968" y="3216"/>
              <a:ext cx="576" cy="816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AutoShape 36"/>
            <p:cNvSpPr>
              <a:spLocks noChangeAspect="1" noChangeArrowheads="1"/>
            </p:cNvSpPr>
            <p:nvPr/>
          </p:nvSpPr>
          <p:spPr bwMode="auto">
            <a:xfrm>
              <a:off x="768" y="3216"/>
              <a:ext cx="576" cy="816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Line 37"/>
            <p:cNvSpPr>
              <a:spLocks noChangeAspect="1" noChangeShapeType="1"/>
            </p:cNvSpPr>
            <p:nvPr/>
          </p:nvSpPr>
          <p:spPr bwMode="auto">
            <a:xfrm flipH="1">
              <a:off x="1056" y="2832"/>
              <a:ext cx="672" cy="384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Line 38"/>
            <p:cNvSpPr>
              <a:spLocks noChangeAspect="1" noChangeShapeType="1"/>
            </p:cNvSpPr>
            <p:nvPr/>
          </p:nvSpPr>
          <p:spPr bwMode="auto">
            <a:xfrm flipH="1">
              <a:off x="1680" y="2832"/>
              <a:ext cx="48" cy="384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Line 39"/>
            <p:cNvSpPr>
              <a:spLocks noChangeAspect="1" noChangeShapeType="1"/>
            </p:cNvSpPr>
            <p:nvPr/>
          </p:nvSpPr>
          <p:spPr bwMode="auto">
            <a:xfrm>
              <a:off x="1728" y="2832"/>
              <a:ext cx="528" cy="384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5" name="Group 40"/>
            <p:cNvGrpSpPr>
              <a:grpSpLocks noChangeAspect="1"/>
            </p:cNvGrpSpPr>
            <p:nvPr/>
          </p:nvGrpSpPr>
          <p:grpSpPr bwMode="auto">
            <a:xfrm flipH="1">
              <a:off x="624" y="3264"/>
              <a:ext cx="240" cy="626"/>
              <a:chOff x="2308" y="1513"/>
              <a:chExt cx="1162" cy="2570"/>
            </a:xfrm>
          </p:grpSpPr>
          <p:grpSp>
            <p:nvGrpSpPr>
              <p:cNvPr id="86" name="Group 41"/>
              <p:cNvGrpSpPr>
                <a:grpSpLocks noChangeAspect="1"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94" name="Freeform 42"/>
                <p:cNvSpPr>
                  <a:spLocks noChangeAspect="1"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Freeform 43"/>
                <p:cNvSpPr>
                  <a:spLocks noChangeAspect="1"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44"/>
                <p:cNvSpPr>
                  <a:spLocks noChangeAspect="1"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45"/>
                <p:cNvSpPr>
                  <a:spLocks noChangeAspect="1"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46"/>
                <p:cNvSpPr>
                  <a:spLocks noChangeAspect="1"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47"/>
                <p:cNvSpPr>
                  <a:spLocks noChangeAspect="1"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7" name="Freeform 48"/>
              <p:cNvSpPr>
                <a:spLocks noChangeAspect="1"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49"/>
              <p:cNvSpPr>
                <a:spLocks noChangeAspect="1"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Oval 50"/>
              <p:cNvSpPr>
                <a:spLocks noChangeAspect="1"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Oval 51"/>
              <p:cNvSpPr>
                <a:spLocks noChangeAspect="1"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Oval 52"/>
              <p:cNvSpPr>
                <a:spLocks noChangeAspect="1"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Oval 53"/>
              <p:cNvSpPr>
                <a:spLocks noChangeAspect="1"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Oval 54"/>
              <p:cNvSpPr>
                <a:spLocks noChangeAspect="1"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56" name="Group 55"/>
            <p:cNvGrpSpPr>
              <a:grpSpLocks noChangeAspect="1"/>
            </p:cNvGrpSpPr>
            <p:nvPr/>
          </p:nvGrpSpPr>
          <p:grpSpPr bwMode="auto">
            <a:xfrm flipH="1">
              <a:off x="1248" y="3264"/>
              <a:ext cx="240" cy="626"/>
              <a:chOff x="2308" y="1513"/>
              <a:chExt cx="1162" cy="2570"/>
            </a:xfrm>
          </p:grpSpPr>
          <p:grpSp>
            <p:nvGrpSpPr>
              <p:cNvPr id="72" name="Group 56"/>
              <p:cNvGrpSpPr>
                <a:grpSpLocks noChangeAspect="1"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80" name="Freeform 57"/>
                <p:cNvSpPr>
                  <a:spLocks noChangeAspect="1"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58"/>
                <p:cNvSpPr>
                  <a:spLocks noChangeAspect="1"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59"/>
                <p:cNvSpPr>
                  <a:spLocks noChangeAspect="1"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60"/>
                <p:cNvSpPr>
                  <a:spLocks noChangeAspect="1"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61"/>
                <p:cNvSpPr>
                  <a:spLocks noChangeAspect="1"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62"/>
                <p:cNvSpPr>
                  <a:spLocks noChangeAspect="1"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3" name="Freeform 63"/>
              <p:cNvSpPr>
                <a:spLocks noChangeAspect="1"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" name="Freeform 64"/>
              <p:cNvSpPr>
                <a:spLocks noChangeAspect="1"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5" name="Oval 65"/>
              <p:cNvSpPr>
                <a:spLocks noChangeAspect="1"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6" name="Oval 66"/>
              <p:cNvSpPr>
                <a:spLocks noChangeAspect="1"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7" name="Oval 67"/>
              <p:cNvSpPr>
                <a:spLocks noChangeAspect="1"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8" name="Oval 68"/>
              <p:cNvSpPr>
                <a:spLocks noChangeAspect="1"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Oval 69"/>
              <p:cNvSpPr>
                <a:spLocks noChangeAspect="1"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57" name="Group 70"/>
            <p:cNvGrpSpPr>
              <a:grpSpLocks noChangeAspect="1"/>
            </p:cNvGrpSpPr>
            <p:nvPr/>
          </p:nvGrpSpPr>
          <p:grpSpPr bwMode="auto">
            <a:xfrm flipH="1">
              <a:off x="1872" y="3264"/>
              <a:ext cx="240" cy="626"/>
              <a:chOff x="2308" y="1513"/>
              <a:chExt cx="1162" cy="2570"/>
            </a:xfrm>
          </p:grpSpPr>
          <p:grpSp>
            <p:nvGrpSpPr>
              <p:cNvPr id="58" name="Group 71"/>
              <p:cNvGrpSpPr>
                <a:grpSpLocks noChangeAspect="1"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66" name="Freeform 72"/>
                <p:cNvSpPr>
                  <a:spLocks noChangeAspect="1"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73"/>
                <p:cNvSpPr>
                  <a:spLocks noChangeAspect="1"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74"/>
                <p:cNvSpPr>
                  <a:spLocks noChangeAspect="1"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75"/>
                <p:cNvSpPr>
                  <a:spLocks noChangeAspect="1"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76"/>
                <p:cNvSpPr>
                  <a:spLocks noChangeAspect="1"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Freeform 77"/>
                <p:cNvSpPr>
                  <a:spLocks noChangeAspect="1"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9" name="Freeform 78"/>
              <p:cNvSpPr>
                <a:spLocks noChangeAspect="1"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Freeform 79"/>
              <p:cNvSpPr>
                <a:spLocks noChangeAspect="1"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80"/>
              <p:cNvSpPr>
                <a:spLocks noChangeAspect="1"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81"/>
              <p:cNvSpPr>
                <a:spLocks noChangeAspect="1"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3" name="Oval 82"/>
              <p:cNvSpPr>
                <a:spLocks noChangeAspect="1"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Oval 83"/>
              <p:cNvSpPr>
                <a:spLocks noChangeAspect="1"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5" name="Oval 84"/>
              <p:cNvSpPr>
                <a:spLocks noChangeAspect="1"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80291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4" name="AutoShape 8"/>
              <p:cNvSpPr>
                <a:spLocks noChangeArrowheads="1"/>
              </p:cNvSpPr>
              <p:nvPr/>
            </p:nvSpPr>
            <p:spPr bwMode="auto">
              <a:xfrm>
                <a:off x="609600" y="1169431"/>
                <a:ext cx="7521214" cy="4316969"/>
              </a:xfrm>
              <a:prstGeom prst="wedgeRectCallout">
                <a:avLst>
                  <a:gd name="adj1" fmla="val 53076"/>
                  <a:gd name="adj2" fmla="val -34039"/>
                </a:avLst>
              </a:prstGeom>
              <a:noFill/>
              <a:ln w="12700">
                <a:solidFill>
                  <a:srgbClr val="00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Truth Finding Algorithm: </a:t>
                </a:r>
                <a:r>
                  <a:rPr lang="en-US" sz="2400" dirty="0"/>
                  <a:t>Pseudocode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(Is input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true?)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if( input has form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or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x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) then</a:t>
                </a: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Loop over all possible values for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or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x.</a:t>
                </a: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Ask recursive friend to determine whether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is true with these values.</a:t>
                </a: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Answer true if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EVERY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friends answers true.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if( input string has form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) then</a:t>
                </a: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Loop over all possible values for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  <a:sym typeface="Symbol" panose="05050102010706020507" pitchFamily="18" charset="2"/>
                  </a:rPr>
                  <a:t>y.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Ask recursive friend to determine whether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is true with these values.</a:t>
                </a:r>
              </a:p>
              <a:p>
                <a:pPr marL="108585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–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Answer true if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SOME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friend answers true.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34" name="AutoShap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09600" y="1169431"/>
                <a:ext cx="7521214" cy="4316969"/>
              </a:xfrm>
              <a:prstGeom prst="wedgeRectCallout">
                <a:avLst>
                  <a:gd name="adj1" fmla="val 53076"/>
                  <a:gd name="adj2" fmla="val -34039"/>
                </a:avLst>
              </a:prstGeom>
              <a:blipFill>
                <a:blip r:embed="rId3"/>
                <a:stretch>
                  <a:fillRect l="-1098" t="-986"/>
                </a:stretch>
              </a:blipFill>
              <a:ln w="12700">
                <a:solidFill>
                  <a:srgbClr val="00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8382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Formula Truth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(An Infinite Recursive Algorithm) 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" name="Rectangle 2"/>
          <p:cNvSpPr txBox="1">
            <a:spLocks noChangeArrowheads="1"/>
          </p:cNvSpPr>
          <p:nvPr/>
        </p:nvSpPr>
        <p:spPr bwMode="auto">
          <a:xfrm>
            <a:off x="6477000" y="533400"/>
            <a:ext cx="2590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29" name="AutoShape 8"/>
          <p:cNvSpPr>
            <a:spLocks noChangeArrowheads="1"/>
          </p:cNvSpPr>
          <p:nvPr/>
        </p:nvSpPr>
        <p:spPr bwMode="auto">
          <a:xfrm>
            <a:off x="4384421" y="5562600"/>
            <a:ext cx="3921379" cy="1314142"/>
          </a:xfrm>
          <a:prstGeom prst="wedgeRectCallout">
            <a:avLst>
              <a:gd name="adj1" fmla="val 37626"/>
              <a:gd name="adj2" fmla="val -70299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You caught me!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“algorithm” takes an infinite amount of time.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9856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129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AutoShape 8"/>
          <p:cNvSpPr>
            <a:spLocks noChangeArrowheads="1"/>
          </p:cNvSpPr>
          <p:nvPr/>
        </p:nvSpPr>
        <p:spPr bwMode="auto">
          <a:xfrm>
            <a:off x="609600" y="1169431"/>
            <a:ext cx="7398673" cy="3783569"/>
          </a:xfrm>
          <a:prstGeom prst="wedgeRectCallout">
            <a:avLst>
              <a:gd name="adj1" fmla="val 53770"/>
              <a:gd name="adj2" fmla="val -29803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Truth Finding Algorithm: </a:t>
            </a:r>
            <a:r>
              <a:rPr lang="en-US" sz="2400" dirty="0"/>
              <a:t>Pseudocode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(Is input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true?)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if( input has form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iff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Love(Term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,Term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Term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&lt;Term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f (Term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,Term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Term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+Term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 then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Get your recursive friend to determine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and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are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true with these values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or what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Term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evaluate to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Answer result of the op applied to these values.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if( input has form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) then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return the value of this variable/constant.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8382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Formula Truth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(An Infinite Recursive Algorithm) 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" name="Rectangle 2"/>
          <p:cNvSpPr txBox="1">
            <a:spLocks noChangeArrowheads="1"/>
          </p:cNvSpPr>
          <p:nvPr/>
        </p:nvSpPr>
        <p:spPr bwMode="auto">
          <a:xfrm>
            <a:off x="6477000" y="533400"/>
            <a:ext cx="2590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612901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8382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Formula Truth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(An Infinite Recursive Algorithm) 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" name="Rectangle 2"/>
          <p:cNvSpPr txBox="1">
            <a:spLocks noChangeArrowheads="1"/>
          </p:cNvSpPr>
          <p:nvPr/>
        </p:nvSpPr>
        <p:spPr bwMode="auto">
          <a:xfrm>
            <a:off x="6477000" y="533400"/>
            <a:ext cx="2590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6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76200" y="2368424"/>
            <a:ext cx="1007553" cy="999245"/>
            <a:chOff x="2065" y="1551"/>
            <a:chExt cx="1628" cy="1988"/>
          </a:xfrm>
        </p:grpSpPr>
        <p:sp>
          <p:nvSpPr>
            <p:cNvPr id="7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4" name="AutoShape 8"/>
          <p:cNvSpPr>
            <a:spLocks noChangeArrowheads="1"/>
          </p:cNvSpPr>
          <p:nvPr/>
        </p:nvSpPr>
        <p:spPr bwMode="auto">
          <a:xfrm>
            <a:off x="3810000" y="3548731"/>
            <a:ext cx="3332539" cy="870869"/>
          </a:xfrm>
          <a:prstGeom prst="wedgeRectCallout">
            <a:avLst>
              <a:gd name="adj1" fmla="val 48081"/>
              <a:gd name="adj2" fmla="val -81785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Ok. Lets run the algorithm and see.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5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690" y="1827479"/>
            <a:ext cx="3429000" cy="1344267"/>
          </a:xfrm>
          <a:prstGeom prst="wedgeRoundRectCallout">
            <a:avLst>
              <a:gd name="adj1" fmla="val -58916"/>
              <a:gd name="adj2" fmla="val 1260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not a </a:t>
            </a:r>
            <a:r>
              <a:rPr lang="en-US" altLang="en-US" sz="2400" dirty="0">
                <a:solidFill>
                  <a:srgbClr val="FFFF00"/>
                </a:solidFill>
              </a:rPr>
              <a:t>valid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because there are models in which is it not true.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352800" y="1143000"/>
            <a:ext cx="27783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0236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4256159" y="4567535"/>
            <a:ext cx="241552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908486" y="3352800"/>
            <a:ext cx="27783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352800" y="1143000"/>
            <a:ext cx="27783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23" name="Straight Connector 22"/>
          <p:cNvCxnSpPr/>
          <p:nvPr/>
        </p:nvCxnSpPr>
        <p:spPr bwMode="auto">
          <a:xfrm flipH="1">
            <a:off x="3677360" y="4970978"/>
            <a:ext cx="957938" cy="439222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23"/>
          <p:cNvCxnSpPr/>
          <p:nvPr/>
        </p:nvCxnSpPr>
        <p:spPr bwMode="auto">
          <a:xfrm>
            <a:off x="5805225" y="4876800"/>
            <a:ext cx="651204" cy="60960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/>
          <p:cNvCxnSpPr/>
          <p:nvPr/>
        </p:nvCxnSpPr>
        <p:spPr bwMode="auto">
          <a:xfrm flipH="1">
            <a:off x="5526750" y="5641819"/>
            <a:ext cx="718345" cy="37351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H="1">
            <a:off x="3670524" y="5608112"/>
            <a:ext cx="6836" cy="868888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6822094" y="5608112"/>
            <a:ext cx="419108" cy="96597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le 36"/>
          <p:cNvSpPr/>
          <p:nvPr/>
        </p:nvSpPr>
        <p:spPr>
          <a:xfrm>
            <a:off x="5800857" y="5253335"/>
            <a:ext cx="12698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f(x),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3246813" y="5253335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3505200" y="6365184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7071571" y="6365184"/>
            <a:ext cx="3209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266698" y="6404031"/>
            <a:ext cx="58862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9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3703099" y="6386448"/>
            <a:ext cx="74251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12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3850443" y="5288775"/>
            <a:ext cx="91243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6979635" y="5288775"/>
            <a:ext cx="10150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509820" y="4584048"/>
            <a:ext cx="15673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528779" y="3348335"/>
            <a:ext cx="9124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376379" y="1164264"/>
            <a:ext cx="10150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7" name="Rectangle 2"/>
          <p:cNvSpPr txBox="1">
            <a:spLocks noChangeArrowheads="1"/>
          </p:cNvSpPr>
          <p:nvPr/>
        </p:nvSpPr>
        <p:spPr bwMode="auto">
          <a:xfrm>
            <a:off x="-13716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Formula Truth 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158055" y="1586297"/>
            <a:ext cx="6471299" cy="539793"/>
            <a:chOff x="1158055" y="1586297"/>
            <a:chExt cx="6471299" cy="539793"/>
          </a:xfrm>
        </p:grpSpPr>
        <p:grpSp>
          <p:nvGrpSpPr>
            <p:cNvPr id="95" name="Group 94"/>
            <p:cNvGrpSpPr/>
            <p:nvPr/>
          </p:nvGrpSpPr>
          <p:grpSpPr>
            <a:xfrm>
              <a:off x="1158055" y="1586297"/>
              <a:ext cx="3240074" cy="539793"/>
              <a:chOff x="788997" y="1586296"/>
              <a:chExt cx="3880558" cy="1157798"/>
            </a:xfrm>
          </p:grpSpPr>
          <p:cxnSp>
            <p:nvCxnSpPr>
              <p:cNvPr id="34" name="Straight Connector 33"/>
              <p:cNvCxnSpPr/>
              <p:nvPr/>
            </p:nvCxnSpPr>
            <p:spPr bwMode="auto">
              <a:xfrm flipH="1">
                <a:off x="788997" y="1586296"/>
                <a:ext cx="3871843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" name="Straight Connector 61"/>
              <p:cNvCxnSpPr/>
              <p:nvPr/>
            </p:nvCxnSpPr>
            <p:spPr bwMode="auto">
              <a:xfrm flipH="1">
                <a:off x="1219202" y="1586296"/>
                <a:ext cx="3450350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 flipH="1">
                <a:off x="1649406" y="1586296"/>
                <a:ext cx="3002724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" name="Straight Connector 63"/>
              <p:cNvCxnSpPr/>
              <p:nvPr/>
            </p:nvCxnSpPr>
            <p:spPr bwMode="auto">
              <a:xfrm flipH="1">
                <a:off x="2079611" y="1586296"/>
                <a:ext cx="2572519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" name="Straight Connector 64"/>
              <p:cNvCxnSpPr/>
              <p:nvPr/>
            </p:nvCxnSpPr>
            <p:spPr bwMode="auto">
              <a:xfrm flipH="1">
                <a:off x="2509816" y="1599303"/>
                <a:ext cx="2151025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/>
              <p:cNvCxnSpPr/>
              <p:nvPr/>
            </p:nvCxnSpPr>
            <p:spPr bwMode="auto">
              <a:xfrm flipH="1">
                <a:off x="2940021" y="1586296"/>
                <a:ext cx="1729532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" name="Straight Connector 66"/>
              <p:cNvCxnSpPr>
                <a:endCxn id="90" idx="2"/>
              </p:cNvCxnSpPr>
              <p:nvPr/>
            </p:nvCxnSpPr>
            <p:spPr bwMode="auto">
              <a:xfrm flipH="1">
                <a:off x="3448464" y="1599303"/>
                <a:ext cx="1221091" cy="1144791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" name="Straight Connector 67"/>
              <p:cNvCxnSpPr/>
              <p:nvPr/>
            </p:nvCxnSpPr>
            <p:spPr bwMode="auto">
              <a:xfrm flipH="1">
                <a:off x="3800431" y="1599303"/>
                <a:ext cx="860410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" name="Straight Connector 68"/>
              <p:cNvCxnSpPr/>
              <p:nvPr/>
            </p:nvCxnSpPr>
            <p:spPr bwMode="auto">
              <a:xfrm flipH="1">
                <a:off x="4230636" y="1586296"/>
                <a:ext cx="438917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70" name="Straight Connector 69"/>
            <p:cNvCxnSpPr/>
            <p:nvPr/>
          </p:nvCxnSpPr>
          <p:spPr bwMode="auto">
            <a:xfrm flipH="1">
              <a:off x="4390854" y="1586297"/>
              <a:ext cx="0" cy="515623"/>
            </a:xfrm>
            <a:prstGeom prst="line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0" name="Rectangle 79"/>
            <p:cNvSpPr/>
            <p:nvPr/>
          </p:nvSpPr>
          <p:spPr>
            <a:xfrm>
              <a:off x="1752600" y="1600200"/>
              <a:ext cx="6928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Monotype Corsiva" panose="03010101010201010101" pitchFamily="66" charset="0"/>
                  <a:ea typeface="+mn-ea"/>
                  <a:cs typeface="+mn-cs"/>
                </a:rPr>
                <a:t>M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</a:t>
              </a:r>
              <a:endPara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6" name="Group 95"/>
            <p:cNvGrpSpPr/>
            <p:nvPr/>
          </p:nvGrpSpPr>
          <p:grpSpPr>
            <a:xfrm flipH="1">
              <a:off x="4389281" y="1595287"/>
              <a:ext cx="3240073" cy="515623"/>
              <a:chOff x="788997" y="1586296"/>
              <a:chExt cx="3880556" cy="1105956"/>
            </a:xfrm>
          </p:grpSpPr>
          <p:cxnSp>
            <p:nvCxnSpPr>
              <p:cNvPr id="97" name="Straight Connector 96"/>
              <p:cNvCxnSpPr/>
              <p:nvPr/>
            </p:nvCxnSpPr>
            <p:spPr bwMode="auto">
              <a:xfrm flipH="1">
                <a:off x="788997" y="1586296"/>
                <a:ext cx="3871843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8" name="Straight Connector 97"/>
              <p:cNvCxnSpPr/>
              <p:nvPr/>
            </p:nvCxnSpPr>
            <p:spPr bwMode="auto">
              <a:xfrm flipH="1">
                <a:off x="1219202" y="1586296"/>
                <a:ext cx="3450350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" name="Straight Connector 98"/>
              <p:cNvCxnSpPr/>
              <p:nvPr/>
            </p:nvCxnSpPr>
            <p:spPr bwMode="auto">
              <a:xfrm flipH="1">
                <a:off x="1649406" y="1586296"/>
                <a:ext cx="3002724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" name="Straight Connector 99"/>
              <p:cNvCxnSpPr/>
              <p:nvPr/>
            </p:nvCxnSpPr>
            <p:spPr bwMode="auto">
              <a:xfrm flipH="1">
                <a:off x="2079611" y="1586296"/>
                <a:ext cx="2572519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1" name="Straight Connector 100"/>
              <p:cNvCxnSpPr/>
              <p:nvPr/>
            </p:nvCxnSpPr>
            <p:spPr bwMode="auto">
              <a:xfrm flipH="1">
                <a:off x="2509816" y="1599303"/>
                <a:ext cx="2151025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2" name="Straight Connector 101"/>
              <p:cNvCxnSpPr/>
              <p:nvPr/>
            </p:nvCxnSpPr>
            <p:spPr bwMode="auto">
              <a:xfrm flipH="1">
                <a:off x="2940021" y="1586296"/>
                <a:ext cx="1729532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3" name="Straight Connector 102"/>
              <p:cNvCxnSpPr/>
              <p:nvPr/>
            </p:nvCxnSpPr>
            <p:spPr bwMode="auto">
              <a:xfrm flipH="1">
                <a:off x="3370226" y="1599303"/>
                <a:ext cx="1299327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4" name="Straight Connector 103"/>
              <p:cNvCxnSpPr/>
              <p:nvPr/>
            </p:nvCxnSpPr>
            <p:spPr bwMode="auto">
              <a:xfrm flipH="1">
                <a:off x="3800431" y="1599303"/>
                <a:ext cx="860410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5" name="Straight Connector 104"/>
              <p:cNvCxnSpPr/>
              <p:nvPr/>
            </p:nvCxnSpPr>
            <p:spPr bwMode="auto">
              <a:xfrm flipH="1">
                <a:off x="4230636" y="1586296"/>
                <a:ext cx="438917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186" name="Rectangle 185"/>
          <p:cNvSpPr/>
          <p:nvPr/>
        </p:nvSpPr>
        <p:spPr>
          <a:xfrm>
            <a:off x="4726371" y="2208756"/>
            <a:ext cx="9124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7" name="Rectangle 186"/>
          <p:cNvSpPr/>
          <p:nvPr/>
        </p:nvSpPr>
        <p:spPr>
          <a:xfrm>
            <a:off x="5192592" y="5903695"/>
            <a:ext cx="6463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5773202" y="5926435"/>
            <a:ext cx="74251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17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191" name="Straight Connector 190"/>
          <p:cNvCxnSpPr/>
          <p:nvPr/>
        </p:nvCxnSpPr>
        <p:spPr bwMode="auto">
          <a:xfrm flipH="1">
            <a:off x="3719113" y="6246167"/>
            <a:ext cx="1807637" cy="24919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6" name="Rectangle 115"/>
              <p:cNvSpPr/>
              <p:nvPr/>
            </p:nvSpPr>
            <p:spPr>
              <a:xfrm>
                <a:off x="2648211" y="1076980"/>
                <a:ext cx="5257800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8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[                   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         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]</a:t>
                </a:r>
              </a:p>
            </p:txBody>
          </p:sp>
        </mc:Choice>
        <mc:Fallback xmlns="">
          <p:sp>
            <p:nvSpPr>
              <p:cNvPr id="116" name="Rectangle 1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48211" y="1076980"/>
                <a:ext cx="5257800" cy="523220"/>
              </a:xfrm>
              <a:prstGeom prst="rect">
                <a:avLst/>
              </a:prstGeom>
              <a:blipFill>
                <a:blip r:embed="rId2"/>
                <a:stretch>
                  <a:fillRect l="-2317" t="-12791" b="-325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8" name="AutoShape 8"/>
          <p:cNvSpPr>
            <a:spLocks noChangeArrowheads="1"/>
          </p:cNvSpPr>
          <p:nvPr/>
        </p:nvSpPr>
        <p:spPr bwMode="auto">
          <a:xfrm>
            <a:off x="5301482" y="56364"/>
            <a:ext cx="3690118" cy="1213984"/>
          </a:xfrm>
          <a:prstGeom prst="wedgeRectCallout">
            <a:avLst>
              <a:gd name="adj1" fmla="val 29325"/>
              <a:gd name="adj2" fmla="val 78010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a free variable.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Lets set it universally.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Same with the 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</p:txBody>
      </p:sp>
      <p:pic>
        <p:nvPicPr>
          <p:cNvPr id="11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0" name="Straight Connector 119"/>
          <p:cNvCxnSpPr/>
          <p:nvPr/>
        </p:nvCxnSpPr>
        <p:spPr bwMode="auto">
          <a:xfrm flipH="1">
            <a:off x="3459826" y="1599807"/>
            <a:ext cx="929454" cy="648781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4" name="Group 3"/>
          <p:cNvGrpSpPr/>
          <p:nvPr/>
        </p:nvGrpSpPr>
        <p:grpSpPr>
          <a:xfrm>
            <a:off x="1188812" y="2133600"/>
            <a:ext cx="3591473" cy="523220"/>
            <a:chOff x="1289137" y="2279737"/>
            <a:chExt cx="3591473" cy="523220"/>
          </a:xfrm>
        </p:grpSpPr>
        <p:sp>
          <p:nvSpPr>
            <p:cNvPr id="124" name="Rectangle 123"/>
            <p:cNvSpPr/>
            <p:nvPr/>
          </p:nvSpPr>
          <p:spPr>
            <a:xfrm>
              <a:off x="1948220" y="2328237"/>
              <a:ext cx="288091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1" indent="-4572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z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((P(x)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 R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(f(x),z)) 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5" name="Rectangle 124"/>
                <p:cNvSpPr/>
                <p:nvPr/>
              </p:nvSpPr>
              <p:spPr>
                <a:xfrm>
                  <a:off x="1289137" y="2279737"/>
                  <a:ext cx="3591473" cy="523220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marL="457200" marR="0" lvl="0" indent="-45720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altLang="en-US" sz="28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FF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CA" altLang="en-US" sz="28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FF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 [                   </a:t>
                  </a: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          </a:t>
                  </a: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]</a:t>
                  </a:r>
                </a:p>
              </p:txBody>
            </p:sp>
          </mc:Choice>
          <mc:Fallback xmlns="">
            <p:sp>
              <p:nvSpPr>
                <p:cNvPr id="125" name="Rectangle 12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89137" y="2279737"/>
                  <a:ext cx="3591473" cy="523220"/>
                </a:xfrm>
                <a:prstGeom prst="rect">
                  <a:avLst/>
                </a:prstGeom>
                <a:blipFill>
                  <a:blip r:embed="rId4"/>
                  <a:stretch>
                    <a:fillRect l="-3396" t="-11628" r="-2207" b="-325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27" name="Group 126"/>
          <p:cNvGrpSpPr/>
          <p:nvPr/>
        </p:nvGrpSpPr>
        <p:grpSpPr>
          <a:xfrm>
            <a:off x="199235" y="2613210"/>
            <a:ext cx="6557561" cy="814826"/>
            <a:chOff x="753827" y="1533888"/>
            <a:chExt cx="7853831" cy="1747709"/>
          </a:xfrm>
        </p:grpSpPr>
        <p:grpSp>
          <p:nvGrpSpPr>
            <p:cNvPr id="128" name="Group 127"/>
            <p:cNvGrpSpPr/>
            <p:nvPr/>
          </p:nvGrpSpPr>
          <p:grpSpPr>
            <a:xfrm>
              <a:off x="788997" y="1586296"/>
              <a:ext cx="3880560" cy="1686355"/>
              <a:chOff x="788997" y="1586296"/>
              <a:chExt cx="3880560" cy="1686355"/>
            </a:xfrm>
          </p:grpSpPr>
          <p:cxnSp>
            <p:nvCxnSpPr>
              <p:cNvPr id="211" name="Straight Connector 210"/>
              <p:cNvCxnSpPr/>
              <p:nvPr/>
            </p:nvCxnSpPr>
            <p:spPr bwMode="auto">
              <a:xfrm flipH="1">
                <a:off x="788997" y="1586296"/>
                <a:ext cx="3871843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" name="Straight Connector 211"/>
              <p:cNvCxnSpPr/>
              <p:nvPr/>
            </p:nvCxnSpPr>
            <p:spPr bwMode="auto">
              <a:xfrm flipH="1">
                <a:off x="1219202" y="1586296"/>
                <a:ext cx="3450350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" name="Straight Connector 212"/>
              <p:cNvCxnSpPr/>
              <p:nvPr/>
            </p:nvCxnSpPr>
            <p:spPr bwMode="auto">
              <a:xfrm flipH="1">
                <a:off x="1649406" y="1586296"/>
                <a:ext cx="3002724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" name="Straight Connector 213"/>
              <p:cNvCxnSpPr/>
              <p:nvPr/>
            </p:nvCxnSpPr>
            <p:spPr bwMode="auto">
              <a:xfrm flipH="1">
                <a:off x="2079611" y="1586296"/>
                <a:ext cx="2572519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" name="Straight Connector 214"/>
              <p:cNvCxnSpPr/>
              <p:nvPr/>
            </p:nvCxnSpPr>
            <p:spPr bwMode="auto">
              <a:xfrm flipH="1">
                <a:off x="2509816" y="1599303"/>
                <a:ext cx="2151025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" name="Straight Connector 215"/>
              <p:cNvCxnSpPr/>
              <p:nvPr/>
            </p:nvCxnSpPr>
            <p:spPr bwMode="auto">
              <a:xfrm flipH="1">
                <a:off x="2940021" y="1586296"/>
                <a:ext cx="1729532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" name="Straight Connector 216"/>
              <p:cNvCxnSpPr>
                <a:endCxn id="207" idx="2"/>
              </p:cNvCxnSpPr>
              <p:nvPr/>
            </p:nvCxnSpPr>
            <p:spPr bwMode="auto">
              <a:xfrm flipH="1">
                <a:off x="3448464" y="1599303"/>
                <a:ext cx="1221093" cy="1673348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" name="Straight Connector 217"/>
              <p:cNvCxnSpPr/>
              <p:nvPr/>
            </p:nvCxnSpPr>
            <p:spPr bwMode="auto">
              <a:xfrm flipH="1">
                <a:off x="3800431" y="1599303"/>
                <a:ext cx="860410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9" name="Straight Connector 218"/>
              <p:cNvCxnSpPr/>
              <p:nvPr/>
            </p:nvCxnSpPr>
            <p:spPr bwMode="auto">
              <a:xfrm flipH="1">
                <a:off x="4230636" y="1586296"/>
                <a:ext cx="438917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29" name="Straight Connector 128"/>
            <p:cNvCxnSpPr/>
            <p:nvPr/>
          </p:nvCxnSpPr>
          <p:spPr bwMode="auto">
            <a:xfrm flipH="1">
              <a:off x="4660841" y="1586296"/>
              <a:ext cx="0" cy="1105956"/>
            </a:xfrm>
            <a:prstGeom prst="line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5" name="Rectangle 174"/>
                <p:cNvSpPr/>
                <p:nvPr/>
              </p:nvSpPr>
              <p:spPr>
                <a:xfrm>
                  <a:off x="1704094" y="1533888"/>
                  <a:ext cx="727635" cy="990220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457200" marR="0" lvl="0" indent="-45720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altLang="en-US" sz="24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FF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CA" altLang="en-U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FF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 </a:t>
                  </a: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=</a:t>
                  </a:r>
                  <a:endPara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75" name="Rectangle 17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04094" y="1533888"/>
                  <a:ext cx="727635" cy="990220"/>
                </a:xfrm>
                <a:prstGeom prst="rect">
                  <a:avLst/>
                </a:prstGeom>
                <a:blipFill>
                  <a:blip r:embed="rId5"/>
                  <a:stretch>
                    <a:fillRect l="-1000" t="-18667" r="-18000" b="-30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76" name="Group 175"/>
            <p:cNvGrpSpPr/>
            <p:nvPr/>
          </p:nvGrpSpPr>
          <p:grpSpPr>
            <a:xfrm>
              <a:off x="753827" y="2282429"/>
              <a:ext cx="4143325" cy="990220"/>
              <a:chOff x="616518" y="2710032"/>
              <a:chExt cx="4185534" cy="990220"/>
            </a:xfrm>
          </p:grpSpPr>
          <p:sp>
            <p:nvSpPr>
              <p:cNvPr id="201" name="Rectangle 200"/>
              <p:cNvSpPr/>
              <p:nvPr/>
            </p:nvSpPr>
            <p:spPr>
              <a:xfrm>
                <a:off x="616518" y="2710032"/>
                <a:ext cx="409610" cy="9902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0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2" name="Rectangle 201"/>
              <p:cNvSpPr/>
              <p:nvPr/>
            </p:nvSpPr>
            <p:spPr>
              <a:xfrm>
                <a:off x="1036067" y="2710032"/>
                <a:ext cx="409609" cy="990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3" name="Rectangle 202"/>
              <p:cNvSpPr/>
              <p:nvPr/>
            </p:nvSpPr>
            <p:spPr>
              <a:xfrm>
                <a:off x="1455613" y="2710032"/>
                <a:ext cx="409609" cy="990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4" name="Rectangle 203"/>
              <p:cNvSpPr/>
              <p:nvPr/>
            </p:nvSpPr>
            <p:spPr>
              <a:xfrm>
                <a:off x="1875161" y="2710032"/>
                <a:ext cx="409609" cy="990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5" name="Rectangle 204"/>
              <p:cNvSpPr/>
              <p:nvPr/>
            </p:nvSpPr>
            <p:spPr>
              <a:xfrm>
                <a:off x="2294708" y="2710032"/>
                <a:ext cx="409609" cy="990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714254" y="2710032"/>
                <a:ext cx="409609" cy="990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7" name="Rectangle 206"/>
              <p:cNvSpPr/>
              <p:nvPr/>
            </p:nvSpPr>
            <p:spPr>
              <a:xfrm>
                <a:off x="3133801" y="2710032"/>
                <a:ext cx="409609" cy="990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6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8" name="Rectangle 207"/>
              <p:cNvSpPr/>
              <p:nvPr/>
            </p:nvSpPr>
            <p:spPr>
              <a:xfrm>
                <a:off x="3553347" y="2710032"/>
                <a:ext cx="409609" cy="990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7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9" name="Rectangle 208"/>
              <p:cNvSpPr/>
              <p:nvPr/>
            </p:nvSpPr>
            <p:spPr>
              <a:xfrm>
                <a:off x="3972896" y="2710032"/>
                <a:ext cx="409609" cy="990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8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4392443" y="2710032"/>
                <a:ext cx="409609" cy="990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9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 flipH="1">
              <a:off x="4658958" y="1605579"/>
              <a:ext cx="3880556" cy="1105956"/>
              <a:chOff x="788997" y="1586296"/>
              <a:chExt cx="3880556" cy="1105956"/>
            </a:xfrm>
          </p:grpSpPr>
          <p:cxnSp>
            <p:nvCxnSpPr>
              <p:cNvPr id="192" name="Straight Connector 191"/>
              <p:cNvCxnSpPr/>
              <p:nvPr/>
            </p:nvCxnSpPr>
            <p:spPr bwMode="auto">
              <a:xfrm flipH="1">
                <a:off x="788997" y="1586296"/>
                <a:ext cx="3871843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3" name="Straight Connector 192"/>
              <p:cNvCxnSpPr/>
              <p:nvPr/>
            </p:nvCxnSpPr>
            <p:spPr bwMode="auto">
              <a:xfrm flipH="1">
                <a:off x="1219202" y="1586296"/>
                <a:ext cx="3450350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4" name="Straight Connector 193"/>
              <p:cNvCxnSpPr/>
              <p:nvPr/>
            </p:nvCxnSpPr>
            <p:spPr bwMode="auto">
              <a:xfrm flipH="1">
                <a:off x="1649406" y="1586296"/>
                <a:ext cx="3002724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5" name="Straight Connector 194"/>
              <p:cNvCxnSpPr/>
              <p:nvPr/>
            </p:nvCxnSpPr>
            <p:spPr bwMode="auto">
              <a:xfrm flipH="1">
                <a:off x="2079611" y="1586296"/>
                <a:ext cx="2572519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6" name="Straight Connector 195"/>
              <p:cNvCxnSpPr/>
              <p:nvPr/>
            </p:nvCxnSpPr>
            <p:spPr bwMode="auto">
              <a:xfrm flipH="1">
                <a:off x="2509816" y="1599303"/>
                <a:ext cx="2151025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7" name="Straight Connector 196"/>
              <p:cNvCxnSpPr/>
              <p:nvPr/>
            </p:nvCxnSpPr>
            <p:spPr bwMode="auto">
              <a:xfrm flipH="1">
                <a:off x="2940021" y="1586296"/>
                <a:ext cx="1729532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8" name="Straight Connector 197"/>
              <p:cNvCxnSpPr/>
              <p:nvPr/>
            </p:nvCxnSpPr>
            <p:spPr bwMode="auto">
              <a:xfrm flipH="1">
                <a:off x="3370226" y="1599303"/>
                <a:ext cx="1299327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9" name="Straight Connector 198"/>
              <p:cNvCxnSpPr/>
              <p:nvPr/>
            </p:nvCxnSpPr>
            <p:spPr bwMode="auto">
              <a:xfrm flipH="1">
                <a:off x="3800431" y="1599303"/>
                <a:ext cx="860410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0" name="Straight Connector 199"/>
              <p:cNvCxnSpPr/>
              <p:nvPr/>
            </p:nvCxnSpPr>
            <p:spPr bwMode="auto">
              <a:xfrm flipH="1">
                <a:off x="4230636" y="1586296"/>
                <a:ext cx="438917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78" name="Group 177"/>
            <p:cNvGrpSpPr/>
            <p:nvPr/>
          </p:nvGrpSpPr>
          <p:grpSpPr>
            <a:xfrm>
              <a:off x="4748505" y="2291379"/>
              <a:ext cx="3859153" cy="990218"/>
              <a:chOff x="518581" y="2710032"/>
              <a:chExt cx="3961863" cy="990218"/>
            </a:xfrm>
          </p:grpSpPr>
          <p:sp>
            <p:nvSpPr>
              <p:cNvPr id="179" name="Rectangle 178"/>
              <p:cNvSpPr/>
              <p:nvPr/>
            </p:nvSpPr>
            <p:spPr>
              <a:xfrm>
                <a:off x="518581" y="2710032"/>
                <a:ext cx="605485" cy="9902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10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0" name="Rectangle 179"/>
              <p:cNvSpPr/>
              <p:nvPr/>
            </p:nvSpPr>
            <p:spPr>
              <a:xfrm>
                <a:off x="945146" y="2710032"/>
                <a:ext cx="591451" cy="9902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11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1357676" y="2710032"/>
                <a:ext cx="605485" cy="9902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12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1777224" y="2710032"/>
                <a:ext cx="605485" cy="9902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13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196770" y="2710032"/>
                <a:ext cx="605485" cy="9902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14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616316" y="2710032"/>
                <a:ext cx="605485" cy="9902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15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5" name="Rectangle 184"/>
              <p:cNvSpPr/>
              <p:nvPr/>
            </p:nvSpPr>
            <p:spPr>
              <a:xfrm>
                <a:off x="3035864" y="2710032"/>
                <a:ext cx="605485" cy="9902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16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3455411" y="2710032"/>
                <a:ext cx="605485" cy="9902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17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3874959" y="2710032"/>
                <a:ext cx="605485" cy="99021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18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1" name="Group 220"/>
          <p:cNvGrpSpPr/>
          <p:nvPr/>
        </p:nvGrpSpPr>
        <p:grpSpPr>
          <a:xfrm>
            <a:off x="1875635" y="3797474"/>
            <a:ext cx="6557561" cy="790393"/>
            <a:chOff x="753827" y="1586296"/>
            <a:chExt cx="7853831" cy="1695306"/>
          </a:xfrm>
        </p:grpSpPr>
        <p:grpSp>
          <p:nvGrpSpPr>
            <p:cNvPr id="222" name="Group 221"/>
            <p:cNvGrpSpPr/>
            <p:nvPr/>
          </p:nvGrpSpPr>
          <p:grpSpPr>
            <a:xfrm>
              <a:off x="788997" y="1586296"/>
              <a:ext cx="3880560" cy="1686356"/>
              <a:chOff x="788997" y="1586296"/>
              <a:chExt cx="3880560" cy="1686356"/>
            </a:xfrm>
          </p:grpSpPr>
          <p:cxnSp>
            <p:nvCxnSpPr>
              <p:cNvPr id="256" name="Straight Connector 255"/>
              <p:cNvCxnSpPr/>
              <p:nvPr/>
            </p:nvCxnSpPr>
            <p:spPr bwMode="auto">
              <a:xfrm flipH="1">
                <a:off x="788997" y="1586296"/>
                <a:ext cx="3871843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57" name="Straight Connector 256"/>
              <p:cNvCxnSpPr/>
              <p:nvPr/>
            </p:nvCxnSpPr>
            <p:spPr bwMode="auto">
              <a:xfrm flipH="1">
                <a:off x="1219202" y="1586296"/>
                <a:ext cx="3450350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58" name="Straight Connector 257"/>
              <p:cNvCxnSpPr/>
              <p:nvPr/>
            </p:nvCxnSpPr>
            <p:spPr bwMode="auto">
              <a:xfrm flipH="1">
                <a:off x="1649406" y="1586296"/>
                <a:ext cx="3002724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59" name="Straight Connector 258"/>
              <p:cNvCxnSpPr/>
              <p:nvPr/>
            </p:nvCxnSpPr>
            <p:spPr bwMode="auto">
              <a:xfrm flipH="1">
                <a:off x="2079611" y="1586296"/>
                <a:ext cx="2572519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0" name="Straight Connector 259"/>
              <p:cNvCxnSpPr/>
              <p:nvPr/>
            </p:nvCxnSpPr>
            <p:spPr bwMode="auto">
              <a:xfrm flipH="1">
                <a:off x="2509816" y="1599303"/>
                <a:ext cx="2151025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1" name="Straight Connector 260"/>
              <p:cNvCxnSpPr/>
              <p:nvPr/>
            </p:nvCxnSpPr>
            <p:spPr bwMode="auto">
              <a:xfrm flipH="1">
                <a:off x="2940021" y="1586296"/>
                <a:ext cx="1729532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2" name="Straight Connector 261"/>
              <p:cNvCxnSpPr>
                <a:endCxn id="252" idx="2"/>
              </p:cNvCxnSpPr>
              <p:nvPr/>
            </p:nvCxnSpPr>
            <p:spPr bwMode="auto">
              <a:xfrm flipH="1">
                <a:off x="3448464" y="1599303"/>
                <a:ext cx="1221093" cy="16733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3" name="Straight Connector 262"/>
              <p:cNvCxnSpPr/>
              <p:nvPr/>
            </p:nvCxnSpPr>
            <p:spPr bwMode="auto">
              <a:xfrm flipH="1">
                <a:off x="3800431" y="1599303"/>
                <a:ext cx="860410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4" name="Straight Connector 263"/>
              <p:cNvCxnSpPr/>
              <p:nvPr/>
            </p:nvCxnSpPr>
            <p:spPr bwMode="auto">
              <a:xfrm flipH="1">
                <a:off x="4230636" y="1586296"/>
                <a:ext cx="438917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223" name="Straight Connector 222"/>
            <p:cNvCxnSpPr/>
            <p:nvPr/>
          </p:nvCxnSpPr>
          <p:spPr bwMode="auto">
            <a:xfrm flipH="1">
              <a:off x="4660841" y="1586296"/>
              <a:ext cx="0" cy="1105956"/>
            </a:xfrm>
            <a:prstGeom prst="line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24" name="Rectangle 223"/>
            <p:cNvSpPr/>
            <p:nvPr/>
          </p:nvSpPr>
          <p:spPr>
            <a:xfrm>
              <a:off x="1596130" y="1641821"/>
              <a:ext cx="683861" cy="990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z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</a:t>
              </a:r>
              <a:endPara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225" name="Group 224"/>
            <p:cNvGrpSpPr/>
            <p:nvPr/>
          </p:nvGrpSpPr>
          <p:grpSpPr>
            <a:xfrm>
              <a:off x="753827" y="2282429"/>
              <a:ext cx="4143325" cy="990223"/>
              <a:chOff x="616518" y="2710032"/>
              <a:chExt cx="4185534" cy="990223"/>
            </a:xfrm>
          </p:grpSpPr>
          <p:sp>
            <p:nvSpPr>
              <p:cNvPr id="246" name="Rectangle 245"/>
              <p:cNvSpPr/>
              <p:nvPr/>
            </p:nvSpPr>
            <p:spPr>
              <a:xfrm>
                <a:off x="616518" y="2710032"/>
                <a:ext cx="409610" cy="99022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0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47" name="Rectangle 246"/>
              <p:cNvSpPr/>
              <p:nvPr/>
            </p:nvSpPr>
            <p:spPr>
              <a:xfrm>
                <a:off x="1036067" y="2710032"/>
                <a:ext cx="409609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48" name="Rectangle 247"/>
              <p:cNvSpPr/>
              <p:nvPr/>
            </p:nvSpPr>
            <p:spPr>
              <a:xfrm>
                <a:off x="1455613" y="2710032"/>
                <a:ext cx="409609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49" name="Rectangle 248"/>
              <p:cNvSpPr/>
              <p:nvPr/>
            </p:nvSpPr>
            <p:spPr>
              <a:xfrm>
                <a:off x="1875161" y="2710032"/>
                <a:ext cx="409609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0" name="Rectangle 249"/>
              <p:cNvSpPr/>
              <p:nvPr/>
            </p:nvSpPr>
            <p:spPr>
              <a:xfrm>
                <a:off x="2294708" y="2710032"/>
                <a:ext cx="409609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1" name="Rectangle 250"/>
              <p:cNvSpPr/>
              <p:nvPr/>
            </p:nvSpPr>
            <p:spPr>
              <a:xfrm>
                <a:off x="2714254" y="2710032"/>
                <a:ext cx="409609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2" name="Rectangle 251"/>
              <p:cNvSpPr/>
              <p:nvPr/>
            </p:nvSpPr>
            <p:spPr>
              <a:xfrm>
                <a:off x="3133801" y="2710032"/>
                <a:ext cx="409609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6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3" name="Rectangle 252"/>
              <p:cNvSpPr/>
              <p:nvPr/>
            </p:nvSpPr>
            <p:spPr>
              <a:xfrm>
                <a:off x="3553347" y="2710032"/>
                <a:ext cx="409609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7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4" name="Rectangle 253"/>
              <p:cNvSpPr/>
              <p:nvPr/>
            </p:nvSpPr>
            <p:spPr>
              <a:xfrm>
                <a:off x="3972896" y="2710032"/>
                <a:ext cx="409609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8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5" name="Rectangle 254"/>
              <p:cNvSpPr/>
              <p:nvPr/>
            </p:nvSpPr>
            <p:spPr>
              <a:xfrm>
                <a:off x="4392443" y="2710032"/>
                <a:ext cx="409609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9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26" name="Group 225"/>
            <p:cNvGrpSpPr/>
            <p:nvPr/>
          </p:nvGrpSpPr>
          <p:grpSpPr>
            <a:xfrm flipH="1">
              <a:off x="4658958" y="1605579"/>
              <a:ext cx="3880556" cy="1105956"/>
              <a:chOff x="788997" y="1586296"/>
              <a:chExt cx="3880556" cy="1105956"/>
            </a:xfrm>
          </p:grpSpPr>
          <p:cxnSp>
            <p:nvCxnSpPr>
              <p:cNvPr id="237" name="Straight Connector 236"/>
              <p:cNvCxnSpPr/>
              <p:nvPr/>
            </p:nvCxnSpPr>
            <p:spPr bwMode="auto">
              <a:xfrm flipH="1">
                <a:off x="788997" y="1586296"/>
                <a:ext cx="3871843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8" name="Straight Connector 237"/>
              <p:cNvCxnSpPr/>
              <p:nvPr/>
            </p:nvCxnSpPr>
            <p:spPr bwMode="auto">
              <a:xfrm flipH="1">
                <a:off x="1219202" y="1586296"/>
                <a:ext cx="3450350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9" name="Straight Connector 238"/>
              <p:cNvCxnSpPr/>
              <p:nvPr/>
            </p:nvCxnSpPr>
            <p:spPr bwMode="auto">
              <a:xfrm flipH="1">
                <a:off x="1649406" y="1586296"/>
                <a:ext cx="3002724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0" name="Straight Connector 239"/>
              <p:cNvCxnSpPr/>
              <p:nvPr/>
            </p:nvCxnSpPr>
            <p:spPr bwMode="auto">
              <a:xfrm flipH="1">
                <a:off x="2079611" y="1586296"/>
                <a:ext cx="2572519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1" name="Straight Connector 240"/>
              <p:cNvCxnSpPr/>
              <p:nvPr/>
            </p:nvCxnSpPr>
            <p:spPr bwMode="auto">
              <a:xfrm flipH="1">
                <a:off x="2509816" y="1599303"/>
                <a:ext cx="2151025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2" name="Straight Connector 241"/>
              <p:cNvCxnSpPr/>
              <p:nvPr/>
            </p:nvCxnSpPr>
            <p:spPr bwMode="auto">
              <a:xfrm flipH="1">
                <a:off x="2940021" y="1586296"/>
                <a:ext cx="1729532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3" name="Straight Connector 242"/>
              <p:cNvCxnSpPr/>
              <p:nvPr/>
            </p:nvCxnSpPr>
            <p:spPr bwMode="auto">
              <a:xfrm flipH="1">
                <a:off x="3370226" y="1599303"/>
                <a:ext cx="1299327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4" name="Straight Connector 243"/>
              <p:cNvCxnSpPr/>
              <p:nvPr/>
            </p:nvCxnSpPr>
            <p:spPr bwMode="auto">
              <a:xfrm flipH="1">
                <a:off x="3800431" y="1599303"/>
                <a:ext cx="860410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5" name="Straight Connector 244"/>
              <p:cNvCxnSpPr/>
              <p:nvPr/>
            </p:nvCxnSpPr>
            <p:spPr bwMode="auto">
              <a:xfrm flipH="1">
                <a:off x="4230636" y="1586296"/>
                <a:ext cx="438917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27" name="Group 226"/>
            <p:cNvGrpSpPr/>
            <p:nvPr/>
          </p:nvGrpSpPr>
          <p:grpSpPr>
            <a:xfrm>
              <a:off x="4748505" y="2291379"/>
              <a:ext cx="3859153" cy="990223"/>
              <a:chOff x="518581" y="2710032"/>
              <a:chExt cx="3961863" cy="990223"/>
            </a:xfrm>
          </p:grpSpPr>
          <p:sp>
            <p:nvSpPr>
              <p:cNvPr id="228" name="Rectangle 227"/>
              <p:cNvSpPr/>
              <p:nvPr/>
            </p:nvSpPr>
            <p:spPr>
              <a:xfrm>
                <a:off x="518581" y="2710032"/>
                <a:ext cx="605485" cy="99022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10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29" name="Rectangle 228"/>
              <p:cNvSpPr/>
              <p:nvPr/>
            </p:nvSpPr>
            <p:spPr>
              <a:xfrm>
                <a:off x="945146" y="2710032"/>
                <a:ext cx="591451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11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0" name="Rectangle 229"/>
              <p:cNvSpPr/>
              <p:nvPr/>
            </p:nvSpPr>
            <p:spPr>
              <a:xfrm>
                <a:off x="1357676" y="2710032"/>
                <a:ext cx="605485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12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1" name="Rectangle 230"/>
              <p:cNvSpPr/>
              <p:nvPr/>
            </p:nvSpPr>
            <p:spPr>
              <a:xfrm>
                <a:off x="1777224" y="2710032"/>
                <a:ext cx="605485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13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2" name="Rectangle 231"/>
              <p:cNvSpPr/>
              <p:nvPr/>
            </p:nvSpPr>
            <p:spPr>
              <a:xfrm>
                <a:off x="2196770" y="2710032"/>
                <a:ext cx="605485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14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3" name="Rectangle 232"/>
              <p:cNvSpPr/>
              <p:nvPr/>
            </p:nvSpPr>
            <p:spPr>
              <a:xfrm>
                <a:off x="2616316" y="2710032"/>
                <a:ext cx="605485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15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4" name="Rectangle 233"/>
              <p:cNvSpPr/>
              <p:nvPr/>
            </p:nvSpPr>
            <p:spPr>
              <a:xfrm>
                <a:off x="3035864" y="2710032"/>
                <a:ext cx="605485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16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5" name="Rectangle 234"/>
              <p:cNvSpPr/>
              <p:nvPr/>
            </p:nvSpPr>
            <p:spPr>
              <a:xfrm>
                <a:off x="3455411" y="2710032"/>
                <a:ext cx="605485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17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6" name="Rectangle 235"/>
              <p:cNvSpPr/>
              <p:nvPr/>
            </p:nvSpPr>
            <p:spPr>
              <a:xfrm>
                <a:off x="3874959" y="2710032"/>
                <a:ext cx="605485" cy="990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18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6118639" y="1524000"/>
            <a:ext cx="1879041" cy="1384995"/>
          </a:xfrm>
          <a:prstGeom prst="rect">
            <a:avLst/>
          </a:prstGeom>
          <a:solidFill>
            <a:srgbClr val="000066"/>
          </a:solidFill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sets:</a:t>
            </a:r>
          </a:p>
          <a:p>
            <a:pPr marL="0" marR="0" lvl="0" indent="0" algn="l" defTabSz="2880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-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P(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12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=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true</a:t>
            </a:r>
          </a:p>
          <a:p>
            <a:pPr marL="0" marR="0" lvl="0" indent="0" algn="l" defTabSz="2880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-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f(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12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=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17</a:t>
            </a:r>
          </a:p>
          <a:p>
            <a:pPr marL="0" marR="0" lvl="0" indent="0" algn="l" defTabSz="2880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-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R(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17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,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9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=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false</a:t>
            </a:r>
          </a:p>
        </p:txBody>
      </p:sp>
      <p:cxnSp>
        <p:nvCxnSpPr>
          <p:cNvPr id="266" name="Straight Connector 265"/>
          <p:cNvCxnSpPr/>
          <p:nvPr/>
        </p:nvCxnSpPr>
        <p:spPr bwMode="auto">
          <a:xfrm>
            <a:off x="5132693" y="3808744"/>
            <a:ext cx="28378" cy="828057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7" name="Straight Connector 266"/>
          <p:cNvCxnSpPr/>
          <p:nvPr/>
        </p:nvCxnSpPr>
        <p:spPr bwMode="auto">
          <a:xfrm flipH="1" flipV="1">
            <a:off x="3467360" y="2639490"/>
            <a:ext cx="1725275" cy="847904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8" name="Rectangle 267"/>
              <p:cNvSpPr/>
              <p:nvPr/>
            </p:nvSpPr>
            <p:spPr>
              <a:xfrm>
                <a:off x="6953380" y="2811959"/>
                <a:ext cx="981038" cy="76944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sets:</a:t>
                </a:r>
              </a:p>
              <a:p>
                <a:pPr marL="0" marR="0" lvl="0" indent="0" algn="l" defTabSz="2880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- </a:t>
                </a:r>
                <a:r>
                  <a:rPr kumimoji="0" lang="en-CA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x </a:t>
                </a:r>
                <a:r>
                  <a:rPr kumimoji="0" lang="en-CA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= </a:t>
                </a:r>
                <a:r>
                  <a:rPr kumimoji="0" lang="en-CA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12</a:t>
                </a:r>
              </a:p>
            </p:txBody>
          </p:sp>
        </mc:Choice>
        <mc:Fallback xmlns="">
          <p:sp>
            <p:nvSpPr>
              <p:cNvPr id="268" name="Rectangle 26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53380" y="2811959"/>
                <a:ext cx="981038" cy="769441"/>
              </a:xfrm>
              <a:prstGeom prst="rect">
                <a:avLst/>
              </a:prstGeom>
              <a:blipFill>
                <a:blip r:embed="rId6"/>
                <a:stretch>
                  <a:fillRect l="-5590" t="-11024" r="-8075" b="-1259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9" name="Rectangle 268"/>
          <p:cNvSpPr/>
          <p:nvPr/>
        </p:nvSpPr>
        <p:spPr>
          <a:xfrm>
            <a:off x="7648477" y="3505200"/>
            <a:ext cx="833883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sets:</a:t>
            </a:r>
          </a:p>
          <a:p>
            <a:pPr marL="0" marR="0" lvl="0" indent="0" algn="l" defTabSz="2880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-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z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=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9</a:t>
            </a:r>
          </a:p>
        </p:txBody>
      </p:sp>
      <p:sp>
        <p:nvSpPr>
          <p:cNvPr id="270" name="Rectangle 269"/>
          <p:cNvSpPr/>
          <p:nvPr/>
        </p:nvSpPr>
        <p:spPr>
          <a:xfrm>
            <a:off x="3461045" y="5117068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12</a:t>
            </a:r>
            <a:endParaRPr kumimoji="0" lang="en-US" alt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1" name="Rectangle 270"/>
          <p:cNvSpPr/>
          <p:nvPr/>
        </p:nvSpPr>
        <p:spPr>
          <a:xfrm>
            <a:off x="5352137" y="5726668"/>
            <a:ext cx="4154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12</a:t>
            </a:r>
            <a:endParaRPr kumimoji="0" lang="en-US" alt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2" name="Rectangle 271"/>
          <p:cNvSpPr/>
          <p:nvPr/>
        </p:nvSpPr>
        <p:spPr>
          <a:xfrm>
            <a:off x="6171410" y="5081835"/>
            <a:ext cx="4154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17</a:t>
            </a:r>
            <a:endParaRPr kumimoji="0" lang="en-US" alt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3" name="Rectangle 272"/>
          <p:cNvSpPr/>
          <p:nvPr/>
        </p:nvSpPr>
        <p:spPr>
          <a:xfrm>
            <a:off x="6663188" y="5105400"/>
            <a:ext cx="3000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9</a:t>
            </a:r>
            <a:endParaRPr kumimoji="0" lang="en-US" alt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4" name="Rectangle 273"/>
          <p:cNvSpPr/>
          <p:nvPr/>
        </p:nvSpPr>
        <p:spPr>
          <a:xfrm>
            <a:off x="4333060" y="4419600"/>
            <a:ext cx="5437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endParaRPr kumimoji="0" lang="en-US" alt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5" name="Rectangle 274"/>
          <p:cNvSpPr/>
          <p:nvPr/>
        </p:nvSpPr>
        <p:spPr>
          <a:xfrm>
            <a:off x="5600330" y="4411624"/>
            <a:ext cx="62068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  <a:endParaRPr kumimoji="0" lang="en-US" alt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6" name="Rectangle 275"/>
          <p:cNvSpPr/>
          <p:nvPr/>
        </p:nvSpPr>
        <p:spPr>
          <a:xfrm>
            <a:off x="4869354" y="4281762"/>
            <a:ext cx="5437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endParaRPr kumimoji="0" lang="en-US" alt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0" name="Rectangle 289"/>
          <p:cNvSpPr/>
          <p:nvPr/>
        </p:nvSpPr>
        <p:spPr>
          <a:xfrm>
            <a:off x="4761982" y="3188503"/>
            <a:ext cx="5437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endParaRPr kumimoji="0" lang="en-US" alt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1" name="Rectangle 290"/>
          <p:cNvSpPr/>
          <p:nvPr/>
        </p:nvSpPr>
        <p:spPr>
          <a:xfrm>
            <a:off x="3352800" y="1916668"/>
            <a:ext cx="5437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endParaRPr kumimoji="0" lang="en-US" alt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762000" y="2775199"/>
            <a:ext cx="5744192" cy="372566"/>
            <a:chOff x="762000" y="2775199"/>
            <a:chExt cx="5744192" cy="372566"/>
          </a:xfrm>
        </p:grpSpPr>
        <p:grpSp>
          <p:nvGrpSpPr>
            <p:cNvPr id="26" name="Group 25"/>
            <p:cNvGrpSpPr/>
            <p:nvPr/>
          </p:nvGrpSpPr>
          <p:grpSpPr>
            <a:xfrm>
              <a:off x="762000" y="2775199"/>
              <a:ext cx="5744192" cy="369332"/>
              <a:chOff x="762000" y="2775199"/>
              <a:chExt cx="5744192" cy="369332"/>
            </a:xfrm>
          </p:grpSpPr>
          <p:sp>
            <p:nvSpPr>
              <p:cNvPr id="278" name="Rectangle 277"/>
              <p:cNvSpPr/>
              <p:nvPr/>
            </p:nvSpPr>
            <p:spPr>
              <a:xfrm>
                <a:off x="76200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9" name="Rectangle 278"/>
              <p:cNvSpPr/>
              <p:nvPr/>
            </p:nvSpPr>
            <p:spPr>
              <a:xfrm>
                <a:off x="120886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0" name="Rectangle 279"/>
              <p:cNvSpPr/>
              <p:nvPr/>
            </p:nvSpPr>
            <p:spPr>
              <a:xfrm>
                <a:off x="165572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1" name="Rectangle 280"/>
              <p:cNvSpPr/>
              <p:nvPr/>
            </p:nvSpPr>
            <p:spPr>
              <a:xfrm>
                <a:off x="210258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2" name="Rectangle 281"/>
              <p:cNvSpPr/>
              <p:nvPr/>
            </p:nvSpPr>
            <p:spPr>
              <a:xfrm>
                <a:off x="254944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3" name="Rectangle 282"/>
              <p:cNvSpPr/>
              <p:nvPr/>
            </p:nvSpPr>
            <p:spPr>
              <a:xfrm>
                <a:off x="299630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4" name="Rectangle 283"/>
              <p:cNvSpPr/>
              <p:nvPr/>
            </p:nvSpPr>
            <p:spPr>
              <a:xfrm>
                <a:off x="344316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5" name="Rectangle 284"/>
              <p:cNvSpPr/>
              <p:nvPr/>
            </p:nvSpPr>
            <p:spPr>
              <a:xfrm>
                <a:off x="441960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4805313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7" name="Rectangle 286"/>
              <p:cNvSpPr/>
              <p:nvPr/>
            </p:nvSpPr>
            <p:spPr>
              <a:xfrm>
                <a:off x="5191026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8" name="Rectangle 287"/>
              <p:cNvSpPr/>
              <p:nvPr/>
            </p:nvSpPr>
            <p:spPr>
              <a:xfrm>
                <a:off x="5576739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9" name="Rectangle 288"/>
              <p:cNvSpPr/>
              <p:nvPr/>
            </p:nvSpPr>
            <p:spPr>
              <a:xfrm>
                <a:off x="5962452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92" name="Rectangle 291"/>
            <p:cNvSpPr/>
            <p:nvPr/>
          </p:nvSpPr>
          <p:spPr>
            <a:xfrm>
              <a:off x="3962400" y="2778433"/>
              <a:ext cx="54374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true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93" name="Rectangle 292"/>
          <p:cNvSpPr/>
          <p:nvPr/>
        </p:nvSpPr>
        <p:spPr>
          <a:xfrm>
            <a:off x="2743200" y="1752600"/>
            <a:ext cx="62068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  <a:endParaRPr kumimoji="0" lang="en-US" alt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4" name="AutoShape 8"/>
          <p:cNvSpPr>
            <a:spLocks noChangeArrowheads="1"/>
          </p:cNvSpPr>
          <p:nvPr/>
        </p:nvSpPr>
        <p:spPr bwMode="auto">
          <a:xfrm>
            <a:off x="5342000" y="13779"/>
            <a:ext cx="3842518" cy="1221661"/>
          </a:xfrm>
          <a:prstGeom prst="wedgeRectCallout">
            <a:avLst>
              <a:gd name="adj1" fmla="val 25129"/>
              <a:gd name="adj2" fmla="val 77948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input has form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so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alg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loops over all possible values 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96" name="AutoShape 8"/>
          <p:cNvSpPr>
            <a:spLocks noChangeArrowheads="1"/>
          </p:cNvSpPr>
          <p:nvPr/>
        </p:nvSpPr>
        <p:spPr bwMode="auto">
          <a:xfrm>
            <a:off x="5354345" y="365695"/>
            <a:ext cx="3518753" cy="499022"/>
          </a:xfrm>
          <a:prstGeom prst="wedgeRectCallout">
            <a:avLst>
              <a:gd name="adj1" fmla="val 27052"/>
              <a:gd name="adj2" fmla="val 75642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recurses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98" name="AutoShape 8"/>
              <p:cNvSpPr>
                <a:spLocks noChangeArrowheads="1"/>
              </p:cNvSpPr>
              <p:nvPr/>
            </p:nvSpPr>
            <p:spPr bwMode="auto">
              <a:xfrm>
                <a:off x="5192463" y="37148"/>
                <a:ext cx="3842518" cy="1221661"/>
              </a:xfrm>
              <a:prstGeom prst="wedgeRectCallout">
                <a:avLst>
                  <a:gd name="adj1" fmla="val 28250"/>
                  <a:gd name="adj2" fmla="val 82856"/>
                </a:avLst>
              </a:prstGeom>
              <a:noFill/>
              <a:ln w="12700">
                <a:solidFill>
                  <a:srgbClr val="00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The input has form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</a:t>
                </a:r>
                <a:b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</a:b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so </a:t>
                </a:r>
                <a:r>
                  <a:rPr kumimoji="0" lang="en-US" alt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alg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loops over all possible values for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.</a:t>
                </a:r>
              </a:p>
            </p:txBody>
          </p:sp>
        </mc:Choice>
        <mc:Fallback xmlns="">
          <p:sp>
            <p:nvSpPr>
              <p:cNvPr id="298" name="AutoShap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192463" y="37148"/>
                <a:ext cx="3842518" cy="1221661"/>
              </a:xfrm>
              <a:prstGeom prst="wedgeRectCallout">
                <a:avLst>
                  <a:gd name="adj1" fmla="val 28250"/>
                  <a:gd name="adj2" fmla="val 82856"/>
                </a:avLst>
              </a:prstGeom>
              <a:blipFill>
                <a:blip r:embed="rId7"/>
                <a:stretch>
                  <a:fillRect l="-2373" t="-4833" r="-791"/>
                </a:stretch>
              </a:blipFill>
              <a:ln w="12700">
                <a:solidFill>
                  <a:srgbClr val="00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9" name="AutoShape 8"/>
          <p:cNvSpPr>
            <a:spLocks noChangeArrowheads="1"/>
          </p:cNvSpPr>
          <p:nvPr/>
        </p:nvSpPr>
        <p:spPr bwMode="auto">
          <a:xfrm>
            <a:off x="5387164" y="363022"/>
            <a:ext cx="3518753" cy="499022"/>
          </a:xfrm>
          <a:prstGeom prst="wedgeRectCallout">
            <a:avLst>
              <a:gd name="adj1" fmla="val 26200"/>
              <a:gd name="adj2" fmla="val 83152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recurses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0" name="AutoShape 8"/>
          <p:cNvSpPr>
            <a:spLocks noChangeArrowheads="1"/>
          </p:cNvSpPr>
          <p:nvPr/>
        </p:nvSpPr>
        <p:spPr bwMode="auto">
          <a:xfrm>
            <a:off x="5270085" y="72818"/>
            <a:ext cx="3842518" cy="1221661"/>
          </a:xfrm>
          <a:prstGeom prst="wedgeRectCallout">
            <a:avLst>
              <a:gd name="adj1" fmla="val 24823"/>
              <a:gd name="adj2" fmla="val 80341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input has form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so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alg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loops over all possible values 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  <a:sym typeface="Symbol" panose="05050102010706020507" pitchFamily="18" charset="2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01" name="AutoShape 8"/>
          <p:cNvSpPr>
            <a:spLocks noChangeArrowheads="1"/>
          </p:cNvSpPr>
          <p:nvPr/>
        </p:nvSpPr>
        <p:spPr bwMode="auto">
          <a:xfrm>
            <a:off x="5413596" y="356974"/>
            <a:ext cx="3518753" cy="499022"/>
          </a:xfrm>
          <a:prstGeom prst="wedgeRectCallout">
            <a:avLst>
              <a:gd name="adj1" fmla="val 26200"/>
              <a:gd name="adj2" fmla="val 83152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recurses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2" name="AutoShape 8"/>
          <p:cNvSpPr>
            <a:spLocks noChangeArrowheads="1"/>
          </p:cNvSpPr>
          <p:nvPr/>
        </p:nvSpPr>
        <p:spPr bwMode="auto">
          <a:xfrm>
            <a:off x="5234627" y="65762"/>
            <a:ext cx="3842518" cy="1221661"/>
          </a:xfrm>
          <a:prstGeom prst="wedgeRectCallout">
            <a:avLst>
              <a:gd name="adj1" fmla="val 26679"/>
              <a:gd name="adj2" fmla="val 84588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input has form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recurses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and then on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303" name="AutoShape 8"/>
          <p:cNvSpPr>
            <a:spLocks noChangeArrowheads="1"/>
          </p:cNvSpPr>
          <p:nvPr/>
        </p:nvSpPr>
        <p:spPr bwMode="auto">
          <a:xfrm>
            <a:off x="5480848" y="184426"/>
            <a:ext cx="3523097" cy="889522"/>
          </a:xfrm>
          <a:prstGeom prst="wedgeRectCallout">
            <a:avLst>
              <a:gd name="adj1" fmla="val 26200"/>
              <a:gd name="adj2" fmla="val 83152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z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which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true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witnesses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true.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04" name="AutoShape 8"/>
              <p:cNvSpPr>
                <a:spLocks noChangeArrowheads="1"/>
              </p:cNvSpPr>
              <p:nvPr/>
            </p:nvSpPr>
            <p:spPr bwMode="auto">
              <a:xfrm>
                <a:off x="5256784" y="202485"/>
                <a:ext cx="3913583" cy="851823"/>
              </a:xfrm>
              <a:prstGeom prst="wedgeRectCallout">
                <a:avLst>
                  <a:gd name="adj1" fmla="val 26200"/>
                  <a:gd name="adj2" fmla="val 83152"/>
                </a:avLst>
              </a:prstGeom>
              <a:noFill/>
              <a:ln w="12700">
                <a:solidFill>
                  <a:srgbClr val="00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needs to be true for every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for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it be true.</a:t>
                </a:r>
              </a:p>
            </p:txBody>
          </p:sp>
        </mc:Choice>
        <mc:Fallback xmlns="">
          <p:sp>
            <p:nvSpPr>
              <p:cNvPr id="304" name="AutoShap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256784" y="202485"/>
                <a:ext cx="3913583" cy="851823"/>
              </a:xfrm>
              <a:prstGeom prst="wedgeRectCallout">
                <a:avLst>
                  <a:gd name="adj1" fmla="val 26200"/>
                  <a:gd name="adj2" fmla="val 83152"/>
                </a:avLst>
              </a:prstGeom>
              <a:blipFill>
                <a:blip r:embed="rId8"/>
                <a:stretch>
                  <a:fillRect l="-2174" t="-6878" r="-8230"/>
                </a:stretch>
              </a:blipFill>
              <a:ln w="12700">
                <a:solidFill>
                  <a:srgbClr val="00FF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06" name="AutoShape 8"/>
          <p:cNvSpPr>
            <a:spLocks noChangeArrowheads="1"/>
          </p:cNvSpPr>
          <p:nvPr/>
        </p:nvSpPr>
        <p:spPr bwMode="auto">
          <a:xfrm>
            <a:off x="5250058" y="20440"/>
            <a:ext cx="3840545" cy="1278496"/>
          </a:xfrm>
          <a:prstGeom prst="wedgeRectCallout">
            <a:avLst>
              <a:gd name="adj1" fmla="val 26200"/>
              <a:gd name="adj2" fmla="val 83152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which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false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witnesses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false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that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not a valid.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1865964" y="1088410"/>
            <a:ext cx="57418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      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                 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910231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3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3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3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3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3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3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3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3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>
                      <p:stCondLst>
                        <p:cond delay="indefinite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1" dur="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9" dur="500" fill="hold"/>
                                        <p:tgtEl>
                                          <p:spTgt spid="3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3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3" fill="hold">
                      <p:stCondLst>
                        <p:cond delay="indefinite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1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7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8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9" fill="hold">
                      <p:stCondLst>
                        <p:cond delay="indefinite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5" fill="hold">
                      <p:stCondLst>
                        <p:cond delay="indefinite"/>
                      </p:stCondLst>
                      <p:childTnLst>
                        <p:par>
                          <p:cTn id="296" fill="hold">
                            <p:stCondLst>
                              <p:cond delay="0"/>
                            </p:stCondLst>
                            <p:childTnLst>
                              <p:par>
                                <p:cTn id="2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9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0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1" fill="hold">
                      <p:stCondLst>
                        <p:cond delay="indefinite"/>
                      </p:stCondLst>
                      <p:childTnLst>
                        <p:par>
                          <p:cTn id="302" fill="hold">
                            <p:stCondLst>
                              <p:cond delay="0"/>
                            </p:stCondLst>
                            <p:childTnLst>
                              <p:par>
                                <p:cTn id="3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5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6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7" fill="hold">
                      <p:stCondLst>
                        <p:cond delay="indefinite"/>
                      </p:stCondLst>
                      <p:childTnLst>
                        <p:par>
                          <p:cTn id="308" fill="hold">
                            <p:stCondLst>
                              <p:cond delay="0"/>
                            </p:stCondLst>
                            <p:childTnLst>
                              <p:par>
                                <p:cTn id="30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1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2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3" fill="hold">
                      <p:stCondLst>
                        <p:cond delay="indefinite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9" fill="hold">
                      <p:stCondLst>
                        <p:cond delay="indefinite"/>
                      </p:stCondLst>
                      <p:childTnLst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3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4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5" fill="hold">
                      <p:stCondLst>
                        <p:cond delay="indefinite"/>
                      </p:stCondLst>
                      <p:childTnLst>
                        <p:par>
                          <p:cTn id="336" fill="hold">
                            <p:stCondLst>
                              <p:cond delay="0"/>
                            </p:stCondLst>
                            <p:childTnLst>
                              <p:par>
                                <p:cTn id="3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1" fill="hold">
                      <p:stCondLst>
                        <p:cond delay="indefinite"/>
                      </p:stCondLst>
                      <p:childTnLst>
                        <p:par>
                          <p:cTn id="342" fill="hold">
                            <p:stCondLst>
                              <p:cond delay="0"/>
                            </p:stCondLst>
                            <p:childTnLst>
                              <p:par>
                                <p:cTn id="3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5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6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7" fill="hold">
                      <p:stCondLst>
                        <p:cond delay="indefinite"/>
                      </p:stCondLst>
                      <p:childTnLst>
                        <p:par>
                          <p:cTn id="348" fill="hold">
                            <p:stCondLst>
                              <p:cond delay="0"/>
                            </p:stCondLst>
                            <p:childTnLst>
                              <p:par>
                                <p:cTn id="3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9" fill="hold">
                      <p:stCondLst>
                        <p:cond delay="indefinite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3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4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5" fill="hold">
                      <p:stCondLst>
                        <p:cond delay="indefinite"/>
                      </p:stCondLst>
                      <p:childTnLst>
                        <p:par>
                          <p:cTn id="366" fill="hold">
                            <p:stCondLst>
                              <p:cond delay="0"/>
                            </p:stCondLst>
                            <p:childTnLst>
                              <p:par>
                                <p:cTn id="3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9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0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3" dur="500" fill="hold"/>
                                        <p:tgtEl>
                                          <p:spTgt spid="3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4" dur="500" fill="hold"/>
                                        <p:tgtEl>
                                          <p:spTgt spid="3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1" fill="hold">
                      <p:stCondLst>
                        <p:cond delay="indefinite"/>
                      </p:stCondLst>
                      <p:childTnLst>
                        <p:par>
                          <p:cTn id="382" fill="hold">
                            <p:stCondLst>
                              <p:cond delay="0"/>
                            </p:stCondLst>
                            <p:childTnLst>
                              <p:par>
                                <p:cTn id="3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5" dur="5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6" dur="5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1" fill="hold">
                      <p:stCondLst>
                        <p:cond delay="indefinite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5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6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9" dur="500" fill="hold"/>
                                        <p:tgtEl>
                                          <p:spTgt spid="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0" dur="500" fill="hold"/>
                                        <p:tgtEl>
                                          <p:spTgt spid="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7" fill="hold">
                      <p:stCondLst>
                        <p:cond delay="indefinite"/>
                      </p:stCondLst>
                      <p:childTnLst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1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2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3" fill="hold">
                      <p:stCondLst>
                        <p:cond delay="indefinite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7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8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3" fill="hold">
                      <p:stCondLst>
                        <p:cond delay="indefinite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7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8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1" dur="500" fill="hold"/>
                                        <p:tgtEl>
                                          <p:spTgt spid="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2" dur="500" fill="hold"/>
                                        <p:tgtEl>
                                          <p:spTgt spid="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3" fill="hold">
                      <p:stCondLst>
                        <p:cond delay="indefinite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7" dur="5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8" dur="5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9" fill="hold">
                      <p:stCondLst>
                        <p:cond delay="indefinite"/>
                      </p:stCondLst>
                      <p:childTnLst>
                        <p:par>
                          <p:cTn id="440" fill="hold">
                            <p:stCondLst>
                              <p:cond delay="0"/>
                            </p:stCondLst>
                            <p:childTnLst>
                              <p:par>
                                <p:cTn id="4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5" fill="hold">
                      <p:stCondLst>
                        <p:cond delay="indefinite"/>
                      </p:stCondLst>
                      <p:childTnLst>
                        <p:par>
                          <p:cTn id="446" fill="hold">
                            <p:stCondLst>
                              <p:cond delay="0"/>
                            </p:stCondLst>
                            <p:childTnLst>
                              <p:par>
                                <p:cTn id="44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6" grpId="0"/>
      <p:bldP spid="37" grpId="0"/>
      <p:bldP spid="38" grpId="0"/>
      <p:bldP spid="39" grpId="0"/>
      <p:bldP spid="40" grpId="0"/>
      <p:bldP spid="27" grpId="0"/>
      <p:bldP spid="29" grpId="0"/>
      <p:bldP spid="29" grpId="1"/>
      <p:bldP spid="30" grpId="0"/>
      <p:bldP spid="41" grpId="0"/>
      <p:bldP spid="43" grpId="0"/>
      <p:bldP spid="44" grpId="0"/>
      <p:bldP spid="46" grpId="0"/>
      <p:bldP spid="186" grpId="0"/>
      <p:bldP spid="187" grpId="0"/>
      <p:bldP spid="188" grpId="0"/>
      <p:bldP spid="116" grpId="0"/>
      <p:bldP spid="118" grpId="0" animBg="1"/>
      <p:bldP spid="118" grpId="1" uiExpand="1" build="allAtOnce" animBg="1"/>
      <p:bldP spid="265" grpId="0" animBg="1"/>
      <p:bldP spid="268" grpId="0"/>
      <p:bldP spid="269" grpId="0"/>
      <p:bldP spid="270" grpId="0"/>
      <p:bldP spid="271" grpId="0"/>
      <p:bldP spid="272" grpId="0"/>
      <p:bldP spid="273" grpId="0"/>
      <p:bldP spid="274" grpId="0"/>
      <p:bldP spid="275" grpId="0"/>
      <p:bldP spid="276" grpId="0"/>
      <p:bldP spid="290" grpId="0"/>
      <p:bldP spid="291" grpId="0"/>
      <p:bldP spid="293" grpId="0"/>
      <p:bldP spid="294" grpId="0" animBg="1"/>
      <p:bldP spid="294" grpId="1" uiExpand="1" build="allAtOnce" animBg="1"/>
      <p:bldP spid="296" grpId="0" animBg="1"/>
      <p:bldP spid="296" grpId="1" uiExpand="1" build="allAtOnce" animBg="1"/>
      <p:bldP spid="298" grpId="0" animBg="1"/>
      <p:bldP spid="298" grpId="1" uiExpand="1" build="allAtOnce" animBg="1"/>
      <p:bldP spid="299" grpId="0" animBg="1"/>
      <p:bldP spid="299" grpId="1" uiExpand="1" build="allAtOnce" animBg="1"/>
      <p:bldP spid="300" grpId="0" animBg="1"/>
      <p:bldP spid="300" grpId="1" uiExpand="1" build="allAtOnce" animBg="1"/>
      <p:bldP spid="301" grpId="0" animBg="1"/>
      <p:bldP spid="301" grpId="1" uiExpand="1" build="allAtOnce" animBg="1"/>
      <p:bldP spid="302" grpId="0" animBg="1"/>
      <p:bldP spid="302" grpId="1" uiExpand="1" build="allAtOnce" animBg="1"/>
      <p:bldP spid="303" grpId="0" animBg="1"/>
      <p:bldP spid="303" grpId="1" uiExpand="1" build="allAtOnce" animBg="1"/>
      <p:bldP spid="304" grpId="0" animBg="1"/>
      <p:bldP spid="304" grpId="1" uiExpand="1" build="allAtOnce" animBg="1"/>
      <p:bldP spid="306" grpId="0" animBg="1"/>
      <p:bldP spid="306" grpId="1" uiExpand="1" build="allAtOnce" animBg="1"/>
      <p:bldP spid="11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7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764237"/>
            <a:ext cx="4517155" cy="1313624"/>
          </a:xfrm>
          <a:prstGeom prst="wedgeRoundRectCallout">
            <a:avLst>
              <a:gd name="adj1" fmla="val -30797"/>
              <a:gd name="adj2" fmla="val 5876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Ok.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syntax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told us which strings of characters are well formed Predicate logic formulas.</a:t>
            </a:r>
          </a:p>
        </p:txBody>
      </p: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724400" y="1108616"/>
            <a:ext cx="3972954" cy="559460"/>
          </a:xfrm>
          <a:prstGeom prst="wedgeRectCallout">
            <a:avLst>
              <a:gd name="adj1" fmla="val 43230"/>
              <a:gd name="adj2" fmla="val 92064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Semantics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adds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meaning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642" y="2133600"/>
            <a:ext cx="2590800" cy="1313624"/>
          </a:xfrm>
          <a:prstGeom prst="wedgeRoundRectCallout">
            <a:avLst>
              <a:gd name="adj1" fmla="val -62019"/>
              <a:gd name="adj2" fmla="val -1406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Ok. What does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x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 = 1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mean?</a:t>
            </a:r>
          </a:p>
        </p:txBody>
      </p:sp>
      <p:sp>
        <p:nvSpPr>
          <p:cNvPr id="33" name="AutoShape 8"/>
          <p:cNvSpPr>
            <a:spLocks noChangeArrowheads="1"/>
          </p:cNvSpPr>
          <p:nvPr/>
        </p:nvSpPr>
        <p:spPr bwMode="auto">
          <a:xfrm>
            <a:off x="4419600" y="2310608"/>
            <a:ext cx="3397220" cy="847460"/>
          </a:xfrm>
          <a:prstGeom prst="wedgeRectCallout">
            <a:avLst>
              <a:gd name="adj1" fmla="val 63059"/>
              <a:gd name="adj2" fmla="val -47491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means the values are closed under division.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4" name="AutoShape 8"/>
          <p:cNvSpPr>
            <a:spLocks noChangeArrowheads="1"/>
          </p:cNvSpPr>
          <p:nvPr/>
        </p:nvSpPr>
        <p:spPr bwMode="auto">
          <a:xfrm>
            <a:off x="4114800" y="3581400"/>
            <a:ext cx="4279842" cy="1586986"/>
          </a:xfrm>
          <a:prstGeom prst="wedgeRectCallout">
            <a:avLst>
              <a:gd name="adj1" fmla="val 36270"/>
              <a:gd name="adj2" fmla="val -6344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True.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it does say that every value has a multiplicative inverse, which can be used for divisions.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5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471" y="3568662"/>
            <a:ext cx="2806729" cy="1313624"/>
          </a:xfrm>
          <a:prstGeom prst="wedgeRoundRectCallout">
            <a:avLst>
              <a:gd name="adj1" fmla="val -44940"/>
              <a:gd name="adj2" fmla="val -6269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Who said anything about division?</a:t>
            </a:r>
          </a:p>
        </p:txBody>
      </p:sp>
      <p:sp>
        <p:nvSpPr>
          <p:cNvPr id="36" name="AutoShape 8"/>
          <p:cNvSpPr>
            <a:spLocks noChangeArrowheads="1"/>
          </p:cNvSpPr>
          <p:nvPr/>
        </p:nvSpPr>
        <p:spPr bwMode="auto">
          <a:xfrm>
            <a:off x="4114800" y="5347214"/>
            <a:ext cx="4419600" cy="1205986"/>
          </a:xfrm>
          <a:prstGeom prst="wedgeRectCallout">
            <a:avLst>
              <a:gd name="adj1" fmla="val 36270"/>
              <a:gd name="adj2" fmla="val -6344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I am assuming you mean the reals because this is not true about the integers.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964502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7" grpId="0" animBg="1"/>
      <p:bldP spid="29" grpId="0" animBg="1"/>
      <p:bldP spid="30" grpId="0" animBg="1"/>
      <p:bldP spid="33" grpId="0" animBg="1"/>
      <p:bldP spid="34" grpId="0" animBg="1"/>
      <p:bldP spid="35" grpId="0" animBg="1"/>
      <p:bldP spid="36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8382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Formula Truth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(An Infinite Recursive Algorithm) 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" name="Rectangle 2"/>
          <p:cNvSpPr txBox="1">
            <a:spLocks noChangeArrowheads="1"/>
          </p:cNvSpPr>
          <p:nvPr/>
        </p:nvSpPr>
        <p:spPr bwMode="auto">
          <a:xfrm>
            <a:off x="6477000" y="533400"/>
            <a:ext cx="2590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6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76200" y="2368424"/>
            <a:ext cx="1007553" cy="999245"/>
            <a:chOff x="2065" y="1551"/>
            <a:chExt cx="1628" cy="1988"/>
          </a:xfrm>
        </p:grpSpPr>
        <p:sp>
          <p:nvSpPr>
            <p:cNvPr id="7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4" name="AutoShape 8"/>
          <p:cNvSpPr>
            <a:spLocks noChangeArrowheads="1"/>
          </p:cNvSpPr>
          <p:nvPr/>
        </p:nvSpPr>
        <p:spPr bwMode="auto">
          <a:xfrm>
            <a:off x="4696839" y="3657601"/>
            <a:ext cx="2008762" cy="533400"/>
          </a:xfrm>
          <a:prstGeom prst="wedgeRectCallout">
            <a:avLst>
              <a:gd name="adj1" fmla="val 48081"/>
              <a:gd name="adj2" fmla="val -81785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Indeed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5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690" y="1827479"/>
            <a:ext cx="3630310" cy="1721252"/>
          </a:xfrm>
          <a:prstGeom prst="wedgeRoundRectCallout">
            <a:avLst>
              <a:gd name="adj1" fmla="val -58916"/>
              <a:gd name="adj2" fmla="val 1260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I said,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not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</a:t>
            </a:r>
            <a:r>
              <a:rPr lang="en-US" altLang="en-US" sz="2400" dirty="0">
                <a:solidFill>
                  <a:srgbClr val="FFFF00"/>
                </a:solidFill>
              </a:rPr>
              <a:t>lid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because there are models in which is it not true.</a:t>
            </a:r>
          </a:p>
        </p:txBody>
      </p:sp>
      <p:sp>
        <p:nvSpPr>
          <p:cNvPr id="26" name="Rectangle 25"/>
          <p:cNvSpPr/>
          <p:nvPr/>
        </p:nvSpPr>
        <p:spPr>
          <a:xfrm>
            <a:off x="3352800" y="1143000"/>
            <a:ext cx="27783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 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4374748"/>
            <a:ext cx="4114800" cy="578252"/>
          </a:xfrm>
          <a:prstGeom prst="wedgeRoundRectCallout">
            <a:avLst>
              <a:gd name="adj1" fmla="val -39247"/>
              <a:gd name="adj2" fmla="val -9394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what you did a formal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proof?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800600" y="5181600"/>
            <a:ext cx="2286000" cy="1219200"/>
          </a:xfrm>
          <a:prstGeom prst="wedgeRectCallout">
            <a:avLst>
              <a:gd name="adj1" fmla="val 48081"/>
              <a:gd name="adj2" fmla="val -81785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No.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Proofs must be finite in length.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617993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8" grpId="0" animBg="1"/>
      <p:bldP spid="29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"/>
          <p:cNvSpPr txBox="1">
            <a:spLocks noChangeArrowheads="1"/>
          </p:cNvSpPr>
          <p:nvPr/>
        </p:nvSpPr>
        <p:spPr bwMode="auto">
          <a:xfrm>
            <a:off x="8382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Formula Truth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(An Infinite Recursive Algorithm) 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" name="Rectangle 2"/>
          <p:cNvSpPr txBox="1">
            <a:spLocks noChangeArrowheads="1"/>
          </p:cNvSpPr>
          <p:nvPr/>
        </p:nvSpPr>
        <p:spPr bwMode="auto">
          <a:xfrm>
            <a:off x="6477000" y="533400"/>
            <a:ext cx="2590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8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6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76200" y="2400774"/>
            <a:ext cx="1007553" cy="999245"/>
            <a:chOff x="2065" y="1551"/>
            <a:chExt cx="1628" cy="1988"/>
          </a:xfrm>
        </p:grpSpPr>
        <p:sp>
          <p:nvSpPr>
            <p:cNvPr id="7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4" name="AutoShape 8"/>
          <p:cNvSpPr>
            <a:spLocks noChangeArrowheads="1"/>
          </p:cNvSpPr>
          <p:nvPr/>
        </p:nvSpPr>
        <p:spPr bwMode="auto">
          <a:xfrm>
            <a:off x="6019800" y="5525506"/>
            <a:ext cx="3048000" cy="1180094"/>
          </a:xfrm>
          <a:prstGeom prst="wedgeRectCallout">
            <a:avLst>
              <a:gd name="adj1" fmla="val 24456"/>
              <a:gd name="adj2" fmla="val -76458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Indeed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Lets see what our infinite algorithm does.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5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690" y="2098411"/>
            <a:ext cx="5763910" cy="1330589"/>
          </a:xfrm>
          <a:prstGeom prst="wedgeRoundRectCallout">
            <a:avLst>
              <a:gd name="adj1" fmla="val -58916"/>
              <a:gd name="adj2" fmla="val 1260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should be </a:t>
            </a:r>
            <a:r>
              <a:rPr lang="en-US" altLang="en-US" sz="2400" dirty="0">
                <a:solidFill>
                  <a:srgbClr val="FFFF00"/>
                </a:solidFill>
              </a:rPr>
              <a:t>valid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 the true/false value 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(f(x),z)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3352800" y="1143000"/>
            <a:ext cx="3384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3387090" y="1524000"/>
            <a:ext cx="26414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A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  A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  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540766"/>
            <a:ext cx="5077838" cy="568589"/>
          </a:xfrm>
          <a:prstGeom prst="wedgeRoundRectCallout">
            <a:avLst>
              <a:gd name="adj1" fmla="val -54189"/>
              <a:gd name="adj2" fmla="val -4569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true, then clearly so is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).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1393907"/>
              </p:ext>
            </p:extLst>
          </p:nvPr>
        </p:nvGraphicFramePr>
        <p:xfrm>
          <a:off x="2139318" y="4263692"/>
          <a:ext cx="3651882" cy="18323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0089">
                  <a:extLst>
                    <a:ext uri="{9D8B030D-6E8A-4147-A177-3AD203B41FA5}">
                      <a16:colId xmlns:a16="http://schemas.microsoft.com/office/drawing/2014/main" val="2852477335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2890530626"/>
                    </a:ext>
                  </a:extLst>
                </a:gridCol>
                <a:gridCol w="733088">
                  <a:extLst>
                    <a:ext uri="{9D8B030D-6E8A-4147-A177-3AD203B41FA5}">
                      <a16:colId xmlns:a16="http://schemas.microsoft.com/office/drawing/2014/main" val="3417142648"/>
                    </a:ext>
                  </a:extLst>
                </a:gridCol>
                <a:gridCol w="1360505">
                  <a:extLst>
                    <a:ext uri="{9D8B030D-6E8A-4147-A177-3AD203B41FA5}">
                      <a16:colId xmlns:a16="http://schemas.microsoft.com/office/drawing/2014/main" val="1022924021"/>
                    </a:ext>
                  </a:extLst>
                </a:gridCol>
              </a:tblGrid>
              <a:tr h="361615">
                <a:tc>
                  <a:txBody>
                    <a:bodyPr/>
                    <a:lstStyle/>
                    <a:p>
                      <a:pPr algn="ctr">
                        <a:buClr>
                          <a:srgbClr val="FFC000"/>
                        </a:buClr>
                      </a:pPr>
                      <a:r>
                        <a:rPr kumimoji="0" lang="en-US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A </a:t>
                      </a:r>
                      <a:endParaRPr lang="en-CA" b="0" dirty="0">
                        <a:solidFill>
                          <a:srgbClr val="FFC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>
                          <a:srgbClr val="FFC000"/>
                        </a:buClr>
                      </a:pPr>
                      <a:r>
                        <a:rPr lang="en-US" altLang="en-US" sz="1800" b="0" noProof="0" dirty="0">
                          <a:solidFill>
                            <a:srgbClr val="FFC000"/>
                          </a:solidFill>
                          <a:sym typeface="Symbol" panose="05050102010706020507" pitchFamily="18" charset="2"/>
                        </a:rPr>
                        <a:t>B</a:t>
                      </a:r>
                      <a:endParaRPr lang="en-CA" b="0" dirty="0">
                        <a:solidFill>
                          <a:srgbClr val="FFC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>
                          <a:srgbClr val="FFC000"/>
                        </a:buClr>
                      </a:pPr>
                      <a:r>
                        <a:rPr kumimoji="0" lang="en-US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A </a:t>
                      </a:r>
                      <a:r>
                        <a:rPr kumimoji="0" lang="en-US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  <a:sym typeface="Symbol" panose="05050102010706020507" pitchFamily="18" charset="2"/>
                        </a:rPr>
                        <a:t></a:t>
                      </a:r>
                      <a:r>
                        <a:rPr lang="en-US" altLang="en-US" sz="1800" b="0" noProof="0" dirty="0">
                          <a:solidFill>
                            <a:srgbClr val="FFC000"/>
                          </a:solidFill>
                          <a:sym typeface="Symbol" panose="05050102010706020507" pitchFamily="18" charset="2"/>
                        </a:rPr>
                        <a:t>B</a:t>
                      </a:r>
                      <a:endParaRPr lang="en-CA" b="0" dirty="0">
                        <a:solidFill>
                          <a:srgbClr val="FFC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>
                          <a:srgbClr val="FFC000"/>
                        </a:buClr>
                      </a:pPr>
                      <a:r>
                        <a:rPr lang="en-US" altLang="en-US" sz="1800" b="0" dirty="0">
                          <a:solidFill>
                            <a:schemeClr val="accent2"/>
                          </a:solidFill>
                        </a:rPr>
                        <a:t> </a:t>
                      </a:r>
                      <a:r>
                        <a:rPr lang="en-US" altLang="en-US" sz="1800" b="0" dirty="0">
                          <a:solidFill>
                            <a:srgbClr val="FFC000"/>
                          </a:solidFill>
                        </a:rPr>
                        <a:t>A </a:t>
                      </a:r>
                      <a:r>
                        <a:rPr lang="el-GR" altLang="en-US" sz="1800" b="0" dirty="0">
                          <a:solidFill>
                            <a:srgbClr val="FFC000"/>
                          </a:solidFill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</a:t>
                      </a:r>
                      <a:r>
                        <a:rPr lang="en-CA" altLang="en-US" sz="1800" b="0" baseline="0" dirty="0">
                          <a:solidFill>
                            <a:srgbClr val="FFC000"/>
                          </a:solidFill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 </a:t>
                      </a:r>
                      <a:r>
                        <a:rPr kumimoji="0" lang="en-US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(A</a:t>
                      </a:r>
                      <a:r>
                        <a:rPr kumimoji="0" lang="en-US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  <a:sym typeface="Symbol" panose="05050102010706020507" pitchFamily="18" charset="2"/>
                        </a:rPr>
                        <a:t></a:t>
                      </a:r>
                      <a:r>
                        <a:rPr lang="en-US" altLang="en-US" sz="1800" b="0" noProof="0" dirty="0">
                          <a:solidFill>
                            <a:srgbClr val="FFC000"/>
                          </a:solidFill>
                          <a:sym typeface="Symbol" panose="05050102010706020507" pitchFamily="18" charset="2"/>
                        </a:rPr>
                        <a:t>B</a:t>
                      </a:r>
                      <a:r>
                        <a:rPr kumimoji="0" lang="en-US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) </a:t>
                      </a:r>
                      <a:endParaRPr lang="en-CA" b="0" dirty="0">
                        <a:solidFill>
                          <a:srgbClr val="FFC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8593052"/>
                  </a:ext>
                </a:extLst>
              </a:tr>
              <a:tr h="366637"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72328769"/>
                  </a:ext>
                </a:extLst>
              </a:tr>
              <a:tr h="366637"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F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27157332"/>
                  </a:ext>
                </a:extLst>
              </a:tr>
              <a:tr h="366637"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F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6782438"/>
                  </a:ext>
                </a:extLst>
              </a:tr>
              <a:tr h="366637"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F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F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817741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1706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/>
      <p:bldP spid="30" grpId="0"/>
      <p:bldP spid="31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3397540" y="3352800"/>
            <a:ext cx="3384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2971800" y="1143000"/>
            <a:ext cx="3384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33" name="Straight Connector 32"/>
          <p:cNvCxnSpPr/>
          <p:nvPr/>
        </p:nvCxnSpPr>
        <p:spPr bwMode="auto">
          <a:xfrm flipH="1">
            <a:off x="5526750" y="5641819"/>
            <a:ext cx="718345" cy="373516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5" name="Straight Connector 34"/>
          <p:cNvCxnSpPr/>
          <p:nvPr/>
        </p:nvCxnSpPr>
        <p:spPr bwMode="auto">
          <a:xfrm flipH="1">
            <a:off x="3670524" y="5608112"/>
            <a:ext cx="6836" cy="868888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/>
          <p:cNvCxnSpPr/>
          <p:nvPr/>
        </p:nvCxnSpPr>
        <p:spPr bwMode="auto">
          <a:xfrm>
            <a:off x="6822094" y="5608112"/>
            <a:ext cx="419108" cy="965970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Rectangle 36"/>
          <p:cNvSpPr/>
          <p:nvPr/>
        </p:nvSpPr>
        <p:spPr>
          <a:xfrm>
            <a:off x="5800857" y="5253335"/>
            <a:ext cx="12698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f(x),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3246813" y="5253335"/>
            <a:ext cx="7152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3505200" y="6365184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7071571" y="6365184"/>
            <a:ext cx="3209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275515" y="6404031"/>
            <a:ext cx="5709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3788859" y="6386448"/>
            <a:ext cx="5709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3886200" y="5253335"/>
            <a:ext cx="15776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true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528779" y="3348335"/>
            <a:ext cx="9124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376379" y="1164264"/>
            <a:ext cx="9124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7" name="Rectangle 2"/>
          <p:cNvSpPr txBox="1">
            <a:spLocks noChangeArrowheads="1"/>
          </p:cNvSpPr>
          <p:nvPr/>
        </p:nvSpPr>
        <p:spPr bwMode="auto">
          <a:xfrm>
            <a:off x="-13716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Formula Truth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158055" y="1586297"/>
            <a:ext cx="6471299" cy="539793"/>
            <a:chOff x="1158055" y="1586297"/>
            <a:chExt cx="6471299" cy="539793"/>
          </a:xfrm>
        </p:grpSpPr>
        <p:grpSp>
          <p:nvGrpSpPr>
            <p:cNvPr id="95" name="Group 94"/>
            <p:cNvGrpSpPr/>
            <p:nvPr/>
          </p:nvGrpSpPr>
          <p:grpSpPr>
            <a:xfrm>
              <a:off x="1158055" y="1586297"/>
              <a:ext cx="3240074" cy="539793"/>
              <a:chOff x="788997" y="1586296"/>
              <a:chExt cx="3880558" cy="1157798"/>
            </a:xfrm>
          </p:grpSpPr>
          <p:cxnSp>
            <p:nvCxnSpPr>
              <p:cNvPr id="34" name="Straight Connector 33"/>
              <p:cNvCxnSpPr/>
              <p:nvPr/>
            </p:nvCxnSpPr>
            <p:spPr bwMode="auto">
              <a:xfrm flipH="1">
                <a:off x="788997" y="1586296"/>
                <a:ext cx="3871843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" name="Straight Connector 61"/>
              <p:cNvCxnSpPr/>
              <p:nvPr/>
            </p:nvCxnSpPr>
            <p:spPr bwMode="auto">
              <a:xfrm flipH="1">
                <a:off x="1219202" y="1586296"/>
                <a:ext cx="3450350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 flipH="1">
                <a:off x="1649406" y="1586296"/>
                <a:ext cx="3002724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" name="Straight Connector 63"/>
              <p:cNvCxnSpPr/>
              <p:nvPr/>
            </p:nvCxnSpPr>
            <p:spPr bwMode="auto">
              <a:xfrm flipH="1">
                <a:off x="2079611" y="1586296"/>
                <a:ext cx="2572519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" name="Straight Connector 64"/>
              <p:cNvCxnSpPr/>
              <p:nvPr/>
            </p:nvCxnSpPr>
            <p:spPr bwMode="auto">
              <a:xfrm flipH="1">
                <a:off x="2509816" y="1599303"/>
                <a:ext cx="2151025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/>
              <p:cNvCxnSpPr/>
              <p:nvPr/>
            </p:nvCxnSpPr>
            <p:spPr bwMode="auto">
              <a:xfrm flipH="1">
                <a:off x="2940021" y="1586296"/>
                <a:ext cx="1729532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" name="Straight Connector 66"/>
              <p:cNvCxnSpPr>
                <a:endCxn id="90" idx="2"/>
              </p:cNvCxnSpPr>
              <p:nvPr/>
            </p:nvCxnSpPr>
            <p:spPr bwMode="auto">
              <a:xfrm flipH="1">
                <a:off x="3448464" y="1599303"/>
                <a:ext cx="1221091" cy="1144791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" name="Straight Connector 67"/>
              <p:cNvCxnSpPr/>
              <p:nvPr/>
            </p:nvCxnSpPr>
            <p:spPr bwMode="auto">
              <a:xfrm flipH="1">
                <a:off x="3800431" y="1599303"/>
                <a:ext cx="860410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" name="Straight Connector 68"/>
              <p:cNvCxnSpPr/>
              <p:nvPr/>
            </p:nvCxnSpPr>
            <p:spPr bwMode="auto">
              <a:xfrm flipH="1">
                <a:off x="4230636" y="1586296"/>
                <a:ext cx="438917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70" name="Straight Connector 69"/>
            <p:cNvCxnSpPr/>
            <p:nvPr/>
          </p:nvCxnSpPr>
          <p:spPr bwMode="auto">
            <a:xfrm flipH="1">
              <a:off x="4390854" y="1586297"/>
              <a:ext cx="0" cy="515623"/>
            </a:xfrm>
            <a:prstGeom prst="line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0" name="Rectangle 79"/>
            <p:cNvSpPr/>
            <p:nvPr/>
          </p:nvSpPr>
          <p:spPr>
            <a:xfrm>
              <a:off x="1752600" y="1600200"/>
              <a:ext cx="6928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Monotype Corsiva" panose="03010101010201010101" pitchFamily="66" charset="0"/>
                  <a:ea typeface="+mn-ea"/>
                  <a:cs typeface="+mn-cs"/>
                </a:rPr>
                <a:t>M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</a:t>
              </a:r>
              <a:endPara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6" name="Group 95"/>
            <p:cNvGrpSpPr/>
            <p:nvPr/>
          </p:nvGrpSpPr>
          <p:grpSpPr>
            <a:xfrm flipH="1">
              <a:off x="4389281" y="1595287"/>
              <a:ext cx="3240073" cy="515623"/>
              <a:chOff x="788997" y="1586296"/>
              <a:chExt cx="3880556" cy="1105956"/>
            </a:xfrm>
          </p:grpSpPr>
          <p:cxnSp>
            <p:nvCxnSpPr>
              <p:cNvPr id="97" name="Straight Connector 96"/>
              <p:cNvCxnSpPr/>
              <p:nvPr/>
            </p:nvCxnSpPr>
            <p:spPr bwMode="auto">
              <a:xfrm flipH="1">
                <a:off x="788997" y="1586296"/>
                <a:ext cx="3871843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8" name="Straight Connector 97"/>
              <p:cNvCxnSpPr/>
              <p:nvPr/>
            </p:nvCxnSpPr>
            <p:spPr bwMode="auto">
              <a:xfrm flipH="1">
                <a:off x="1219202" y="1586296"/>
                <a:ext cx="3450350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" name="Straight Connector 98"/>
              <p:cNvCxnSpPr/>
              <p:nvPr/>
            </p:nvCxnSpPr>
            <p:spPr bwMode="auto">
              <a:xfrm flipH="1">
                <a:off x="1649406" y="1586296"/>
                <a:ext cx="3002724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" name="Straight Connector 99"/>
              <p:cNvCxnSpPr/>
              <p:nvPr/>
            </p:nvCxnSpPr>
            <p:spPr bwMode="auto">
              <a:xfrm flipH="1">
                <a:off x="2079611" y="1586296"/>
                <a:ext cx="2572519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1" name="Straight Connector 100"/>
              <p:cNvCxnSpPr/>
              <p:nvPr/>
            </p:nvCxnSpPr>
            <p:spPr bwMode="auto">
              <a:xfrm flipH="1">
                <a:off x="2509816" y="1599303"/>
                <a:ext cx="2151025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2" name="Straight Connector 101"/>
              <p:cNvCxnSpPr/>
              <p:nvPr/>
            </p:nvCxnSpPr>
            <p:spPr bwMode="auto">
              <a:xfrm flipH="1">
                <a:off x="2940021" y="1586296"/>
                <a:ext cx="1729532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3" name="Straight Connector 102"/>
              <p:cNvCxnSpPr/>
              <p:nvPr/>
            </p:nvCxnSpPr>
            <p:spPr bwMode="auto">
              <a:xfrm flipH="1">
                <a:off x="3370226" y="1599303"/>
                <a:ext cx="1299327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4" name="Straight Connector 103"/>
              <p:cNvCxnSpPr/>
              <p:nvPr/>
            </p:nvCxnSpPr>
            <p:spPr bwMode="auto">
              <a:xfrm flipH="1">
                <a:off x="3800431" y="1599303"/>
                <a:ext cx="860410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5" name="Straight Connector 104"/>
              <p:cNvCxnSpPr/>
              <p:nvPr/>
            </p:nvCxnSpPr>
            <p:spPr bwMode="auto">
              <a:xfrm flipH="1">
                <a:off x="4230636" y="1586296"/>
                <a:ext cx="438917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186" name="Rectangle 185"/>
          <p:cNvSpPr/>
          <p:nvPr/>
        </p:nvSpPr>
        <p:spPr>
          <a:xfrm>
            <a:off x="4726371" y="2208756"/>
            <a:ext cx="91242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7" name="Rectangle 186"/>
          <p:cNvSpPr/>
          <p:nvPr/>
        </p:nvSpPr>
        <p:spPr>
          <a:xfrm>
            <a:off x="5192592" y="5903695"/>
            <a:ext cx="6463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8" name="Rectangle 187"/>
          <p:cNvSpPr/>
          <p:nvPr/>
        </p:nvSpPr>
        <p:spPr>
          <a:xfrm>
            <a:off x="5773202" y="5926435"/>
            <a:ext cx="5709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191" name="Straight Connector 190"/>
          <p:cNvCxnSpPr/>
          <p:nvPr/>
        </p:nvCxnSpPr>
        <p:spPr bwMode="auto">
          <a:xfrm flipH="1">
            <a:off x="3719113" y="6246167"/>
            <a:ext cx="1807637" cy="249193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6" name="Rectangle 115"/>
              <p:cNvSpPr/>
              <p:nvPr/>
            </p:nvSpPr>
            <p:spPr>
              <a:xfrm>
                <a:off x="2291715" y="1078885"/>
                <a:ext cx="5257800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8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8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[                         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         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]</a:t>
                </a:r>
              </a:p>
            </p:txBody>
          </p:sp>
        </mc:Choice>
        <mc:Fallback xmlns="">
          <p:sp>
            <p:nvSpPr>
              <p:cNvPr id="116" name="Rectangle 1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91715" y="1078885"/>
                <a:ext cx="5257800" cy="523220"/>
              </a:xfrm>
              <a:prstGeom prst="rect">
                <a:avLst/>
              </a:prstGeom>
              <a:blipFill>
                <a:blip r:embed="rId2"/>
                <a:stretch>
                  <a:fillRect l="-2436" t="-12791" b="-325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8" name="AutoShape 8"/>
          <p:cNvSpPr>
            <a:spLocks noChangeArrowheads="1"/>
          </p:cNvSpPr>
          <p:nvPr/>
        </p:nvSpPr>
        <p:spPr bwMode="auto">
          <a:xfrm>
            <a:off x="5235825" y="48634"/>
            <a:ext cx="3690118" cy="1213984"/>
          </a:xfrm>
          <a:prstGeom prst="wedgeRectCallout">
            <a:avLst>
              <a:gd name="adj1" fmla="val 29325"/>
              <a:gd name="adj2" fmla="val 78010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a free variable.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Lets set it universally.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Same with the model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</p:txBody>
      </p:sp>
      <p:pic>
        <p:nvPicPr>
          <p:cNvPr id="11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0" name="Straight Connector 119"/>
          <p:cNvCxnSpPr/>
          <p:nvPr/>
        </p:nvCxnSpPr>
        <p:spPr bwMode="auto">
          <a:xfrm flipH="1">
            <a:off x="3459826" y="1599807"/>
            <a:ext cx="929454" cy="648781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27" name="Group 126"/>
          <p:cNvGrpSpPr/>
          <p:nvPr/>
        </p:nvGrpSpPr>
        <p:grpSpPr>
          <a:xfrm>
            <a:off x="228600" y="2613210"/>
            <a:ext cx="6477000" cy="568401"/>
            <a:chOff x="788997" y="1533888"/>
            <a:chExt cx="7757345" cy="1219156"/>
          </a:xfrm>
        </p:grpSpPr>
        <p:grpSp>
          <p:nvGrpSpPr>
            <p:cNvPr id="128" name="Group 127"/>
            <p:cNvGrpSpPr/>
            <p:nvPr/>
          </p:nvGrpSpPr>
          <p:grpSpPr>
            <a:xfrm>
              <a:off x="788997" y="1586296"/>
              <a:ext cx="3880558" cy="1157798"/>
              <a:chOff x="788997" y="1586296"/>
              <a:chExt cx="3880558" cy="1157798"/>
            </a:xfrm>
          </p:grpSpPr>
          <p:cxnSp>
            <p:nvCxnSpPr>
              <p:cNvPr id="211" name="Straight Connector 210"/>
              <p:cNvCxnSpPr/>
              <p:nvPr/>
            </p:nvCxnSpPr>
            <p:spPr bwMode="auto">
              <a:xfrm flipH="1">
                <a:off x="788997" y="1586296"/>
                <a:ext cx="3871843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2" name="Straight Connector 211"/>
              <p:cNvCxnSpPr/>
              <p:nvPr/>
            </p:nvCxnSpPr>
            <p:spPr bwMode="auto">
              <a:xfrm flipH="1">
                <a:off x="1219202" y="1586296"/>
                <a:ext cx="3450350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3" name="Straight Connector 212"/>
              <p:cNvCxnSpPr/>
              <p:nvPr/>
            </p:nvCxnSpPr>
            <p:spPr bwMode="auto">
              <a:xfrm flipH="1">
                <a:off x="1649406" y="1586296"/>
                <a:ext cx="3002724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4" name="Straight Connector 213"/>
              <p:cNvCxnSpPr/>
              <p:nvPr/>
            </p:nvCxnSpPr>
            <p:spPr bwMode="auto">
              <a:xfrm flipH="1">
                <a:off x="2079611" y="1586296"/>
                <a:ext cx="2572519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5" name="Straight Connector 214"/>
              <p:cNvCxnSpPr/>
              <p:nvPr/>
            </p:nvCxnSpPr>
            <p:spPr bwMode="auto">
              <a:xfrm flipH="1">
                <a:off x="2509816" y="1599303"/>
                <a:ext cx="2151025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6" name="Straight Connector 215"/>
              <p:cNvCxnSpPr/>
              <p:nvPr/>
            </p:nvCxnSpPr>
            <p:spPr bwMode="auto">
              <a:xfrm flipH="1">
                <a:off x="2940021" y="1586296"/>
                <a:ext cx="1729532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7" name="Straight Connector 216"/>
              <p:cNvCxnSpPr>
                <a:endCxn id="207" idx="2"/>
              </p:cNvCxnSpPr>
              <p:nvPr/>
            </p:nvCxnSpPr>
            <p:spPr bwMode="auto">
              <a:xfrm flipH="1">
                <a:off x="3448464" y="1599303"/>
                <a:ext cx="1221091" cy="1144791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8" name="Straight Connector 217"/>
              <p:cNvCxnSpPr/>
              <p:nvPr/>
            </p:nvCxnSpPr>
            <p:spPr bwMode="auto">
              <a:xfrm flipH="1">
                <a:off x="3800431" y="1599303"/>
                <a:ext cx="860410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9" name="Straight Connector 218"/>
              <p:cNvCxnSpPr/>
              <p:nvPr/>
            </p:nvCxnSpPr>
            <p:spPr bwMode="auto">
              <a:xfrm flipH="1">
                <a:off x="4230636" y="1586296"/>
                <a:ext cx="438917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29" name="Straight Connector 128"/>
            <p:cNvCxnSpPr/>
            <p:nvPr/>
          </p:nvCxnSpPr>
          <p:spPr bwMode="auto">
            <a:xfrm flipH="1">
              <a:off x="4660841" y="1586296"/>
              <a:ext cx="0" cy="1105956"/>
            </a:xfrm>
            <a:prstGeom prst="line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5" name="Rectangle 174"/>
                <p:cNvSpPr/>
                <p:nvPr/>
              </p:nvSpPr>
              <p:spPr>
                <a:xfrm>
                  <a:off x="1704094" y="1533888"/>
                  <a:ext cx="727635" cy="990220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457200" marR="0" lvl="0" indent="-45720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altLang="en-US" sz="24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FF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CA" altLang="en-US" sz="24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FF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 </a:t>
                  </a: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=</a:t>
                  </a:r>
                  <a:endPara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175" name="Rectangle 17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04094" y="1533888"/>
                  <a:ext cx="727635" cy="990220"/>
                </a:xfrm>
                <a:prstGeom prst="rect">
                  <a:avLst/>
                </a:prstGeom>
                <a:blipFill>
                  <a:blip r:embed="rId4"/>
                  <a:stretch>
                    <a:fillRect l="-1000" t="-18667" r="-18000" b="-30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76" name="Group 175"/>
            <p:cNvGrpSpPr/>
            <p:nvPr/>
          </p:nvGrpSpPr>
          <p:grpSpPr>
            <a:xfrm>
              <a:off x="788997" y="2282429"/>
              <a:ext cx="4068612" cy="461665"/>
              <a:chOff x="652046" y="2710032"/>
              <a:chExt cx="4110060" cy="461665"/>
            </a:xfrm>
          </p:grpSpPr>
          <p:sp>
            <p:nvSpPr>
              <p:cNvPr id="201" name="Rectangle 200"/>
              <p:cNvSpPr/>
              <p:nvPr/>
            </p:nvSpPr>
            <p:spPr>
              <a:xfrm>
                <a:off x="652046" y="2710032"/>
                <a:ext cx="33855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0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2" name="Rectangle 201"/>
              <p:cNvSpPr/>
              <p:nvPr/>
            </p:nvSpPr>
            <p:spPr>
              <a:xfrm>
                <a:off x="1076012" y="2710032"/>
                <a:ext cx="329718" cy="46166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3" name="Rectangle 202"/>
              <p:cNvSpPr/>
              <p:nvPr/>
            </p:nvSpPr>
            <p:spPr>
              <a:xfrm>
                <a:off x="1495559" y="2710032"/>
                <a:ext cx="329718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4" name="Rectangle 203"/>
              <p:cNvSpPr/>
              <p:nvPr/>
            </p:nvSpPr>
            <p:spPr>
              <a:xfrm>
                <a:off x="1915106" y="2710032"/>
                <a:ext cx="329718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5" name="Rectangle 204"/>
              <p:cNvSpPr/>
              <p:nvPr/>
            </p:nvSpPr>
            <p:spPr>
              <a:xfrm>
                <a:off x="2334653" y="2710032"/>
                <a:ext cx="329718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4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6" name="Rectangle 205"/>
              <p:cNvSpPr/>
              <p:nvPr/>
            </p:nvSpPr>
            <p:spPr>
              <a:xfrm>
                <a:off x="2754199" y="2710032"/>
                <a:ext cx="329718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5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7" name="Rectangle 206"/>
              <p:cNvSpPr/>
              <p:nvPr/>
            </p:nvSpPr>
            <p:spPr>
              <a:xfrm>
                <a:off x="3173746" y="2710032"/>
                <a:ext cx="329718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6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8" name="Rectangle 207"/>
              <p:cNvSpPr/>
              <p:nvPr/>
            </p:nvSpPr>
            <p:spPr>
              <a:xfrm>
                <a:off x="3593293" y="2710032"/>
                <a:ext cx="329718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7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9" name="Rectangle 208"/>
              <p:cNvSpPr/>
              <p:nvPr/>
            </p:nvSpPr>
            <p:spPr>
              <a:xfrm>
                <a:off x="4012841" y="2710032"/>
                <a:ext cx="329718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8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4432388" y="2710032"/>
                <a:ext cx="329718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9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 flipH="1">
              <a:off x="4658958" y="1605579"/>
              <a:ext cx="3880556" cy="1105956"/>
              <a:chOff x="788997" y="1586296"/>
              <a:chExt cx="3880556" cy="1105956"/>
            </a:xfrm>
          </p:grpSpPr>
          <p:cxnSp>
            <p:nvCxnSpPr>
              <p:cNvPr id="192" name="Straight Connector 191"/>
              <p:cNvCxnSpPr/>
              <p:nvPr/>
            </p:nvCxnSpPr>
            <p:spPr bwMode="auto">
              <a:xfrm flipH="1">
                <a:off x="788997" y="1586296"/>
                <a:ext cx="3871843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3" name="Straight Connector 192"/>
              <p:cNvCxnSpPr/>
              <p:nvPr/>
            </p:nvCxnSpPr>
            <p:spPr bwMode="auto">
              <a:xfrm flipH="1">
                <a:off x="1219202" y="1586296"/>
                <a:ext cx="3450350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4" name="Straight Connector 193"/>
              <p:cNvCxnSpPr/>
              <p:nvPr/>
            </p:nvCxnSpPr>
            <p:spPr bwMode="auto">
              <a:xfrm flipH="1">
                <a:off x="1649406" y="1586296"/>
                <a:ext cx="3002724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5" name="Straight Connector 194"/>
              <p:cNvCxnSpPr/>
              <p:nvPr/>
            </p:nvCxnSpPr>
            <p:spPr bwMode="auto">
              <a:xfrm flipH="1">
                <a:off x="2079611" y="1586296"/>
                <a:ext cx="2572519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6" name="Straight Connector 195"/>
              <p:cNvCxnSpPr/>
              <p:nvPr/>
            </p:nvCxnSpPr>
            <p:spPr bwMode="auto">
              <a:xfrm flipH="1">
                <a:off x="2509816" y="1599303"/>
                <a:ext cx="2151025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7" name="Straight Connector 196"/>
              <p:cNvCxnSpPr/>
              <p:nvPr/>
            </p:nvCxnSpPr>
            <p:spPr bwMode="auto">
              <a:xfrm flipH="1">
                <a:off x="2940021" y="1586296"/>
                <a:ext cx="1729532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8" name="Straight Connector 197"/>
              <p:cNvCxnSpPr/>
              <p:nvPr/>
            </p:nvCxnSpPr>
            <p:spPr bwMode="auto">
              <a:xfrm flipH="1">
                <a:off x="3370226" y="1599303"/>
                <a:ext cx="1299327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9" name="Straight Connector 198"/>
              <p:cNvCxnSpPr/>
              <p:nvPr/>
            </p:nvCxnSpPr>
            <p:spPr bwMode="auto">
              <a:xfrm flipH="1">
                <a:off x="3800431" y="1599303"/>
                <a:ext cx="860410" cy="1092949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0" name="Straight Connector 199"/>
              <p:cNvCxnSpPr/>
              <p:nvPr/>
            </p:nvCxnSpPr>
            <p:spPr bwMode="auto">
              <a:xfrm flipH="1">
                <a:off x="4230636" y="1586296"/>
                <a:ext cx="438917" cy="1105956"/>
              </a:xfrm>
              <a:prstGeom prst="line">
                <a:avLst/>
              </a:prstGeom>
              <a:noFill/>
              <a:ln w="12700" cap="sq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78" name="Group 177"/>
            <p:cNvGrpSpPr/>
            <p:nvPr/>
          </p:nvGrpSpPr>
          <p:grpSpPr>
            <a:xfrm>
              <a:off x="4809821" y="2291379"/>
              <a:ext cx="3736521" cy="461665"/>
              <a:chOff x="581529" y="2710032"/>
              <a:chExt cx="3835967" cy="461665"/>
            </a:xfrm>
          </p:grpSpPr>
          <p:sp>
            <p:nvSpPr>
              <p:cNvPr id="179" name="Rectangle 178"/>
              <p:cNvSpPr/>
              <p:nvPr/>
            </p:nvSpPr>
            <p:spPr>
              <a:xfrm>
                <a:off x="581529" y="2710032"/>
                <a:ext cx="47958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10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0" name="Rectangle 179"/>
              <p:cNvSpPr/>
              <p:nvPr/>
            </p:nvSpPr>
            <p:spPr>
              <a:xfrm>
                <a:off x="1006634" y="2710032"/>
                <a:ext cx="468473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11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1" name="Rectangle 180"/>
              <p:cNvSpPr/>
              <p:nvPr/>
            </p:nvSpPr>
            <p:spPr>
              <a:xfrm>
                <a:off x="1420623" y="2710032"/>
                <a:ext cx="479590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12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2" name="Rectangle 181"/>
              <p:cNvSpPr/>
              <p:nvPr/>
            </p:nvSpPr>
            <p:spPr>
              <a:xfrm>
                <a:off x="1840170" y="2710032"/>
                <a:ext cx="479590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13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>
              <a:xfrm>
                <a:off x="2259717" y="2710032"/>
                <a:ext cx="479590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14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4" name="Rectangle 183"/>
              <p:cNvSpPr/>
              <p:nvPr/>
            </p:nvSpPr>
            <p:spPr>
              <a:xfrm>
                <a:off x="2679263" y="2710032"/>
                <a:ext cx="479590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15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5" name="Rectangle 184"/>
              <p:cNvSpPr/>
              <p:nvPr/>
            </p:nvSpPr>
            <p:spPr>
              <a:xfrm>
                <a:off x="3098811" y="2710032"/>
                <a:ext cx="479590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16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3518358" y="2710032"/>
                <a:ext cx="479590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17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0" name="Rectangle 189"/>
              <p:cNvSpPr/>
              <p:nvPr/>
            </p:nvSpPr>
            <p:spPr>
              <a:xfrm>
                <a:off x="3937906" y="2710032"/>
                <a:ext cx="479590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18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265" name="Rectangle 264"/>
          <p:cNvSpPr/>
          <p:nvPr/>
        </p:nvSpPr>
        <p:spPr>
          <a:xfrm>
            <a:off x="6881642" y="1524000"/>
            <a:ext cx="1271758" cy="769441"/>
          </a:xfrm>
          <a:prstGeom prst="rect">
            <a:avLst/>
          </a:prstGeom>
          <a:solidFill>
            <a:srgbClr val="000066"/>
          </a:solidFill>
        </p:spPr>
        <p:txBody>
          <a:bodyPr wrap="non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sets:</a:t>
            </a:r>
          </a:p>
          <a:p>
            <a:pPr marL="0" marR="0" lvl="0" indent="0" algn="l" defTabSz="2880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-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Arbitrary</a:t>
            </a:r>
          </a:p>
        </p:txBody>
      </p:sp>
      <p:cxnSp>
        <p:nvCxnSpPr>
          <p:cNvPr id="267" name="Straight Connector 266"/>
          <p:cNvCxnSpPr/>
          <p:nvPr/>
        </p:nvCxnSpPr>
        <p:spPr bwMode="auto">
          <a:xfrm flipH="1" flipV="1">
            <a:off x="3467360" y="2639490"/>
            <a:ext cx="1725275" cy="847904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8" name="Rectangle 267"/>
              <p:cNvSpPr/>
              <p:nvPr/>
            </p:nvSpPr>
            <p:spPr>
              <a:xfrm>
                <a:off x="6934200" y="2583359"/>
                <a:ext cx="1271502" cy="76944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 sets:</a:t>
                </a:r>
              </a:p>
              <a:p>
                <a:pPr marL="0" marR="0" lvl="0" indent="0" algn="l" defTabSz="2880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- </a:t>
                </a:r>
                <a:r>
                  <a:rPr kumimoji="0" lang="en-CA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Arbitrary</a:t>
                </a:r>
              </a:p>
            </p:txBody>
          </p:sp>
        </mc:Choice>
        <mc:Fallback xmlns="">
          <p:sp>
            <p:nvSpPr>
              <p:cNvPr id="268" name="Rectangle 26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34200" y="2583359"/>
                <a:ext cx="1271502" cy="769441"/>
              </a:xfrm>
              <a:prstGeom prst="rect">
                <a:avLst/>
              </a:prstGeom>
              <a:blipFill>
                <a:blip r:embed="rId5"/>
                <a:stretch>
                  <a:fillRect l="-4327" t="-11111" r="-4808" b="-134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1" name="Rectangle 270"/>
          <p:cNvSpPr/>
          <p:nvPr/>
        </p:nvSpPr>
        <p:spPr>
          <a:xfrm>
            <a:off x="5416256" y="5726668"/>
            <a:ext cx="28725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  <a:endParaRPr kumimoji="0" lang="en-US" alt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762000" y="2775199"/>
            <a:ext cx="5744192" cy="372566"/>
            <a:chOff x="762000" y="2775199"/>
            <a:chExt cx="5744192" cy="372566"/>
          </a:xfrm>
        </p:grpSpPr>
        <p:grpSp>
          <p:nvGrpSpPr>
            <p:cNvPr id="26" name="Group 25"/>
            <p:cNvGrpSpPr/>
            <p:nvPr/>
          </p:nvGrpSpPr>
          <p:grpSpPr>
            <a:xfrm>
              <a:off x="762000" y="2775199"/>
              <a:ext cx="5744192" cy="369332"/>
              <a:chOff x="762000" y="2775199"/>
              <a:chExt cx="5744192" cy="369332"/>
            </a:xfrm>
          </p:grpSpPr>
          <p:sp>
            <p:nvSpPr>
              <p:cNvPr id="278" name="Rectangle 277"/>
              <p:cNvSpPr/>
              <p:nvPr/>
            </p:nvSpPr>
            <p:spPr>
              <a:xfrm>
                <a:off x="76200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9" name="Rectangle 278"/>
              <p:cNvSpPr/>
              <p:nvPr/>
            </p:nvSpPr>
            <p:spPr>
              <a:xfrm>
                <a:off x="120886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0" name="Rectangle 279"/>
              <p:cNvSpPr/>
              <p:nvPr/>
            </p:nvSpPr>
            <p:spPr>
              <a:xfrm>
                <a:off x="165572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1" name="Rectangle 280"/>
              <p:cNvSpPr/>
              <p:nvPr/>
            </p:nvSpPr>
            <p:spPr>
              <a:xfrm>
                <a:off x="210258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2" name="Rectangle 281"/>
              <p:cNvSpPr/>
              <p:nvPr/>
            </p:nvSpPr>
            <p:spPr>
              <a:xfrm>
                <a:off x="254944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3" name="Rectangle 282"/>
              <p:cNvSpPr/>
              <p:nvPr/>
            </p:nvSpPr>
            <p:spPr>
              <a:xfrm>
                <a:off x="299630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4" name="Rectangle 283"/>
              <p:cNvSpPr/>
              <p:nvPr/>
            </p:nvSpPr>
            <p:spPr>
              <a:xfrm>
                <a:off x="344316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5" name="Rectangle 284"/>
              <p:cNvSpPr/>
              <p:nvPr/>
            </p:nvSpPr>
            <p:spPr>
              <a:xfrm>
                <a:off x="441960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6" name="Rectangle 285"/>
              <p:cNvSpPr/>
              <p:nvPr/>
            </p:nvSpPr>
            <p:spPr>
              <a:xfrm>
                <a:off x="4805313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7" name="Rectangle 286"/>
              <p:cNvSpPr/>
              <p:nvPr/>
            </p:nvSpPr>
            <p:spPr>
              <a:xfrm>
                <a:off x="5191026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8" name="Rectangle 287"/>
              <p:cNvSpPr/>
              <p:nvPr/>
            </p:nvSpPr>
            <p:spPr>
              <a:xfrm>
                <a:off x="5576739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9" name="Rectangle 288"/>
              <p:cNvSpPr/>
              <p:nvPr/>
            </p:nvSpPr>
            <p:spPr>
              <a:xfrm>
                <a:off x="5962452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92" name="Rectangle 291"/>
            <p:cNvSpPr/>
            <p:nvPr/>
          </p:nvSpPr>
          <p:spPr>
            <a:xfrm>
              <a:off x="3962400" y="2778433"/>
              <a:ext cx="54374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true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94" name="AutoShape 8"/>
          <p:cNvSpPr>
            <a:spLocks noChangeArrowheads="1"/>
          </p:cNvSpPr>
          <p:nvPr/>
        </p:nvSpPr>
        <p:spPr bwMode="auto">
          <a:xfrm>
            <a:off x="5124313" y="48634"/>
            <a:ext cx="3842518" cy="1221661"/>
          </a:xfrm>
          <a:prstGeom prst="wedgeRectCallout">
            <a:avLst>
              <a:gd name="adj1" fmla="val 25129"/>
              <a:gd name="adj2" fmla="val 77948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input has form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so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alg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loops over all possible values 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96" name="AutoShape 8"/>
          <p:cNvSpPr>
            <a:spLocks noChangeArrowheads="1"/>
          </p:cNvSpPr>
          <p:nvPr/>
        </p:nvSpPr>
        <p:spPr bwMode="auto">
          <a:xfrm>
            <a:off x="5297400" y="142903"/>
            <a:ext cx="3518753" cy="499022"/>
          </a:xfrm>
          <a:prstGeom prst="wedgeRectCallout">
            <a:avLst>
              <a:gd name="adj1" fmla="val 27052"/>
              <a:gd name="adj2" fmla="val 756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recurses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98" name="AutoShape 8"/>
              <p:cNvSpPr>
                <a:spLocks noChangeArrowheads="1"/>
              </p:cNvSpPr>
              <p:nvPr/>
            </p:nvSpPr>
            <p:spPr bwMode="auto">
              <a:xfrm>
                <a:off x="5144037" y="34425"/>
                <a:ext cx="3842518" cy="1221661"/>
              </a:xfrm>
              <a:prstGeom prst="wedgeRectCallout">
                <a:avLst>
                  <a:gd name="adj1" fmla="val 28250"/>
                  <a:gd name="adj2" fmla="val 82856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The input has form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</a:t>
                </a:r>
                <a:b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</a:b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so </a:t>
                </a:r>
                <a:r>
                  <a:rPr kumimoji="0" lang="en-US" alt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alg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loops over all possible values for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.</a:t>
                </a:r>
              </a:p>
            </p:txBody>
          </p:sp>
        </mc:Choice>
        <mc:Fallback xmlns="">
          <p:sp>
            <p:nvSpPr>
              <p:cNvPr id="298" name="AutoShap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144037" y="34425"/>
                <a:ext cx="3842518" cy="1221661"/>
              </a:xfrm>
              <a:prstGeom prst="wedgeRectCallout">
                <a:avLst>
                  <a:gd name="adj1" fmla="val 28250"/>
                  <a:gd name="adj2" fmla="val 82856"/>
                </a:avLst>
              </a:prstGeom>
              <a:blipFill>
                <a:blip r:embed="rId6"/>
                <a:stretch>
                  <a:fillRect l="-2373" t="-4833" r="-791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9" name="AutoShape 8"/>
          <p:cNvSpPr>
            <a:spLocks noChangeArrowheads="1"/>
          </p:cNvSpPr>
          <p:nvPr/>
        </p:nvSpPr>
        <p:spPr bwMode="auto">
          <a:xfrm>
            <a:off x="5256512" y="352043"/>
            <a:ext cx="3518753" cy="499022"/>
          </a:xfrm>
          <a:prstGeom prst="wedgeRectCallout">
            <a:avLst>
              <a:gd name="adj1" fmla="val 26200"/>
              <a:gd name="adj2" fmla="val 8315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recurses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04" name="AutoShape 8"/>
              <p:cNvSpPr>
                <a:spLocks noChangeArrowheads="1"/>
              </p:cNvSpPr>
              <p:nvPr/>
            </p:nvSpPr>
            <p:spPr bwMode="auto">
              <a:xfrm>
                <a:off x="5108504" y="170645"/>
                <a:ext cx="3913583" cy="851823"/>
              </a:xfrm>
              <a:prstGeom prst="wedgeRectCallout">
                <a:avLst>
                  <a:gd name="adj1" fmla="val 26200"/>
                  <a:gd name="adj2" fmla="val 83152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needs to be true for every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for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C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it be true.</a:t>
                </a:r>
              </a:p>
            </p:txBody>
          </p:sp>
        </mc:Choice>
        <mc:Fallback xmlns="">
          <p:sp>
            <p:nvSpPr>
              <p:cNvPr id="304" name="AutoShap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108504" y="170645"/>
                <a:ext cx="3913583" cy="851823"/>
              </a:xfrm>
              <a:prstGeom prst="wedgeRectCallout">
                <a:avLst>
                  <a:gd name="adj1" fmla="val 26200"/>
                  <a:gd name="adj2" fmla="val 83152"/>
                </a:avLst>
              </a:prstGeom>
              <a:blipFill>
                <a:blip r:embed="rId7"/>
                <a:stretch>
                  <a:fillRect l="-2174" t="-6878" r="-8230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06" name="AutoShape 8"/>
          <p:cNvSpPr>
            <a:spLocks noChangeArrowheads="1"/>
          </p:cNvSpPr>
          <p:nvPr/>
        </p:nvSpPr>
        <p:spPr bwMode="auto">
          <a:xfrm>
            <a:off x="5095112" y="133614"/>
            <a:ext cx="3945507" cy="892120"/>
          </a:xfrm>
          <a:prstGeom prst="wedgeRectCallout">
            <a:avLst>
              <a:gd name="adj1" fmla="val 26200"/>
              <a:gd name="adj2" fmla="val 8315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needs to be true for every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it be true.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762000" y="2141220"/>
            <a:ext cx="5257800" cy="525780"/>
            <a:chOff x="1219200" y="1988820"/>
            <a:chExt cx="5257800" cy="525780"/>
          </a:xfrm>
        </p:grpSpPr>
        <p:sp>
          <p:nvSpPr>
            <p:cNvPr id="220" name="Rectangle 219"/>
            <p:cNvSpPr/>
            <p:nvPr/>
          </p:nvSpPr>
          <p:spPr>
            <a:xfrm>
              <a:off x="1899285" y="2052935"/>
              <a:ext cx="338426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1" indent="-45720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P(x) 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(P(x)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 R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(f(x),z)) 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7" name="Rectangle 276"/>
                <p:cNvSpPr/>
                <p:nvPr/>
              </p:nvSpPr>
              <p:spPr>
                <a:xfrm>
                  <a:off x="1219200" y="1988820"/>
                  <a:ext cx="5257800" cy="523220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marL="457200" marR="0" lvl="0" indent="-45720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kumimoji="0" lang="en-US" altLang="en-US" sz="28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00FF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accPr>
                        <m:e>
                          <m:r>
                            <a:rPr kumimoji="0" lang="en-CA" altLang="en-US" sz="2800" b="0" i="1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FF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 [                         </a:t>
                  </a: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          </a:t>
                  </a: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]</a:t>
                  </a:r>
                </a:p>
              </p:txBody>
            </p:sp>
          </mc:Choice>
          <mc:Fallback xmlns="">
            <p:sp>
              <p:nvSpPr>
                <p:cNvPr id="277" name="Rectangle 27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219200" y="1988820"/>
                  <a:ext cx="5257800" cy="523220"/>
                </a:xfrm>
                <a:prstGeom prst="rect">
                  <a:avLst/>
                </a:prstGeom>
                <a:blipFill>
                  <a:blip r:embed="rId8"/>
                  <a:stretch>
                    <a:fillRect l="-2317" t="-11628" b="-3255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7" name="Rectangle 116"/>
          <p:cNvSpPr/>
          <p:nvPr/>
        </p:nvSpPr>
        <p:spPr>
          <a:xfrm>
            <a:off x="1508534" y="1076980"/>
            <a:ext cx="57418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           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                 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</a:t>
            </a:r>
          </a:p>
        </p:txBody>
      </p:sp>
      <p:grpSp>
        <p:nvGrpSpPr>
          <p:cNvPr id="348" name="Group 347"/>
          <p:cNvGrpSpPr/>
          <p:nvPr/>
        </p:nvGrpSpPr>
        <p:grpSpPr>
          <a:xfrm>
            <a:off x="1342408" y="1761034"/>
            <a:ext cx="5744192" cy="372566"/>
            <a:chOff x="762000" y="2775199"/>
            <a:chExt cx="5744192" cy="372566"/>
          </a:xfrm>
        </p:grpSpPr>
        <p:grpSp>
          <p:nvGrpSpPr>
            <p:cNvPr id="349" name="Group 348"/>
            <p:cNvGrpSpPr/>
            <p:nvPr/>
          </p:nvGrpSpPr>
          <p:grpSpPr>
            <a:xfrm>
              <a:off x="762000" y="2775199"/>
              <a:ext cx="5744192" cy="369332"/>
              <a:chOff x="762000" y="2775199"/>
              <a:chExt cx="5744192" cy="369332"/>
            </a:xfrm>
          </p:grpSpPr>
          <p:sp>
            <p:nvSpPr>
              <p:cNvPr id="351" name="Rectangle 350"/>
              <p:cNvSpPr/>
              <p:nvPr/>
            </p:nvSpPr>
            <p:spPr>
              <a:xfrm>
                <a:off x="76200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2" name="Rectangle 351"/>
              <p:cNvSpPr/>
              <p:nvPr/>
            </p:nvSpPr>
            <p:spPr>
              <a:xfrm>
                <a:off x="120886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3" name="Rectangle 352"/>
              <p:cNvSpPr/>
              <p:nvPr/>
            </p:nvSpPr>
            <p:spPr>
              <a:xfrm>
                <a:off x="165572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4" name="Rectangle 353"/>
              <p:cNvSpPr/>
              <p:nvPr/>
            </p:nvSpPr>
            <p:spPr>
              <a:xfrm>
                <a:off x="210258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5" name="Rectangle 354"/>
              <p:cNvSpPr/>
              <p:nvPr/>
            </p:nvSpPr>
            <p:spPr>
              <a:xfrm>
                <a:off x="254944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6" name="Rectangle 355"/>
              <p:cNvSpPr/>
              <p:nvPr/>
            </p:nvSpPr>
            <p:spPr>
              <a:xfrm>
                <a:off x="299630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7" name="Rectangle 356"/>
              <p:cNvSpPr/>
              <p:nvPr/>
            </p:nvSpPr>
            <p:spPr>
              <a:xfrm>
                <a:off x="344316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8" name="Rectangle 357"/>
              <p:cNvSpPr/>
              <p:nvPr/>
            </p:nvSpPr>
            <p:spPr>
              <a:xfrm>
                <a:off x="4419600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9" name="Rectangle 358"/>
              <p:cNvSpPr/>
              <p:nvPr/>
            </p:nvSpPr>
            <p:spPr>
              <a:xfrm>
                <a:off x="4805313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60" name="Rectangle 359"/>
              <p:cNvSpPr/>
              <p:nvPr/>
            </p:nvSpPr>
            <p:spPr>
              <a:xfrm>
                <a:off x="5191026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61" name="Rectangle 360"/>
              <p:cNvSpPr/>
              <p:nvPr/>
            </p:nvSpPr>
            <p:spPr>
              <a:xfrm>
                <a:off x="5576739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62" name="Rectangle 361"/>
              <p:cNvSpPr/>
              <p:nvPr/>
            </p:nvSpPr>
            <p:spPr>
              <a:xfrm>
                <a:off x="5962452" y="2775199"/>
                <a:ext cx="54374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57200" marR="0" lvl="0" indent="-45720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</a:t>
                </a:r>
                <a:endPara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50" name="Rectangle 349"/>
            <p:cNvSpPr/>
            <p:nvPr/>
          </p:nvSpPr>
          <p:spPr>
            <a:xfrm>
              <a:off x="3962400" y="2778433"/>
              <a:ext cx="54374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457200" marR="0" lvl="0" indent="-45720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true</a:t>
              </a:r>
              <a:endPara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42" name="Rectangle 141"/>
          <p:cNvSpPr/>
          <p:nvPr/>
        </p:nvSpPr>
        <p:spPr>
          <a:xfrm>
            <a:off x="6934200" y="5257800"/>
            <a:ext cx="15776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true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5" name="Rectangle 144"/>
          <p:cNvSpPr/>
          <p:nvPr/>
        </p:nvSpPr>
        <p:spPr>
          <a:xfrm>
            <a:off x="4918390" y="4186535"/>
            <a:ext cx="239681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1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(P(x)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 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(f(x),z))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146" name="Straight Connector 145"/>
          <p:cNvCxnSpPr/>
          <p:nvPr/>
        </p:nvCxnSpPr>
        <p:spPr bwMode="auto">
          <a:xfrm flipH="1">
            <a:off x="3719113" y="3810000"/>
            <a:ext cx="21523" cy="144333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8" name="Straight Connector 147"/>
          <p:cNvCxnSpPr/>
          <p:nvPr/>
        </p:nvCxnSpPr>
        <p:spPr bwMode="auto">
          <a:xfrm flipH="1">
            <a:off x="3962073" y="4572000"/>
            <a:ext cx="1392273" cy="681335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0" name="Straight Connector 149"/>
          <p:cNvCxnSpPr>
            <a:stCxn id="37" idx="0"/>
          </p:cNvCxnSpPr>
          <p:nvPr/>
        </p:nvCxnSpPr>
        <p:spPr bwMode="auto">
          <a:xfrm flipH="1" flipV="1">
            <a:off x="6356061" y="4569136"/>
            <a:ext cx="79746" cy="68419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2" name="Straight Connector 151"/>
          <p:cNvCxnSpPr/>
          <p:nvPr/>
        </p:nvCxnSpPr>
        <p:spPr bwMode="auto">
          <a:xfrm flipH="1" flipV="1">
            <a:off x="5257800" y="3733801"/>
            <a:ext cx="476966" cy="609599"/>
          </a:xfrm>
          <a:prstGeom prst="line">
            <a:avLst/>
          </a:prstGeom>
          <a:noFill/>
          <a:ln w="127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aphicFrame>
        <p:nvGraphicFramePr>
          <p:cNvPr id="232" name="Table 2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0641615"/>
              </p:ext>
            </p:extLst>
          </p:nvPr>
        </p:nvGraphicFramePr>
        <p:xfrm>
          <a:off x="228600" y="3657600"/>
          <a:ext cx="2874981" cy="1828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2775">
                  <a:extLst>
                    <a:ext uri="{9D8B030D-6E8A-4147-A177-3AD203B41FA5}">
                      <a16:colId xmlns:a16="http://schemas.microsoft.com/office/drawing/2014/main" val="2852477335"/>
                    </a:ext>
                  </a:extLst>
                </a:gridCol>
                <a:gridCol w="535886">
                  <a:extLst>
                    <a:ext uri="{9D8B030D-6E8A-4147-A177-3AD203B41FA5}">
                      <a16:colId xmlns:a16="http://schemas.microsoft.com/office/drawing/2014/main" val="2890530626"/>
                    </a:ext>
                  </a:extLst>
                </a:gridCol>
                <a:gridCol w="688996">
                  <a:extLst>
                    <a:ext uri="{9D8B030D-6E8A-4147-A177-3AD203B41FA5}">
                      <a16:colId xmlns:a16="http://schemas.microsoft.com/office/drawing/2014/main" val="3417142648"/>
                    </a:ext>
                  </a:extLst>
                </a:gridCol>
                <a:gridCol w="1267324">
                  <a:extLst>
                    <a:ext uri="{9D8B030D-6E8A-4147-A177-3AD203B41FA5}">
                      <a16:colId xmlns:a16="http://schemas.microsoft.com/office/drawing/2014/main" val="1022924021"/>
                    </a:ext>
                  </a:extLst>
                </a:gridCol>
              </a:tblGrid>
              <a:tr h="128250">
                <a:tc>
                  <a:txBody>
                    <a:bodyPr/>
                    <a:lstStyle/>
                    <a:p>
                      <a:pPr algn="ctr">
                        <a:buClr>
                          <a:srgbClr val="FFC000"/>
                        </a:buClr>
                      </a:pPr>
                      <a:r>
                        <a:rPr kumimoji="0" lang="en-US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A </a:t>
                      </a:r>
                      <a:endParaRPr lang="en-CA" b="0" dirty="0">
                        <a:solidFill>
                          <a:srgbClr val="FFC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>
                          <a:srgbClr val="FFC000"/>
                        </a:buClr>
                      </a:pPr>
                      <a:r>
                        <a:rPr lang="en-US" altLang="en-US" sz="1800" b="0" noProof="0" dirty="0">
                          <a:solidFill>
                            <a:srgbClr val="FFC000"/>
                          </a:solidFill>
                          <a:sym typeface="Symbol" panose="05050102010706020507" pitchFamily="18" charset="2"/>
                        </a:rPr>
                        <a:t>B</a:t>
                      </a:r>
                      <a:endParaRPr lang="en-CA" b="0" dirty="0">
                        <a:solidFill>
                          <a:srgbClr val="FFC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>
                          <a:srgbClr val="FFC000"/>
                        </a:buClr>
                      </a:pPr>
                      <a:r>
                        <a:rPr kumimoji="0" lang="en-US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A </a:t>
                      </a:r>
                      <a:r>
                        <a:rPr kumimoji="0" lang="en-US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  <a:sym typeface="Symbol" panose="05050102010706020507" pitchFamily="18" charset="2"/>
                        </a:rPr>
                        <a:t></a:t>
                      </a:r>
                      <a:r>
                        <a:rPr lang="en-US" altLang="en-US" sz="1800" b="0" noProof="0" dirty="0">
                          <a:solidFill>
                            <a:srgbClr val="FFC000"/>
                          </a:solidFill>
                          <a:sym typeface="Symbol" panose="05050102010706020507" pitchFamily="18" charset="2"/>
                        </a:rPr>
                        <a:t>B</a:t>
                      </a:r>
                      <a:endParaRPr lang="en-CA" b="0" dirty="0">
                        <a:solidFill>
                          <a:srgbClr val="FFC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Clr>
                          <a:srgbClr val="FFC000"/>
                        </a:buClr>
                      </a:pPr>
                      <a:r>
                        <a:rPr lang="en-US" altLang="en-US" sz="1800" b="0" dirty="0">
                          <a:solidFill>
                            <a:schemeClr val="accent2"/>
                          </a:solidFill>
                        </a:rPr>
                        <a:t> </a:t>
                      </a:r>
                      <a:r>
                        <a:rPr lang="en-US" altLang="en-US" sz="1600" b="0" dirty="0">
                          <a:solidFill>
                            <a:srgbClr val="FFC000"/>
                          </a:solidFill>
                        </a:rPr>
                        <a:t>A </a:t>
                      </a:r>
                      <a:r>
                        <a:rPr lang="el-GR" altLang="en-US" sz="1600" b="0" dirty="0">
                          <a:solidFill>
                            <a:srgbClr val="FFC000"/>
                          </a:solidFill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</a:t>
                      </a:r>
                      <a:r>
                        <a:rPr lang="en-CA" altLang="en-US" sz="1600" b="0" baseline="0" dirty="0">
                          <a:solidFill>
                            <a:srgbClr val="FFC000"/>
                          </a:solidFill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 </a:t>
                      </a:r>
                      <a:r>
                        <a:rPr kumimoji="0" lang="en-US" alt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(A</a:t>
                      </a:r>
                      <a:r>
                        <a:rPr kumimoji="0" lang="en-US" alt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  <a:sym typeface="Symbol" panose="05050102010706020507" pitchFamily="18" charset="2"/>
                        </a:rPr>
                        <a:t></a:t>
                      </a:r>
                      <a:r>
                        <a:rPr lang="en-US" altLang="en-US" sz="1600" b="0" noProof="0" dirty="0">
                          <a:solidFill>
                            <a:srgbClr val="FFC000"/>
                          </a:solidFill>
                          <a:sym typeface="Symbol" panose="05050102010706020507" pitchFamily="18" charset="2"/>
                        </a:rPr>
                        <a:t>B</a:t>
                      </a:r>
                      <a:r>
                        <a:rPr kumimoji="0" lang="en-US" alt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+mn-cs"/>
                        </a:rPr>
                        <a:t>) </a:t>
                      </a:r>
                      <a:endParaRPr lang="en-CA" b="0" dirty="0">
                        <a:solidFill>
                          <a:srgbClr val="FFC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8593052"/>
                  </a:ext>
                </a:extLst>
              </a:tr>
              <a:tr h="353172"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72328769"/>
                  </a:ext>
                </a:extLst>
              </a:tr>
              <a:tr h="353172"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F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27157332"/>
                  </a:ext>
                </a:extLst>
              </a:tr>
              <a:tr h="353172"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F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6782438"/>
                  </a:ext>
                </a:extLst>
              </a:tr>
              <a:tr h="353172"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F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F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b="0" dirty="0"/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81774188"/>
                  </a:ext>
                </a:extLst>
              </a:tr>
            </a:tbl>
          </a:graphicData>
        </a:graphic>
      </p:graphicFrame>
      <p:sp>
        <p:nvSpPr>
          <p:cNvPr id="235" name="Rectangle 234"/>
          <p:cNvSpPr/>
          <p:nvPr/>
        </p:nvSpPr>
        <p:spPr>
          <a:xfrm>
            <a:off x="7162800" y="4212432"/>
            <a:ext cx="5709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3783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9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1" fill="hold">
                      <p:stCondLst>
                        <p:cond delay="indefinite"/>
                      </p:stCondLst>
                      <p:childTnLst>
                        <p:par>
                          <p:cTn id="262" fill="hold">
                            <p:stCondLst>
                              <p:cond delay="0"/>
                            </p:stCondLst>
                            <p:childTnLst>
                              <p:par>
                                <p:cTn id="263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6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7" fill="hold">
                      <p:stCondLst>
                        <p:cond delay="indefinite"/>
                      </p:stCondLst>
                      <p:childTnLst>
                        <p:par>
                          <p:cTn id="268" fill="hold">
                            <p:stCondLst>
                              <p:cond delay="0"/>
                            </p:stCondLst>
                            <p:childTnLst>
                              <p:par>
                                <p:cTn id="2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3" fill="hold">
                      <p:stCondLst>
                        <p:cond delay="indefinite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7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8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1" dur="500" fill="hold"/>
                                        <p:tgtEl>
                                          <p:spTgt spid="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9" fill="hold">
                      <p:stCondLst>
                        <p:cond delay="indefinite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3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2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5" dur="500" fill="hold"/>
                                        <p:tgtEl>
                                          <p:spTgt spid="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6" dur="500" fill="hold"/>
                                        <p:tgtEl>
                                          <p:spTgt spid="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5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6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37" grpId="0"/>
      <p:bldP spid="38" grpId="0"/>
      <p:bldP spid="39" grpId="0"/>
      <p:bldP spid="40" grpId="0"/>
      <p:bldP spid="27" grpId="0"/>
      <p:bldP spid="29" grpId="0"/>
      <p:bldP spid="29" grpId="1"/>
      <p:bldP spid="30" grpId="0"/>
      <p:bldP spid="44" grpId="0"/>
      <p:bldP spid="46" grpId="0"/>
      <p:bldP spid="186" grpId="0"/>
      <p:bldP spid="187" grpId="0"/>
      <p:bldP spid="188" grpId="0"/>
      <p:bldP spid="116" grpId="0"/>
      <p:bldP spid="118" grpId="0" animBg="1"/>
      <p:bldP spid="118" grpId="1" uiExpand="1" build="allAtOnce" animBg="1"/>
      <p:bldP spid="265" grpId="0" animBg="1"/>
      <p:bldP spid="268" grpId="0"/>
      <p:bldP spid="271" grpId="0"/>
      <p:bldP spid="294" grpId="0" animBg="1"/>
      <p:bldP spid="294" grpId="1" uiExpand="1" build="allAtOnce" animBg="1"/>
      <p:bldP spid="296" grpId="0" animBg="1"/>
      <p:bldP spid="296" grpId="1" uiExpand="1" build="allAtOnce" animBg="1"/>
      <p:bldP spid="298" grpId="0" animBg="1"/>
      <p:bldP spid="298" grpId="1" uiExpand="1" build="allAtOnce" animBg="1"/>
      <p:bldP spid="299" grpId="0" animBg="1"/>
      <p:bldP spid="299" grpId="1" uiExpand="1" build="allAtOnce" animBg="1"/>
      <p:bldP spid="304" grpId="0" animBg="1"/>
      <p:bldP spid="304" grpId="1" uiExpand="1" build="allAtOnce" animBg="1"/>
      <p:bldP spid="306" grpId="0" animBg="1"/>
      <p:bldP spid="306" grpId="1" uiExpand="1" build="allAtOnce" animBg="1"/>
      <p:bldP spid="117" grpId="0"/>
      <p:bldP spid="142" grpId="0"/>
      <p:bldP spid="145" grpId="0"/>
      <p:bldP spid="23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610600" cy="6101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Predicate logic syntax has 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Terms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that represent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Formulas/formula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that evaluate to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true/false.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 U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Might be U={3,Bob,banana,…}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Terms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(type object):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Bound Variables: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Free Variables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  <m:r>
                      <a:rPr kumimoji="0" lang="en-CA" altLang="en-U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x, 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Constants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c, d,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Functions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𝑓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f, g, f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f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f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Skolem Functions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  <m:r>
                      <a:rPr kumimoji="0" lang="en-CA" altLang="en-U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z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y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CA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:</a:t>
                </a:r>
                <a:r>
                  <a:rPr kumimoji="0" lang="el-GR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y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CA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:</a:t>
                </a:r>
                <a:r>
                  <a:rPr kumimoji="0" lang="el-GR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Formulas/Formulas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(type true/false):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Relations/Predicates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𝑅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R, P, A, B , &gt;,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&lt;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=, ...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Connectors: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, , , , , iff, ,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Quantifiers: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Punctuation: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  ) 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</mc:Choice>
        <mc:Fallback xmlns="">
          <p:sp>
            <p:nvSpPr>
              <p:cNvPr id="37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610600" cy="6101863"/>
              </a:xfrm>
              <a:prstGeom prst="rect">
                <a:avLst/>
              </a:prstGeom>
              <a:blipFill>
                <a:blip r:embed="rId3"/>
                <a:stretch>
                  <a:fillRect l="-1133" t="-799" b="-1399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Rectangle 15"/>
          <p:cNvSpPr/>
          <p:nvPr/>
        </p:nvSpPr>
        <p:spPr>
          <a:xfrm>
            <a:off x="2743200" y="5769590"/>
            <a:ext cx="4667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‘,’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13" name="Straight Connector 12"/>
          <p:cNvCxnSpPr/>
          <p:nvPr/>
        </p:nvCxnSpPr>
        <p:spPr bwMode="auto">
          <a:xfrm flipH="1" flipV="1">
            <a:off x="152400" y="1979295"/>
            <a:ext cx="6172200" cy="1905"/>
          </a:xfrm>
          <a:prstGeom prst="line">
            <a:avLst/>
          </a:prstGeom>
          <a:noFill/>
          <a:ln w="19050" cap="sq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Rectangle 13"/>
          <p:cNvSpPr/>
          <p:nvPr/>
        </p:nvSpPr>
        <p:spPr>
          <a:xfrm>
            <a:off x="4299972" y="3162084"/>
            <a:ext cx="133882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0, 1, 2, ...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180606" y="3551361"/>
            <a:ext cx="15343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+, -,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, /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Text Box 21"/>
          <p:cNvSpPr txBox="1">
            <a:spLocks noChangeArrowheads="1"/>
          </p:cNvSpPr>
          <p:nvPr/>
        </p:nvSpPr>
        <p:spPr bwMode="auto">
          <a:xfrm>
            <a:off x="6781800" y="3518321"/>
            <a:ext cx="2819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),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 </a:t>
            </a:r>
          </a:p>
        </p:txBody>
      </p:sp>
      <p:sp>
        <p:nvSpPr>
          <p:cNvPr id="18" name="Text Box 21"/>
          <p:cNvSpPr txBox="1">
            <a:spLocks noChangeArrowheads="1"/>
          </p:cNvSpPr>
          <p:nvPr/>
        </p:nvSpPr>
        <p:spPr bwMode="auto">
          <a:xfrm>
            <a:off x="6781800" y="3952073"/>
            <a:ext cx="14536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, …</a:t>
            </a:r>
          </a:p>
        </p:txBody>
      </p:sp>
      <p:sp>
        <p:nvSpPr>
          <p:cNvPr id="19" name="Text Box 21"/>
          <p:cNvSpPr txBox="1">
            <a:spLocks noChangeArrowheads="1"/>
          </p:cNvSpPr>
          <p:nvPr/>
        </p:nvSpPr>
        <p:spPr bwMode="auto">
          <a:xfrm>
            <a:off x="6781800" y="5083355"/>
            <a:ext cx="28252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6781800" y="4696487"/>
            <a:ext cx="2819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R(t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and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629400" y="3135924"/>
            <a:ext cx="11240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Text Box 21"/>
          <p:cNvSpPr txBox="1">
            <a:spLocks noChangeArrowheads="1"/>
          </p:cNvSpPr>
          <p:nvPr/>
        </p:nvSpPr>
        <p:spPr bwMode="auto">
          <a:xfrm>
            <a:off x="6770076" y="5410200"/>
            <a:ext cx="28252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23" name="Text Box 21"/>
          <p:cNvSpPr txBox="1">
            <a:spLocks noChangeArrowheads="1"/>
          </p:cNvSpPr>
          <p:nvPr/>
        </p:nvSpPr>
        <p:spPr bwMode="auto">
          <a:xfrm>
            <a:off x="-76200" y="5722203"/>
            <a:ext cx="1036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a little non-standard,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Jeff uses this a lot in his formal proof system.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4050ADDA-177F-4757-9878-F299922C8E81}"/>
              </a:ext>
            </a:extLst>
          </p:cNvPr>
          <p:cNvSpPr/>
          <p:nvPr/>
        </p:nvSpPr>
        <p:spPr>
          <a:xfrm>
            <a:off x="3581400" y="6381690"/>
            <a:ext cx="56388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hlinkClick r:id="rId4"/>
              </a:rPr>
              <a:t>https://en.wikipedia.org/wiki/Skolem_normal_form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B58AD991-736B-4E92-B72D-897CA9CA8268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1524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>
                <a:sym typeface="Symbol" pitchFamily="18" charset="2"/>
              </a:rPr>
              <a:t>Skolem Functions </a:t>
            </a:r>
            <a:r>
              <a:rPr lang="en-US" altLang="en-US" kern="0">
                <a:latin typeface="Times New Roman" pitchFamily="18" charset="0"/>
              </a:rPr>
              <a:t>y</a:t>
            </a:r>
            <a:r>
              <a:rPr lang="en-US" altLang="en-US" kern="0" baseline="-25000">
                <a:latin typeface="Symbol" pitchFamily="18" charset="2"/>
              </a:rPr>
              <a:t>$</a:t>
            </a:r>
            <a:r>
              <a:rPr lang="en-US" altLang="en-US" kern="0">
                <a:latin typeface="Times New Roman" pitchFamily="18" charset="0"/>
              </a:rPr>
              <a:t>(x) </a:t>
            </a:r>
            <a:endParaRPr lang="en-CA" altLang="en-US" kern="0" dirty="0"/>
          </a:p>
        </p:txBody>
      </p:sp>
    </p:spTree>
    <p:extLst>
      <p:ext uri="{BB962C8B-B14F-4D97-AF65-F5344CB8AC3E}">
        <p14:creationId xmlns:p14="http://schemas.microsoft.com/office/powerpoint/2010/main" val="954802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4" grpId="0"/>
      <p:bldP spid="15" grpId="0"/>
      <p:bldP spid="17" grpId="0"/>
      <p:bldP spid="18" grpId="0"/>
      <p:bldP spid="19" grpId="0"/>
      <p:bldP spid="20" grpId="0"/>
      <p:bldP spid="21" grpId="0"/>
      <p:bldP spid="22" grpId="0"/>
      <p:bldP spid="24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Line 15"/>
          <p:cNvSpPr>
            <a:spLocks noChangeShapeType="1"/>
          </p:cNvSpPr>
          <p:nvPr/>
        </p:nvSpPr>
        <p:spPr bwMode="auto">
          <a:xfrm>
            <a:off x="335280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00" name="Line 23"/>
          <p:cNvSpPr>
            <a:spLocks noChangeShapeType="1"/>
          </p:cNvSpPr>
          <p:nvPr/>
        </p:nvSpPr>
        <p:spPr bwMode="auto">
          <a:xfrm>
            <a:off x="8534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02" name="Line 26"/>
          <p:cNvSpPr>
            <a:spLocks noChangeShapeType="1"/>
          </p:cNvSpPr>
          <p:nvPr/>
        </p:nvSpPr>
        <p:spPr bwMode="auto">
          <a:xfrm>
            <a:off x="7010400" y="5873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9" name="Text Box 74"/>
          <p:cNvSpPr txBox="1">
            <a:spLocks noChangeArrowheads="1"/>
          </p:cNvSpPr>
          <p:nvPr/>
        </p:nvSpPr>
        <p:spPr bwMode="auto">
          <a:xfrm>
            <a:off x="469900" y="640715"/>
            <a:ext cx="2600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y)</a:t>
            </a:r>
          </a:p>
        </p:txBody>
      </p:sp>
      <p:sp>
        <p:nvSpPr>
          <p:cNvPr id="130" name="Text Box 78"/>
          <p:cNvSpPr txBox="1">
            <a:spLocks noChangeArrowheads="1"/>
          </p:cNvSpPr>
          <p:nvPr/>
        </p:nvSpPr>
        <p:spPr bwMode="auto">
          <a:xfrm>
            <a:off x="6102720" y="669421"/>
            <a:ext cx="2600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y)</a:t>
            </a:r>
          </a:p>
        </p:txBody>
      </p:sp>
      <p:graphicFrame>
        <p:nvGraphicFramePr>
          <p:cNvPr id="61" name="Table 60"/>
          <p:cNvGraphicFramePr>
            <a:graphicFrameLocks noGrp="1"/>
          </p:cNvGraphicFramePr>
          <p:nvPr/>
        </p:nvGraphicFramePr>
        <p:xfrm>
          <a:off x="1853176" y="4487650"/>
          <a:ext cx="2259070" cy="22179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grpSp>
        <p:nvGrpSpPr>
          <p:cNvPr id="62" name="Group 61"/>
          <p:cNvGrpSpPr/>
          <p:nvPr/>
        </p:nvGrpSpPr>
        <p:grpSpPr>
          <a:xfrm>
            <a:off x="1855854" y="4452343"/>
            <a:ext cx="2258946" cy="2245109"/>
            <a:chOff x="6708218" y="879093"/>
            <a:chExt cx="2258946" cy="2245109"/>
          </a:xfrm>
        </p:grpSpPr>
        <p:pic>
          <p:nvPicPr>
            <p:cNvPr id="63" name="Picture 62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1068" y="904875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" name="Picture 63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7080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45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0520" y="879093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" name="Group 46"/>
            <p:cNvGrpSpPr>
              <a:grpSpLocks/>
            </p:cNvGrpSpPr>
            <p:nvPr/>
          </p:nvGrpSpPr>
          <p:grpSpPr bwMode="auto">
            <a:xfrm>
              <a:off x="6708218" y="1385936"/>
              <a:ext cx="415206" cy="1738266"/>
              <a:chOff x="3330" y="1728"/>
              <a:chExt cx="478" cy="1920"/>
            </a:xfrm>
          </p:grpSpPr>
          <p:pic>
            <p:nvPicPr>
              <p:cNvPr id="68" name="Picture 47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" name="Picture 48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" name="Picture 49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" name="Picture 50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67" name="Picture 66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5417" y="909873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2" name="Group 71"/>
          <p:cNvGrpSpPr/>
          <p:nvPr/>
        </p:nvGrpSpPr>
        <p:grpSpPr>
          <a:xfrm>
            <a:off x="1485362" y="3965680"/>
            <a:ext cx="1968074" cy="2050435"/>
            <a:chOff x="6337726" y="392430"/>
            <a:chExt cx="1968074" cy="2050435"/>
          </a:xfrm>
        </p:grpSpPr>
        <p:sp>
          <p:nvSpPr>
            <p:cNvPr id="73" name="Rectangle 72"/>
            <p:cNvSpPr/>
            <p:nvPr/>
          </p:nvSpPr>
          <p:spPr>
            <a:xfrm>
              <a:off x="7890302" y="392430"/>
              <a:ext cx="41549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6337726" y="1981200"/>
              <a:ext cx="41549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aphicFrame>
        <p:nvGraphicFramePr>
          <p:cNvPr id="75" name="Table 74"/>
          <p:cNvGraphicFramePr>
            <a:graphicFrameLocks noGrp="1"/>
          </p:cNvGraphicFramePr>
          <p:nvPr/>
        </p:nvGraphicFramePr>
        <p:xfrm>
          <a:off x="5016014" y="4484370"/>
          <a:ext cx="2259070" cy="22179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grpSp>
        <p:nvGrpSpPr>
          <p:cNvPr id="76" name="Group 75"/>
          <p:cNvGrpSpPr/>
          <p:nvPr/>
        </p:nvGrpSpPr>
        <p:grpSpPr>
          <a:xfrm>
            <a:off x="5018692" y="4449063"/>
            <a:ext cx="2258946" cy="2245109"/>
            <a:chOff x="6708218" y="879093"/>
            <a:chExt cx="2258946" cy="2245109"/>
          </a:xfrm>
        </p:grpSpPr>
        <p:pic>
          <p:nvPicPr>
            <p:cNvPr id="77" name="Picture 76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1068" y="904875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" name="Picture 77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7080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" name="Picture 45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0520" y="879093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0" name="Group 46"/>
            <p:cNvGrpSpPr>
              <a:grpSpLocks/>
            </p:cNvGrpSpPr>
            <p:nvPr/>
          </p:nvGrpSpPr>
          <p:grpSpPr bwMode="auto">
            <a:xfrm>
              <a:off x="6708218" y="1385936"/>
              <a:ext cx="415206" cy="1738266"/>
              <a:chOff x="3330" y="1728"/>
              <a:chExt cx="478" cy="1920"/>
            </a:xfrm>
          </p:grpSpPr>
          <p:pic>
            <p:nvPicPr>
              <p:cNvPr id="82" name="Picture 47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" name="Picture 48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4" name="Picture 49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5" name="Picture 50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81" name="Picture 8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5417" y="909873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6" name="Group 85"/>
          <p:cNvGrpSpPr/>
          <p:nvPr/>
        </p:nvGrpSpPr>
        <p:grpSpPr>
          <a:xfrm>
            <a:off x="4648200" y="3962400"/>
            <a:ext cx="1968074" cy="2050435"/>
            <a:chOff x="6337726" y="392430"/>
            <a:chExt cx="1968074" cy="2050435"/>
          </a:xfrm>
        </p:grpSpPr>
        <p:sp>
          <p:nvSpPr>
            <p:cNvPr id="87" name="Rectangle 86"/>
            <p:cNvSpPr/>
            <p:nvPr/>
          </p:nvSpPr>
          <p:spPr>
            <a:xfrm>
              <a:off x="7890302" y="392430"/>
              <a:ext cx="41549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6337726" y="1981200"/>
              <a:ext cx="41549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706387" y="3962401"/>
            <a:ext cx="1012317" cy="375585"/>
            <a:chOff x="2706387" y="3962401"/>
            <a:chExt cx="1012317" cy="375585"/>
          </a:xfrm>
        </p:grpSpPr>
        <p:cxnSp>
          <p:nvCxnSpPr>
            <p:cNvPr id="253" name="Straight Arrow Connector 95"/>
            <p:cNvCxnSpPr>
              <a:cxnSpLocks noChangeShapeType="1"/>
            </p:cNvCxnSpPr>
            <p:nvPr/>
          </p:nvCxnSpPr>
          <p:spPr bwMode="auto">
            <a:xfrm flipH="1" flipV="1">
              <a:off x="2706387" y="3962401"/>
              <a:ext cx="183793" cy="303646"/>
            </a:xfrm>
            <a:prstGeom prst="straightConnector1">
              <a:avLst/>
            </a:prstGeom>
            <a:noFill/>
            <a:ln w="38100" algn="ctr">
              <a:solidFill>
                <a:srgbClr val="00FF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4" name="Straight Arrow Connector 95"/>
            <p:cNvCxnSpPr>
              <a:cxnSpLocks noChangeShapeType="1"/>
            </p:cNvCxnSpPr>
            <p:nvPr/>
          </p:nvCxnSpPr>
          <p:spPr bwMode="auto">
            <a:xfrm flipV="1">
              <a:off x="3519865" y="4064102"/>
              <a:ext cx="198839" cy="273884"/>
            </a:xfrm>
            <a:prstGeom prst="straightConnector1">
              <a:avLst/>
            </a:prstGeom>
            <a:noFill/>
            <a:ln w="38100" algn="ctr">
              <a:solidFill>
                <a:srgbClr val="00FF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55" name="Straight Arrow Connector 95"/>
          <p:cNvCxnSpPr>
            <a:cxnSpLocks noChangeShapeType="1"/>
          </p:cNvCxnSpPr>
          <p:nvPr/>
        </p:nvCxnSpPr>
        <p:spPr bwMode="auto">
          <a:xfrm flipH="1" flipV="1">
            <a:off x="5499251" y="4137960"/>
            <a:ext cx="318400" cy="196076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" name="Straight Arrow Connector 95"/>
          <p:cNvCxnSpPr>
            <a:cxnSpLocks noChangeShapeType="1"/>
          </p:cNvCxnSpPr>
          <p:nvPr/>
        </p:nvCxnSpPr>
        <p:spPr bwMode="auto">
          <a:xfrm flipH="1" flipV="1">
            <a:off x="6685278" y="3981270"/>
            <a:ext cx="4438" cy="318578"/>
          </a:xfrm>
          <a:prstGeom prst="straightConnector1">
            <a:avLst/>
          </a:prstGeom>
          <a:noFill/>
          <a:ln w="38100" algn="ctr">
            <a:solidFill>
              <a:srgbClr val="00FF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" name="Group 7"/>
          <p:cNvGrpSpPr/>
          <p:nvPr/>
        </p:nvGrpSpPr>
        <p:grpSpPr>
          <a:xfrm>
            <a:off x="2261013" y="1295401"/>
            <a:ext cx="4355261" cy="898746"/>
            <a:chOff x="2261013" y="1295401"/>
            <a:chExt cx="4355261" cy="898746"/>
          </a:xfrm>
        </p:grpSpPr>
        <p:sp>
          <p:nvSpPr>
            <p:cNvPr id="287" name="AutoShape 35">
              <a:extLst>
                <a:ext uri="{FF2B5EF4-FFF2-40B4-BE49-F238E27FC236}">
                  <a16:creationId xmlns:a16="http://schemas.microsoft.com/office/drawing/2014/main" id="{92E38E32-17B6-4ED7-A60E-483F6EEA6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013" y="1295401"/>
              <a:ext cx="4355261" cy="898746"/>
            </a:xfrm>
            <a:prstGeom prst="wedgeRoundRectCallout">
              <a:avLst>
                <a:gd name="adj1" fmla="val 55815"/>
                <a:gd name="adj2" fmla="val 30482"/>
                <a:gd name="adj3" fmla="val 16667"/>
              </a:avLst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What might the following mean?</a:t>
              </a:r>
            </a:p>
          </p:txBody>
        </p:sp>
        <p:sp>
          <p:nvSpPr>
            <p:cNvPr id="3" name="Rectangle 2"/>
            <p:cNvSpPr/>
            <p:nvPr/>
          </p:nvSpPr>
          <p:spPr>
            <a:xfrm>
              <a:off x="4141478" y="1600200"/>
              <a:ext cx="1438214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>
                <a:defRPr/>
              </a:pPr>
              <a:r>
                <a:rPr lang="el-GR" altLang="en-US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(x, y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133600" y="2198556"/>
            <a:ext cx="6248400" cy="507220"/>
            <a:chOff x="2133600" y="2198556"/>
            <a:chExt cx="6248400" cy="507220"/>
          </a:xfrm>
        </p:grpSpPr>
        <p:sp>
          <p:nvSpPr>
            <p:cNvPr id="307" name="AutoShape 8"/>
            <p:cNvSpPr>
              <a:spLocks noChangeArrowheads="1"/>
            </p:cNvSpPr>
            <p:nvPr/>
          </p:nvSpPr>
          <p:spPr bwMode="auto">
            <a:xfrm>
              <a:off x="2133600" y="2257425"/>
              <a:ext cx="4412297" cy="448351"/>
            </a:xfrm>
            <a:prstGeom prst="wedgeRectCallout">
              <a:avLst>
                <a:gd name="adj1" fmla="val -54618"/>
                <a:gd name="adj2" fmla="val 19560"/>
              </a:avLst>
            </a:prstGeom>
            <a:noFill/>
            <a:ln w="127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2219903" y="2198556"/>
              <a:ext cx="6162097" cy="476105"/>
              <a:chOff x="2219903" y="2198556"/>
              <a:chExt cx="6162097" cy="476105"/>
            </a:xfrm>
          </p:grpSpPr>
          <p:sp>
            <p:nvSpPr>
              <p:cNvPr id="310" name="Rectangle 309"/>
              <p:cNvSpPr/>
              <p:nvPr/>
            </p:nvSpPr>
            <p:spPr>
              <a:xfrm>
                <a:off x="2219903" y="2212995"/>
                <a:ext cx="6162097" cy="46166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“arbitrary value”              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“fixed”</a:t>
                </a:r>
              </a:p>
            </p:txBody>
          </p:sp>
          <p:cxnSp>
            <p:nvCxnSpPr>
              <p:cNvPr id="311" name="Straight Arrow Connector 310"/>
              <p:cNvCxnSpPr/>
              <p:nvPr/>
            </p:nvCxnSpPr>
            <p:spPr bwMode="auto">
              <a:xfrm flipV="1">
                <a:off x="4353119" y="2198556"/>
                <a:ext cx="311921" cy="141596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312" name="Straight Arrow Connector 311"/>
              <p:cNvCxnSpPr/>
              <p:nvPr/>
            </p:nvCxnSpPr>
            <p:spPr bwMode="auto">
              <a:xfrm flipH="1" flipV="1">
                <a:off x="5288882" y="2198556"/>
                <a:ext cx="311921" cy="141596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</p:grpSp>
      <p:pic>
        <p:nvPicPr>
          <p:cNvPr id="313" name="Picture 5" descr="j011617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83301" y="239037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5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34746" y="2417610"/>
            <a:ext cx="1223454" cy="1239990"/>
            <a:chOff x="2065" y="1551"/>
            <a:chExt cx="1628" cy="1988"/>
          </a:xfrm>
        </p:grpSpPr>
        <p:sp>
          <p:nvSpPr>
            <p:cNvPr id="316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7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8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9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0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1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2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3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4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5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6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8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9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0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1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2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33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835054"/>
            <a:ext cx="4355261" cy="898746"/>
          </a:xfrm>
          <a:prstGeom prst="wedgeRoundRectCallout">
            <a:avLst>
              <a:gd name="adj1" fmla="val 57161"/>
              <a:gd name="adj2" fmla="val -3734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really fixed,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should work for every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90" name="Rectangle 2">
            <a:extLst>
              <a:ext uri="{FF2B5EF4-FFF2-40B4-BE49-F238E27FC236}">
                <a16:creationId xmlns:a16="http://schemas.microsoft.com/office/drawing/2014/main" id="{EE8A7AEF-FC24-43F3-9FDD-F975B4087B2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Skolem Functions </a:t>
            </a:r>
            <a:r>
              <a:rPr lang="en-US" altLang="en-US" dirty="0">
                <a:latin typeface="Times New Roman" pitchFamily="18" charset="0"/>
              </a:rPr>
              <a:t>y</a:t>
            </a:r>
            <a:r>
              <a:rPr lang="en-US" altLang="en-US" baseline="-25000" dirty="0">
                <a:latin typeface="Symbol" pitchFamily="18" charset="2"/>
              </a:rPr>
              <a:t>$</a:t>
            </a:r>
            <a:r>
              <a:rPr lang="en-US" altLang="en-US" dirty="0">
                <a:latin typeface="Times New Roman" pitchFamily="18" charset="0"/>
              </a:rPr>
              <a:t>(x) </a:t>
            </a:r>
            <a:endParaRPr lang="en-CA" altLang="en-US" dirty="0"/>
          </a:p>
        </p:txBody>
      </p:sp>
    </p:spTree>
    <p:extLst>
      <p:ext uri="{BB962C8B-B14F-4D97-AF65-F5344CB8AC3E}">
        <p14:creationId xmlns:p14="http://schemas.microsoft.com/office/powerpoint/2010/main" val="1531187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00" grpId="0"/>
      <p:bldP spid="129" grpId="0"/>
      <p:bldP spid="130" grpId="0"/>
      <p:bldP spid="333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Line 15"/>
          <p:cNvSpPr>
            <a:spLocks noChangeShapeType="1"/>
          </p:cNvSpPr>
          <p:nvPr/>
        </p:nvSpPr>
        <p:spPr bwMode="auto">
          <a:xfrm>
            <a:off x="3352800" y="1670538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83920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00" name="Line 23"/>
          <p:cNvSpPr>
            <a:spLocks noChangeShapeType="1"/>
          </p:cNvSpPr>
          <p:nvPr/>
        </p:nvSpPr>
        <p:spPr bwMode="auto">
          <a:xfrm>
            <a:off x="8534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02" name="Line 26"/>
          <p:cNvSpPr>
            <a:spLocks noChangeShapeType="1"/>
          </p:cNvSpPr>
          <p:nvPr/>
        </p:nvSpPr>
        <p:spPr bwMode="auto">
          <a:xfrm>
            <a:off x="7010400" y="5873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9" name="Text Box 74"/>
          <p:cNvSpPr txBox="1">
            <a:spLocks noChangeArrowheads="1"/>
          </p:cNvSpPr>
          <p:nvPr/>
        </p:nvSpPr>
        <p:spPr bwMode="auto">
          <a:xfrm>
            <a:off x="469900" y="640715"/>
            <a:ext cx="2600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y)</a:t>
            </a:r>
          </a:p>
        </p:txBody>
      </p:sp>
      <p:sp>
        <p:nvSpPr>
          <p:cNvPr id="130" name="Text Box 78"/>
          <p:cNvSpPr txBox="1">
            <a:spLocks noChangeArrowheads="1"/>
          </p:cNvSpPr>
          <p:nvPr/>
        </p:nvSpPr>
        <p:spPr bwMode="auto">
          <a:xfrm>
            <a:off x="6108640" y="669421"/>
            <a:ext cx="2600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y)</a:t>
            </a:r>
          </a:p>
        </p:txBody>
      </p:sp>
      <p:graphicFrame>
        <p:nvGraphicFramePr>
          <p:cNvPr id="61" name="Table 60"/>
          <p:cNvGraphicFramePr>
            <a:graphicFrameLocks noGrp="1"/>
          </p:cNvGraphicFramePr>
          <p:nvPr/>
        </p:nvGraphicFramePr>
        <p:xfrm>
          <a:off x="1853176" y="4487650"/>
          <a:ext cx="2259070" cy="22179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grpSp>
        <p:nvGrpSpPr>
          <p:cNvPr id="62" name="Group 61"/>
          <p:cNvGrpSpPr/>
          <p:nvPr/>
        </p:nvGrpSpPr>
        <p:grpSpPr>
          <a:xfrm>
            <a:off x="1855854" y="4452343"/>
            <a:ext cx="2258946" cy="2245109"/>
            <a:chOff x="6708218" y="879093"/>
            <a:chExt cx="2258946" cy="2245109"/>
          </a:xfrm>
        </p:grpSpPr>
        <p:pic>
          <p:nvPicPr>
            <p:cNvPr id="63" name="Picture 62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1068" y="904875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" name="Picture 63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7080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45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0520" y="879093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" name="Group 46"/>
            <p:cNvGrpSpPr>
              <a:grpSpLocks/>
            </p:cNvGrpSpPr>
            <p:nvPr/>
          </p:nvGrpSpPr>
          <p:grpSpPr bwMode="auto">
            <a:xfrm>
              <a:off x="6708218" y="1385936"/>
              <a:ext cx="415206" cy="1738266"/>
              <a:chOff x="3330" y="1728"/>
              <a:chExt cx="478" cy="1920"/>
            </a:xfrm>
          </p:grpSpPr>
          <p:pic>
            <p:nvPicPr>
              <p:cNvPr id="68" name="Picture 47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" name="Picture 48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" name="Picture 49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" name="Picture 50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67" name="Picture 66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5417" y="909873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2" name="Group 71"/>
          <p:cNvGrpSpPr/>
          <p:nvPr/>
        </p:nvGrpSpPr>
        <p:grpSpPr>
          <a:xfrm>
            <a:off x="1485362" y="3965680"/>
            <a:ext cx="1968074" cy="2050435"/>
            <a:chOff x="6337726" y="392430"/>
            <a:chExt cx="1968074" cy="2050435"/>
          </a:xfrm>
        </p:grpSpPr>
        <p:sp>
          <p:nvSpPr>
            <p:cNvPr id="73" name="Rectangle 72"/>
            <p:cNvSpPr/>
            <p:nvPr/>
          </p:nvSpPr>
          <p:spPr>
            <a:xfrm>
              <a:off x="7890302" y="392430"/>
              <a:ext cx="41549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6337726" y="1981200"/>
              <a:ext cx="41549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aphicFrame>
        <p:nvGraphicFramePr>
          <p:cNvPr id="75" name="Table 74"/>
          <p:cNvGraphicFramePr>
            <a:graphicFrameLocks noGrp="1"/>
          </p:cNvGraphicFramePr>
          <p:nvPr/>
        </p:nvGraphicFramePr>
        <p:xfrm>
          <a:off x="5016014" y="4484370"/>
          <a:ext cx="2259070" cy="22179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grpSp>
        <p:nvGrpSpPr>
          <p:cNvPr id="76" name="Group 75"/>
          <p:cNvGrpSpPr/>
          <p:nvPr/>
        </p:nvGrpSpPr>
        <p:grpSpPr>
          <a:xfrm>
            <a:off x="5018692" y="4449063"/>
            <a:ext cx="2258946" cy="2245109"/>
            <a:chOff x="6708218" y="879093"/>
            <a:chExt cx="2258946" cy="2245109"/>
          </a:xfrm>
        </p:grpSpPr>
        <p:pic>
          <p:nvPicPr>
            <p:cNvPr id="77" name="Picture 76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1068" y="904875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" name="Picture 77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7080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" name="Picture 45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0520" y="879093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0" name="Group 46"/>
            <p:cNvGrpSpPr>
              <a:grpSpLocks/>
            </p:cNvGrpSpPr>
            <p:nvPr/>
          </p:nvGrpSpPr>
          <p:grpSpPr bwMode="auto">
            <a:xfrm>
              <a:off x="6708218" y="1385936"/>
              <a:ext cx="415206" cy="1738266"/>
              <a:chOff x="3330" y="1728"/>
              <a:chExt cx="478" cy="1920"/>
            </a:xfrm>
          </p:grpSpPr>
          <p:pic>
            <p:nvPicPr>
              <p:cNvPr id="82" name="Picture 47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" name="Picture 48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4" name="Picture 49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5" name="Picture 50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81" name="Picture 8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5417" y="909873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6" name="Group 85"/>
          <p:cNvGrpSpPr/>
          <p:nvPr/>
        </p:nvGrpSpPr>
        <p:grpSpPr>
          <a:xfrm>
            <a:off x="4648200" y="3962400"/>
            <a:ext cx="1968074" cy="2050435"/>
            <a:chOff x="6337726" y="392430"/>
            <a:chExt cx="1968074" cy="2050435"/>
          </a:xfrm>
        </p:grpSpPr>
        <p:sp>
          <p:nvSpPr>
            <p:cNvPr id="87" name="Rectangle 86"/>
            <p:cNvSpPr/>
            <p:nvPr/>
          </p:nvSpPr>
          <p:spPr>
            <a:xfrm>
              <a:off x="7890302" y="392430"/>
              <a:ext cx="41549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6337726" y="1981200"/>
              <a:ext cx="41549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706387" y="3962401"/>
            <a:ext cx="1012317" cy="375585"/>
            <a:chOff x="2706387" y="3962401"/>
            <a:chExt cx="1012317" cy="375585"/>
          </a:xfrm>
        </p:grpSpPr>
        <p:cxnSp>
          <p:nvCxnSpPr>
            <p:cNvPr id="253" name="Straight Arrow Connector 95"/>
            <p:cNvCxnSpPr>
              <a:cxnSpLocks noChangeShapeType="1"/>
            </p:cNvCxnSpPr>
            <p:nvPr/>
          </p:nvCxnSpPr>
          <p:spPr bwMode="auto">
            <a:xfrm flipH="1" flipV="1">
              <a:off x="2706387" y="3962401"/>
              <a:ext cx="183793" cy="303646"/>
            </a:xfrm>
            <a:prstGeom prst="straightConnector1">
              <a:avLst/>
            </a:prstGeom>
            <a:noFill/>
            <a:ln w="38100" algn="ctr">
              <a:solidFill>
                <a:srgbClr val="00FF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4" name="Straight Arrow Connector 95"/>
            <p:cNvCxnSpPr>
              <a:cxnSpLocks noChangeShapeType="1"/>
            </p:cNvCxnSpPr>
            <p:nvPr/>
          </p:nvCxnSpPr>
          <p:spPr bwMode="auto">
            <a:xfrm flipV="1">
              <a:off x="3519865" y="4064102"/>
              <a:ext cx="198839" cy="273884"/>
            </a:xfrm>
            <a:prstGeom prst="straightConnector1">
              <a:avLst/>
            </a:prstGeom>
            <a:noFill/>
            <a:ln w="38100" algn="ctr">
              <a:solidFill>
                <a:srgbClr val="00FF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2"/>
          <p:cNvGrpSpPr/>
          <p:nvPr/>
        </p:nvGrpSpPr>
        <p:grpSpPr>
          <a:xfrm>
            <a:off x="5499251" y="3981270"/>
            <a:ext cx="1190465" cy="352766"/>
            <a:chOff x="5499251" y="3981270"/>
            <a:chExt cx="1190465" cy="352766"/>
          </a:xfrm>
        </p:grpSpPr>
        <p:cxnSp>
          <p:nvCxnSpPr>
            <p:cNvPr id="255" name="Straight Arrow Connector 95"/>
            <p:cNvCxnSpPr>
              <a:cxnSpLocks noChangeShapeType="1"/>
            </p:cNvCxnSpPr>
            <p:nvPr/>
          </p:nvCxnSpPr>
          <p:spPr bwMode="auto">
            <a:xfrm flipH="1" flipV="1">
              <a:off x="5499251" y="4137960"/>
              <a:ext cx="318400" cy="196076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Arrow Connector 95"/>
            <p:cNvCxnSpPr>
              <a:cxnSpLocks noChangeShapeType="1"/>
            </p:cNvCxnSpPr>
            <p:nvPr/>
          </p:nvCxnSpPr>
          <p:spPr bwMode="auto">
            <a:xfrm flipH="1" flipV="1">
              <a:off x="6685278" y="3981270"/>
              <a:ext cx="4438" cy="318578"/>
            </a:xfrm>
            <a:prstGeom prst="straightConnector1">
              <a:avLst/>
            </a:prstGeom>
            <a:noFill/>
            <a:ln w="38100" algn="ctr">
              <a:solidFill>
                <a:srgbClr val="00FF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8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34746" y="2417610"/>
            <a:ext cx="1223454" cy="1239990"/>
            <a:chOff x="2065" y="1551"/>
            <a:chExt cx="1628" cy="1988"/>
          </a:xfrm>
        </p:grpSpPr>
        <p:sp>
          <p:nvSpPr>
            <p:cNvPr id="289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0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1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2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3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4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5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6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7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8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9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0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1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2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3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4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5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313" name="Picture 5" descr="j011617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83301" y="239037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835054"/>
            <a:ext cx="4355261" cy="898746"/>
          </a:xfrm>
          <a:prstGeom prst="wedgeRoundRectCallout">
            <a:avLst>
              <a:gd name="adj1" fmla="val 57161"/>
              <a:gd name="adj2" fmla="val -3734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really fixed,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should work for every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89" name="Text Box 44"/>
          <p:cNvSpPr txBox="1">
            <a:spLocks noChangeArrowheads="1"/>
          </p:cNvSpPr>
          <p:nvPr/>
        </p:nvSpPr>
        <p:spPr bwMode="auto">
          <a:xfrm>
            <a:off x="2247380" y="1420904"/>
            <a:ext cx="12827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91" name="Rectangle 2">
            <a:extLst>
              <a:ext uri="{FF2B5EF4-FFF2-40B4-BE49-F238E27FC236}">
                <a16:creationId xmlns:a16="http://schemas.microsoft.com/office/drawing/2014/main" id="{64CBBA15-81BE-4725-83AB-2D3C89365E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Skolem Functions </a:t>
            </a:r>
            <a:r>
              <a:rPr lang="en-US" altLang="en-US" dirty="0">
                <a:latin typeface="Times New Roman" pitchFamily="18" charset="0"/>
              </a:rPr>
              <a:t>y</a:t>
            </a:r>
            <a:r>
              <a:rPr lang="en-US" altLang="en-US" baseline="-25000" dirty="0">
                <a:latin typeface="Symbol" pitchFamily="18" charset="2"/>
              </a:rPr>
              <a:t>$</a:t>
            </a:r>
            <a:r>
              <a:rPr lang="en-US" altLang="en-US" dirty="0">
                <a:latin typeface="Times New Roman" pitchFamily="18" charset="0"/>
              </a:rPr>
              <a:t>(x) </a:t>
            </a:r>
            <a:endParaRPr lang="en-CA" altLang="en-US" dirty="0"/>
          </a:p>
        </p:txBody>
      </p:sp>
    </p:spTree>
    <p:extLst>
      <p:ext uri="{BB962C8B-B14F-4D97-AF65-F5344CB8AC3E}">
        <p14:creationId xmlns:p14="http://schemas.microsoft.com/office/powerpoint/2010/main" val="1716572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997 0.05463 L -2.22222E-6 -3.7037E-7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07" y="-27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/>
      <p:bldP spid="89" grpId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Line 15"/>
          <p:cNvSpPr>
            <a:spLocks noChangeShapeType="1"/>
          </p:cNvSpPr>
          <p:nvPr/>
        </p:nvSpPr>
        <p:spPr bwMode="auto">
          <a:xfrm>
            <a:off x="3352800" y="1670538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1036320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83920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00" name="Line 23"/>
          <p:cNvSpPr>
            <a:spLocks noChangeShapeType="1"/>
          </p:cNvSpPr>
          <p:nvPr/>
        </p:nvSpPr>
        <p:spPr bwMode="auto">
          <a:xfrm>
            <a:off x="8534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02" name="Line 26"/>
          <p:cNvSpPr>
            <a:spLocks noChangeShapeType="1"/>
          </p:cNvSpPr>
          <p:nvPr/>
        </p:nvSpPr>
        <p:spPr bwMode="auto">
          <a:xfrm>
            <a:off x="7010400" y="5873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9" name="Text Box 74"/>
          <p:cNvSpPr txBox="1">
            <a:spLocks noChangeArrowheads="1"/>
          </p:cNvSpPr>
          <p:nvPr/>
        </p:nvSpPr>
        <p:spPr bwMode="auto">
          <a:xfrm>
            <a:off x="469900" y="640715"/>
            <a:ext cx="2600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y)</a:t>
            </a:r>
          </a:p>
        </p:txBody>
      </p:sp>
      <p:sp>
        <p:nvSpPr>
          <p:cNvPr id="130" name="Text Box 78"/>
          <p:cNvSpPr txBox="1">
            <a:spLocks noChangeArrowheads="1"/>
          </p:cNvSpPr>
          <p:nvPr/>
        </p:nvSpPr>
        <p:spPr bwMode="auto">
          <a:xfrm>
            <a:off x="6102720" y="669421"/>
            <a:ext cx="2600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y)</a:t>
            </a:r>
          </a:p>
        </p:txBody>
      </p:sp>
      <p:graphicFrame>
        <p:nvGraphicFramePr>
          <p:cNvPr id="61" name="Table 60"/>
          <p:cNvGraphicFramePr>
            <a:graphicFrameLocks noGrp="1"/>
          </p:cNvGraphicFramePr>
          <p:nvPr/>
        </p:nvGraphicFramePr>
        <p:xfrm>
          <a:off x="1853176" y="4487650"/>
          <a:ext cx="2259070" cy="22179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grpSp>
        <p:nvGrpSpPr>
          <p:cNvPr id="62" name="Group 61"/>
          <p:cNvGrpSpPr/>
          <p:nvPr/>
        </p:nvGrpSpPr>
        <p:grpSpPr>
          <a:xfrm>
            <a:off x="1855854" y="4452343"/>
            <a:ext cx="2258946" cy="2245109"/>
            <a:chOff x="6708218" y="879093"/>
            <a:chExt cx="2258946" cy="2245109"/>
          </a:xfrm>
        </p:grpSpPr>
        <p:pic>
          <p:nvPicPr>
            <p:cNvPr id="63" name="Picture 62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1068" y="904875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" name="Picture 63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7080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45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0520" y="879093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" name="Group 46"/>
            <p:cNvGrpSpPr>
              <a:grpSpLocks/>
            </p:cNvGrpSpPr>
            <p:nvPr/>
          </p:nvGrpSpPr>
          <p:grpSpPr bwMode="auto">
            <a:xfrm>
              <a:off x="6708218" y="1385936"/>
              <a:ext cx="415206" cy="1738266"/>
              <a:chOff x="3330" y="1728"/>
              <a:chExt cx="478" cy="1920"/>
            </a:xfrm>
          </p:grpSpPr>
          <p:pic>
            <p:nvPicPr>
              <p:cNvPr id="68" name="Picture 47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" name="Picture 48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" name="Picture 49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" name="Picture 50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67" name="Picture 66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5417" y="909873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2" name="Group 71"/>
          <p:cNvGrpSpPr/>
          <p:nvPr/>
        </p:nvGrpSpPr>
        <p:grpSpPr>
          <a:xfrm>
            <a:off x="1485362" y="3965680"/>
            <a:ext cx="1968074" cy="2050435"/>
            <a:chOff x="6337726" y="392430"/>
            <a:chExt cx="1968074" cy="2050435"/>
          </a:xfrm>
        </p:grpSpPr>
        <p:sp>
          <p:nvSpPr>
            <p:cNvPr id="73" name="Rectangle 72"/>
            <p:cNvSpPr/>
            <p:nvPr/>
          </p:nvSpPr>
          <p:spPr>
            <a:xfrm>
              <a:off x="7890302" y="392430"/>
              <a:ext cx="41549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6337726" y="1981200"/>
              <a:ext cx="41549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aphicFrame>
        <p:nvGraphicFramePr>
          <p:cNvPr id="75" name="Table 74"/>
          <p:cNvGraphicFramePr>
            <a:graphicFrameLocks noGrp="1"/>
          </p:cNvGraphicFramePr>
          <p:nvPr/>
        </p:nvGraphicFramePr>
        <p:xfrm>
          <a:off x="5016014" y="4484370"/>
          <a:ext cx="2259070" cy="22179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grpSp>
        <p:nvGrpSpPr>
          <p:cNvPr id="76" name="Group 75"/>
          <p:cNvGrpSpPr/>
          <p:nvPr/>
        </p:nvGrpSpPr>
        <p:grpSpPr>
          <a:xfrm>
            <a:off x="5018692" y="4449063"/>
            <a:ext cx="2258946" cy="2245109"/>
            <a:chOff x="6708218" y="879093"/>
            <a:chExt cx="2258946" cy="2245109"/>
          </a:xfrm>
        </p:grpSpPr>
        <p:pic>
          <p:nvPicPr>
            <p:cNvPr id="77" name="Picture 76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1068" y="904875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" name="Picture 77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7080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" name="Picture 45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0520" y="879093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0" name="Group 46"/>
            <p:cNvGrpSpPr>
              <a:grpSpLocks/>
            </p:cNvGrpSpPr>
            <p:nvPr/>
          </p:nvGrpSpPr>
          <p:grpSpPr bwMode="auto">
            <a:xfrm>
              <a:off x="6708218" y="1385936"/>
              <a:ext cx="415206" cy="1738266"/>
              <a:chOff x="3330" y="1728"/>
              <a:chExt cx="478" cy="1920"/>
            </a:xfrm>
          </p:grpSpPr>
          <p:pic>
            <p:nvPicPr>
              <p:cNvPr id="82" name="Picture 47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" name="Picture 48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4" name="Picture 49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5" name="Picture 50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81" name="Picture 8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5417" y="909873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6" name="Group 85"/>
          <p:cNvGrpSpPr/>
          <p:nvPr/>
        </p:nvGrpSpPr>
        <p:grpSpPr>
          <a:xfrm>
            <a:off x="4648200" y="3962400"/>
            <a:ext cx="1968074" cy="2050435"/>
            <a:chOff x="6337726" y="392430"/>
            <a:chExt cx="1968074" cy="2050435"/>
          </a:xfrm>
        </p:grpSpPr>
        <p:sp>
          <p:nvSpPr>
            <p:cNvPr id="87" name="Rectangle 86"/>
            <p:cNvSpPr/>
            <p:nvPr/>
          </p:nvSpPr>
          <p:spPr>
            <a:xfrm>
              <a:off x="7890302" y="392430"/>
              <a:ext cx="41549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6337726" y="1981200"/>
              <a:ext cx="41549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cxnSp>
        <p:nvCxnSpPr>
          <p:cNvPr id="253" name="Straight Arrow Connector 95"/>
          <p:cNvCxnSpPr>
            <a:cxnSpLocks noChangeShapeType="1"/>
          </p:cNvCxnSpPr>
          <p:nvPr/>
        </p:nvCxnSpPr>
        <p:spPr bwMode="auto">
          <a:xfrm flipH="1" flipV="1">
            <a:off x="2706387" y="3962401"/>
            <a:ext cx="183793" cy="303646"/>
          </a:xfrm>
          <a:prstGeom prst="straightConnector1">
            <a:avLst/>
          </a:prstGeom>
          <a:noFill/>
          <a:ln w="38100" algn="ctr">
            <a:solidFill>
              <a:srgbClr val="00FF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4" name="Straight Arrow Connector 95"/>
          <p:cNvCxnSpPr>
            <a:cxnSpLocks noChangeShapeType="1"/>
          </p:cNvCxnSpPr>
          <p:nvPr/>
        </p:nvCxnSpPr>
        <p:spPr bwMode="auto">
          <a:xfrm flipV="1">
            <a:off x="3519865" y="4064102"/>
            <a:ext cx="198839" cy="273884"/>
          </a:xfrm>
          <a:prstGeom prst="straightConnector1">
            <a:avLst/>
          </a:prstGeom>
          <a:noFill/>
          <a:ln w="38100" algn="ctr">
            <a:solidFill>
              <a:srgbClr val="00FF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5" name="Straight Arrow Connector 95"/>
          <p:cNvCxnSpPr>
            <a:cxnSpLocks noChangeShapeType="1"/>
          </p:cNvCxnSpPr>
          <p:nvPr/>
        </p:nvCxnSpPr>
        <p:spPr bwMode="auto">
          <a:xfrm flipH="1" flipV="1">
            <a:off x="5499251" y="4137960"/>
            <a:ext cx="318400" cy="196076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" name="Straight Arrow Connector 95"/>
          <p:cNvCxnSpPr>
            <a:cxnSpLocks noChangeShapeType="1"/>
          </p:cNvCxnSpPr>
          <p:nvPr/>
        </p:nvCxnSpPr>
        <p:spPr bwMode="auto">
          <a:xfrm flipH="1" flipV="1">
            <a:off x="6685278" y="3981270"/>
            <a:ext cx="4438" cy="318578"/>
          </a:xfrm>
          <a:prstGeom prst="straightConnector1">
            <a:avLst/>
          </a:prstGeom>
          <a:noFill/>
          <a:ln w="38100" algn="ctr">
            <a:solidFill>
              <a:srgbClr val="00FF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88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34746" y="2417610"/>
            <a:ext cx="1223454" cy="1239990"/>
            <a:chOff x="2065" y="1551"/>
            <a:chExt cx="1628" cy="1988"/>
          </a:xfrm>
        </p:grpSpPr>
        <p:sp>
          <p:nvSpPr>
            <p:cNvPr id="289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0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1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2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3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4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5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6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7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8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9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0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1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2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3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4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5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313" name="Picture 5" descr="j011617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83301" y="239037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4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286" y="1966291"/>
            <a:ext cx="2667000" cy="539563"/>
          </a:xfrm>
          <a:prstGeom prst="wedgeRoundRectCallout">
            <a:avLst>
              <a:gd name="adj1" fmla="val -5196"/>
              <a:gd name="adj2" fmla="val 11200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about here?</a:t>
            </a:r>
          </a:p>
        </p:txBody>
      </p:sp>
      <p:sp>
        <p:nvSpPr>
          <p:cNvPr id="89" name="Text Box 44"/>
          <p:cNvSpPr txBox="1">
            <a:spLocks noChangeArrowheads="1"/>
          </p:cNvSpPr>
          <p:nvPr/>
        </p:nvSpPr>
        <p:spPr bwMode="auto">
          <a:xfrm>
            <a:off x="2247380" y="1418496"/>
            <a:ext cx="12827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91" name="Text Box 44"/>
          <p:cNvSpPr txBox="1">
            <a:spLocks noChangeArrowheads="1"/>
          </p:cNvSpPr>
          <p:nvPr/>
        </p:nvSpPr>
        <p:spPr bwMode="auto">
          <a:xfrm>
            <a:off x="7030747" y="1441938"/>
            <a:ext cx="173156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 y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93" name="Text Box 44"/>
          <p:cNvSpPr txBox="1">
            <a:spLocks noChangeArrowheads="1"/>
          </p:cNvSpPr>
          <p:nvPr/>
        </p:nvSpPr>
        <p:spPr bwMode="auto">
          <a:xfrm>
            <a:off x="8054280" y="1436370"/>
            <a:ext cx="60465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</p:txBody>
      </p:sp>
      <p:sp>
        <p:nvSpPr>
          <p:cNvPr id="95" name="AutoShape 8"/>
          <p:cNvSpPr>
            <a:spLocks noChangeArrowheads="1"/>
          </p:cNvSpPr>
          <p:nvPr/>
        </p:nvSpPr>
        <p:spPr bwMode="auto">
          <a:xfrm>
            <a:off x="1981260" y="2853394"/>
            <a:ext cx="6096000" cy="1262385"/>
          </a:xfrm>
          <a:prstGeom prst="wedgeRectCallout">
            <a:avLst>
              <a:gd name="adj1" fmla="val -54726"/>
              <a:gd name="adj2" fmla="val -40198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Here which value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“fixed” to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can depends on the value of the  “arbitrary”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called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Skolem function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2" name="Rectangle 2">
            <a:extLst>
              <a:ext uri="{FF2B5EF4-FFF2-40B4-BE49-F238E27FC236}">
                <a16:creationId xmlns:a16="http://schemas.microsoft.com/office/drawing/2014/main" id="{1218E8C1-C4D3-452C-9AB5-DF39EAF749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Skolem Functions </a:t>
            </a:r>
            <a:r>
              <a:rPr lang="en-US" altLang="en-US" dirty="0">
                <a:latin typeface="Times New Roman" pitchFamily="18" charset="0"/>
              </a:rPr>
              <a:t>y</a:t>
            </a:r>
            <a:r>
              <a:rPr lang="en-US" altLang="en-US" baseline="-25000" dirty="0">
                <a:latin typeface="Symbol" pitchFamily="18" charset="2"/>
              </a:rPr>
              <a:t>$</a:t>
            </a:r>
            <a:r>
              <a:rPr lang="en-US" altLang="en-US" dirty="0">
                <a:latin typeface="Times New Roman" pitchFamily="18" charset="0"/>
              </a:rPr>
              <a:t>(x) </a:t>
            </a:r>
            <a:endParaRPr lang="en-CA" altLang="en-US" dirty="0"/>
          </a:p>
        </p:txBody>
      </p:sp>
    </p:spTree>
    <p:extLst>
      <p:ext uri="{BB962C8B-B14F-4D97-AF65-F5344CB8AC3E}">
        <p14:creationId xmlns:p14="http://schemas.microsoft.com/office/powerpoint/2010/main" val="3467663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" grpId="0" animBg="1"/>
      <p:bldP spid="91" grpId="0"/>
      <p:bldP spid="93" grpId="0"/>
      <p:bldP spid="95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Skolem Functions </a:t>
            </a:r>
            <a:r>
              <a:rPr lang="en-US" altLang="en-US" dirty="0">
                <a:latin typeface="Times New Roman" pitchFamily="18" charset="0"/>
              </a:rPr>
              <a:t>y</a:t>
            </a:r>
            <a:r>
              <a:rPr lang="en-US" altLang="en-US" baseline="-25000" dirty="0">
                <a:latin typeface="Symbol" pitchFamily="18" charset="2"/>
              </a:rPr>
              <a:t>$</a:t>
            </a:r>
            <a:r>
              <a:rPr lang="en-US" altLang="en-US" dirty="0">
                <a:latin typeface="Times New Roman" pitchFamily="18" charset="0"/>
              </a:rPr>
              <a:t>(x) </a:t>
            </a:r>
            <a:endParaRPr lang="en-CA" altLang="en-US" dirty="0"/>
          </a:p>
        </p:txBody>
      </p:sp>
      <p:sp>
        <p:nvSpPr>
          <p:cNvPr id="8195" name="Line 15"/>
          <p:cNvSpPr>
            <a:spLocks noChangeShapeType="1"/>
          </p:cNvSpPr>
          <p:nvPr/>
        </p:nvSpPr>
        <p:spPr bwMode="auto">
          <a:xfrm>
            <a:off x="3352800" y="1670538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00" name="Line 23"/>
          <p:cNvSpPr>
            <a:spLocks noChangeShapeType="1"/>
          </p:cNvSpPr>
          <p:nvPr/>
        </p:nvSpPr>
        <p:spPr bwMode="auto">
          <a:xfrm>
            <a:off x="8534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02" name="Line 26"/>
          <p:cNvSpPr>
            <a:spLocks noChangeShapeType="1"/>
          </p:cNvSpPr>
          <p:nvPr/>
        </p:nvSpPr>
        <p:spPr bwMode="auto">
          <a:xfrm>
            <a:off x="7010400" y="5873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9" name="Text Box 74"/>
          <p:cNvSpPr txBox="1">
            <a:spLocks noChangeArrowheads="1"/>
          </p:cNvSpPr>
          <p:nvPr/>
        </p:nvSpPr>
        <p:spPr bwMode="auto">
          <a:xfrm>
            <a:off x="469900" y="640715"/>
            <a:ext cx="2600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y)</a:t>
            </a:r>
          </a:p>
        </p:txBody>
      </p:sp>
      <p:sp>
        <p:nvSpPr>
          <p:cNvPr id="130" name="Text Box 78"/>
          <p:cNvSpPr txBox="1">
            <a:spLocks noChangeArrowheads="1"/>
          </p:cNvSpPr>
          <p:nvPr/>
        </p:nvSpPr>
        <p:spPr bwMode="auto">
          <a:xfrm>
            <a:off x="6102720" y="669421"/>
            <a:ext cx="2600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y)</a:t>
            </a:r>
          </a:p>
        </p:txBody>
      </p:sp>
      <p:graphicFrame>
        <p:nvGraphicFramePr>
          <p:cNvPr id="61" name="Table 60"/>
          <p:cNvGraphicFramePr>
            <a:graphicFrameLocks noGrp="1"/>
          </p:cNvGraphicFramePr>
          <p:nvPr/>
        </p:nvGraphicFramePr>
        <p:xfrm>
          <a:off x="1853176" y="4487650"/>
          <a:ext cx="2259070" cy="22179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grpSp>
        <p:nvGrpSpPr>
          <p:cNvPr id="62" name="Group 61"/>
          <p:cNvGrpSpPr/>
          <p:nvPr/>
        </p:nvGrpSpPr>
        <p:grpSpPr>
          <a:xfrm>
            <a:off x="1855854" y="4452343"/>
            <a:ext cx="2258946" cy="2245109"/>
            <a:chOff x="6708218" y="879093"/>
            <a:chExt cx="2258946" cy="2245109"/>
          </a:xfrm>
        </p:grpSpPr>
        <p:pic>
          <p:nvPicPr>
            <p:cNvPr id="63" name="Picture 62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1068" y="904875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" name="Picture 63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7080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45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0520" y="879093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" name="Group 46"/>
            <p:cNvGrpSpPr>
              <a:grpSpLocks/>
            </p:cNvGrpSpPr>
            <p:nvPr/>
          </p:nvGrpSpPr>
          <p:grpSpPr bwMode="auto">
            <a:xfrm>
              <a:off x="6708218" y="1385936"/>
              <a:ext cx="415206" cy="1738266"/>
              <a:chOff x="3330" y="1728"/>
              <a:chExt cx="478" cy="1920"/>
            </a:xfrm>
          </p:grpSpPr>
          <p:pic>
            <p:nvPicPr>
              <p:cNvPr id="68" name="Picture 47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" name="Picture 48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" name="Picture 49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" name="Picture 50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67" name="Picture 66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5417" y="909873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2" name="Group 71"/>
          <p:cNvGrpSpPr/>
          <p:nvPr/>
        </p:nvGrpSpPr>
        <p:grpSpPr>
          <a:xfrm>
            <a:off x="1485362" y="3965680"/>
            <a:ext cx="1968074" cy="2050435"/>
            <a:chOff x="6337726" y="392430"/>
            <a:chExt cx="1968074" cy="2050435"/>
          </a:xfrm>
        </p:grpSpPr>
        <p:sp>
          <p:nvSpPr>
            <p:cNvPr id="73" name="Rectangle 72"/>
            <p:cNvSpPr/>
            <p:nvPr/>
          </p:nvSpPr>
          <p:spPr>
            <a:xfrm>
              <a:off x="7890302" y="392430"/>
              <a:ext cx="41549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6337726" y="1981200"/>
              <a:ext cx="41549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aphicFrame>
        <p:nvGraphicFramePr>
          <p:cNvPr id="75" name="Table 74"/>
          <p:cNvGraphicFramePr>
            <a:graphicFrameLocks noGrp="1"/>
          </p:cNvGraphicFramePr>
          <p:nvPr/>
        </p:nvGraphicFramePr>
        <p:xfrm>
          <a:off x="5016014" y="4484370"/>
          <a:ext cx="2259070" cy="22179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grpSp>
        <p:nvGrpSpPr>
          <p:cNvPr id="76" name="Group 75"/>
          <p:cNvGrpSpPr/>
          <p:nvPr/>
        </p:nvGrpSpPr>
        <p:grpSpPr>
          <a:xfrm>
            <a:off x="5018692" y="4449063"/>
            <a:ext cx="2258946" cy="2245109"/>
            <a:chOff x="6708218" y="879093"/>
            <a:chExt cx="2258946" cy="2245109"/>
          </a:xfrm>
        </p:grpSpPr>
        <p:pic>
          <p:nvPicPr>
            <p:cNvPr id="77" name="Picture 76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1068" y="904875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" name="Picture 77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7080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" name="Picture 45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0520" y="879093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0" name="Group 46"/>
            <p:cNvGrpSpPr>
              <a:grpSpLocks/>
            </p:cNvGrpSpPr>
            <p:nvPr/>
          </p:nvGrpSpPr>
          <p:grpSpPr bwMode="auto">
            <a:xfrm>
              <a:off x="6708218" y="1385936"/>
              <a:ext cx="415206" cy="1738266"/>
              <a:chOff x="3330" y="1728"/>
              <a:chExt cx="478" cy="1920"/>
            </a:xfrm>
          </p:grpSpPr>
          <p:pic>
            <p:nvPicPr>
              <p:cNvPr id="82" name="Picture 47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" name="Picture 48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4" name="Picture 49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5" name="Picture 50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81" name="Picture 8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5417" y="909873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6" name="Group 85"/>
          <p:cNvGrpSpPr/>
          <p:nvPr/>
        </p:nvGrpSpPr>
        <p:grpSpPr>
          <a:xfrm>
            <a:off x="4648200" y="3962400"/>
            <a:ext cx="1968074" cy="2050435"/>
            <a:chOff x="6337726" y="392430"/>
            <a:chExt cx="1968074" cy="2050435"/>
          </a:xfrm>
        </p:grpSpPr>
        <p:sp>
          <p:nvSpPr>
            <p:cNvPr id="87" name="Rectangle 86"/>
            <p:cNvSpPr/>
            <p:nvPr/>
          </p:nvSpPr>
          <p:spPr>
            <a:xfrm>
              <a:off x="7890302" y="392430"/>
              <a:ext cx="41549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6337726" y="1981200"/>
              <a:ext cx="41549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cxnSp>
        <p:nvCxnSpPr>
          <p:cNvPr id="253" name="Straight Arrow Connector 95"/>
          <p:cNvCxnSpPr>
            <a:cxnSpLocks noChangeShapeType="1"/>
          </p:cNvCxnSpPr>
          <p:nvPr/>
        </p:nvCxnSpPr>
        <p:spPr bwMode="auto">
          <a:xfrm flipH="1" flipV="1">
            <a:off x="2706387" y="3962401"/>
            <a:ext cx="183793" cy="303646"/>
          </a:xfrm>
          <a:prstGeom prst="straightConnector1">
            <a:avLst/>
          </a:prstGeom>
          <a:noFill/>
          <a:ln w="38100" algn="ctr">
            <a:solidFill>
              <a:srgbClr val="00FF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4" name="Straight Arrow Connector 95"/>
          <p:cNvCxnSpPr>
            <a:cxnSpLocks noChangeShapeType="1"/>
          </p:cNvCxnSpPr>
          <p:nvPr/>
        </p:nvCxnSpPr>
        <p:spPr bwMode="auto">
          <a:xfrm flipV="1">
            <a:off x="3519865" y="4064102"/>
            <a:ext cx="198839" cy="273884"/>
          </a:xfrm>
          <a:prstGeom prst="straightConnector1">
            <a:avLst/>
          </a:prstGeom>
          <a:noFill/>
          <a:ln w="38100" algn="ctr">
            <a:solidFill>
              <a:srgbClr val="00FF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5" name="Straight Arrow Connector 95"/>
          <p:cNvCxnSpPr>
            <a:cxnSpLocks noChangeShapeType="1"/>
          </p:cNvCxnSpPr>
          <p:nvPr/>
        </p:nvCxnSpPr>
        <p:spPr bwMode="auto">
          <a:xfrm flipH="1" flipV="1">
            <a:off x="5499251" y="4137960"/>
            <a:ext cx="318400" cy="196076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" name="Straight Arrow Connector 95"/>
          <p:cNvCxnSpPr>
            <a:cxnSpLocks noChangeShapeType="1"/>
          </p:cNvCxnSpPr>
          <p:nvPr/>
        </p:nvCxnSpPr>
        <p:spPr bwMode="auto">
          <a:xfrm flipH="1" flipV="1">
            <a:off x="6685278" y="3981270"/>
            <a:ext cx="4438" cy="318578"/>
          </a:xfrm>
          <a:prstGeom prst="straightConnector1">
            <a:avLst/>
          </a:prstGeom>
          <a:noFill/>
          <a:ln w="38100" algn="ctr">
            <a:solidFill>
              <a:srgbClr val="00FF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88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34746" y="2417610"/>
            <a:ext cx="1223454" cy="1239990"/>
            <a:chOff x="2065" y="1551"/>
            <a:chExt cx="1628" cy="1988"/>
          </a:xfrm>
        </p:grpSpPr>
        <p:sp>
          <p:nvSpPr>
            <p:cNvPr id="289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0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1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2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3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4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5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6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7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8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9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0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1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2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3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4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5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313" name="Picture 5" descr="j011617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83301" y="239037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" name="Text Box 44"/>
          <p:cNvSpPr txBox="1">
            <a:spLocks noChangeArrowheads="1"/>
          </p:cNvSpPr>
          <p:nvPr/>
        </p:nvSpPr>
        <p:spPr bwMode="auto">
          <a:xfrm>
            <a:off x="2239051" y="1418496"/>
            <a:ext cx="12827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91" name="Text Box 44"/>
          <p:cNvSpPr txBox="1">
            <a:spLocks noChangeArrowheads="1"/>
          </p:cNvSpPr>
          <p:nvPr/>
        </p:nvSpPr>
        <p:spPr bwMode="auto">
          <a:xfrm>
            <a:off x="6985087" y="1441938"/>
            <a:ext cx="164179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3532436" y="2037450"/>
            <a:ext cx="1371600" cy="559689"/>
          </a:xfrm>
          <a:prstGeom prst="wedgeRectCallout">
            <a:avLst>
              <a:gd name="adj1" fmla="val -73371"/>
              <a:gd name="adj2" fmla="val 180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Implied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2" name="Text Box 44"/>
              <p:cNvSpPr txBox="1">
                <a:spLocks noChangeArrowheads="1"/>
              </p:cNvSpPr>
              <p:nvPr/>
            </p:nvSpPr>
            <p:spPr bwMode="auto">
              <a:xfrm>
                <a:off x="733349" y="1334869"/>
                <a:ext cx="3026662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chemeClr val="tx2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chemeClr val="tx2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36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         ]</a:t>
                </a:r>
                <a:endParaRPr kumimoji="0" lang="en-US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92" name="Text Box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33349" y="1334869"/>
                <a:ext cx="3026662" cy="646331"/>
              </a:xfrm>
              <a:prstGeom prst="rect">
                <a:avLst/>
              </a:prstGeom>
              <a:blipFill>
                <a:blip r:embed="rId12"/>
                <a:stretch>
                  <a:fillRect l="-6036" t="-16038" r="-2817" b="-3396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4" name="Text Box 44"/>
              <p:cNvSpPr txBox="1">
                <a:spLocks noChangeArrowheads="1"/>
              </p:cNvSpPr>
              <p:nvPr/>
            </p:nvSpPr>
            <p:spPr bwMode="auto">
              <a:xfrm>
                <a:off x="5455517" y="1334869"/>
                <a:ext cx="3473900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36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chemeClr val="tx2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chemeClr val="tx2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36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  <m:r>
                      <a:rPr kumimoji="0" lang="en-US" altLang="en-US" sz="36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  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 </a:t>
                </a:r>
                <a:r>
                  <a:rPr kumimoji="0" lang="en-US" altLang="en-US" sz="3600" b="0" i="0" u="none" strike="noStrike" kern="1200" cap="none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             ]</a:t>
                </a:r>
                <a:endParaRPr kumimoji="0" lang="en-US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94" name="Text Box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455517" y="1334869"/>
                <a:ext cx="3473900" cy="646331"/>
              </a:xfrm>
              <a:prstGeom prst="rect">
                <a:avLst/>
              </a:prstGeom>
              <a:blipFill>
                <a:blip r:embed="rId13"/>
                <a:stretch>
                  <a:fillRect l="-5439" t="-16038" r="-2807" b="-3396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/>
          <p:cNvGrpSpPr/>
          <p:nvPr/>
        </p:nvGrpSpPr>
        <p:grpSpPr>
          <a:xfrm>
            <a:off x="1394447" y="1934076"/>
            <a:ext cx="6987553" cy="1174127"/>
            <a:chOff x="1394447" y="2433039"/>
            <a:chExt cx="6987553" cy="1174127"/>
          </a:xfrm>
        </p:grpSpPr>
        <p:sp>
          <p:nvSpPr>
            <p:cNvPr id="97" name="AutoShape 8"/>
            <p:cNvSpPr>
              <a:spLocks noChangeArrowheads="1"/>
            </p:cNvSpPr>
            <p:nvPr/>
          </p:nvSpPr>
          <p:spPr bwMode="auto">
            <a:xfrm>
              <a:off x="2178050" y="3182808"/>
              <a:ext cx="5334000" cy="424358"/>
            </a:xfrm>
            <a:prstGeom prst="wedgeRectCallout">
              <a:avLst>
                <a:gd name="adj1" fmla="val -54189"/>
                <a:gd name="adj2" fmla="val -49124"/>
              </a:avLst>
            </a:prstGeom>
            <a:noFill/>
            <a:ln w="127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1394447" y="2433039"/>
              <a:ext cx="6987553" cy="1167265"/>
              <a:chOff x="1394447" y="1507395"/>
              <a:chExt cx="6987553" cy="1167265"/>
            </a:xfrm>
          </p:grpSpPr>
          <p:sp>
            <p:nvSpPr>
              <p:cNvPr id="99" name="Rectangle 98"/>
              <p:cNvSpPr/>
              <p:nvPr/>
            </p:nvSpPr>
            <p:spPr>
              <a:xfrm>
                <a:off x="2219903" y="2212995"/>
                <a:ext cx="6162097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single fixed value              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fixed function</a:t>
                </a:r>
              </a:p>
            </p:txBody>
          </p:sp>
          <p:cxnSp>
            <p:nvCxnSpPr>
              <p:cNvPr id="100" name="Straight Arrow Connector 99"/>
              <p:cNvCxnSpPr/>
              <p:nvPr/>
            </p:nvCxnSpPr>
            <p:spPr bwMode="auto">
              <a:xfrm flipH="1" flipV="1">
                <a:off x="1394447" y="1507395"/>
                <a:ext cx="1333173" cy="825029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101" name="Straight Arrow Connector 100"/>
              <p:cNvCxnSpPr/>
              <p:nvPr/>
            </p:nvCxnSpPr>
            <p:spPr bwMode="auto">
              <a:xfrm flipH="1" flipV="1">
                <a:off x="5914687" y="1521312"/>
                <a:ext cx="136637" cy="780511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</p:grpSp>
      <p:grpSp>
        <p:nvGrpSpPr>
          <p:cNvPr id="9" name="Group 8"/>
          <p:cNvGrpSpPr/>
          <p:nvPr/>
        </p:nvGrpSpPr>
        <p:grpSpPr>
          <a:xfrm>
            <a:off x="1905000" y="1066800"/>
            <a:ext cx="5307102" cy="592359"/>
            <a:chOff x="1905000" y="1066800"/>
            <a:chExt cx="5307102" cy="592359"/>
          </a:xfrm>
        </p:grpSpPr>
        <p:sp>
          <p:nvSpPr>
            <p:cNvPr id="8" name="Rectangle 7"/>
            <p:cNvSpPr/>
            <p:nvPr/>
          </p:nvSpPr>
          <p:spPr>
            <a:xfrm>
              <a:off x="6796604" y="1074384"/>
              <a:ext cx="415498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1905000" y="1066800"/>
              <a:ext cx="415498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04" name="AutoShape 8"/>
          <p:cNvSpPr>
            <a:spLocks noChangeArrowheads="1"/>
          </p:cNvSpPr>
          <p:nvPr/>
        </p:nvSpPr>
        <p:spPr bwMode="auto">
          <a:xfrm>
            <a:off x="2438400" y="3160227"/>
            <a:ext cx="4976797" cy="878373"/>
          </a:xfrm>
          <a:prstGeom prst="wedgeRectCallout">
            <a:avLst>
              <a:gd name="adj1" fmla="val -63232"/>
              <a:gd name="adj2" fmla="val -39694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These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Skolem </a:t>
            </a:r>
            <a:r>
              <a:rPr lang="en-CA" altLang="en-US" sz="2400" dirty="0">
                <a:solidFill>
                  <a:srgbClr val="FFFFFF"/>
                </a:solidFill>
              </a:rPr>
              <a:t>same 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value/function </a:t>
            </a:r>
            <a:b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must work for 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rPr>
              <a:t>every </a:t>
            </a:r>
            <a:r>
              <a:rPr lang="en-US" altLang="en-US" sz="2400" noProof="0" dirty="0">
                <a:solidFill>
                  <a:srgbClr val="00FF00"/>
                </a:solidFill>
                <a:latin typeface="+mj-lt"/>
              </a:rPr>
              <a:t>x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b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5" name="Text Box 44"/>
          <p:cNvSpPr txBox="1">
            <a:spLocks noChangeArrowheads="1"/>
          </p:cNvSpPr>
          <p:nvPr/>
        </p:nvSpPr>
        <p:spPr bwMode="auto">
          <a:xfrm>
            <a:off x="8008620" y="1436370"/>
            <a:ext cx="69442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 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Text Box 44">
                <a:extLst>
                  <a:ext uri="{FF2B5EF4-FFF2-40B4-BE49-F238E27FC236}">
                    <a16:creationId xmlns:a16="http://schemas.microsoft.com/office/drawing/2014/main" id="{70CDC011-D085-41B0-B6A4-63F8AD9A96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5381" y="1358900"/>
                <a:ext cx="772519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36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endParaRPr kumimoji="0" lang="en-US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03" name="Text Box 44">
                <a:extLst>
                  <a:ext uri="{FF2B5EF4-FFF2-40B4-BE49-F238E27FC236}">
                    <a16:creationId xmlns:a16="http://schemas.microsoft.com/office/drawing/2014/main" id="{70CDC011-D085-41B0-B6A4-63F8AD9A96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475381" y="1358900"/>
                <a:ext cx="772519" cy="646331"/>
              </a:xfrm>
              <a:prstGeom prst="rect">
                <a:avLst/>
              </a:prstGeom>
              <a:blipFill>
                <a:blip r:embed="rId14"/>
                <a:stretch>
                  <a:fillRect l="-23622" t="-16038" b="-3396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Text Box 44">
                <a:extLst>
                  <a:ext uri="{FF2B5EF4-FFF2-40B4-BE49-F238E27FC236}">
                    <a16:creationId xmlns:a16="http://schemas.microsoft.com/office/drawing/2014/main" id="{5C6C9B8F-B0AE-4B24-BD9F-390CBD66B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61681" y="1347569"/>
                <a:ext cx="772519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36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endParaRPr kumimoji="0" lang="en-US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05" name="Text Box 44">
                <a:extLst>
                  <a:ext uri="{FF2B5EF4-FFF2-40B4-BE49-F238E27FC236}">
                    <a16:creationId xmlns:a16="http://schemas.microsoft.com/office/drawing/2014/main" id="{5C6C9B8F-B0AE-4B24-BD9F-390CBD66B5B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161681" y="1347569"/>
                <a:ext cx="772519" cy="646331"/>
              </a:xfrm>
              <a:prstGeom prst="rect">
                <a:avLst/>
              </a:prstGeom>
              <a:blipFill>
                <a:blip r:embed="rId15"/>
                <a:stretch>
                  <a:fillRect l="-24409" t="-15094" b="-3396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43325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92" grpId="0"/>
      <p:bldP spid="94" grpId="0"/>
      <p:bldP spid="104" grpId="0" animBg="1"/>
      <p:bldP spid="103" grpId="0"/>
      <p:bldP spid="105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Skolem Functions </a:t>
            </a:r>
            <a:r>
              <a:rPr lang="en-US" altLang="en-US" dirty="0">
                <a:latin typeface="Times New Roman" pitchFamily="18" charset="0"/>
              </a:rPr>
              <a:t>y</a:t>
            </a:r>
            <a:r>
              <a:rPr lang="en-US" altLang="en-US" baseline="-25000" dirty="0">
                <a:latin typeface="Symbol" pitchFamily="18" charset="2"/>
              </a:rPr>
              <a:t>$</a:t>
            </a:r>
            <a:r>
              <a:rPr lang="en-US" altLang="en-US" dirty="0">
                <a:latin typeface="Times New Roman" pitchFamily="18" charset="0"/>
              </a:rPr>
              <a:t>(x) </a:t>
            </a:r>
            <a:endParaRPr lang="en-CA" altLang="en-US" dirty="0"/>
          </a:p>
        </p:txBody>
      </p:sp>
      <p:sp>
        <p:nvSpPr>
          <p:cNvPr id="8195" name="Line 15"/>
          <p:cNvSpPr>
            <a:spLocks noChangeShapeType="1"/>
          </p:cNvSpPr>
          <p:nvPr/>
        </p:nvSpPr>
        <p:spPr bwMode="auto">
          <a:xfrm>
            <a:off x="3352800" y="1670538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00" name="Line 23"/>
          <p:cNvSpPr>
            <a:spLocks noChangeShapeType="1"/>
          </p:cNvSpPr>
          <p:nvPr/>
        </p:nvSpPr>
        <p:spPr bwMode="auto">
          <a:xfrm>
            <a:off x="8534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02" name="Line 26"/>
          <p:cNvSpPr>
            <a:spLocks noChangeShapeType="1"/>
          </p:cNvSpPr>
          <p:nvPr/>
        </p:nvSpPr>
        <p:spPr bwMode="auto">
          <a:xfrm>
            <a:off x="7010400" y="5873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9" name="Text Box 74"/>
          <p:cNvSpPr txBox="1">
            <a:spLocks noChangeArrowheads="1"/>
          </p:cNvSpPr>
          <p:nvPr/>
        </p:nvSpPr>
        <p:spPr bwMode="auto">
          <a:xfrm>
            <a:off x="469900" y="640715"/>
            <a:ext cx="2600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y)</a:t>
            </a:r>
          </a:p>
        </p:txBody>
      </p:sp>
      <p:sp>
        <p:nvSpPr>
          <p:cNvPr id="130" name="Text Box 78"/>
          <p:cNvSpPr txBox="1">
            <a:spLocks noChangeArrowheads="1"/>
          </p:cNvSpPr>
          <p:nvPr/>
        </p:nvSpPr>
        <p:spPr bwMode="auto">
          <a:xfrm>
            <a:off x="6102720" y="669421"/>
            <a:ext cx="2600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y)</a:t>
            </a:r>
          </a:p>
        </p:txBody>
      </p:sp>
      <p:graphicFrame>
        <p:nvGraphicFramePr>
          <p:cNvPr id="61" name="Table 60"/>
          <p:cNvGraphicFramePr>
            <a:graphicFrameLocks noGrp="1"/>
          </p:cNvGraphicFramePr>
          <p:nvPr/>
        </p:nvGraphicFramePr>
        <p:xfrm>
          <a:off x="1853176" y="4487650"/>
          <a:ext cx="2259070" cy="22179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grpSp>
        <p:nvGrpSpPr>
          <p:cNvPr id="62" name="Group 61"/>
          <p:cNvGrpSpPr/>
          <p:nvPr/>
        </p:nvGrpSpPr>
        <p:grpSpPr>
          <a:xfrm>
            <a:off x="1855854" y="4452343"/>
            <a:ext cx="2258946" cy="2245109"/>
            <a:chOff x="6708218" y="879093"/>
            <a:chExt cx="2258946" cy="2245109"/>
          </a:xfrm>
        </p:grpSpPr>
        <p:pic>
          <p:nvPicPr>
            <p:cNvPr id="63" name="Picture 62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1068" y="904875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" name="Picture 63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7080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45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0520" y="879093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" name="Group 46"/>
            <p:cNvGrpSpPr>
              <a:grpSpLocks/>
            </p:cNvGrpSpPr>
            <p:nvPr/>
          </p:nvGrpSpPr>
          <p:grpSpPr bwMode="auto">
            <a:xfrm>
              <a:off x="6708218" y="1385936"/>
              <a:ext cx="415206" cy="1738266"/>
              <a:chOff x="3330" y="1728"/>
              <a:chExt cx="478" cy="1920"/>
            </a:xfrm>
          </p:grpSpPr>
          <p:pic>
            <p:nvPicPr>
              <p:cNvPr id="68" name="Picture 47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9" name="Picture 48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" name="Picture 49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1" name="Picture 50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67" name="Picture 66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5417" y="909873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2" name="Group 71"/>
          <p:cNvGrpSpPr/>
          <p:nvPr/>
        </p:nvGrpSpPr>
        <p:grpSpPr>
          <a:xfrm>
            <a:off x="1485362" y="3965680"/>
            <a:ext cx="1968074" cy="2050435"/>
            <a:chOff x="6337726" y="392430"/>
            <a:chExt cx="1968074" cy="2050435"/>
          </a:xfrm>
        </p:grpSpPr>
        <p:sp>
          <p:nvSpPr>
            <p:cNvPr id="73" name="Rectangle 72"/>
            <p:cNvSpPr/>
            <p:nvPr/>
          </p:nvSpPr>
          <p:spPr>
            <a:xfrm>
              <a:off x="7890302" y="392430"/>
              <a:ext cx="41549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6337726" y="1981200"/>
              <a:ext cx="41549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aphicFrame>
        <p:nvGraphicFramePr>
          <p:cNvPr id="75" name="Table 74"/>
          <p:cNvGraphicFramePr>
            <a:graphicFrameLocks noGrp="1"/>
          </p:cNvGraphicFramePr>
          <p:nvPr/>
        </p:nvGraphicFramePr>
        <p:xfrm>
          <a:off x="5016014" y="4484370"/>
          <a:ext cx="2259070" cy="22179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dirty="0">
                          <a:solidFill>
                            <a:srgbClr val="FF0000"/>
                          </a:solidFill>
                        </a:rPr>
                        <a:t>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grpSp>
        <p:nvGrpSpPr>
          <p:cNvPr id="76" name="Group 75"/>
          <p:cNvGrpSpPr/>
          <p:nvPr/>
        </p:nvGrpSpPr>
        <p:grpSpPr>
          <a:xfrm>
            <a:off x="5018692" y="4449063"/>
            <a:ext cx="2258946" cy="2245109"/>
            <a:chOff x="6708218" y="879093"/>
            <a:chExt cx="2258946" cy="2245109"/>
          </a:xfrm>
        </p:grpSpPr>
        <p:pic>
          <p:nvPicPr>
            <p:cNvPr id="77" name="Picture 76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1068" y="904875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" name="Picture 77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7080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" name="Picture 45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0520" y="879093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0" name="Group 46"/>
            <p:cNvGrpSpPr>
              <a:grpSpLocks/>
            </p:cNvGrpSpPr>
            <p:nvPr/>
          </p:nvGrpSpPr>
          <p:grpSpPr bwMode="auto">
            <a:xfrm>
              <a:off x="6708218" y="1385936"/>
              <a:ext cx="415206" cy="1738266"/>
              <a:chOff x="3330" y="1728"/>
              <a:chExt cx="478" cy="1920"/>
            </a:xfrm>
          </p:grpSpPr>
          <p:pic>
            <p:nvPicPr>
              <p:cNvPr id="82" name="Picture 47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" name="Picture 48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4" name="Picture 49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5" name="Picture 50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81" name="Picture 8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5417" y="909873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6" name="Group 85"/>
          <p:cNvGrpSpPr/>
          <p:nvPr/>
        </p:nvGrpSpPr>
        <p:grpSpPr>
          <a:xfrm>
            <a:off x="4648200" y="3962400"/>
            <a:ext cx="1968074" cy="2050435"/>
            <a:chOff x="6337726" y="392430"/>
            <a:chExt cx="1968074" cy="2050435"/>
          </a:xfrm>
        </p:grpSpPr>
        <p:sp>
          <p:nvSpPr>
            <p:cNvPr id="87" name="Rectangle 86"/>
            <p:cNvSpPr/>
            <p:nvPr/>
          </p:nvSpPr>
          <p:spPr>
            <a:xfrm>
              <a:off x="7890302" y="392430"/>
              <a:ext cx="41549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6337726" y="1981200"/>
              <a:ext cx="41549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endPara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cxnSp>
        <p:nvCxnSpPr>
          <p:cNvPr id="253" name="Straight Arrow Connector 95"/>
          <p:cNvCxnSpPr>
            <a:cxnSpLocks noChangeShapeType="1"/>
          </p:cNvCxnSpPr>
          <p:nvPr/>
        </p:nvCxnSpPr>
        <p:spPr bwMode="auto">
          <a:xfrm flipH="1" flipV="1">
            <a:off x="2706387" y="3962401"/>
            <a:ext cx="183793" cy="303646"/>
          </a:xfrm>
          <a:prstGeom prst="straightConnector1">
            <a:avLst/>
          </a:prstGeom>
          <a:noFill/>
          <a:ln w="38100" algn="ctr">
            <a:solidFill>
              <a:srgbClr val="00FF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4" name="Straight Arrow Connector 95"/>
          <p:cNvCxnSpPr>
            <a:cxnSpLocks noChangeShapeType="1"/>
          </p:cNvCxnSpPr>
          <p:nvPr/>
        </p:nvCxnSpPr>
        <p:spPr bwMode="auto">
          <a:xfrm flipV="1">
            <a:off x="3519865" y="4064102"/>
            <a:ext cx="198839" cy="273884"/>
          </a:xfrm>
          <a:prstGeom prst="straightConnector1">
            <a:avLst/>
          </a:prstGeom>
          <a:noFill/>
          <a:ln w="38100" algn="ctr">
            <a:solidFill>
              <a:srgbClr val="00FF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5" name="Straight Arrow Connector 95"/>
          <p:cNvCxnSpPr>
            <a:cxnSpLocks noChangeShapeType="1"/>
          </p:cNvCxnSpPr>
          <p:nvPr/>
        </p:nvCxnSpPr>
        <p:spPr bwMode="auto">
          <a:xfrm flipH="1" flipV="1">
            <a:off x="5499251" y="4137960"/>
            <a:ext cx="318400" cy="196076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" name="Straight Arrow Connector 95"/>
          <p:cNvCxnSpPr>
            <a:cxnSpLocks noChangeShapeType="1"/>
          </p:cNvCxnSpPr>
          <p:nvPr/>
        </p:nvCxnSpPr>
        <p:spPr bwMode="auto">
          <a:xfrm flipH="1" flipV="1">
            <a:off x="6685278" y="3981270"/>
            <a:ext cx="4438" cy="318578"/>
          </a:xfrm>
          <a:prstGeom prst="straightConnector1">
            <a:avLst/>
          </a:prstGeom>
          <a:noFill/>
          <a:ln w="38100" algn="ctr">
            <a:solidFill>
              <a:srgbClr val="00FF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88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34746" y="2417610"/>
            <a:ext cx="1223454" cy="1239990"/>
            <a:chOff x="2065" y="1551"/>
            <a:chExt cx="1628" cy="1988"/>
          </a:xfrm>
        </p:grpSpPr>
        <p:sp>
          <p:nvSpPr>
            <p:cNvPr id="289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0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1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2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3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4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5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6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7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8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9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0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1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2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3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4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5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313" name="Picture 5" descr="j011617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83301" y="239037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" name="Text Box 44"/>
          <p:cNvSpPr txBox="1">
            <a:spLocks noChangeArrowheads="1"/>
          </p:cNvSpPr>
          <p:nvPr/>
        </p:nvSpPr>
        <p:spPr bwMode="auto">
          <a:xfrm>
            <a:off x="2239051" y="1418496"/>
            <a:ext cx="12827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91" name="Text Box 44"/>
          <p:cNvSpPr txBox="1">
            <a:spLocks noChangeArrowheads="1"/>
          </p:cNvSpPr>
          <p:nvPr/>
        </p:nvSpPr>
        <p:spPr bwMode="auto">
          <a:xfrm>
            <a:off x="6985087" y="1441938"/>
            <a:ext cx="164179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 y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3532436" y="2037450"/>
            <a:ext cx="1371600" cy="559689"/>
          </a:xfrm>
          <a:prstGeom prst="wedgeRectCallout">
            <a:avLst>
              <a:gd name="adj1" fmla="val -73371"/>
              <a:gd name="adj2" fmla="val 18042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Implied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2" name="Text Box 44"/>
              <p:cNvSpPr txBox="1">
                <a:spLocks noChangeArrowheads="1"/>
              </p:cNvSpPr>
              <p:nvPr/>
            </p:nvSpPr>
            <p:spPr bwMode="auto">
              <a:xfrm>
                <a:off x="733349" y="1334869"/>
                <a:ext cx="3026662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chemeClr val="tx2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chemeClr val="tx2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36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         ]</a:t>
                </a:r>
                <a:endParaRPr kumimoji="0" lang="en-US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92" name="Text Box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33349" y="1334869"/>
                <a:ext cx="3026662" cy="646331"/>
              </a:xfrm>
              <a:prstGeom prst="rect">
                <a:avLst/>
              </a:prstGeom>
              <a:blipFill>
                <a:blip r:embed="rId12"/>
                <a:stretch>
                  <a:fillRect l="-6036" t="-16038" r="-2817" b="-3396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4" name="Text Box 44"/>
              <p:cNvSpPr txBox="1">
                <a:spLocks noChangeArrowheads="1"/>
              </p:cNvSpPr>
              <p:nvPr/>
            </p:nvSpPr>
            <p:spPr bwMode="auto">
              <a:xfrm>
                <a:off x="5455517" y="1334869"/>
                <a:ext cx="3473900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36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chemeClr val="tx2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chemeClr val="tx2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36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  <m:r>
                      <a:rPr kumimoji="0" lang="en-US" altLang="en-US" sz="36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  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 </a:t>
                </a:r>
                <a:r>
                  <a:rPr kumimoji="0" lang="en-US" altLang="en-US" sz="3600" b="0" i="0" u="none" strike="noStrike" kern="1200" cap="none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</a:t>
                </a: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             ]</a:t>
                </a:r>
                <a:endParaRPr kumimoji="0" lang="en-US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94" name="Text Box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455517" y="1334869"/>
                <a:ext cx="3473900" cy="646331"/>
              </a:xfrm>
              <a:prstGeom prst="rect">
                <a:avLst/>
              </a:prstGeom>
              <a:blipFill>
                <a:blip r:embed="rId13"/>
                <a:stretch>
                  <a:fillRect l="-5439" t="-16038" r="-2807" b="-3396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/>
          <p:cNvGrpSpPr/>
          <p:nvPr/>
        </p:nvGrpSpPr>
        <p:grpSpPr>
          <a:xfrm>
            <a:off x="1394447" y="1934076"/>
            <a:ext cx="6987553" cy="1174127"/>
            <a:chOff x="1394447" y="2433039"/>
            <a:chExt cx="6987553" cy="1174127"/>
          </a:xfrm>
        </p:grpSpPr>
        <p:sp>
          <p:nvSpPr>
            <p:cNvPr id="97" name="AutoShape 8"/>
            <p:cNvSpPr>
              <a:spLocks noChangeArrowheads="1"/>
            </p:cNvSpPr>
            <p:nvPr/>
          </p:nvSpPr>
          <p:spPr bwMode="auto">
            <a:xfrm>
              <a:off x="2178050" y="3182808"/>
              <a:ext cx="5334000" cy="424358"/>
            </a:xfrm>
            <a:prstGeom prst="wedgeRectCallout">
              <a:avLst>
                <a:gd name="adj1" fmla="val -54189"/>
                <a:gd name="adj2" fmla="val -49124"/>
              </a:avLst>
            </a:prstGeom>
            <a:noFill/>
            <a:ln w="127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1394447" y="2433039"/>
              <a:ext cx="6987553" cy="1167265"/>
              <a:chOff x="1394447" y="1507395"/>
              <a:chExt cx="6987553" cy="1167265"/>
            </a:xfrm>
          </p:grpSpPr>
          <p:sp>
            <p:nvSpPr>
              <p:cNvPr id="99" name="Rectangle 98"/>
              <p:cNvSpPr/>
              <p:nvPr/>
            </p:nvSpPr>
            <p:spPr>
              <a:xfrm>
                <a:off x="2219903" y="2212995"/>
                <a:ext cx="6162097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single fixed value              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fixed function</a:t>
                </a:r>
              </a:p>
            </p:txBody>
          </p:sp>
          <p:cxnSp>
            <p:nvCxnSpPr>
              <p:cNvPr id="100" name="Straight Arrow Connector 99"/>
              <p:cNvCxnSpPr/>
              <p:nvPr/>
            </p:nvCxnSpPr>
            <p:spPr bwMode="auto">
              <a:xfrm flipH="1" flipV="1">
                <a:off x="1394447" y="1507395"/>
                <a:ext cx="1333173" cy="825029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101" name="Straight Arrow Connector 100"/>
              <p:cNvCxnSpPr/>
              <p:nvPr/>
            </p:nvCxnSpPr>
            <p:spPr bwMode="auto">
              <a:xfrm flipH="1" flipV="1">
                <a:off x="5914687" y="1521312"/>
                <a:ext cx="136637" cy="780511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</p:grpSp>
      <p:grpSp>
        <p:nvGrpSpPr>
          <p:cNvPr id="9" name="Group 8"/>
          <p:cNvGrpSpPr/>
          <p:nvPr/>
        </p:nvGrpSpPr>
        <p:grpSpPr>
          <a:xfrm>
            <a:off x="1905000" y="1066800"/>
            <a:ext cx="5307102" cy="592359"/>
            <a:chOff x="1905000" y="1066800"/>
            <a:chExt cx="5307102" cy="592359"/>
          </a:xfrm>
        </p:grpSpPr>
        <p:sp>
          <p:nvSpPr>
            <p:cNvPr id="8" name="Rectangle 7"/>
            <p:cNvSpPr/>
            <p:nvPr/>
          </p:nvSpPr>
          <p:spPr>
            <a:xfrm>
              <a:off x="6796604" y="1074384"/>
              <a:ext cx="415498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1905000" y="1066800"/>
              <a:ext cx="415498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l-GR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04" name="AutoShape 8"/>
          <p:cNvSpPr>
            <a:spLocks noChangeArrowheads="1"/>
          </p:cNvSpPr>
          <p:nvPr/>
        </p:nvSpPr>
        <p:spPr bwMode="auto">
          <a:xfrm>
            <a:off x="2798283" y="3259587"/>
            <a:ext cx="3983517" cy="878373"/>
          </a:xfrm>
          <a:prstGeom prst="wedgeRectCallout">
            <a:avLst>
              <a:gd name="adj1" fmla="val -63742"/>
              <a:gd name="adj2" fmla="val -3101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These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Skolem values </a:t>
            </a:r>
            <a:b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can depend on the model </a:t>
            </a:r>
            <a:r>
              <a:rPr lang="en-US" altLang="en-US" sz="2400" dirty="0">
                <a:solidFill>
                  <a:srgbClr val="00FF00"/>
                </a:solidFill>
                <a:latin typeface="Monotype Corsiva" panose="03010101010201010101" pitchFamily="66" charset="0"/>
              </a:rPr>
              <a:t>M</a:t>
            </a:r>
            <a:b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5" name="Text Box 44"/>
          <p:cNvSpPr txBox="1">
            <a:spLocks noChangeArrowheads="1"/>
          </p:cNvSpPr>
          <p:nvPr/>
        </p:nvSpPr>
        <p:spPr bwMode="auto">
          <a:xfrm>
            <a:off x="8008620" y="1436370"/>
            <a:ext cx="69442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 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-102543" y="1348317"/>
            <a:ext cx="94839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4642824" y="1351428"/>
            <a:ext cx="94839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Text Box 44">
                <a:extLst>
                  <a:ext uri="{FF2B5EF4-FFF2-40B4-BE49-F238E27FC236}">
                    <a16:creationId xmlns:a16="http://schemas.microsoft.com/office/drawing/2014/main" id="{70CDC011-D085-41B0-B6A4-63F8AD9A96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75381" y="1358900"/>
                <a:ext cx="772519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36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endParaRPr kumimoji="0" lang="en-US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03" name="Text Box 44">
                <a:extLst>
                  <a:ext uri="{FF2B5EF4-FFF2-40B4-BE49-F238E27FC236}">
                    <a16:creationId xmlns:a16="http://schemas.microsoft.com/office/drawing/2014/main" id="{70CDC011-D085-41B0-B6A4-63F8AD9A96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475381" y="1358900"/>
                <a:ext cx="772519" cy="646331"/>
              </a:xfrm>
              <a:prstGeom prst="rect">
                <a:avLst/>
              </a:prstGeom>
              <a:blipFill>
                <a:blip r:embed="rId14"/>
                <a:stretch>
                  <a:fillRect l="-23622" t="-16038" b="-3396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Text Box 44">
                <a:extLst>
                  <a:ext uri="{FF2B5EF4-FFF2-40B4-BE49-F238E27FC236}">
                    <a16:creationId xmlns:a16="http://schemas.microsoft.com/office/drawing/2014/main" id="{5C6C9B8F-B0AE-4B24-BD9F-390CBD66B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61681" y="1347569"/>
                <a:ext cx="772519" cy="646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36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36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endParaRPr kumimoji="0" lang="en-US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05" name="Text Box 44">
                <a:extLst>
                  <a:ext uri="{FF2B5EF4-FFF2-40B4-BE49-F238E27FC236}">
                    <a16:creationId xmlns:a16="http://schemas.microsoft.com/office/drawing/2014/main" id="{5C6C9B8F-B0AE-4B24-BD9F-390CBD66B5B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161681" y="1347569"/>
                <a:ext cx="772519" cy="646331"/>
              </a:xfrm>
              <a:prstGeom prst="rect">
                <a:avLst/>
              </a:prstGeom>
              <a:blipFill>
                <a:blip r:embed="rId15"/>
                <a:stretch>
                  <a:fillRect l="-24409" t="-15094" b="-33962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55007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93" grpId="0"/>
      <p:bldP spid="96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610600" cy="6101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Predicate logic syntax has 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Terms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that represent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Formulas/formula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that evaluate to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true/false.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 U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Might be U={3,Bob,banana,…}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Terms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(type object):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Bound Variables: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Free Variables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  <m:r>
                      <a:rPr kumimoji="0" lang="en-CA" altLang="en-U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x, 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Constants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c, d,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Functions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𝑓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f, g, f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f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f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Skolem Functions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  <m:r>
                      <a:rPr kumimoji="0" lang="en-CA" altLang="en-US" sz="2400" b="0" i="1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z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y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CA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:</a:t>
                </a:r>
                <a:r>
                  <a:rPr kumimoji="0" lang="el-GR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y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CA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:</a:t>
                </a:r>
                <a:r>
                  <a:rPr kumimoji="0" lang="el-GR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</a:p>
              <a:p>
                <a:pPr eaLnBrk="1" hangingPunct="1">
                  <a:spcBef>
                    <a:spcPct val="0"/>
                  </a:spcBef>
                  <a:buNone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Formulas/Formulas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(type true/false):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Relations/Predicates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𝑅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R, P, A, B , &gt;,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&lt;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=, ...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Connectors: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, , , , , iff, ,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Quantifiers: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Punctuation: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  ) 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</mc:Choice>
        <mc:Fallback xmlns="">
          <p:sp>
            <p:nvSpPr>
              <p:cNvPr id="37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610600" cy="6101863"/>
              </a:xfrm>
              <a:prstGeom prst="rect">
                <a:avLst/>
              </a:prstGeom>
              <a:blipFill>
                <a:blip r:embed="rId3"/>
                <a:stretch>
                  <a:fillRect l="-1133" t="-799" b="-1399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Rectangle 15"/>
          <p:cNvSpPr/>
          <p:nvPr/>
        </p:nvSpPr>
        <p:spPr>
          <a:xfrm>
            <a:off x="2743200" y="5769590"/>
            <a:ext cx="4667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‘,’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13" name="Straight Connector 12"/>
          <p:cNvCxnSpPr/>
          <p:nvPr/>
        </p:nvCxnSpPr>
        <p:spPr bwMode="auto">
          <a:xfrm flipH="1" flipV="1">
            <a:off x="152400" y="1979295"/>
            <a:ext cx="6172200" cy="1905"/>
          </a:xfrm>
          <a:prstGeom prst="line">
            <a:avLst/>
          </a:prstGeom>
          <a:noFill/>
          <a:ln w="19050" cap="sq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Rectangle 13"/>
          <p:cNvSpPr/>
          <p:nvPr/>
        </p:nvSpPr>
        <p:spPr>
          <a:xfrm>
            <a:off x="4299972" y="3162084"/>
            <a:ext cx="133882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0, 1, 2, ...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180606" y="3551361"/>
            <a:ext cx="15343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+, -,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, /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Text Box 21"/>
          <p:cNvSpPr txBox="1">
            <a:spLocks noChangeArrowheads="1"/>
          </p:cNvSpPr>
          <p:nvPr/>
        </p:nvSpPr>
        <p:spPr bwMode="auto">
          <a:xfrm>
            <a:off x="6781800" y="3518321"/>
            <a:ext cx="2819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),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 </a:t>
            </a:r>
          </a:p>
        </p:txBody>
      </p:sp>
      <p:sp>
        <p:nvSpPr>
          <p:cNvPr id="18" name="Text Box 21"/>
          <p:cNvSpPr txBox="1">
            <a:spLocks noChangeArrowheads="1"/>
          </p:cNvSpPr>
          <p:nvPr/>
        </p:nvSpPr>
        <p:spPr bwMode="auto">
          <a:xfrm>
            <a:off x="6781800" y="3952073"/>
            <a:ext cx="14536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, …</a:t>
            </a:r>
          </a:p>
        </p:txBody>
      </p:sp>
      <p:sp>
        <p:nvSpPr>
          <p:cNvPr id="19" name="Text Box 21"/>
          <p:cNvSpPr txBox="1">
            <a:spLocks noChangeArrowheads="1"/>
          </p:cNvSpPr>
          <p:nvPr/>
        </p:nvSpPr>
        <p:spPr bwMode="auto">
          <a:xfrm>
            <a:off x="6781800" y="5083355"/>
            <a:ext cx="28252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6781800" y="4696487"/>
            <a:ext cx="2819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R(t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and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629400" y="3135924"/>
            <a:ext cx="11240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Text Box 21"/>
          <p:cNvSpPr txBox="1">
            <a:spLocks noChangeArrowheads="1"/>
          </p:cNvSpPr>
          <p:nvPr/>
        </p:nvSpPr>
        <p:spPr bwMode="auto">
          <a:xfrm>
            <a:off x="6770076" y="5410200"/>
            <a:ext cx="28252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23" name="Text Box 21"/>
          <p:cNvSpPr txBox="1">
            <a:spLocks noChangeArrowheads="1"/>
          </p:cNvSpPr>
          <p:nvPr/>
        </p:nvSpPr>
        <p:spPr bwMode="auto">
          <a:xfrm>
            <a:off x="-76200" y="5722203"/>
            <a:ext cx="10363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a little non-standard,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Jeff uses this a lot in his formal proof system.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4050ADDA-177F-4757-9878-F299922C8E81}"/>
              </a:ext>
            </a:extLst>
          </p:cNvPr>
          <p:cNvSpPr/>
          <p:nvPr/>
        </p:nvSpPr>
        <p:spPr>
          <a:xfrm>
            <a:off x="3581400" y="6381690"/>
            <a:ext cx="56388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hlinkClick r:id="rId4"/>
              </a:rPr>
              <a:t>https://en.wikipedia.org/wiki/Skolem_normal_form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>
          <a:xfrm>
            <a:off x="685800" y="43545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 dirty="0">
                <a:sym typeface="Symbol" pitchFamily="18" charset="2"/>
              </a:rPr>
              <a:t>Skolem Functions </a:t>
            </a:r>
            <a:r>
              <a:rPr lang="en-US" altLang="en-US" dirty="0">
                <a:latin typeface="Times New Roman" pitchFamily="18" charset="0"/>
              </a:rPr>
              <a:t>y</a:t>
            </a:r>
            <a:r>
              <a:rPr lang="en-US" altLang="en-US" baseline="-25000" dirty="0">
                <a:latin typeface="Symbol" pitchFamily="18" charset="2"/>
              </a:rPr>
              <a:t>$</a:t>
            </a:r>
            <a:r>
              <a:rPr lang="en-US" altLang="en-US" dirty="0">
                <a:latin typeface="Times New Roman" pitchFamily="18" charset="0"/>
              </a:rPr>
              <a:t>(x) </a:t>
            </a:r>
            <a:endParaRPr lang="en-CA" altLang="en-US" kern="0" dirty="0"/>
          </a:p>
        </p:txBody>
      </p:sp>
    </p:spTree>
    <p:extLst>
      <p:ext uri="{BB962C8B-B14F-4D97-AF65-F5344CB8AC3E}">
        <p14:creationId xmlns:p14="http://schemas.microsoft.com/office/powerpoint/2010/main" val="13927278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838200" y="-234468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Semantics (Meaning?)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469871" y="2368424"/>
            <a:ext cx="1007553" cy="999245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1868161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/>
          <p:cNvSpPr>
            <a:spLocks noChangeArrowheads="1"/>
          </p:cNvSpPr>
          <p:nvPr/>
        </p:nvSpPr>
        <p:spPr bwMode="auto">
          <a:xfrm>
            <a:off x="4155822" y="712001"/>
            <a:ext cx="3868544" cy="1930320"/>
          </a:xfrm>
          <a:prstGeom prst="wedgeRectCallout">
            <a:avLst>
              <a:gd name="adj1" fmla="val 55513"/>
              <a:gd name="adj2" fmla="val 16440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You caught me!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Semantics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begins with the parse tree of why the formula is well formed.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in itself adds meaning.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20943"/>
            <a:ext cx="3733800" cy="2079699"/>
          </a:xfrm>
          <a:prstGeom prst="wedgeRoundRectCallout">
            <a:avLst>
              <a:gd name="adj1" fmla="val -21957"/>
              <a:gd name="adj2" fmla="val 6819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dare you!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don’t think you can assign such a human 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meaning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 to all Predicate formulas.</a:t>
            </a:r>
          </a:p>
        </p:txBody>
      </p:sp>
      <p:grpSp>
        <p:nvGrpSpPr>
          <p:cNvPr id="27" name="Group 26"/>
          <p:cNvGrpSpPr/>
          <p:nvPr/>
        </p:nvGrpSpPr>
        <p:grpSpPr>
          <a:xfrm>
            <a:off x="2590800" y="2971800"/>
            <a:ext cx="5298189" cy="3844124"/>
            <a:chOff x="1148649" y="2286000"/>
            <a:chExt cx="5298189" cy="3844124"/>
          </a:xfrm>
        </p:grpSpPr>
        <p:sp>
          <p:nvSpPr>
            <p:cNvPr id="30" name="Text Box 21"/>
            <p:cNvSpPr txBox="1">
              <a:spLocks noChangeArrowheads="1"/>
            </p:cNvSpPr>
            <p:nvPr/>
          </p:nvSpPr>
          <p:spPr bwMode="auto">
            <a:xfrm>
              <a:off x="3557588" y="2286000"/>
              <a:ext cx="111601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31" name="Text Box 21"/>
            <p:cNvSpPr txBox="1">
              <a:spLocks noChangeArrowheads="1"/>
            </p:cNvSpPr>
            <p:nvPr/>
          </p:nvSpPr>
          <p:spPr bwMode="auto">
            <a:xfrm>
              <a:off x="3547661" y="2597250"/>
              <a:ext cx="111601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Quantifier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32" name="Text Box 21"/>
            <p:cNvSpPr txBox="1">
              <a:spLocks noChangeArrowheads="1"/>
            </p:cNvSpPr>
            <p:nvPr/>
          </p:nvSpPr>
          <p:spPr bwMode="auto">
            <a:xfrm rot="5400000">
              <a:off x="3918623" y="242556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33" name="Text Box 21"/>
            <p:cNvSpPr txBox="1">
              <a:spLocks noChangeArrowheads="1"/>
            </p:cNvSpPr>
            <p:nvPr/>
          </p:nvSpPr>
          <p:spPr bwMode="auto">
            <a:xfrm>
              <a:off x="2582083" y="2946065"/>
              <a:ext cx="22907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Variable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,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 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</a:t>
              </a:r>
            </a:p>
          </p:txBody>
        </p:sp>
        <p:sp>
          <p:nvSpPr>
            <p:cNvPr id="35" name="Text Box 21"/>
            <p:cNvSpPr txBox="1">
              <a:spLocks noChangeArrowheads="1"/>
            </p:cNvSpPr>
            <p:nvPr/>
          </p:nvSpPr>
          <p:spPr bwMode="auto">
            <a:xfrm rot="5400000">
              <a:off x="3940520" y="2771536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36" name="Text Box 21"/>
            <p:cNvSpPr txBox="1">
              <a:spLocks noChangeArrowheads="1"/>
            </p:cNvSpPr>
            <p:nvPr/>
          </p:nvSpPr>
          <p:spPr bwMode="auto">
            <a:xfrm>
              <a:off x="3567871" y="3296345"/>
              <a:ext cx="111601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Quantifier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38" name="Text Box 21"/>
            <p:cNvSpPr txBox="1">
              <a:spLocks noChangeArrowheads="1"/>
            </p:cNvSpPr>
            <p:nvPr/>
          </p:nvSpPr>
          <p:spPr bwMode="auto">
            <a:xfrm rot="5400000">
              <a:off x="3938834" y="3089170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39" name="Text Box 21"/>
            <p:cNvSpPr txBox="1">
              <a:spLocks noChangeArrowheads="1"/>
            </p:cNvSpPr>
            <p:nvPr/>
          </p:nvSpPr>
          <p:spPr bwMode="auto">
            <a:xfrm>
              <a:off x="2559050" y="3639895"/>
              <a:ext cx="22907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Variable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,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 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</a:t>
              </a:r>
            </a:p>
          </p:txBody>
        </p:sp>
        <p:sp>
          <p:nvSpPr>
            <p:cNvPr id="41" name="Text Box 21"/>
            <p:cNvSpPr txBox="1">
              <a:spLocks noChangeArrowheads="1"/>
            </p:cNvSpPr>
            <p:nvPr/>
          </p:nvSpPr>
          <p:spPr bwMode="auto">
            <a:xfrm rot="5400000">
              <a:off x="3960374" y="3440613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42" name="Text Box 21"/>
            <p:cNvSpPr txBox="1">
              <a:spLocks noChangeArrowheads="1"/>
            </p:cNvSpPr>
            <p:nvPr/>
          </p:nvSpPr>
          <p:spPr bwMode="auto">
            <a:xfrm>
              <a:off x="3523422" y="3952372"/>
              <a:ext cx="129222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Connector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43" name="Text Box 21"/>
            <p:cNvSpPr txBox="1">
              <a:spLocks noChangeArrowheads="1"/>
            </p:cNvSpPr>
            <p:nvPr/>
          </p:nvSpPr>
          <p:spPr bwMode="auto">
            <a:xfrm rot="5400000">
              <a:off x="3965337" y="3753588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44" name="Text Box 21"/>
            <p:cNvSpPr txBox="1">
              <a:spLocks noChangeArrowheads="1"/>
            </p:cNvSpPr>
            <p:nvPr/>
          </p:nvSpPr>
          <p:spPr bwMode="auto">
            <a:xfrm>
              <a:off x="2958858" y="4271445"/>
              <a:ext cx="234950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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Formula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45" name="Text Box 21"/>
            <p:cNvSpPr txBox="1">
              <a:spLocks noChangeArrowheads="1"/>
            </p:cNvSpPr>
            <p:nvPr/>
          </p:nvSpPr>
          <p:spPr bwMode="auto">
            <a:xfrm rot="5400000">
              <a:off x="3961895" y="4095270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46" name="Text Box 21"/>
            <p:cNvSpPr txBox="1">
              <a:spLocks noChangeArrowheads="1"/>
            </p:cNvSpPr>
            <p:nvPr/>
          </p:nvSpPr>
          <p:spPr bwMode="auto">
            <a:xfrm>
              <a:off x="1148649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47" name="Text Box 21"/>
            <p:cNvSpPr txBox="1">
              <a:spLocks noChangeArrowheads="1"/>
            </p:cNvSpPr>
            <p:nvPr/>
          </p:nvSpPr>
          <p:spPr bwMode="auto">
            <a:xfrm>
              <a:off x="1334075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48" name="Text Box 21"/>
            <p:cNvSpPr txBox="1">
              <a:spLocks noChangeArrowheads="1"/>
            </p:cNvSpPr>
            <p:nvPr/>
          </p:nvSpPr>
          <p:spPr bwMode="auto">
            <a:xfrm>
              <a:off x="1482648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,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49" name="Text Box 21"/>
            <p:cNvSpPr txBox="1">
              <a:spLocks noChangeArrowheads="1"/>
            </p:cNvSpPr>
            <p:nvPr/>
          </p:nvSpPr>
          <p:spPr bwMode="auto">
            <a:xfrm>
              <a:off x="1618549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0" name="Text Box 21"/>
            <p:cNvSpPr txBox="1">
              <a:spLocks noChangeArrowheads="1"/>
            </p:cNvSpPr>
            <p:nvPr/>
          </p:nvSpPr>
          <p:spPr bwMode="auto">
            <a:xfrm>
              <a:off x="1771729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1" name="Text Box 21"/>
            <p:cNvSpPr txBox="1">
              <a:spLocks noChangeArrowheads="1"/>
            </p:cNvSpPr>
            <p:nvPr/>
          </p:nvSpPr>
          <p:spPr bwMode="auto">
            <a:xfrm>
              <a:off x="1912237" y="5791570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,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2" name="Text Box 21"/>
            <p:cNvSpPr txBox="1">
              <a:spLocks noChangeArrowheads="1"/>
            </p:cNvSpPr>
            <p:nvPr/>
          </p:nvSpPr>
          <p:spPr bwMode="auto">
            <a:xfrm>
              <a:off x="2019036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(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3" name="Text Box 21"/>
            <p:cNvSpPr txBox="1">
              <a:spLocks noChangeArrowheads="1"/>
            </p:cNvSpPr>
            <p:nvPr/>
          </p:nvSpPr>
          <p:spPr bwMode="auto">
            <a:xfrm>
              <a:off x="2149100" y="5783519"/>
              <a:ext cx="8810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Loves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4" name="Text Box 21"/>
            <p:cNvSpPr txBox="1">
              <a:spLocks noChangeArrowheads="1"/>
            </p:cNvSpPr>
            <p:nvPr/>
          </p:nvSpPr>
          <p:spPr bwMode="auto">
            <a:xfrm>
              <a:off x="3196525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,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5" name="Text Box 21"/>
            <p:cNvSpPr txBox="1">
              <a:spLocks noChangeArrowheads="1"/>
            </p:cNvSpPr>
            <p:nvPr/>
          </p:nvSpPr>
          <p:spPr bwMode="auto">
            <a:xfrm>
              <a:off x="3668712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6" name="Text Box 21"/>
            <p:cNvSpPr txBox="1">
              <a:spLocks noChangeArrowheads="1"/>
            </p:cNvSpPr>
            <p:nvPr/>
          </p:nvSpPr>
          <p:spPr bwMode="auto">
            <a:xfrm>
              <a:off x="381775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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 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7" name="Text Box 21"/>
            <p:cNvSpPr txBox="1">
              <a:spLocks noChangeArrowheads="1"/>
            </p:cNvSpPr>
            <p:nvPr/>
          </p:nvSpPr>
          <p:spPr bwMode="auto">
            <a:xfrm>
              <a:off x="403860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(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8" name="Text Box 21"/>
            <p:cNvSpPr txBox="1">
              <a:spLocks noChangeArrowheads="1"/>
            </p:cNvSpPr>
            <p:nvPr/>
          </p:nvSpPr>
          <p:spPr bwMode="auto">
            <a:xfrm>
              <a:off x="4695233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&gt;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59" name="Text Box 21"/>
            <p:cNvSpPr txBox="1">
              <a:spLocks noChangeArrowheads="1"/>
            </p:cNvSpPr>
            <p:nvPr/>
          </p:nvSpPr>
          <p:spPr bwMode="auto">
            <a:xfrm>
              <a:off x="524510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0" name="Text Box 21"/>
            <p:cNvSpPr txBox="1">
              <a:spLocks noChangeArrowheads="1"/>
            </p:cNvSpPr>
            <p:nvPr/>
          </p:nvSpPr>
          <p:spPr bwMode="auto">
            <a:xfrm>
              <a:off x="2946400" y="4635431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Relation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1" name="Text Box 21"/>
            <p:cNvSpPr txBox="1">
              <a:spLocks noChangeArrowheads="1"/>
            </p:cNvSpPr>
            <p:nvPr/>
          </p:nvSpPr>
          <p:spPr bwMode="auto">
            <a:xfrm rot="5400000">
              <a:off x="3346458" y="4433507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62" name="Text Box 21"/>
            <p:cNvSpPr txBox="1">
              <a:spLocks noChangeArrowheads="1"/>
            </p:cNvSpPr>
            <p:nvPr/>
          </p:nvSpPr>
          <p:spPr bwMode="auto">
            <a:xfrm>
              <a:off x="2205925" y="5021193"/>
              <a:ext cx="240823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Loves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</a:t>
              </a:r>
              <a:r>
                <a:rPr kumimoji="0" lang="en-US" alt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  <a:r>
                <a:rPr kumimoji="0" lang="en-US" alt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3" name="Text Box 21"/>
            <p:cNvSpPr txBox="1">
              <a:spLocks noChangeArrowheads="1"/>
            </p:cNvSpPr>
            <p:nvPr/>
          </p:nvSpPr>
          <p:spPr bwMode="auto">
            <a:xfrm rot="5400000">
              <a:off x="3337245" y="4777985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64" name="Text Box 21"/>
            <p:cNvSpPr txBox="1">
              <a:spLocks noChangeArrowheads="1"/>
            </p:cNvSpPr>
            <p:nvPr/>
          </p:nvSpPr>
          <p:spPr bwMode="auto">
            <a:xfrm>
              <a:off x="2914462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5" name="Text Box 21"/>
            <p:cNvSpPr txBox="1">
              <a:spLocks noChangeArrowheads="1"/>
            </p:cNvSpPr>
            <p:nvPr/>
          </p:nvSpPr>
          <p:spPr bwMode="auto">
            <a:xfrm rot="5400000">
              <a:off x="2989214" y="555751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66" name="Text Box 21"/>
            <p:cNvSpPr txBox="1">
              <a:spLocks noChangeArrowheads="1"/>
            </p:cNvSpPr>
            <p:nvPr/>
          </p:nvSpPr>
          <p:spPr bwMode="auto">
            <a:xfrm>
              <a:off x="4278811" y="4648570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Relation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7" name="Text Box 21"/>
            <p:cNvSpPr txBox="1">
              <a:spLocks noChangeArrowheads="1"/>
            </p:cNvSpPr>
            <p:nvPr/>
          </p:nvSpPr>
          <p:spPr bwMode="auto">
            <a:xfrm rot="5400000">
              <a:off x="4615524" y="4433507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68" name="Text Box 21"/>
            <p:cNvSpPr txBox="1">
              <a:spLocks noChangeArrowheads="1"/>
            </p:cNvSpPr>
            <p:nvPr/>
          </p:nvSpPr>
          <p:spPr bwMode="auto">
            <a:xfrm>
              <a:off x="4267200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x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69" name="Text Box 21"/>
            <p:cNvSpPr txBox="1">
              <a:spLocks noChangeArrowheads="1"/>
            </p:cNvSpPr>
            <p:nvPr/>
          </p:nvSpPr>
          <p:spPr bwMode="auto">
            <a:xfrm rot="5400000">
              <a:off x="4344614" y="555751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70" name="Text Box 21"/>
            <p:cNvSpPr txBox="1">
              <a:spLocks noChangeArrowheads="1"/>
            </p:cNvSpPr>
            <p:nvPr/>
          </p:nvSpPr>
          <p:spPr bwMode="auto">
            <a:xfrm>
              <a:off x="5046542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1" name="Text Box 21"/>
            <p:cNvSpPr txBox="1">
              <a:spLocks noChangeArrowheads="1"/>
            </p:cNvSpPr>
            <p:nvPr/>
          </p:nvSpPr>
          <p:spPr bwMode="auto">
            <a:xfrm rot="5400000">
              <a:off x="5104067" y="5561815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72" name="Text Box 21"/>
            <p:cNvSpPr txBox="1">
              <a:spLocks noChangeArrowheads="1"/>
            </p:cNvSpPr>
            <p:nvPr/>
          </p:nvSpPr>
          <p:spPr bwMode="auto">
            <a:xfrm rot="5400000">
              <a:off x="4620131" y="4770603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73" name="Text Box 21"/>
            <p:cNvSpPr txBox="1">
              <a:spLocks noChangeArrowheads="1"/>
            </p:cNvSpPr>
            <p:nvPr/>
          </p:nvSpPr>
          <p:spPr bwMode="auto">
            <a:xfrm>
              <a:off x="4038600" y="4953370"/>
              <a:ext cx="240823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&gt; 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Term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4" name="Text Box 21"/>
            <p:cNvSpPr txBox="1">
              <a:spLocks noChangeArrowheads="1"/>
            </p:cNvSpPr>
            <p:nvPr/>
          </p:nvSpPr>
          <p:spPr bwMode="auto">
            <a:xfrm>
              <a:off x="3443987" y="5783519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5" name="Text Box 21"/>
            <p:cNvSpPr txBox="1">
              <a:spLocks noChangeArrowheads="1"/>
            </p:cNvSpPr>
            <p:nvPr/>
          </p:nvSpPr>
          <p:spPr bwMode="auto">
            <a:xfrm rot="5400000">
              <a:off x="3515370" y="5561995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76" name="Text Box 21"/>
            <p:cNvSpPr txBox="1">
              <a:spLocks noChangeArrowheads="1"/>
            </p:cNvSpPr>
            <p:nvPr/>
          </p:nvSpPr>
          <p:spPr bwMode="auto">
            <a:xfrm>
              <a:off x="2971800" y="3291864"/>
              <a:ext cx="26911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b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7" name="Text Box 21"/>
            <p:cNvSpPr txBox="1">
              <a:spLocks noChangeArrowheads="1"/>
            </p:cNvSpPr>
            <p:nvPr/>
          </p:nvSpPr>
          <p:spPr bwMode="auto">
            <a:xfrm rot="5400000">
              <a:off x="3020363" y="3062286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78" name="Text Box 21"/>
            <p:cNvSpPr txBox="1">
              <a:spLocks noChangeArrowheads="1"/>
            </p:cNvSpPr>
            <p:nvPr/>
          </p:nvSpPr>
          <p:spPr bwMode="auto">
            <a:xfrm>
              <a:off x="3032500" y="3962770"/>
              <a:ext cx="26911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g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79" name="Text Box 21"/>
            <p:cNvSpPr txBox="1">
              <a:spLocks noChangeArrowheads="1"/>
            </p:cNvSpPr>
            <p:nvPr/>
          </p:nvSpPr>
          <p:spPr bwMode="auto">
            <a:xfrm rot="5400000">
              <a:off x="3089238" y="3749759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80" name="Text Box 21"/>
            <p:cNvSpPr txBox="1">
              <a:spLocks noChangeArrowheads="1"/>
            </p:cNvSpPr>
            <p:nvPr/>
          </p:nvSpPr>
          <p:spPr bwMode="auto">
            <a:xfrm>
              <a:off x="5421312" y="5788886"/>
              <a:ext cx="2936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rPr>
                <a:t>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81" name="Text Box 21"/>
            <p:cNvSpPr txBox="1">
              <a:spLocks noChangeArrowheads="1"/>
            </p:cNvSpPr>
            <p:nvPr/>
          </p:nvSpPr>
          <p:spPr bwMode="auto">
            <a:xfrm>
              <a:off x="2593975" y="5393397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82" name="Text Box 21"/>
            <p:cNvSpPr txBox="1">
              <a:spLocks noChangeArrowheads="1"/>
            </p:cNvSpPr>
            <p:nvPr/>
          </p:nvSpPr>
          <p:spPr bwMode="auto">
            <a:xfrm rot="5400000">
              <a:off x="2994033" y="5168761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83" name="Text Box 21"/>
            <p:cNvSpPr txBox="1">
              <a:spLocks noChangeArrowheads="1"/>
            </p:cNvSpPr>
            <p:nvPr/>
          </p:nvSpPr>
          <p:spPr bwMode="auto">
            <a:xfrm>
              <a:off x="3205163" y="5395176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84" name="Text Box 21"/>
            <p:cNvSpPr txBox="1">
              <a:spLocks noChangeArrowheads="1"/>
            </p:cNvSpPr>
            <p:nvPr/>
          </p:nvSpPr>
          <p:spPr bwMode="auto">
            <a:xfrm rot="5400000">
              <a:off x="3510289" y="5170540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85" name="Text Box 21"/>
            <p:cNvSpPr txBox="1">
              <a:spLocks noChangeArrowheads="1"/>
            </p:cNvSpPr>
            <p:nvPr/>
          </p:nvSpPr>
          <p:spPr bwMode="auto">
            <a:xfrm>
              <a:off x="4027488" y="5390323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86" name="Text Box 21"/>
            <p:cNvSpPr txBox="1">
              <a:spLocks noChangeArrowheads="1"/>
            </p:cNvSpPr>
            <p:nvPr/>
          </p:nvSpPr>
          <p:spPr bwMode="auto">
            <a:xfrm rot="5400000">
              <a:off x="4326443" y="5177484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  <p:sp>
          <p:nvSpPr>
            <p:cNvPr id="87" name="Text Box 21"/>
            <p:cNvSpPr txBox="1">
              <a:spLocks noChangeArrowheads="1"/>
            </p:cNvSpPr>
            <p:nvPr/>
          </p:nvSpPr>
          <p:spPr bwMode="auto">
            <a:xfrm>
              <a:off x="4724400" y="5398734"/>
              <a:ext cx="117475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Variable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endParaRPr>
            </a:p>
          </p:txBody>
        </p:sp>
        <p:sp>
          <p:nvSpPr>
            <p:cNvPr id="88" name="Text Box 21"/>
            <p:cNvSpPr txBox="1">
              <a:spLocks noChangeArrowheads="1"/>
            </p:cNvSpPr>
            <p:nvPr/>
          </p:nvSpPr>
          <p:spPr bwMode="auto">
            <a:xfrm rot="5400000">
              <a:off x="5023356" y="5174097"/>
              <a:ext cx="235291" cy="2609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8310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40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 Box 21"/>
              <p:cNvSpPr txBox="1">
                <a:spLocks noChangeArrowheads="1"/>
              </p:cNvSpPr>
              <p:nvPr/>
            </p:nvSpPr>
            <p:spPr bwMode="auto">
              <a:xfrm>
                <a:off x="76200" y="625257"/>
                <a:ext cx="8610600" cy="6101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Predicate logic syntax has 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Terms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that represent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Formulas/formula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that evaluate to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true/false.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Objects/Elements U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Might be U={3,Bob,banana,…}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Terms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(type object):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Bound Variables: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Free Variables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  <m:r>
                      <a:rPr kumimoji="0" lang="en-CA" altLang="en-U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x, y, z,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Constants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𝑐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c, d,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c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Functions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𝑓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f, g, f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1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f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2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f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3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Skolem Functions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chemeClr val="tx1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  <m:r>
                      <a:rPr kumimoji="0" lang="en-CA" altLang="en-US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: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x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z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y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CA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:</a:t>
                </a:r>
                <a:r>
                  <a:rPr kumimoji="0" lang="el-GR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y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CA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:</a:t>
                </a:r>
                <a:r>
                  <a:rPr kumimoji="0" lang="el-GR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β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…</a:t>
                </a:r>
              </a:p>
              <a:p>
                <a:pPr marL="457200" indent="-457200" eaLnBrk="1" hangingPunct="1">
                  <a:spcBef>
                    <a:spcPct val="0"/>
                  </a:spcBef>
                  <a:defRPr/>
                </a:pPr>
                <a:r>
                  <a:rPr lang="en-US" altLang="en-US" sz="2400" dirty="0">
                    <a:solidFill>
                      <a:srgbClr val="FF00FF"/>
                    </a:solidFill>
                  </a:rPr>
                  <a:t>Deduction Reminding Variables: </a:t>
                </a:r>
                <a:r>
                  <a:rPr lang="en-CA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-2500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Formulas/Formulas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(type true/false):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Relations/Predicates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FFFF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𝑅</m:t>
                        </m:r>
                      </m:e>
                    </m:acc>
                  </m:oMath>
                </a14:m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R, P, A, B , &gt;,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&lt;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=, ...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Connectors: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, , , , , iff, ,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Quantifiers: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</a:p>
              <a:p>
                <a:pPr marL="457200" marR="0" lvl="0" indent="-4572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Punctuation: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  ) 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anose="05050102010706020507" pitchFamily="18" charset="2"/>
                </a:endParaRPr>
              </a:p>
            </p:txBody>
          </p:sp>
        </mc:Choice>
        <mc:Fallback xmlns="">
          <p:sp>
            <p:nvSpPr>
              <p:cNvPr id="37" name="Text 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6200" y="625257"/>
                <a:ext cx="8610600" cy="6101863"/>
              </a:xfrm>
              <a:prstGeom prst="rect">
                <a:avLst/>
              </a:prstGeom>
              <a:blipFill>
                <a:blip r:embed="rId3"/>
                <a:stretch>
                  <a:fillRect l="-1133" t="-799" b="-1399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Rectangle 15"/>
          <p:cNvSpPr/>
          <p:nvPr/>
        </p:nvSpPr>
        <p:spPr>
          <a:xfrm>
            <a:off x="2743200" y="5769590"/>
            <a:ext cx="4667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‘,’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13" name="Straight Connector 12"/>
          <p:cNvCxnSpPr/>
          <p:nvPr/>
        </p:nvCxnSpPr>
        <p:spPr bwMode="auto">
          <a:xfrm flipH="1" flipV="1">
            <a:off x="152400" y="1979295"/>
            <a:ext cx="6172200" cy="1905"/>
          </a:xfrm>
          <a:prstGeom prst="line">
            <a:avLst/>
          </a:prstGeom>
          <a:noFill/>
          <a:ln w="19050" cap="sq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Rectangle 13"/>
          <p:cNvSpPr/>
          <p:nvPr/>
        </p:nvSpPr>
        <p:spPr>
          <a:xfrm>
            <a:off x="4299972" y="3162084"/>
            <a:ext cx="133882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0, 1, 2, ...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180606" y="3551361"/>
            <a:ext cx="15343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+, -,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, /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Text Box 21"/>
          <p:cNvSpPr txBox="1">
            <a:spLocks noChangeArrowheads="1"/>
          </p:cNvSpPr>
          <p:nvPr/>
        </p:nvSpPr>
        <p:spPr bwMode="auto">
          <a:xfrm>
            <a:off x="6781800" y="3518321"/>
            <a:ext cx="2819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),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 </a:t>
            </a:r>
          </a:p>
        </p:txBody>
      </p:sp>
      <p:sp>
        <p:nvSpPr>
          <p:cNvPr id="18" name="Text Box 21"/>
          <p:cNvSpPr txBox="1">
            <a:spLocks noChangeArrowheads="1"/>
          </p:cNvSpPr>
          <p:nvPr/>
        </p:nvSpPr>
        <p:spPr bwMode="auto">
          <a:xfrm>
            <a:off x="6781800" y="3952073"/>
            <a:ext cx="14536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, …</a:t>
            </a:r>
          </a:p>
        </p:txBody>
      </p:sp>
      <p:sp>
        <p:nvSpPr>
          <p:cNvPr id="19" name="Text Box 21"/>
          <p:cNvSpPr txBox="1">
            <a:spLocks noChangeArrowheads="1"/>
          </p:cNvSpPr>
          <p:nvPr/>
        </p:nvSpPr>
        <p:spPr bwMode="auto">
          <a:xfrm>
            <a:off x="6781800" y="5083355"/>
            <a:ext cx="28252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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6781800" y="4696487"/>
            <a:ext cx="2819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R(t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and 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629400" y="3135924"/>
            <a:ext cx="11240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Closed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Text Box 21"/>
          <p:cNvSpPr txBox="1">
            <a:spLocks noChangeArrowheads="1"/>
          </p:cNvSpPr>
          <p:nvPr/>
        </p:nvSpPr>
        <p:spPr bwMode="auto">
          <a:xfrm>
            <a:off x="6770076" y="5410200"/>
            <a:ext cx="28252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>
          <a:xfrm>
            <a:off x="609600" y="12303"/>
            <a:ext cx="8153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Deduction Reminding Variables x</a:t>
            </a:r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411285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609600" y="12303"/>
            <a:ext cx="8153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Deduction Reminding Variables x</a:t>
            </a:r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713344"/>
            <a:ext cx="1223454" cy="1239990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AutoShape 8"/>
          <p:cNvSpPr>
            <a:spLocks noChangeArrowheads="1"/>
          </p:cNvSpPr>
          <p:nvPr/>
        </p:nvSpPr>
        <p:spPr bwMode="auto">
          <a:xfrm>
            <a:off x="1339953" y="812577"/>
            <a:ext cx="3232047" cy="878373"/>
          </a:xfrm>
          <a:prstGeom prst="wedgeRectCallout">
            <a:avLst>
              <a:gd name="adj1" fmla="val -63742"/>
              <a:gd name="adj2" fmla="val -3101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How would you prove </a:t>
            </a:r>
          </a:p>
          <a:p>
            <a:pPr marL="0" lvl="2" indent="0" algn="ctr" eaLnBrk="1" hangingPunct="1">
              <a:spcBef>
                <a:spcPct val="0"/>
              </a:spcBef>
              <a:buNone/>
            </a:pP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endParaRPr lang="en-CA" altLang="en-US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ctr" eaLnBrk="1" hangingPunct="1">
              <a:spcBef>
                <a:spcPct val="0"/>
              </a:spcBef>
              <a:buNone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719046"/>
            <a:ext cx="3024425" cy="1947954"/>
          </a:xfrm>
          <a:prstGeom prst="wedgeRoundRectCallout">
            <a:avLst>
              <a:gd name="adj1" fmla="val 57161"/>
              <a:gd name="adj2" fmla="val -3734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2" indent="0" algn="ctr"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would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assume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endParaRPr lang="en-US" dirty="0">
              <a:solidFill>
                <a:srgbClr val="FFC000"/>
              </a:solidFill>
            </a:endParaRPr>
          </a:p>
          <a:p>
            <a:pPr marL="0" lvl="2" indent="0" algn="ctr">
              <a:buNone/>
              <a:defRPr/>
            </a:pP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then prove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endParaRPr lang="en-US" dirty="0">
              <a:solidFill>
                <a:srgbClr val="FFC000"/>
              </a:solidFill>
            </a:endParaRPr>
          </a:p>
          <a:p>
            <a:pPr marL="0" lvl="2" indent="0" algn="ctr">
              <a:buNone/>
              <a:defRPr/>
            </a:pP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then conclude 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618563" y="2733938"/>
            <a:ext cx="40296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Formal Proof:</a:t>
            </a:r>
          </a:p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 is 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algn="l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3" name="AutoShape 8"/>
          <p:cNvSpPr>
            <a:spLocks noChangeArrowheads="1"/>
          </p:cNvSpPr>
          <p:nvPr/>
        </p:nvSpPr>
        <p:spPr bwMode="auto">
          <a:xfrm>
            <a:off x="1383498" y="1791786"/>
            <a:ext cx="3232047" cy="878373"/>
          </a:xfrm>
          <a:prstGeom prst="wedgeRectCallout">
            <a:avLst>
              <a:gd name="adj1" fmla="val -63742"/>
              <a:gd name="adj2" fmla="val -3101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This is called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Deduction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5" name="AutoShape 8"/>
          <p:cNvSpPr>
            <a:spLocks noChangeArrowheads="1"/>
          </p:cNvSpPr>
          <p:nvPr/>
        </p:nvSpPr>
        <p:spPr bwMode="auto">
          <a:xfrm>
            <a:off x="5043620" y="2819399"/>
            <a:ext cx="3719380" cy="2237305"/>
          </a:xfrm>
          <a:prstGeom prst="wedgeRectCallout">
            <a:avLst>
              <a:gd name="adj1" fmla="val -55451"/>
              <a:gd name="adj2" fmla="val -34734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Each line in the block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from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olidFill>
                  <a:srgbClr val="FFFFFF"/>
                </a:solidFill>
              </a:rPr>
              <a:t>to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endParaRPr lang="en-CA" altLang="en-US" sz="2400" dirty="0">
              <a:solidFill>
                <a:srgbClr val="FFC000"/>
              </a:solidFill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needs to follow logically from the previous lines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a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nd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from previously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known things.</a:t>
            </a:r>
          </a:p>
        </p:txBody>
      </p:sp>
      <p:sp>
        <p:nvSpPr>
          <p:cNvPr id="36" name="AutoShape 8"/>
          <p:cNvSpPr>
            <a:spLocks noChangeArrowheads="1"/>
          </p:cNvSpPr>
          <p:nvPr/>
        </p:nvSpPr>
        <p:spPr bwMode="auto">
          <a:xfrm>
            <a:off x="1854924" y="5821683"/>
            <a:ext cx="4988037" cy="482060"/>
          </a:xfrm>
          <a:prstGeom prst="wedgeRectCallout">
            <a:avLst>
              <a:gd name="adj1" fmla="val -53790"/>
              <a:gd name="adj2" fmla="val -41858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The convention is to indent this block.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7" name="AutoShape 8"/>
          <p:cNvSpPr>
            <a:spLocks noChangeArrowheads="1"/>
          </p:cNvSpPr>
          <p:nvPr/>
        </p:nvSpPr>
        <p:spPr bwMode="auto">
          <a:xfrm>
            <a:off x="1880968" y="5180019"/>
            <a:ext cx="6921139" cy="573573"/>
          </a:xfrm>
          <a:prstGeom prst="wedgeRectCallout">
            <a:avLst>
              <a:gd name="adj1" fmla="val -57031"/>
              <a:gd name="adj2" fmla="val -40865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Except for the first line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FFFF"/>
                </a:solidFill>
              </a:rPr>
              <a:t>,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r>
              <a:rPr lang="en-CA" sz="2400" dirty="0">
                <a:solidFill>
                  <a:srgbClr val="FFFFFF"/>
                </a:solidFill>
              </a:rPr>
              <a:t>which </a:t>
            </a:r>
            <a:r>
              <a:rPr lang="en-CA" altLang="en-US" sz="2400" noProof="0" dirty="0">
                <a:solidFill>
                  <a:srgbClr val="FFFFFF"/>
                </a:solidFill>
              </a:rPr>
              <a:t>is just assumed.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AutoShape 8"/>
          <p:cNvSpPr>
            <a:spLocks noChangeArrowheads="1"/>
          </p:cNvSpPr>
          <p:nvPr/>
        </p:nvSpPr>
        <p:spPr bwMode="auto">
          <a:xfrm>
            <a:off x="1848393" y="6375940"/>
            <a:ext cx="6496046" cy="482060"/>
          </a:xfrm>
          <a:prstGeom prst="wedgeRectCallout">
            <a:avLst>
              <a:gd name="adj1" fmla="val -53790"/>
              <a:gd name="adj2" fmla="val -41858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The conclusion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cs typeface="Times New Roman" panose="02020603050405020304" pitchFamily="18" charset="0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</a:rPr>
              <a:t>is stated after the block.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8466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3" grpId="0" animBg="1"/>
      <p:bldP spid="35" grpId="0" animBg="1"/>
      <p:bldP spid="36" grpId="0" animBg="1"/>
      <p:bldP spid="37" grpId="0" animBg="1"/>
      <p:bldP spid="38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609600" y="12303"/>
            <a:ext cx="8153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Deduction Reminding Variables x</a:t>
            </a:r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713344"/>
            <a:ext cx="1223454" cy="1239990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AutoShape 35">
            <a:extLst>
              <a:ext uri="{FF2B5EF4-FFF2-40B4-BE49-F238E27FC236}">
                <a16:creationId xmlns:a16="http://schemas.microsoft.com/office/drawing/2014/main" id="{6FEB2407-D1DA-4219-A3E9-AC709D19D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200400"/>
            <a:ext cx="8417820" cy="2362200"/>
          </a:xfrm>
          <a:prstGeom prst="wedgeRoundRectCallout">
            <a:avLst>
              <a:gd name="adj1" fmla="val 34727"/>
              <a:gd name="adj2" fmla="val -55577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problem is that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Hilbert Proof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must be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a sequence of true statements.</a:t>
            </a:r>
          </a:p>
          <a:p>
            <a:pPr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But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is only assumed and hence in itself not necessarily true.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same with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Hence, we call this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Meta-Proof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1447800" y="762000"/>
            <a:ext cx="40296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Formal Proof:</a:t>
            </a:r>
          </a:p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 is 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algn="l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4135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9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609600" y="12303"/>
            <a:ext cx="8153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Deduction Reminding Variables x</a:t>
            </a:r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713344"/>
            <a:ext cx="1223454" cy="1239990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AutoShape 35">
            <a:extLst>
              <a:ext uri="{FF2B5EF4-FFF2-40B4-BE49-F238E27FC236}">
                <a16:creationId xmlns:a16="http://schemas.microsoft.com/office/drawing/2014/main" id="{6FEB2407-D1DA-4219-A3E9-AC709D19D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634" y="3200401"/>
            <a:ext cx="6737166" cy="2438399"/>
          </a:xfrm>
          <a:prstGeom prst="wedgeRoundRectCallout">
            <a:avLst>
              <a:gd name="adj1" fmla="val 37441"/>
              <a:gd name="adj2" fmla="val -55546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In order to make it into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Hilbert Proof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we assume  “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00FF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”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in font of each line.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buNone/>
              <a:defRPr/>
            </a:pP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00FF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is clearly a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true statements in itself.</a:t>
            </a:r>
          </a:p>
          <a:p>
            <a:pPr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can be proved from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</a:p>
          <a:p>
            <a:pPr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then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00FF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is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can be proved from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00FF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1447800" y="762000"/>
            <a:ext cx="40296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Formal Proof:</a:t>
            </a:r>
          </a:p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 is 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algn="l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7BA458D-A244-49DD-B05C-87383113865B}"/>
              </a:ext>
            </a:extLst>
          </p:cNvPr>
          <p:cNvSpPr/>
          <p:nvPr/>
        </p:nvSpPr>
        <p:spPr>
          <a:xfrm>
            <a:off x="1466805" y="1503500"/>
            <a:ext cx="1008609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468070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0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609600" y="12303"/>
            <a:ext cx="8153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Deduction Reminding Variables x</a:t>
            </a:r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713344"/>
            <a:ext cx="1223454" cy="1239990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AutoShape 35">
            <a:extLst>
              <a:ext uri="{FF2B5EF4-FFF2-40B4-BE49-F238E27FC236}">
                <a16:creationId xmlns:a16="http://schemas.microsoft.com/office/drawing/2014/main" id="{6FEB2407-D1DA-4219-A3E9-AC709D19D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634" y="3200401"/>
            <a:ext cx="6965766" cy="1523999"/>
          </a:xfrm>
          <a:prstGeom prst="wedgeRoundRectCallout">
            <a:avLst>
              <a:gd name="adj1" fmla="val 37441"/>
              <a:gd name="adj2" fmla="val -55546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 fact that x is a </a:t>
            </a:r>
            <a:r>
              <a:rPr lang="en-US" altLang="en-US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free variable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complicates things.</a:t>
            </a:r>
          </a:p>
          <a:p>
            <a:pPr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Recall that there is an assumed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in front.</a:t>
            </a:r>
          </a:p>
          <a:p>
            <a:pPr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No problem, this is still a fine proof.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1447800" y="762000"/>
            <a:ext cx="40296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Formal Proof:</a:t>
            </a:r>
          </a:p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 is 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algn="l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7BA458D-A244-49DD-B05C-87383113865B}"/>
              </a:ext>
            </a:extLst>
          </p:cNvPr>
          <p:cNvSpPr/>
          <p:nvPr/>
        </p:nvSpPr>
        <p:spPr>
          <a:xfrm>
            <a:off x="1466805" y="1503500"/>
            <a:ext cx="1008609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</p:txBody>
      </p:sp>
      <p:sp>
        <p:nvSpPr>
          <p:cNvPr id="32" name="Text Box 44"/>
          <p:cNvSpPr txBox="1">
            <a:spLocks noChangeArrowheads="1"/>
          </p:cNvSpPr>
          <p:nvPr/>
        </p:nvSpPr>
        <p:spPr bwMode="auto">
          <a:xfrm>
            <a:off x="830152" y="1486986"/>
            <a:ext cx="2533066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[              </a:t>
            </a:r>
            <a:r>
              <a:rPr lang="en-US" altLang="en-US" sz="2400" dirty="0">
                <a:solidFill>
                  <a:srgbClr val="00FF00"/>
                </a:solidFill>
                <a:latin typeface="+mj-lt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]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855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2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609600" y="12303"/>
            <a:ext cx="8153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Deduction Reminding Variables x</a:t>
            </a:r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713344"/>
            <a:ext cx="1223454" cy="1239990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AutoShape 35">
            <a:extLst>
              <a:ext uri="{FF2B5EF4-FFF2-40B4-BE49-F238E27FC236}">
                <a16:creationId xmlns:a16="http://schemas.microsoft.com/office/drawing/2014/main" id="{6FEB2407-D1DA-4219-A3E9-AC709D19D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633" y="3200401"/>
            <a:ext cx="8136005" cy="1523999"/>
          </a:xfrm>
          <a:prstGeom prst="wedgeRoundRectCallout">
            <a:avLst>
              <a:gd name="adj1" fmla="val 32143"/>
              <a:gd name="adj2" fmla="val -61975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 problem is that without the “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00FF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”, it is not a good proof.</a:t>
            </a:r>
          </a:p>
          <a:p>
            <a:pPr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</a:rPr>
              <a:t>   [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00FF00"/>
                </a:solidFill>
              </a:rPr>
              <a:t>[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  </a:t>
            </a:r>
            <a:r>
              <a:rPr lang="en-US" altLang="en-US" sz="2400" dirty="0">
                <a:latin typeface="+mj-lt"/>
              </a:rPr>
              <a:t>proved</a:t>
            </a:r>
          </a:p>
          <a:p>
            <a:pPr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       "</a:t>
            </a:r>
            <a:r>
              <a:rPr lang="en-US" altLang="en-US" sz="2400" dirty="0">
                <a:solidFill>
                  <a:srgbClr val="00FF00"/>
                </a:solidFill>
              </a:rPr>
              <a:t>x [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        </a:t>
            </a:r>
            <a:r>
              <a:rPr lang="en-US" altLang="en-US" sz="2400" dirty="0"/>
              <a:t>concluded</a:t>
            </a:r>
          </a:p>
          <a:p>
            <a:pPr>
              <a:buNone/>
              <a:defRPr/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1" name="Text Box 44"/>
          <p:cNvSpPr txBox="1">
            <a:spLocks noChangeArrowheads="1"/>
          </p:cNvSpPr>
          <p:nvPr/>
        </p:nvSpPr>
        <p:spPr bwMode="auto">
          <a:xfrm>
            <a:off x="830152" y="1486986"/>
            <a:ext cx="2533066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[              </a:t>
            </a:r>
            <a:r>
              <a:rPr lang="en-US" altLang="en-US" sz="2400" dirty="0">
                <a:solidFill>
                  <a:srgbClr val="00FF00"/>
                </a:solidFill>
                <a:latin typeface="+mj-lt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]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638800" y="3810000"/>
            <a:ext cx="2057400" cy="762000"/>
            <a:chOff x="4114800" y="3810000"/>
            <a:chExt cx="2057400" cy="762000"/>
          </a:xfrm>
        </p:grpSpPr>
        <p:sp>
          <p:nvSpPr>
            <p:cNvPr id="4" name="Rectangle 3"/>
            <p:cNvSpPr/>
            <p:nvPr/>
          </p:nvSpPr>
          <p:spPr>
            <a:xfrm>
              <a:off x="4406140" y="3957935"/>
              <a:ext cx="176606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buNone/>
                <a:defRPr/>
              </a:pPr>
              <a:r>
                <a:rPr lang="en-US" altLang="en-US" sz="24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are different.</a:t>
              </a:r>
              <a:endParaRPr lang="en-US" alt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5" name="Right Brace 4"/>
            <p:cNvSpPr/>
            <p:nvPr/>
          </p:nvSpPr>
          <p:spPr bwMode="auto">
            <a:xfrm>
              <a:off x="4114800" y="3810000"/>
              <a:ext cx="228600" cy="762000"/>
            </a:xfrm>
            <a:prstGeom prst="rightBrac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  <p:txBody>
            <a:bodyPr rtlCol="0" anchor="ctr"/>
            <a:lstStyle/>
            <a:p>
              <a:pPr algn="ctr"/>
              <a:endParaRPr lang="en-CA"/>
            </a:p>
          </p:txBody>
        </p:sp>
      </p:grpSp>
      <p:sp>
        <p:nvSpPr>
          <p:cNvPr id="2" name="Freeform 1"/>
          <p:cNvSpPr/>
          <p:nvPr/>
        </p:nvSpPr>
        <p:spPr>
          <a:xfrm>
            <a:off x="3268716" y="1831428"/>
            <a:ext cx="160284" cy="606972"/>
          </a:xfrm>
          <a:custGeom>
            <a:avLst/>
            <a:gdLst>
              <a:gd name="connsiteX0" fmla="*/ 21021 w 993228"/>
              <a:gd name="connsiteY0" fmla="*/ 0 h 740979"/>
              <a:gd name="connsiteX1" fmla="*/ 352097 w 993228"/>
              <a:gd name="connsiteY1" fmla="*/ 515006 h 740979"/>
              <a:gd name="connsiteX2" fmla="*/ 0 w 993228"/>
              <a:gd name="connsiteY2" fmla="*/ 740979 h 740979"/>
              <a:gd name="connsiteX3" fmla="*/ 0 w 993228"/>
              <a:gd name="connsiteY3" fmla="*/ 740979 h 740979"/>
              <a:gd name="connsiteX4" fmla="*/ 993228 w 993228"/>
              <a:gd name="connsiteY4" fmla="*/ 588579 h 740979"/>
              <a:gd name="connsiteX0" fmla="*/ 21021 w 352151"/>
              <a:gd name="connsiteY0" fmla="*/ 0 h 740979"/>
              <a:gd name="connsiteX1" fmla="*/ 352097 w 352151"/>
              <a:gd name="connsiteY1" fmla="*/ 515006 h 740979"/>
              <a:gd name="connsiteX2" fmla="*/ 0 w 352151"/>
              <a:gd name="connsiteY2" fmla="*/ 740979 h 740979"/>
              <a:gd name="connsiteX3" fmla="*/ 0 w 352151"/>
              <a:gd name="connsiteY3" fmla="*/ 740979 h 740979"/>
              <a:gd name="connsiteX0" fmla="*/ 21021 w 294371"/>
              <a:gd name="connsiteY0" fmla="*/ 0 h 740979"/>
              <a:gd name="connsiteX1" fmla="*/ 294290 w 294371"/>
              <a:gd name="connsiteY1" fmla="*/ 352095 h 740979"/>
              <a:gd name="connsiteX2" fmla="*/ 0 w 294371"/>
              <a:gd name="connsiteY2" fmla="*/ 740979 h 740979"/>
              <a:gd name="connsiteX3" fmla="*/ 0 w 294371"/>
              <a:gd name="connsiteY3" fmla="*/ 740979 h 740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371" h="740979">
                <a:moveTo>
                  <a:pt x="21021" y="0"/>
                </a:moveTo>
                <a:cubicBezTo>
                  <a:pt x="188310" y="195755"/>
                  <a:pt x="297793" y="228599"/>
                  <a:pt x="294290" y="352095"/>
                </a:cubicBezTo>
                <a:cubicBezTo>
                  <a:pt x="290787" y="475591"/>
                  <a:pt x="49048" y="676165"/>
                  <a:pt x="0" y="740979"/>
                </a:cubicBezTo>
                <a:lnTo>
                  <a:pt x="0" y="740979"/>
                </a:lnTo>
              </a:path>
            </a:pathLst>
          </a:custGeom>
          <a:noFill/>
          <a:ln w="28575">
            <a:solidFill>
              <a:srgbClr val="FF0000"/>
            </a:solidFill>
            <a:tailEnd type="arrow"/>
          </a:ln>
        </p:spPr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1447800" y="762000"/>
            <a:ext cx="40296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Formal Proof:</a:t>
            </a:r>
          </a:p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 is 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algn="l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3894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2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609600" y="12303"/>
            <a:ext cx="8153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Deduction Reminding Variables x</a:t>
            </a:r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713344"/>
            <a:ext cx="1223454" cy="1239990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Text Box 44"/>
          <p:cNvSpPr txBox="1">
            <a:spLocks noChangeArrowheads="1"/>
          </p:cNvSpPr>
          <p:nvPr/>
        </p:nvSpPr>
        <p:spPr bwMode="auto">
          <a:xfrm>
            <a:off x="830152" y="1486986"/>
            <a:ext cx="2533066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[              </a:t>
            </a:r>
            <a:r>
              <a:rPr lang="en-US" altLang="en-US" sz="2400" dirty="0">
                <a:solidFill>
                  <a:srgbClr val="00FF00"/>
                </a:solidFill>
                <a:latin typeface="+mj-lt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]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</p:txBody>
      </p:sp>
      <p:sp>
        <p:nvSpPr>
          <p:cNvPr id="2" name="Freeform 1"/>
          <p:cNvSpPr/>
          <p:nvPr/>
        </p:nvSpPr>
        <p:spPr>
          <a:xfrm>
            <a:off x="3268716" y="1831428"/>
            <a:ext cx="160284" cy="606972"/>
          </a:xfrm>
          <a:custGeom>
            <a:avLst/>
            <a:gdLst>
              <a:gd name="connsiteX0" fmla="*/ 21021 w 993228"/>
              <a:gd name="connsiteY0" fmla="*/ 0 h 740979"/>
              <a:gd name="connsiteX1" fmla="*/ 352097 w 993228"/>
              <a:gd name="connsiteY1" fmla="*/ 515006 h 740979"/>
              <a:gd name="connsiteX2" fmla="*/ 0 w 993228"/>
              <a:gd name="connsiteY2" fmla="*/ 740979 h 740979"/>
              <a:gd name="connsiteX3" fmla="*/ 0 w 993228"/>
              <a:gd name="connsiteY3" fmla="*/ 740979 h 740979"/>
              <a:gd name="connsiteX4" fmla="*/ 993228 w 993228"/>
              <a:gd name="connsiteY4" fmla="*/ 588579 h 740979"/>
              <a:gd name="connsiteX0" fmla="*/ 21021 w 352151"/>
              <a:gd name="connsiteY0" fmla="*/ 0 h 740979"/>
              <a:gd name="connsiteX1" fmla="*/ 352097 w 352151"/>
              <a:gd name="connsiteY1" fmla="*/ 515006 h 740979"/>
              <a:gd name="connsiteX2" fmla="*/ 0 w 352151"/>
              <a:gd name="connsiteY2" fmla="*/ 740979 h 740979"/>
              <a:gd name="connsiteX3" fmla="*/ 0 w 352151"/>
              <a:gd name="connsiteY3" fmla="*/ 740979 h 740979"/>
              <a:gd name="connsiteX0" fmla="*/ 21021 w 294371"/>
              <a:gd name="connsiteY0" fmla="*/ 0 h 740979"/>
              <a:gd name="connsiteX1" fmla="*/ 294290 w 294371"/>
              <a:gd name="connsiteY1" fmla="*/ 352095 h 740979"/>
              <a:gd name="connsiteX2" fmla="*/ 0 w 294371"/>
              <a:gd name="connsiteY2" fmla="*/ 740979 h 740979"/>
              <a:gd name="connsiteX3" fmla="*/ 0 w 294371"/>
              <a:gd name="connsiteY3" fmla="*/ 740979 h 740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371" h="740979">
                <a:moveTo>
                  <a:pt x="21021" y="0"/>
                </a:moveTo>
                <a:cubicBezTo>
                  <a:pt x="188310" y="195755"/>
                  <a:pt x="297793" y="228599"/>
                  <a:pt x="294290" y="352095"/>
                </a:cubicBezTo>
                <a:cubicBezTo>
                  <a:pt x="290787" y="475591"/>
                  <a:pt x="49048" y="676165"/>
                  <a:pt x="0" y="740979"/>
                </a:cubicBezTo>
                <a:lnTo>
                  <a:pt x="0" y="740979"/>
                </a:lnTo>
              </a:path>
            </a:pathLst>
          </a:custGeom>
          <a:noFill/>
          <a:ln w="28575">
            <a:solidFill>
              <a:srgbClr val="FF0000"/>
            </a:solidFill>
            <a:tailEnd type="arrow"/>
          </a:ln>
        </p:spPr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1447800" y="762000"/>
            <a:ext cx="40296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Formal Proof:</a:t>
            </a:r>
          </a:p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 is 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algn="l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9" name="AutoShape 55"/>
          <p:cNvSpPr>
            <a:spLocks noChangeArrowheads="1"/>
          </p:cNvSpPr>
          <p:nvPr/>
        </p:nvSpPr>
        <p:spPr bwMode="auto">
          <a:xfrm>
            <a:off x="457200" y="3581400"/>
            <a:ext cx="4038600" cy="554218"/>
          </a:xfrm>
          <a:prstGeom prst="wedgeRoundRectCallout">
            <a:avLst>
              <a:gd name="adj1" fmla="val 43389"/>
              <a:gd name="adj2" fmla="val -7418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Assume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</a:p>
        </p:txBody>
      </p:sp>
      <p:sp>
        <p:nvSpPr>
          <p:cNvPr id="50" name="AutoShape 58"/>
          <p:cNvSpPr>
            <a:spLocks noChangeArrowheads="1"/>
          </p:cNvSpPr>
          <p:nvPr/>
        </p:nvSpPr>
        <p:spPr bwMode="auto">
          <a:xfrm>
            <a:off x="5136858" y="3581399"/>
            <a:ext cx="3760692" cy="554219"/>
          </a:xfrm>
          <a:prstGeom prst="wedgeRoundRectCallout">
            <a:avLst>
              <a:gd name="adj1" fmla="val 29448"/>
              <a:gd name="adj2" fmla="val -70378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Goal: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51" name="Oval 50"/>
          <p:cNvSpPr/>
          <p:nvPr/>
        </p:nvSpPr>
        <p:spPr>
          <a:xfrm>
            <a:off x="2849881" y="3594466"/>
            <a:ext cx="45719" cy="649188"/>
          </a:xfrm>
          <a:prstGeom prst="ellipse">
            <a:avLst/>
          </a:prstGeom>
        </p:spPr>
        <p:txBody>
          <a:bodyPr wrap="square" rtlCol="0" anchor="ctr">
            <a:spAutoFit/>
          </a:bodyPr>
          <a:lstStyle/>
          <a:p>
            <a:pPr marL="0" algn="l"/>
            <a:endParaRPr lang="en-CA" sz="2400" dirty="0">
              <a:latin typeface="+mj-lt"/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5791200" y="4196390"/>
            <a:ext cx="2209800" cy="505506"/>
            <a:chOff x="5257800" y="4491190"/>
            <a:chExt cx="2209800" cy="505506"/>
          </a:xfrm>
        </p:grpSpPr>
        <p:sp>
          <p:nvSpPr>
            <p:cNvPr id="53" name="Rectangle 52"/>
            <p:cNvSpPr/>
            <p:nvPr/>
          </p:nvSpPr>
          <p:spPr>
            <a:xfrm>
              <a:off x="5257800" y="4524375"/>
              <a:ext cx="9906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6477000" y="4535031"/>
              <a:ext cx="9906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5943600" y="4491190"/>
              <a:ext cx="5334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n-US" altLang="en-US" sz="2400" dirty="0">
                  <a:sym typeface="Symbol" panose="05050102010706020507" pitchFamily="18" charset="2"/>
                </a:rPr>
                <a:t></a:t>
              </a: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143000" y="4229575"/>
            <a:ext cx="2590800" cy="1949648"/>
            <a:chOff x="1143000" y="4839175"/>
            <a:chExt cx="2590800" cy="1949648"/>
          </a:xfrm>
        </p:grpSpPr>
        <p:sp>
          <p:nvSpPr>
            <p:cNvPr id="57" name="Rectangle 56"/>
            <p:cNvSpPr/>
            <p:nvPr/>
          </p:nvSpPr>
          <p:spPr>
            <a:xfrm>
              <a:off x="1143000" y="4839175"/>
              <a:ext cx="990600" cy="19389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400" dirty="0">
                <a:solidFill>
                  <a:srgbClr val="FFC000"/>
                </a:solidFill>
              </a:endParaRPr>
            </a:p>
            <a:p>
              <a:pPr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400" dirty="0">
                <a:solidFill>
                  <a:srgbClr val="FFC000"/>
                </a:solidFill>
              </a:endParaRPr>
            </a:p>
            <a:p>
              <a:pPr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400" dirty="0">
                <a:solidFill>
                  <a:srgbClr val="FFC000"/>
                </a:solidFill>
              </a:endParaRPr>
            </a:p>
            <a:p>
              <a:pPr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 </a:t>
              </a:r>
              <a:endParaRPr lang="en-US" altLang="en-US" sz="2400" dirty="0">
                <a:solidFill>
                  <a:srgbClr val="FFC000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2743200" y="4849831"/>
              <a:ext cx="990600" cy="19389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400" dirty="0">
                <a:solidFill>
                  <a:srgbClr val="FFC000"/>
                </a:solidFill>
              </a:endParaRPr>
            </a:p>
            <a:p>
              <a:pPr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400" dirty="0">
                <a:solidFill>
                  <a:srgbClr val="FFC000"/>
                </a:solidFill>
              </a:endParaRPr>
            </a:p>
            <a:p>
              <a:pPr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400" dirty="0">
                <a:solidFill>
                  <a:srgbClr val="FFC000"/>
                </a:solidFill>
              </a:endParaRPr>
            </a:p>
            <a:p>
              <a:pPr algn="l">
                <a:defRPr/>
              </a:pP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</a:t>
              </a:r>
              <a:endParaRPr lang="en-US" altLang="en-US" sz="2400" dirty="0">
                <a:solidFill>
                  <a:srgbClr val="FFC000"/>
                </a:solidFill>
              </a:endParaRPr>
            </a:p>
          </p:txBody>
        </p:sp>
      </p:grpSp>
      <p:sp>
        <p:nvSpPr>
          <p:cNvPr id="59" name="Oval 58"/>
          <p:cNvSpPr/>
          <p:nvPr/>
        </p:nvSpPr>
        <p:spPr>
          <a:xfrm>
            <a:off x="411481" y="3594466"/>
            <a:ext cx="45719" cy="649188"/>
          </a:xfrm>
          <a:prstGeom prst="ellipse">
            <a:avLst/>
          </a:prstGeom>
        </p:spPr>
        <p:txBody>
          <a:bodyPr wrap="square" rtlCol="0" anchor="ctr">
            <a:spAutoFit/>
          </a:bodyPr>
          <a:lstStyle/>
          <a:p>
            <a:pPr marL="0" algn="l"/>
            <a:endParaRPr lang="en-CA" sz="2400" dirty="0">
              <a:latin typeface="+mj-lt"/>
            </a:endParaRPr>
          </a:p>
        </p:txBody>
      </p:sp>
      <p:sp>
        <p:nvSpPr>
          <p:cNvPr id="60" name="Oval 59"/>
          <p:cNvSpPr/>
          <p:nvPr/>
        </p:nvSpPr>
        <p:spPr>
          <a:xfrm>
            <a:off x="914400" y="4240230"/>
            <a:ext cx="1066800" cy="1977569"/>
          </a:xfrm>
          <a:prstGeom prst="ellipse">
            <a:avLst/>
          </a:prstGeom>
          <a:ln>
            <a:solidFill>
              <a:srgbClr val="FF0000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400" dirty="0">
              <a:latin typeface="+mj-lt"/>
            </a:endParaRPr>
          </a:p>
        </p:txBody>
      </p:sp>
      <p:sp>
        <p:nvSpPr>
          <p:cNvPr id="61" name="AutoShape 55"/>
          <p:cNvSpPr>
            <a:spLocks noChangeArrowheads="1"/>
          </p:cNvSpPr>
          <p:nvPr/>
        </p:nvSpPr>
        <p:spPr bwMode="auto">
          <a:xfrm>
            <a:off x="5486400" y="4886800"/>
            <a:ext cx="2728780" cy="942975"/>
          </a:xfrm>
          <a:prstGeom prst="wedgeRoundRectCallout">
            <a:avLst>
              <a:gd name="adj1" fmla="val 52979"/>
              <a:gd name="adj2" fmla="val -6481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No.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Maybe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(1)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(0)</a:t>
            </a:r>
            <a:r>
              <a:rPr lang="en-CA" altLang="en-US" sz="2400" dirty="0"/>
              <a:t> .</a:t>
            </a:r>
          </a:p>
          <a:p>
            <a:pPr algn="ctr"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00FF"/>
              </a:solidFill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2057400" y="4191000"/>
            <a:ext cx="1543317" cy="1977569"/>
            <a:chOff x="2057400" y="4800600"/>
            <a:chExt cx="1543317" cy="1977569"/>
          </a:xfrm>
        </p:grpSpPr>
        <p:sp>
          <p:nvSpPr>
            <p:cNvPr id="63" name="Rectangle 62"/>
            <p:cNvSpPr/>
            <p:nvPr/>
          </p:nvSpPr>
          <p:spPr>
            <a:xfrm>
              <a:off x="2057400" y="5486400"/>
              <a:ext cx="5334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n-US" altLang="en-US" sz="2400" dirty="0">
                  <a:solidFill>
                    <a:srgbClr val="FF0000"/>
                  </a:solidFill>
                  <a:sym typeface="Symbol" panose="05050102010706020507" pitchFamily="18" charset="2"/>
                </a:rPr>
                <a:t></a:t>
              </a:r>
            </a:p>
          </p:txBody>
        </p:sp>
        <p:sp>
          <p:nvSpPr>
            <p:cNvPr id="64" name="Oval 63"/>
            <p:cNvSpPr/>
            <p:nvPr/>
          </p:nvSpPr>
          <p:spPr>
            <a:xfrm>
              <a:off x="2533917" y="4800600"/>
              <a:ext cx="1066800" cy="1977569"/>
            </a:xfrm>
            <a:prstGeom prst="ellipse">
              <a:avLst/>
            </a:prstGeom>
            <a:ln>
              <a:solidFill>
                <a:srgbClr val="FF00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400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7784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0" grpId="0" animBg="1"/>
      <p:bldP spid="60" grpId="0" animBg="1"/>
      <p:bldP spid="61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609600" y="12303"/>
            <a:ext cx="8153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Deduction Reminding Variables x</a:t>
            </a:r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713344"/>
            <a:ext cx="1223454" cy="1239990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AutoShape 35">
            <a:extLst>
              <a:ext uri="{FF2B5EF4-FFF2-40B4-BE49-F238E27FC236}">
                <a16:creationId xmlns:a16="http://schemas.microsoft.com/office/drawing/2014/main" id="{6FEB2407-D1DA-4219-A3E9-AC709D19D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634" y="3200400"/>
            <a:ext cx="5975166" cy="990599"/>
          </a:xfrm>
          <a:prstGeom prst="wedgeRoundRectCallout">
            <a:avLst>
              <a:gd name="adj1" fmla="val 37441"/>
              <a:gd name="adj2" fmla="val -55546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 solution is that we much remember that </a:t>
            </a:r>
          </a:p>
          <a:p>
            <a:pPr lvl="0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the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includes all of 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00FF00"/>
                </a:solidFill>
              </a:rPr>
              <a:t>[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00FF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00FF00"/>
                </a:solidFill>
              </a:rPr>
              <a:t> ]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1447800" y="762000"/>
            <a:ext cx="40296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Formal Proof:</a:t>
            </a:r>
          </a:p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 is 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algn="l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7BA458D-A244-49DD-B05C-87383113865B}"/>
              </a:ext>
            </a:extLst>
          </p:cNvPr>
          <p:cNvSpPr/>
          <p:nvPr/>
        </p:nvSpPr>
        <p:spPr>
          <a:xfrm>
            <a:off x="1466805" y="1503500"/>
            <a:ext cx="1008609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</p:txBody>
      </p:sp>
      <p:sp>
        <p:nvSpPr>
          <p:cNvPr id="32" name="Text Box 44"/>
          <p:cNvSpPr txBox="1">
            <a:spLocks noChangeArrowheads="1"/>
          </p:cNvSpPr>
          <p:nvPr/>
        </p:nvSpPr>
        <p:spPr bwMode="auto">
          <a:xfrm>
            <a:off x="830152" y="1486986"/>
            <a:ext cx="2533066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 [              </a:t>
            </a:r>
            <a:r>
              <a:rPr lang="en-US" altLang="en-US" sz="2400" dirty="0">
                <a:solidFill>
                  <a:srgbClr val="00FF00"/>
                </a:solidFill>
                <a:latin typeface="+mj-lt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]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3268716" y="1831428"/>
            <a:ext cx="160284" cy="606972"/>
          </a:xfrm>
          <a:custGeom>
            <a:avLst/>
            <a:gdLst>
              <a:gd name="connsiteX0" fmla="*/ 21021 w 993228"/>
              <a:gd name="connsiteY0" fmla="*/ 0 h 740979"/>
              <a:gd name="connsiteX1" fmla="*/ 352097 w 993228"/>
              <a:gd name="connsiteY1" fmla="*/ 515006 h 740979"/>
              <a:gd name="connsiteX2" fmla="*/ 0 w 993228"/>
              <a:gd name="connsiteY2" fmla="*/ 740979 h 740979"/>
              <a:gd name="connsiteX3" fmla="*/ 0 w 993228"/>
              <a:gd name="connsiteY3" fmla="*/ 740979 h 740979"/>
              <a:gd name="connsiteX4" fmla="*/ 993228 w 993228"/>
              <a:gd name="connsiteY4" fmla="*/ 588579 h 740979"/>
              <a:gd name="connsiteX0" fmla="*/ 21021 w 352151"/>
              <a:gd name="connsiteY0" fmla="*/ 0 h 740979"/>
              <a:gd name="connsiteX1" fmla="*/ 352097 w 352151"/>
              <a:gd name="connsiteY1" fmla="*/ 515006 h 740979"/>
              <a:gd name="connsiteX2" fmla="*/ 0 w 352151"/>
              <a:gd name="connsiteY2" fmla="*/ 740979 h 740979"/>
              <a:gd name="connsiteX3" fmla="*/ 0 w 352151"/>
              <a:gd name="connsiteY3" fmla="*/ 740979 h 740979"/>
              <a:gd name="connsiteX0" fmla="*/ 21021 w 294371"/>
              <a:gd name="connsiteY0" fmla="*/ 0 h 740979"/>
              <a:gd name="connsiteX1" fmla="*/ 294290 w 294371"/>
              <a:gd name="connsiteY1" fmla="*/ 352095 h 740979"/>
              <a:gd name="connsiteX2" fmla="*/ 0 w 294371"/>
              <a:gd name="connsiteY2" fmla="*/ 740979 h 740979"/>
              <a:gd name="connsiteX3" fmla="*/ 0 w 294371"/>
              <a:gd name="connsiteY3" fmla="*/ 740979 h 740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371" h="740979">
                <a:moveTo>
                  <a:pt x="21021" y="0"/>
                </a:moveTo>
                <a:cubicBezTo>
                  <a:pt x="188310" y="195755"/>
                  <a:pt x="297793" y="228599"/>
                  <a:pt x="294290" y="352095"/>
                </a:cubicBezTo>
                <a:cubicBezTo>
                  <a:pt x="290787" y="475591"/>
                  <a:pt x="49048" y="676165"/>
                  <a:pt x="0" y="740979"/>
                </a:cubicBezTo>
                <a:lnTo>
                  <a:pt x="0" y="740979"/>
                </a:lnTo>
              </a:path>
            </a:pathLst>
          </a:custGeom>
          <a:noFill/>
          <a:ln w="28575">
            <a:solidFill>
              <a:srgbClr val="FF0000"/>
            </a:solidFill>
            <a:tailEnd type="arrow"/>
          </a:ln>
        </p:spPr>
        <p:txBody>
          <a:bodyPr rtlCol="0" anchor="ctr"/>
          <a:lstStyle/>
          <a:p>
            <a:pPr algn="ctr"/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7918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0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609600" y="12303"/>
            <a:ext cx="8153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Deduction Reminding Variables x</a:t>
            </a:r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713344"/>
            <a:ext cx="1223454" cy="1239990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Rectangle 31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1447800" y="762000"/>
            <a:ext cx="47244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Formal Proof:</a:t>
            </a:r>
          </a:p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 is 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algn="l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31" name="AutoShape 8"/>
          <p:cNvSpPr>
            <a:spLocks noChangeArrowheads="1"/>
          </p:cNvSpPr>
          <p:nvPr/>
        </p:nvSpPr>
        <p:spPr bwMode="auto">
          <a:xfrm>
            <a:off x="838200" y="4343400"/>
            <a:ext cx="3962400" cy="914400"/>
          </a:xfrm>
          <a:prstGeom prst="wedgeRectCallout">
            <a:avLst>
              <a:gd name="adj1" fmla="val -39313"/>
              <a:gd name="adj2" fmla="val -66846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As a reminder, let’s add a 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on the </a:t>
            </a:r>
            <a:r>
              <a:rPr lang="en-CA" altLang="en-US" sz="2400" dirty="0">
                <a:solidFill>
                  <a:srgbClr val="00FF00"/>
                </a:solidFill>
              </a:rPr>
              <a:t>free variable x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7BA458D-A244-49DD-B05C-87383113865B}"/>
              </a:ext>
            </a:extLst>
          </p:cNvPr>
          <p:cNvSpPr/>
          <p:nvPr/>
        </p:nvSpPr>
        <p:spPr>
          <a:xfrm>
            <a:off x="1364212" y="1503500"/>
            <a:ext cx="1111202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0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  <a:p>
            <a:pPr lvl="0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3268716" y="1831428"/>
            <a:ext cx="160284" cy="606972"/>
          </a:xfrm>
          <a:custGeom>
            <a:avLst/>
            <a:gdLst>
              <a:gd name="connsiteX0" fmla="*/ 21021 w 993228"/>
              <a:gd name="connsiteY0" fmla="*/ 0 h 740979"/>
              <a:gd name="connsiteX1" fmla="*/ 352097 w 993228"/>
              <a:gd name="connsiteY1" fmla="*/ 515006 h 740979"/>
              <a:gd name="connsiteX2" fmla="*/ 0 w 993228"/>
              <a:gd name="connsiteY2" fmla="*/ 740979 h 740979"/>
              <a:gd name="connsiteX3" fmla="*/ 0 w 993228"/>
              <a:gd name="connsiteY3" fmla="*/ 740979 h 740979"/>
              <a:gd name="connsiteX4" fmla="*/ 993228 w 993228"/>
              <a:gd name="connsiteY4" fmla="*/ 588579 h 740979"/>
              <a:gd name="connsiteX0" fmla="*/ 21021 w 352151"/>
              <a:gd name="connsiteY0" fmla="*/ 0 h 740979"/>
              <a:gd name="connsiteX1" fmla="*/ 352097 w 352151"/>
              <a:gd name="connsiteY1" fmla="*/ 515006 h 740979"/>
              <a:gd name="connsiteX2" fmla="*/ 0 w 352151"/>
              <a:gd name="connsiteY2" fmla="*/ 740979 h 740979"/>
              <a:gd name="connsiteX3" fmla="*/ 0 w 352151"/>
              <a:gd name="connsiteY3" fmla="*/ 740979 h 740979"/>
              <a:gd name="connsiteX0" fmla="*/ 21021 w 294371"/>
              <a:gd name="connsiteY0" fmla="*/ 0 h 740979"/>
              <a:gd name="connsiteX1" fmla="*/ 294290 w 294371"/>
              <a:gd name="connsiteY1" fmla="*/ 352095 h 740979"/>
              <a:gd name="connsiteX2" fmla="*/ 0 w 294371"/>
              <a:gd name="connsiteY2" fmla="*/ 740979 h 740979"/>
              <a:gd name="connsiteX3" fmla="*/ 0 w 294371"/>
              <a:gd name="connsiteY3" fmla="*/ 740979 h 740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371" h="740979">
                <a:moveTo>
                  <a:pt x="21021" y="0"/>
                </a:moveTo>
                <a:cubicBezTo>
                  <a:pt x="188310" y="195755"/>
                  <a:pt x="297793" y="228599"/>
                  <a:pt x="294290" y="352095"/>
                </a:cubicBezTo>
                <a:cubicBezTo>
                  <a:pt x="290787" y="475591"/>
                  <a:pt x="49048" y="676165"/>
                  <a:pt x="0" y="740979"/>
                </a:cubicBezTo>
                <a:lnTo>
                  <a:pt x="0" y="740979"/>
                </a:lnTo>
              </a:path>
            </a:pathLst>
          </a:custGeom>
          <a:noFill/>
          <a:ln w="28575">
            <a:solidFill>
              <a:srgbClr val="FF0000"/>
            </a:solidFill>
            <a:tailEnd type="arrow"/>
          </a:ln>
        </p:spPr>
        <p:txBody>
          <a:bodyPr rtlCol="0" anchor="ctr"/>
          <a:lstStyle/>
          <a:p>
            <a:pPr algn="ctr"/>
            <a:endParaRPr lang="en-CA"/>
          </a:p>
        </p:txBody>
      </p:sp>
      <p:sp>
        <p:nvSpPr>
          <p:cNvPr id="38" name="AutoShape 8"/>
          <p:cNvSpPr>
            <a:spLocks noChangeArrowheads="1"/>
          </p:cNvSpPr>
          <p:nvPr/>
        </p:nvSpPr>
        <p:spPr bwMode="auto">
          <a:xfrm>
            <a:off x="806633" y="6037569"/>
            <a:ext cx="7041967" cy="838200"/>
          </a:xfrm>
          <a:prstGeom prst="wedgeRectCallout">
            <a:avLst>
              <a:gd name="adj1" fmla="val -33166"/>
              <a:gd name="adj2" fmla="val -4250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Yes the rules of going from one line to the next with 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is different than that with </a:t>
            </a:r>
            <a:r>
              <a:rPr lang="en-CA" altLang="en-US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6FEB2407-D1DA-4219-A3E9-AC709D19D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633" y="5341749"/>
            <a:ext cx="6356167" cy="619620"/>
          </a:xfrm>
          <a:prstGeom prst="wedgeRoundRectCallout">
            <a:avLst>
              <a:gd name="adj1" fmla="val 43084"/>
              <a:gd name="adj2" fmla="val -70289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But practically, does this change the proof at all?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4" name="AutoShape 35">
            <a:extLst>
              <a:ext uri="{FF2B5EF4-FFF2-40B4-BE49-F238E27FC236}">
                <a16:creationId xmlns:a16="http://schemas.microsoft.com/office/drawing/2014/main" id="{6FEB2407-D1DA-4219-A3E9-AC709D19D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634" y="3200400"/>
            <a:ext cx="5975166" cy="990599"/>
          </a:xfrm>
          <a:prstGeom prst="wedgeRoundRectCallout">
            <a:avLst>
              <a:gd name="adj1" fmla="val 37441"/>
              <a:gd name="adj2" fmla="val -55546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 solution is that we much remember that </a:t>
            </a:r>
          </a:p>
          <a:p>
            <a:pPr lvl="0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the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includes all of 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00FF00"/>
                </a:solidFill>
              </a:rPr>
              <a:t>[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00FF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00FF00"/>
                </a:solidFill>
              </a:rPr>
              <a:t> ]</a:t>
            </a:r>
          </a:p>
        </p:txBody>
      </p:sp>
      <p:sp>
        <p:nvSpPr>
          <p:cNvPr id="47" name="Text Box 44"/>
          <p:cNvSpPr txBox="1">
            <a:spLocks noChangeArrowheads="1"/>
          </p:cNvSpPr>
          <p:nvPr/>
        </p:nvSpPr>
        <p:spPr bwMode="auto">
          <a:xfrm>
            <a:off x="731896" y="1500753"/>
            <a:ext cx="271260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[              </a:t>
            </a:r>
            <a:r>
              <a:rPr lang="en-US" altLang="en-US" sz="2400" dirty="0">
                <a:solidFill>
                  <a:srgbClr val="00FF00"/>
                </a:solidFill>
                <a:latin typeface="+mj-lt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]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tx2"/>
                </a:solidFill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US" altLang="en-US" sz="2400" dirty="0">
                <a:solidFill>
                  <a:srgbClr val="00FF00"/>
                </a:solidFill>
              </a:rPr>
              <a:t>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tx2"/>
                </a:solidFill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US" altLang="en-US" sz="2400" dirty="0">
                <a:solidFill>
                  <a:srgbClr val="00FF00"/>
                </a:solidFill>
              </a:rPr>
              <a:t>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 [                      </a:t>
            </a: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00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1901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8" grpId="0" animBg="1"/>
      <p:bldP spid="40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609600" y="12303"/>
            <a:ext cx="8153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Deduction Reminding Variables x</a:t>
            </a:r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1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713344"/>
            <a:ext cx="1223454" cy="1239990"/>
            <a:chOff x="2065" y="1551"/>
            <a:chExt cx="1628" cy="1988"/>
          </a:xfrm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1447800" y="762000"/>
            <a:ext cx="40296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Formal Proof:</a:t>
            </a:r>
          </a:p>
          <a:p>
            <a:pPr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 is 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algn="l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2" name="AutoShape 35">
            <a:extLst>
              <a:ext uri="{FF2B5EF4-FFF2-40B4-BE49-F238E27FC236}">
                <a16:creationId xmlns:a16="http://schemas.microsoft.com/office/drawing/2014/main" id="{2F3D6AAA-FF5B-4CA7-937E-33C284971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0495" y="2433558"/>
            <a:ext cx="3060105" cy="1277357"/>
          </a:xfrm>
          <a:prstGeom prst="wedgeRoundRectCallout">
            <a:avLst>
              <a:gd name="adj1" fmla="val 33416"/>
              <a:gd name="adj2" fmla="val -60856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In the conclusion,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free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noProof="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v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ariable.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 implied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4" name="AutoShape 35">
            <a:extLst>
              <a:ext uri="{FF2B5EF4-FFF2-40B4-BE49-F238E27FC236}">
                <a16:creationId xmlns:a16="http://schemas.microsoft.com/office/drawing/2014/main" id="{6C38B1B8-A1C2-4972-9E85-347F9B8C3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3070" y="1066800"/>
            <a:ext cx="3036607" cy="1325591"/>
          </a:xfrm>
          <a:prstGeom prst="wedgeRoundRectCallout">
            <a:avLst>
              <a:gd name="adj1" fmla="val 52789"/>
              <a:gd name="adj2" fmla="val -36274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In the indented block,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is a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fixed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but arbitrary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value.</a:t>
            </a:r>
          </a:p>
        </p:txBody>
      </p:sp>
    </p:spTree>
    <p:extLst>
      <p:ext uri="{BB962C8B-B14F-4D97-AF65-F5344CB8AC3E}">
        <p14:creationId xmlns:p14="http://schemas.microsoft.com/office/powerpoint/2010/main" val="2746438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4" grpId="0" animBg="1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2700">
          <a:solidFill>
            <a:srgbClr val="FF0000"/>
          </a:solidFill>
        </a:ln>
      </a:spPr>
      <a:bodyPr wrap="square" rtlCol="0" anchor="ctr">
        <a:spAutoFit/>
      </a:bodyPr>
      <a:lstStyle>
        <a:defPPr marL="0" algn="l">
          <a:defRPr sz="2800" dirty="0" smtClean="0">
            <a:latin typeface="+mj-lt"/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2700">
          <a:solidFill>
            <a:srgbClr val="FF0000"/>
          </a:solidFill>
        </a:ln>
      </a:spPr>
      <a:bodyPr wrap="square" rtlCol="0" anchor="ctr">
        <a:spAutoFit/>
      </a:bodyPr>
      <a:lstStyle>
        <a:defPPr marL="0" algn="l">
          <a:defRPr sz="2800" dirty="0" smtClean="0">
            <a:latin typeface="+mj-lt"/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2700">
          <a:solidFill>
            <a:srgbClr val="FF0000"/>
          </a:solidFill>
        </a:ln>
      </a:spPr>
      <a:bodyPr wrap="square" rtlCol="0" anchor="ctr">
        <a:spAutoFit/>
      </a:bodyPr>
      <a:lstStyle>
        <a:defPPr marL="0" algn="l">
          <a:defRPr sz="2800" dirty="0" smtClean="0">
            <a:latin typeface="+mj-lt"/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 algn="l">
          <a:defRPr sz="2400" dirty="0" smtClean="0">
            <a:cs typeface="Times New Roman" panose="02020603050405020304" pitchFamily="18" charset="0"/>
            <a:sym typeface="Symbol" panose="05050102010706020507" pitchFamily="18" charset="2"/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38100">
          <a:solidFill>
            <a:srgbClr val="CC00FF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/>
      <a:lstStyle>
        <a:defPPr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95040</TotalTime>
  <Words>18632</Words>
  <Application>Microsoft Office PowerPoint</Application>
  <PresentationFormat>On-screen Show (4:3)</PresentationFormat>
  <Paragraphs>2775</Paragraphs>
  <Slides>129</Slides>
  <Notes>106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129</vt:i4>
      </vt:variant>
    </vt:vector>
  </HeadingPairs>
  <TitlesOfParts>
    <vt:vector size="142" baseType="lpstr">
      <vt:lpstr>Arial</vt:lpstr>
      <vt:lpstr>Cambria Math</vt:lpstr>
      <vt:lpstr>Comic Sans MS</vt:lpstr>
      <vt:lpstr>Monotype Corsiva</vt:lpstr>
      <vt:lpstr>Symbol</vt:lpstr>
      <vt:lpstr>Times</vt:lpstr>
      <vt:lpstr>Times New Roman</vt:lpstr>
      <vt:lpstr>Default Design</vt:lpstr>
      <vt:lpstr>1_Default Design</vt:lpstr>
      <vt:lpstr>2_Default Design</vt:lpstr>
      <vt:lpstr>3_Default Design</vt:lpstr>
      <vt:lpstr>4_Default Design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Skolem Functions y$(x) </vt:lpstr>
      <vt:lpstr>Skolem Functions y$(x) </vt:lpstr>
      <vt:lpstr>Skolem Functions y$(x) </vt:lpstr>
      <vt:lpstr>Skolem Functions y$(x) </vt:lpstr>
      <vt:lpstr>Skolem Functions y$(x)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Adding Meaning </vt:lpstr>
      <vt:lpstr>Adding Meaning </vt:lpstr>
      <vt:lpstr>Adding Meaning </vt:lpstr>
      <vt:lpstr>Adding Meaning </vt:lpstr>
      <vt:lpstr>Adding Meaning </vt:lpstr>
      <vt:lpstr>Adding Meaning </vt:lpstr>
      <vt:lpstr>Adding Meaning </vt:lpstr>
      <vt:lpstr>Adding Meaning </vt:lpstr>
      <vt:lpstr>Adding Meaning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</dc:title>
  <dc:creator>Jeff Edmonds</dc:creator>
  <cp:lastModifiedBy>Jeff Edmonds</cp:lastModifiedBy>
  <cp:revision>1064</cp:revision>
  <dcterms:created xsi:type="dcterms:W3CDTF">2000-08-25T17:31:26Z</dcterms:created>
  <dcterms:modified xsi:type="dcterms:W3CDTF">2021-10-18T19:08:03Z</dcterms:modified>
</cp:coreProperties>
</file>