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3709" r:id="rId2"/>
    <p:sldId id="3710" r:id="rId3"/>
    <p:sldId id="3585" r:id="rId4"/>
    <p:sldId id="35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4B76E-B62E-4812-BA7D-825654688684}"/>
              </a:ext>
            </a:extLst>
          </p:cNvPr>
          <p:cNvSpPr/>
          <p:nvPr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EF05D1-197A-4EB5-A82C-7DC2425B571D}"/>
              </a:ext>
            </a:extLst>
          </p:cNvPr>
          <p:cNvSpPr/>
          <p:nvPr/>
        </p:nvSpPr>
        <p:spPr>
          <a:xfrm>
            <a:off x="639413" y="2818150"/>
            <a:ext cx="10913175" cy="25718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CFFE35-CB40-419E-BEDE-1E852C7CC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6424" y="3154680"/>
            <a:ext cx="9994392" cy="1335024"/>
          </a:xfrm>
        </p:spPr>
        <p:txBody>
          <a:bodyPr lIns="109728" tIns="109728" rIns="109728" bIns="91440" anchor="b">
            <a:normAutofit/>
          </a:bodyPr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66B81-8E0E-4B31-9B8A-AD8615CF5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1184" y="4489704"/>
            <a:ext cx="10009632" cy="768096"/>
          </a:xfrm>
        </p:spPr>
        <p:txBody>
          <a:bodyPr lIns="109728" tIns="109728" rIns="109728" bIns="91440" anchor="ctr"/>
          <a:lstStyle>
            <a:lvl1pPr marL="0" indent="0" algn="l">
              <a:buNone/>
              <a:defRPr sz="24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E3122-8086-4B62-A94B-822FD6B4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B18AD-F44F-484C-A3D2-C5EF8D94DE24}" type="datetime1">
              <a:rPr lang="en-US" smtClean="0"/>
              <a:t>1/19/2024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D9890-8F9E-40E4-9E32-1481709B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C4A2E-05AC-44E3-B11A-086CA906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B81F-97CD-4934-852B-F0AECFD05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4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EAAC2-5C8E-4AC4-A655-1BBB12DEF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ADEA25-8853-4480-B177-F6FB3A913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30C9A-FAAB-4907-9074-ED83F291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97D3-3687-4972-B93C-3CFDF36BF9D2}" type="datetime1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E74C0-6AA6-4DAA-B696-21A593BF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C47E9-9A55-415E-8340-5E2B5BD2D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2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E48E5-4047-441F-8F68-CAA0E5D31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9413" y="365125"/>
            <a:ext cx="7933087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2861A-99E0-4DD2-8956-9C3A8BCA2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AA46-D730-4A32-BF6D-5880ED7B6ED6}" type="datetime1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9F9A7-D5EB-4CB0-ADF9-A2D67864A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34A46-E778-48F1-85FB-88A26059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987D44-2EFA-42B2-8345-F3CB14FC8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827687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529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609600" y="2179320"/>
            <a:ext cx="10972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609600" y="3063240"/>
            <a:ext cx="10972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609600" y="3947160"/>
            <a:ext cx="10972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609600" y="4831080"/>
            <a:ext cx="10972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609600" y="5715000"/>
            <a:ext cx="1097280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4620768" y="6553200"/>
            <a:ext cx="2950464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9" hasCustomPrompt="1"/>
          </p:nvPr>
        </p:nvSpPr>
        <p:spPr>
          <a:xfrm>
            <a:off x="8631936" y="6705600"/>
            <a:ext cx="3560064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79754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609600" y="1295400"/>
            <a:ext cx="105664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100B6D5B-B32F-403D-94BB-CABB7FB559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9600" y="1826723"/>
            <a:ext cx="105664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175CFE97-9AD7-41CA-A193-8A06D838990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09600" y="2358046"/>
            <a:ext cx="105664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32FE6B19-E72F-4CA3-93C5-6E5243E6293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2889369"/>
            <a:ext cx="105664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4" name="Content Placeholder 1">
            <a:extLst>
              <a:ext uri="{FF2B5EF4-FFF2-40B4-BE49-F238E27FC236}">
                <a16:creationId xmlns:a16="http://schemas.microsoft.com/office/drawing/2014/main" id="{FD92AB8B-8594-4828-9EC4-1A363CB6E66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09600" y="3420692"/>
            <a:ext cx="105664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0138BB1-8873-4123-8F37-AEDB5A60401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09600" y="3952015"/>
            <a:ext cx="105664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636A5A5B-3C55-4328-BA90-D0741B9DD23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09600" y="4483338"/>
            <a:ext cx="105664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88310007-E242-4176-90F4-E92611A8608E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609600" y="5014661"/>
            <a:ext cx="105664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8" name="Content Placeholder 1">
            <a:extLst>
              <a:ext uri="{FF2B5EF4-FFF2-40B4-BE49-F238E27FC236}">
                <a16:creationId xmlns:a16="http://schemas.microsoft.com/office/drawing/2014/main" id="{AEF3391E-B6AC-45E6-B130-854D466DAAD9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09600" y="5545984"/>
            <a:ext cx="105664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29" name="Content Placeholder 1">
            <a:extLst>
              <a:ext uri="{FF2B5EF4-FFF2-40B4-BE49-F238E27FC236}">
                <a16:creationId xmlns:a16="http://schemas.microsoft.com/office/drawing/2014/main" id="{D6750761-5C91-48BE-AE85-17F55D4D0EC1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609600" y="6077310"/>
            <a:ext cx="10566400" cy="381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24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085367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0" name="Jump Link">
            <a:extLst>
              <a:ext uri="{FF2B5EF4-FFF2-40B4-BE49-F238E27FC236}">
                <a16:creationId xmlns:a16="http://schemas.microsoft.com/office/drawing/2014/main" id="{4C5A98A2-7405-45EA-A119-818241A28D4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620768" y="6553200"/>
            <a:ext cx="2950464" cy="100584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51" name="Photo Credit">
            <a:extLst>
              <a:ext uri="{FF2B5EF4-FFF2-40B4-BE49-F238E27FC236}">
                <a16:creationId xmlns:a16="http://schemas.microsoft.com/office/drawing/2014/main" id="{2949DC30-1123-4272-9CF0-4B729A3E0D7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128000" y="6702552"/>
            <a:ext cx="3560064" cy="155448"/>
          </a:xfrm>
          <a:prstGeom prst="rect">
            <a:avLst/>
          </a:prstGeom>
        </p:spPr>
        <p:txBody>
          <a:bodyPr lIns="0" tIns="0" rIns="45720" bIns="0" anchor="ctr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6942447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95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999A3-430D-4D78-9DF7-56578715E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B09F0-EED8-49A3-8DEB-65D7E568F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33971-B6D0-433D-83AE-34616CE6E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0D2D1-B868-4347-B796-3B5A5EB129FF}" type="datetime1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CA778-7EAA-41F9-B37D-C8E67AE7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F7F5B-F40C-4ECA-9FD3-760EAA21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0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D79C4-5B2D-490C-A3A9-EB977CFAD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1709738"/>
            <a:ext cx="10913175" cy="2852737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D5857-FA4D-4A9B-856D-701234DE6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3" y="4589463"/>
            <a:ext cx="1091317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7F6E9-7983-40C8-AB5B-67D364A5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03C2D-6745-47B6-A29E-FE249DBCE96C}" type="datetime1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F873F-0C78-4B75-A7F3-78AAA381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F4A66-FCCD-4CC0-955A-6FF62FEC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5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A81E-979B-46D7-9D93-0797856AE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3245F-4511-4B93-8CB3-0EC22FD629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9413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BB029B-9D0E-4CB2-9A69-10A2F8C12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22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89C47-F724-4908-A6AD-806E765B2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44C2-3623-4BFB-B9A0-94542302335A}" type="datetime1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700E8-4086-4363-88E6-CA24CE39E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4F54F-F3CE-42F0-ADD3-F174B9BB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5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4BAB1-26FD-44BF-86E8-57ED04D74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5488"/>
            <a:ext cx="10908792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FCB96-93C7-4E74-8285-0327A1A26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2" y="1904474"/>
            <a:ext cx="5120640" cy="838726"/>
          </a:xfrm>
        </p:spPr>
        <p:txBody>
          <a:bodyPr anchor="b"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8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ADF5A1-7F2F-4B53-9402-85306B933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413" y="2969917"/>
            <a:ext cx="5157787" cy="3219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775651-3077-40D2-B167-CAB37859E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27565" y="1904474"/>
            <a:ext cx="5120640" cy="83872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cap="all" spc="15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6D45EC-3B0F-49DC-91BC-2B4E4DA04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27565" y="2969915"/>
            <a:ext cx="5120639" cy="3219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B7364-544C-427F-8C26-40E48F77C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03B92-D160-4899-8AEB-23E2AB3EBB07}" type="datetime1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7AF57-EA04-49AA-91E0-7393B8DB0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A6F2-A8DC-49B2-B9D6-7A001FF3F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E567CAD-C446-4819-8D43-D93D35E7998F}"/>
              </a:ext>
            </a:extLst>
          </p:cNvPr>
          <p:cNvCxnSpPr>
            <a:cxnSpLocks/>
          </p:cNvCxnSpPr>
          <p:nvPr/>
        </p:nvCxnSpPr>
        <p:spPr>
          <a:xfrm>
            <a:off x="6096000" y="1613647"/>
            <a:ext cx="0" cy="4515986"/>
          </a:xfrm>
          <a:prstGeom prst="line">
            <a:avLst/>
          </a:prstGeom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97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09AB5-A960-4D82-97A6-922633B7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FFEF6C-EDD1-4573-A6D1-D55824570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A71B3-2886-4196-8AEE-F25AFF1977D5}" type="datetime1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28429F-6359-4950-8C39-80E03A2D2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4B98F5-EE2F-4214-975A-76719DBD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4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39CD7-DA28-4950-958A-9781728CF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7A954-8CB7-411C-B9F4-2C7BBA3637E7}" type="datetime1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5345F2-29FF-4A4D-A577-8FED65D0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6B79A-87C1-4CB8-BC9B-8705CEC4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0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01454-EF5C-4D4A-95D3-B320D15CA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75488"/>
            <a:ext cx="10908792" cy="685800"/>
          </a:xfrm>
        </p:spPr>
        <p:txBody>
          <a:bodyPr anchor="ctr">
            <a:normAutofit/>
          </a:bodyPr>
          <a:lstStyle>
            <a:lvl1pPr>
              <a:defRPr sz="2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7D4B9-4A42-478A-AEFB-3F5D0629F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1656589"/>
            <a:ext cx="6245352" cy="42044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2F622-E127-4877-8F61-E5FAE62CD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414" y="1656588"/>
            <a:ext cx="4132612" cy="4212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03E8C1-6159-4F82-A5F4-35DDE51E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446A-20B5-4264-B561-E7D9C581BFC4}" type="datetime1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C603F-9904-472E-86B9-D7223CAB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0828B-5598-4BB2-9FC6-86BDC5EC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8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0E4FD-3561-45A0-82BC-1E0F7399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75488"/>
            <a:ext cx="10908792" cy="685800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019FD7-F525-433A-BC5B-E8251F514F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45666"/>
            <a:ext cx="6365684" cy="4215384"/>
          </a:xfrm>
          <a:solidFill>
            <a:srgbClr val="DDDDDD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CAD49-8534-4DA7-91E6-D2827CBEB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414" y="1655064"/>
            <a:ext cx="4132612" cy="42153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F16CE-96E3-44EC-B9C8-F7FEDA17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C44C-94B9-4BA1-95A5-21C59D41B284}" type="datetime1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E4BBD5-FCB5-45FF-A806-445007BA0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43AF2-82EC-4A16-9E91-742792F0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7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E79F0E-E6F3-4029-A461-CBE56588470B}"/>
              </a:ext>
            </a:extLst>
          </p:cNvPr>
          <p:cNvSpPr/>
          <p:nvPr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5D58A2-1B1F-4DF4-936E-885ECC73E6F0}"/>
              </a:ext>
            </a:extLst>
          </p:cNvPr>
          <p:cNvSpPr/>
          <p:nvPr/>
        </p:nvSpPr>
        <p:spPr>
          <a:xfrm>
            <a:off x="350520" y="279792"/>
            <a:ext cx="11475720" cy="9863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9B9AA-BDD3-49A4-84E0-99DC3EF10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B1D57-5959-4202-BB86-AFBA794FA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2" y="1639615"/>
            <a:ext cx="10904435" cy="4537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0E3D2-19DD-4BA8-81DE-A095DB31E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95738" y="6356350"/>
            <a:ext cx="30338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8262A92C-3DD6-4D28-BA90-423F0C949F16}" type="datetime1">
              <a:rPr lang="en-US" smtClean="0"/>
              <a:t>1/19/2024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2D90-3DF7-4BB4-808C-F89E35410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413" y="6356350"/>
            <a:ext cx="62911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76974-1464-4D58-B215-633005776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7939" y="6356350"/>
            <a:ext cx="84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20EFF4B-E35B-4DE6-97A9-05E54E649A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8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3" r:id="rId12"/>
    <p:sldLayoutId id="2147483724" r:id="rId13"/>
    <p:sldLayoutId id="2147483725" r:id="rId14"/>
  </p:sldLayoutIdLst>
  <p:hf sldNum="0" hdr="0" ft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400" b="1" kern="1200" spc="150" baseline="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500"/>
        </a:spcBef>
        <a:buClr>
          <a:schemeClr val="accent2"/>
        </a:buClr>
        <a:buFontTx/>
        <a:buNone/>
        <a:defRPr sz="1500" b="1" kern="1200" spc="15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500" kern="1200" spc="150" baseline="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Prove these: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0"/>
            <a:ext cx="3200400" cy="64008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alibri (Body)"/>
              </a:rPr>
              <a:t>Identity Laws:</a:t>
            </a:r>
          </a:p>
        </p:txBody>
      </p:sp>
      <p:graphicFrame>
        <p:nvGraphicFramePr>
          <p:cNvPr id="11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7850" y="1330325"/>
          <a:ext cx="4495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98320" imgH="190440" progId="Equation.DSMT4">
                  <p:embed/>
                </p:oleObj>
              </mc:Choice>
              <mc:Fallback>
                <p:oleObj name="Equation" r:id="rId2" imgW="1498320" imgH="190440" progId="Equation.DSMT4">
                  <p:embed/>
                  <p:pic>
                    <p:nvPicPr>
                      <p:cNvPr id="11" name="Object 3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657850" y="1330325"/>
                        <a:ext cx="44958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1981200" y="2057400"/>
            <a:ext cx="3200400" cy="64008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Calibri (Body)"/>
              </a:rPr>
              <a:t>Domination Laws:</a:t>
            </a:r>
          </a:p>
        </p:txBody>
      </p:sp>
      <p:graphicFrame>
        <p:nvGraphicFramePr>
          <p:cNvPr id="12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7850" y="2092008"/>
          <a:ext cx="4495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98320" imgH="190440" progId="Equation.DSMT4">
                  <p:embed/>
                </p:oleObj>
              </mc:Choice>
              <mc:Fallback>
                <p:oleObj name="Equation" r:id="rId4" imgW="1498320" imgH="190440" progId="Equation.DSMT4">
                  <p:embed/>
                  <p:pic>
                    <p:nvPicPr>
                      <p:cNvPr id="12" name="Object 5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57850" y="2092008"/>
                        <a:ext cx="44958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6"/>
          <p:cNvSpPr>
            <a:spLocks noGrp="1"/>
          </p:cNvSpPr>
          <p:nvPr>
            <p:ph idx="14"/>
          </p:nvPr>
        </p:nvSpPr>
        <p:spPr>
          <a:xfrm>
            <a:off x="1981200" y="2884170"/>
            <a:ext cx="3200400" cy="64008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Calibri (Body)"/>
              </a:rPr>
              <a:t>Idempotent laws:</a:t>
            </a:r>
          </a:p>
        </p:txBody>
      </p:sp>
      <p:graphicFrame>
        <p:nvGraphicFramePr>
          <p:cNvPr id="13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57850" y="2956560"/>
          <a:ext cx="44958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98320" imgH="164880" progId="Equation.DSMT4">
                  <p:embed/>
                </p:oleObj>
              </mc:Choice>
              <mc:Fallback>
                <p:oleObj name="Equation" r:id="rId6" imgW="1498320" imgH="164880" progId="Equation.DSMT4">
                  <p:embed/>
                  <p:pic>
                    <p:nvPicPr>
                      <p:cNvPr id="13" name="Object 7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57850" y="2956560"/>
                        <a:ext cx="44958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8"/>
          <p:cNvSpPr>
            <a:spLocks noGrp="1"/>
          </p:cNvSpPr>
          <p:nvPr>
            <p:ph idx="15"/>
          </p:nvPr>
        </p:nvSpPr>
        <p:spPr>
          <a:xfrm>
            <a:off x="1981200" y="3765550"/>
            <a:ext cx="3840480" cy="64008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latin typeface="Calibri (Body)"/>
              </a:rPr>
              <a:t>Double Negation Law:</a:t>
            </a:r>
          </a:p>
        </p:txBody>
      </p:sp>
      <p:graphicFrame>
        <p:nvGraphicFramePr>
          <p:cNvPr id="14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77050" y="3699510"/>
          <a:ext cx="2057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85800" imgH="253800" progId="Equation.DSMT4">
                  <p:embed/>
                </p:oleObj>
              </mc:Choice>
              <mc:Fallback>
                <p:oleObj name="Equation" r:id="rId8" imgW="685800" imgH="253800" progId="Equation.DSMT4">
                  <p:embed/>
                  <p:pic>
                    <p:nvPicPr>
                      <p:cNvPr id="14" name="Object 9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877050" y="3699510"/>
                        <a:ext cx="20574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10"/>
          <p:cNvSpPr>
            <a:spLocks noGrp="1"/>
          </p:cNvSpPr>
          <p:nvPr>
            <p:ph idx="16"/>
          </p:nvPr>
        </p:nvSpPr>
        <p:spPr>
          <a:xfrm>
            <a:off x="1981200" y="4615180"/>
            <a:ext cx="3200400" cy="64008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Calibri (Body)"/>
              </a:rPr>
              <a:t>Negation Laws:</a:t>
            </a:r>
          </a:p>
        </p:txBody>
      </p:sp>
      <p:graphicFrame>
        <p:nvGraphicFramePr>
          <p:cNvPr id="15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450" y="4648835"/>
          <a:ext cx="4800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00200" imgH="190440" progId="Equation.DSMT4">
                  <p:embed/>
                </p:oleObj>
              </mc:Choice>
              <mc:Fallback>
                <p:oleObj name="Equation" r:id="rId10" imgW="1600200" imgH="190440" progId="Equation.DSMT4">
                  <p:embed/>
                  <p:pic>
                    <p:nvPicPr>
                      <p:cNvPr id="15" name="Object 11">
                        <a:extLs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505450" y="4648835"/>
                        <a:ext cx="48006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0F2463D-47D4-4634-BCB1-F62C46CA2F4B}"/>
              </a:ext>
            </a:extLst>
          </p:cNvPr>
          <p:cNvSpPr txBox="1">
            <a:spLocks/>
          </p:cNvSpPr>
          <p:nvPr/>
        </p:nvSpPr>
        <p:spPr>
          <a:xfrm>
            <a:off x="10210800" y="5712461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47A6AB7-ED92-4CC2-895B-E46908831F7A}" type="slidenum">
              <a:rPr lang="en-US">
                <a:solidFill>
                  <a:prstClr val="white"/>
                </a:solidFill>
                <a:latin typeface="Calibri"/>
              </a:rPr>
              <a:pPr>
                <a:defRPr/>
              </a:pPr>
              <a:t>1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D2C2788C-DF8A-11D8-5FC6-08D185CDB046}"/>
              </a:ext>
            </a:extLst>
          </p:cNvPr>
          <p:cNvSpPr txBox="1">
            <a:spLocks/>
          </p:cNvSpPr>
          <p:nvPr/>
        </p:nvSpPr>
        <p:spPr>
          <a:xfrm>
            <a:off x="1981200" y="5377180"/>
            <a:ext cx="3200400" cy="640080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-342900" algn="l" defTabSz="457200" rtl="0" eaLnBrk="1" latinLnBrk="0" hangingPunct="1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822960" indent="-274320" algn="l" defTabSz="457200" rtl="0" eaLnBrk="1" latinLnBrk="0" hangingPunct="1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188720" indent="-274320" algn="l" defTabSz="457200" rtl="0" eaLnBrk="1" latinLnBrk="0" hangingPunct="1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1554480" indent="-228600" algn="l" defTabSz="457200" rtl="0" eaLnBrk="1" latinLnBrk="0" hangingPunct="1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  <a:latin typeface="Calibri (Body)"/>
              </a:rPr>
              <a:t>Absorption Laws:</a:t>
            </a:r>
            <a:endParaRPr lang="en-US" dirty="0">
              <a:solidFill>
                <a:prstClr val="black"/>
              </a:solidFill>
              <a:latin typeface="Calibri (Body)"/>
            </a:endParaRPr>
          </a:p>
        </p:txBody>
      </p:sp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id="{E1FA4DA4-20B4-4F05-0122-83B5E10F9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5379085"/>
          <a:ext cx="46037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841400" imgH="253800" progId="Equation.DSMT4">
                  <p:embed/>
                </p:oleObj>
              </mc:Choice>
              <mc:Fallback>
                <p:oleObj name="Equation" r:id="rId12" imgW="1841400" imgH="253800" progId="Equation.DSMT4">
                  <p:embed/>
                  <p:pic>
                    <p:nvPicPr>
                      <p:cNvPr id="9" name="Object 9">
                        <a:extLst>
                          <a:ext uri="{FF2B5EF4-FFF2-40B4-BE49-F238E27FC236}">
                            <a16:creationId xmlns:a16="http://schemas.microsoft.com/office/drawing/2014/main" id="{E1FA4DA4-20B4-4F05-0122-83B5E10F9647}"/>
                          </a:ex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562600" y="5379085"/>
                        <a:ext cx="460375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9991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C809E-3C5E-4B60-9C50-2D89F37BA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99032"/>
            <a:ext cx="3931920" cy="731520"/>
          </a:xfrm>
          <a:solidFill>
            <a:srgbClr val="E1F3FF"/>
          </a:solidFill>
          <a:ln w="28575">
            <a:solidFill>
              <a:srgbClr val="14AAE1"/>
            </a:solidFill>
          </a:ln>
        </p:spPr>
        <p:txBody>
          <a:bodyPr/>
          <a:lstStyle/>
          <a:p>
            <a:pPr defTabSz="457200">
              <a:lnSpc>
                <a:spcPct val="100000"/>
              </a:lnSpc>
              <a:buClrTx/>
              <a:defRPr/>
            </a:pPr>
            <a:r>
              <a:rPr lang="en-US" sz="2000" spc="0" dirty="0">
                <a:solidFill>
                  <a:prstClr val="black"/>
                </a:solidFill>
                <a:latin typeface="Calibri (Body)"/>
              </a:rPr>
              <a:t>TABLE 7 </a:t>
            </a:r>
            <a:r>
              <a:rPr lang="en-US" sz="2000" b="0" spc="0" dirty="0">
                <a:solidFill>
                  <a:prstClr val="black"/>
                </a:solidFill>
                <a:latin typeface="Calibri (Body)"/>
              </a:rPr>
              <a:t>Logical Equivalences Involving Conditional Statements.</a:t>
            </a:r>
          </a:p>
        </p:txBody>
      </p:sp>
      <p:sp>
        <p:nvSpPr>
          <p:cNvPr id="4" name="Content Placeholder 3" hidden="1">
            <a:extLst>
              <a:ext uri="{FF2B5EF4-FFF2-40B4-BE49-F238E27FC236}">
                <a16:creationId xmlns:a16="http://schemas.microsoft.com/office/drawing/2014/main" id="{B88E89EC-EE46-4C72-BC9C-DDE24FBAD8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223470" y="3400787"/>
            <a:ext cx="3355941" cy="73151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sz="2000" b="0" spc="0" dirty="0">
                <a:solidFill>
                  <a:prstClr val="black"/>
                </a:solidFill>
                <a:latin typeface="Calibri (Body)"/>
                <a:ea typeface="Calibri" panose="020F0502020204030204" pitchFamily="34" charset="0"/>
                <a:cs typeface="+mn-cs"/>
              </a:rPr>
              <a:t>The following content is arranged like a table.</a:t>
            </a:r>
            <a:endParaRPr lang="en-US" sz="2000" b="0" spc="0" dirty="0">
              <a:solidFill>
                <a:prstClr val="black"/>
              </a:solidFill>
              <a:latin typeface="Calibri (Body)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738591-2A9D-40F7-A6D8-BB53D02FD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72640" y="2212848"/>
            <a:ext cx="3657600" cy="3858768"/>
          </a:xfrm>
          <a:prstGeom prst="rect">
            <a:avLst/>
          </a:prstGeom>
          <a:noFill/>
          <a:ln>
            <a:solidFill>
              <a:srgbClr val="14AAE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2ED7633-8C49-4B0C-BA57-6A48539B30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3289" y="2148841"/>
          <a:ext cx="3457575" cy="468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68480" imgH="2666880" progId="Equation.DSMT4">
                  <p:embed/>
                </p:oleObj>
              </mc:Choice>
              <mc:Fallback>
                <p:oleObj name="Equation" r:id="rId2" imgW="1968480" imgH="266688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A2ED7633-8C49-4B0C-BA57-6A48539B3006}"/>
                          </a:ex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73289" y="2148841"/>
                        <a:ext cx="3457575" cy="4683125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754E30-5670-45FF-9337-8C3CA47CCDE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251448" y="1938528"/>
            <a:ext cx="3931920" cy="731520"/>
          </a:xfrm>
          <a:solidFill>
            <a:srgbClr val="E1F3FF"/>
          </a:solidFill>
          <a:ln w="28575">
            <a:solidFill>
              <a:srgbClr val="14AAE1"/>
            </a:solidFill>
          </a:ln>
        </p:spPr>
        <p:txBody>
          <a:bodyPr/>
          <a:lstStyle/>
          <a:p>
            <a:pPr defTabSz="457200">
              <a:lnSpc>
                <a:spcPct val="100000"/>
              </a:lnSpc>
              <a:buClrTx/>
              <a:defRPr/>
            </a:pPr>
            <a:r>
              <a:rPr lang="en-US" sz="2000" spc="0" dirty="0">
                <a:solidFill>
                  <a:prstClr val="black"/>
                </a:solidFill>
                <a:latin typeface="Calibri (Body)"/>
              </a:rPr>
              <a:t>TABLE 8 </a:t>
            </a:r>
            <a:r>
              <a:rPr lang="en-US" sz="2000" b="0" spc="0" dirty="0">
                <a:solidFill>
                  <a:prstClr val="black"/>
                </a:solidFill>
                <a:latin typeface="Calibri (Body)"/>
              </a:rPr>
              <a:t>Logical Equivalences Involving Biconditional Statements.</a:t>
            </a:r>
          </a:p>
        </p:txBody>
      </p:sp>
      <p:sp>
        <p:nvSpPr>
          <p:cNvPr id="6" name="Content Placeholder 5" hidden="1">
            <a:extLst>
              <a:ext uri="{FF2B5EF4-FFF2-40B4-BE49-F238E27FC236}">
                <a16:creationId xmlns:a16="http://schemas.microsoft.com/office/drawing/2014/main" id="{944E0486-F179-4293-9872-5DBDEB4E887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937248" y="3063240"/>
            <a:ext cx="2560320" cy="73152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en-US" sz="1800" b="0" spc="0" dirty="0">
                <a:solidFill>
                  <a:prstClr val="black"/>
                </a:solidFill>
                <a:latin typeface="Calibri (Body)"/>
                <a:ea typeface="Calibri" panose="020F0502020204030204" pitchFamily="34" charset="0"/>
                <a:cs typeface="+mn-cs"/>
              </a:rPr>
              <a:t>The following content is arranged like a table.</a:t>
            </a:r>
            <a:endParaRPr lang="en-US" sz="1800" b="0" spc="0" dirty="0">
              <a:solidFill>
                <a:prstClr val="black"/>
              </a:solidFill>
              <a:latin typeface="Calibri (Body)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EC4CEB4-21C8-427D-9E02-16C8DA57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44056" y="2761488"/>
            <a:ext cx="3246120" cy="1737360"/>
          </a:xfrm>
          <a:prstGeom prst="rect">
            <a:avLst/>
          </a:prstGeom>
          <a:noFill/>
          <a:ln>
            <a:solidFill>
              <a:srgbClr val="14AAE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1223DC15-399D-4B55-BC96-5CBDC3375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00826" y="2743201"/>
          <a:ext cx="3133725" cy="207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65080" imgH="1168200" progId="Equation.DSMT4">
                  <p:embed/>
                </p:oleObj>
              </mc:Choice>
              <mc:Fallback>
                <p:oleObj name="Equation" r:id="rId4" imgW="1765080" imgH="116820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1223DC15-399D-4B55-BC96-5CBDC3375672}"/>
                          </a:ext>
                          <a:ext uri="{C183D7F6-B498-43B3-948B-1728B52AA6E4}">
                            <adec:decorative xmlns:adec="http://schemas.microsoft.com/office/drawing/2017/decorative" val="1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00826" y="2743201"/>
                        <a:ext cx="3133725" cy="207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A66A67B-F060-4F4A-88D6-D914ED0265C3}"/>
              </a:ext>
            </a:extLst>
          </p:cNvPr>
          <p:cNvSpPr txBox="1">
            <a:spLocks/>
          </p:cNvSpPr>
          <p:nvPr/>
        </p:nvSpPr>
        <p:spPr>
          <a:xfrm>
            <a:off x="10210800" y="6705601"/>
            <a:ext cx="457200" cy="157113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defPPr>
              <a:defRPr lang="en-US"/>
            </a:defPPr>
            <a:lvl1pPr marL="0" algn="r" defTabSz="9144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47A6AB7-ED92-4CC2-895B-E46908831F7A}" type="slidenum">
              <a:rPr lang="en-US">
                <a:solidFill>
                  <a:prstClr val="white"/>
                </a:solidFill>
                <a:latin typeface="Calibri"/>
              </a:rPr>
              <a:pPr>
                <a:defRPr/>
              </a:pPr>
              <a:t>2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7BBE563-1089-5113-1D59-6A78F4B7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88720"/>
          </a:xfrm>
        </p:spPr>
        <p:txBody>
          <a:bodyPr/>
          <a:lstStyle/>
          <a:p>
            <a:r>
              <a:rPr lang="en-US"/>
              <a:t>Prove these: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5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056FA2C-3665-44BF-8CA7-177A85AB3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36" y="0"/>
            <a:ext cx="5895108" cy="707716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EE121CC-71E9-49AB-757D-6D2CC2ED3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0604" y="-1"/>
            <a:ext cx="6151396" cy="405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684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DA42E0-4B0C-4F9E-8E89-3F8F3F636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348" y="0"/>
            <a:ext cx="6801851" cy="715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725592"/>
      </p:ext>
    </p:extLst>
  </p:cSld>
  <p:clrMapOvr>
    <a:masterClrMapping/>
  </p:clrMapOvr>
</p:sld>
</file>

<file path=ppt/theme/theme1.xml><?xml version="1.0" encoding="utf-8"?>
<a:theme xmlns:a="http://schemas.openxmlformats.org/drawingml/2006/main" name="MeiryoVTI">
  <a:themeElements>
    <a:clrScheme name="Meiryo">
      <a:dk1>
        <a:srgbClr val="232323"/>
      </a:dk1>
      <a:lt1>
        <a:srgbClr val="FFFFFF"/>
      </a:lt1>
      <a:dk2>
        <a:srgbClr val="231B23"/>
      </a:dk2>
      <a:lt2>
        <a:srgbClr val="FCF5E5"/>
      </a:lt2>
      <a:accent1>
        <a:srgbClr val="FDA431"/>
      </a:accent1>
      <a:accent2>
        <a:srgbClr val="4DA1A8"/>
      </a:accent2>
      <a:accent3>
        <a:srgbClr val="B9D587"/>
      </a:accent3>
      <a:accent4>
        <a:srgbClr val="E8BD32"/>
      </a:accent4>
      <a:accent5>
        <a:srgbClr val="809EC2"/>
      </a:accent5>
      <a:accent6>
        <a:srgbClr val="E3ADB6"/>
      </a:accent6>
      <a:hlink>
        <a:srgbClr val="34ADB6"/>
      </a:hlink>
      <a:folHlink>
        <a:srgbClr val="B2B2B2"/>
      </a:folHlink>
    </a:clrScheme>
    <a:fontScheme name="Meiryo UI">
      <a:majorFont>
        <a:latin typeface="Meiryo UI"/>
        <a:ea typeface=""/>
        <a:cs typeface=""/>
      </a:majorFont>
      <a:minorFont>
        <a:latin typeface="Meiryo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iryoVTI" id="{3EF0B2FA-4C70-4C56-AE0C-16E6000BE750}" vid="{C80AAF17-7084-4B19-8ADF-AE8F46812F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Meiryo</Template>
  <TotalTime>67</TotalTime>
  <Words>61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Meiryo</vt:lpstr>
      <vt:lpstr>Meiryo UI</vt:lpstr>
      <vt:lpstr>Arial</vt:lpstr>
      <vt:lpstr>Calibri</vt:lpstr>
      <vt:lpstr>Calibri (Body)</vt:lpstr>
      <vt:lpstr>Wingdings</vt:lpstr>
      <vt:lpstr>MeiryoVTI</vt:lpstr>
      <vt:lpstr>Equation</vt:lpstr>
      <vt:lpstr>Prove these:</vt:lpstr>
      <vt:lpstr>Prove these: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2  practice questions</dc:title>
  <dc:creator>Rachel Lau</dc:creator>
  <cp:lastModifiedBy>Jeff Edmonds</cp:lastModifiedBy>
  <cp:revision>6</cp:revision>
  <dcterms:created xsi:type="dcterms:W3CDTF">2023-11-08T07:45:19Z</dcterms:created>
  <dcterms:modified xsi:type="dcterms:W3CDTF">2024-01-19T21:15:29Z</dcterms:modified>
</cp:coreProperties>
</file>