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9" r:id="rId2"/>
    <p:sldMasterId id="2147483702" r:id="rId3"/>
  </p:sldMasterIdLst>
  <p:notesMasterIdLst>
    <p:notesMasterId r:id="rId141"/>
  </p:notesMasterIdLst>
  <p:handoutMasterIdLst>
    <p:handoutMasterId r:id="rId142"/>
  </p:handoutMasterIdLst>
  <p:sldIdLst>
    <p:sldId id="282" r:id="rId4"/>
    <p:sldId id="2897" r:id="rId5"/>
    <p:sldId id="2898" r:id="rId6"/>
    <p:sldId id="2899" r:id="rId7"/>
    <p:sldId id="1514" r:id="rId8"/>
    <p:sldId id="1515" r:id="rId9"/>
    <p:sldId id="1516" r:id="rId10"/>
    <p:sldId id="1517" r:id="rId11"/>
    <p:sldId id="1518" r:id="rId12"/>
    <p:sldId id="1519" r:id="rId13"/>
    <p:sldId id="1520" r:id="rId14"/>
    <p:sldId id="1521" r:id="rId15"/>
    <p:sldId id="1879" r:id="rId16"/>
    <p:sldId id="1526" r:id="rId17"/>
    <p:sldId id="1527" r:id="rId18"/>
    <p:sldId id="1528" r:id="rId19"/>
    <p:sldId id="1529" r:id="rId20"/>
    <p:sldId id="1881" r:id="rId21"/>
    <p:sldId id="1530" r:id="rId22"/>
    <p:sldId id="1532" r:id="rId23"/>
    <p:sldId id="1533" r:id="rId24"/>
    <p:sldId id="1534" r:id="rId25"/>
    <p:sldId id="1535" r:id="rId26"/>
    <p:sldId id="1536" r:id="rId27"/>
    <p:sldId id="1537" r:id="rId28"/>
    <p:sldId id="1538" r:id="rId29"/>
    <p:sldId id="1539" r:id="rId30"/>
    <p:sldId id="1540" r:id="rId31"/>
    <p:sldId id="1541" r:id="rId32"/>
    <p:sldId id="1542" r:id="rId33"/>
    <p:sldId id="1543" r:id="rId34"/>
    <p:sldId id="1544" r:id="rId35"/>
    <p:sldId id="1545" r:id="rId36"/>
    <p:sldId id="865" r:id="rId37"/>
    <p:sldId id="1886" r:id="rId38"/>
    <p:sldId id="1884" r:id="rId39"/>
    <p:sldId id="1883" r:id="rId40"/>
    <p:sldId id="1882" r:id="rId41"/>
    <p:sldId id="1885" r:id="rId42"/>
    <p:sldId id="1547" r:id="rId43"/>
    <p:sldId id="1548" r:id="rId44"/>
    <p:sldId id="1549" r:id="rId45"/>
    <p:sldId id="1550" r:id="rId46"/>
    <p:sldId id="1551" r:id="rId47"/>
    <p:sldId id="1552" r:id="rId48"/>
    <p:sldId id="1553" r:id="rId49"/>
    <p:sldId id="1554" r:id="rId50"/>
    <p:sldId id="1555" r:id="rId51"/>
    <p:sldId id="1556" r:id="rId52"/>
    <p:sldId id="1557" r:id="rId53"/>
    <p:sldId id="1558" r:id="rId54"/>
    <p:sldId id="2498" r:id="rId55"/>
    <p:sldId id="2499" r:id="rId56"/>
    <p:sldId id="2500" r:id="rId57"/>
    <p:sldId id="2504" r:id="rId58"/>
    <p:sldId id="2505" r:id="rId59"/>
    <p:sldId id="1561" r:id="rId60"/>
    <p:sldId id="2887" r:id="rId61"/>
    <p:sldId id="2888" r:id="rId62"/>
    <p:sldId id="2889" r:id="rId63"/>
    <p:sldId id="2894" r:id="rId64"/>
    <p:sldId id="2895" r:id="rId65"/>
    <p:sldId id="2896" r:id="rId66"/>
    <p:sldId id="1145" r:id="rId67"/>
    <p:sldId id="1146" r:id="rId68"/>
    <p:sldId id="1154" r:id="rId69"/>
    <p:sldId id="1148" r:id="rId70"/>
    <p:sldId id="1103" r:id="rId71"/>
    <p:sldId id="1104" r:id="rId72"/>
    <p:sldId id="1563" r:id="rId73"/>
    <p:sldId id="1564" r:id="rId74"/>
    <p:sldId id="1568" r:id="rId75"/>
    <p:sldId id="1569" r:id="rId76"/>
    <p:sldId id="2613" r:id="rId77"/>
    <p:sldId id="2614" r:id="rId78"/>
    <p:sldId id="1887" r:id="rId79"/>
    <p:sldId id="2497" r:id="rId80"/>
    <p:sldId id="1888" r:id="rId81"/>
    <p:sldId id="2491" r:id="rId82"/>
    <p:sldId id="2481" r:id="rId83"/>
    <p:sldId id="2483" r:id="rId84"/>
    <p:sldId id="2606" r:id="rId85"/>
    <p:sldId id="2607" r:id="rId86"/>
    <p:sldId id="2609" r:id="rId87"/>
    <p:sldId id="2610" r:id="rId88"/>
    <p:sldId id="3028" r:id="rId89"/>
    <p:sldId id="3029" r:id="rId90"/>
    <p:sldId id="3030" r:id="rId91"/>
    <p:sldId id="3031" r:id="rId92"/>
    <p:sldId id="3032" r:id="rId93"/>
    <p:sldId id="3033" r:id="rId94"/>
    <p:sldId id="3034" r:id="rId95"/>
    <p:sldId id="3035" r:id="rId96"/>
    <p:sldId id="3103" r:id="rId97"/>
    <p:sldId id="3104" r:id="rId98"/>
    <p:sldId id="3086" r:id="rId99"/>
    <p:sldId id="3170" r:id="rId100"/>
    <p:sldId id="3097" r:id="rId101"/>
    <p:sldId id="3171" r:id="rId102"/>
    <p:sldId id="3172" r:id="rId103"/>
    <p:sldId id="3112" r:id="rId104"/>
    <p:sldId id="3130" r:id="rId105"/>
    <p:sldId id="3317" r:id="rId106"/>
    <p:sldId id="3077" r:id="rId107"/>
    <p:sldId id="3085" r:id="rId108"/>
    <p:sldId id="3142" r:id="rId109"/>
    <p:sldId id="3160" r:id="rId110"/>
    <p:sldId id="3162" r:id="rId111"/>
    <p:sldId id="3161" r:id="rId112"/>
    <p:sldId id="3163" r:id="rId113"/>
    <p:sldId id="3173" r:id="rId114"/>
    <p:sldId id="3179" r:id="rId115"/>
    <p:sldId id="3180" r:id="rId116"/>
    <p:sldId id="3138" r:id="rId117"/>
    <p:sldId id="3143" r:id="rId118"/>
    <p:sldId id="3144" r:id="rId119"/>
    <p:sldId id="3177" r:id="rId120"/>
    <p:sldId id="3181" r:id="rId121"/>
    <p:sldId id="3169" r:id="rId122"/>
    <p:sldId id="3148" r:id="rId123"/>
    <p:sldId id="3150" r:id="rId124"/>
    <p:sldId id="3149" r:id="rId125"/>
    <p:sldId id="3151" r:id="rId126"/>
    <p:sldId id="3152" r:id="rId127"/>
    <p:sldId id="3153" r:id="rId128"/>
    <p:sldId id="3154" r:id="rId129"/>
    <p:sldId id="3182" r:id="rId130"/>
    <p:sldId id="3165" r:id="rId131"/>
    <p:sldId id="3168" r:id="rId132"/>
    <p:sldId id="3092" r:id="rId133"/>
    <p:sldId id="3166" r:id="rId134"/>
    <p:sldId id="3167" r:id="rId135"/>
    <p:sldId id="3096" r:id="rId136"/>
    <p:sldId id="3093" r:id="rId137"/>
    <p:sldId id="3095" r:id="rId138"/>
    <p:sldId id="3133" r:id="rId139"/>
    <p:sldId id="1266" r:id="rId140"/>
  </p:sldIdLst>
  <p:sldSz cx="9144000" cy="6858000" type="screen4x3"/>
  <p:notesSz cx="6934200" cy="9120188"/>
  <p:defaultTextStyle>
    <a:defPPr>
      <a:defRPr lang="en-CA"/>
    </a:defPPr>
    <a:lvl1pPr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eff Edmonds" initials="JE" lastIdx="3" clrIdx="0">
    <p:extLst>
      <p:ext uri="{19B8F6BF-5375-455C-9EA6-DF929625EA0E}">
        <p15:presenceInfo xmlns:p15="http://schemas.microsoft.com/office/powerpoint/2012/main" userId="a8785b683ef20e2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FF"/>
    <a:srgbClr val="00FF00"/>
    <a:srgbClr val="66FF66"/>
    <a:srgbClr val="FFFFFF"/>
    <a:srgbClr val="000066"/>
    <a:srgbClr val="9BD9FF"/>
    <a:srgbClr val="996600"/>
    <a:srgbClr val="4D0201"/>
    <a:srgbClr val="D6009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130" autoAdjust="0"/>
    <p:restoredTop sz="93695" autoAdjust="0"/>
  </p:normalViewPr>
  <p:slideViewPr>
    <p:cSldViewPr>
      <p:cViewPr varScale="1">
        <p:scale>
          <a:sx n="70" d="100"/>
          <a:sy n="70" d="100"/>
        </p:scale>
        <p:origin x="1008" y="92"/>
      </p:cViewPr>
      <p:guideLst>
        <p:guide orient="horz" pos="3360"/>
        <p:guide pos="2880"/>
      </p:guideLst>
    </p:cSldViewPr>
  </p:slideViewPr>
  <p:outlineViewPr>
    <p:cViewPr>
      <p:scale>
        <a:sx n="33" d="100"/>
        <a:sy n="33" d="100"/>
      </p:scale>
      <p:origin x="0" y="864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-26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slide" Target="slides/slide13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4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notesMaster" Target="notesMasters/notesMaster1.xml"/><Relationship Id="rId146" Type="http://schemas.openxmlformats.org/officeDocument/2006/relationships/theme" Target="theme/theme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handoutMaster" Target="handoutMasters/handoutMaster1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commentAuthors" Target="commentAuthors.xml"/><Relationship Id="rId148" Type="http://schemas.microsoft.com/office/2016/11/relationships/changesInfo" Target="changesInfos/changesInfo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presProps" Target="presProps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100.xml"/><Relationship Id="rId13" Type="http://schemas.openxmlformats.org/officeDocument/2006/relationships/slide" Target="slides/slide134.xml"/><Relationship Id="rId3" Type="http://schemas.openxmlformats.org/officeDocument/2006/relationships/slide" Target="slides/slide95.xml"/><Relationship Id="rId7" Type="http://schemas.openxmlformats.org/officeDocument/2006/relationships/slide" Target="slides/slide99.xml"/><Relationship Id="rId12" Type="http://schemas.openxmlformats.org/officeDocument/2006/relationships/slide" Target="slides/slide133.xml"/><Relationship Id="rId2" Type="http://schemas.openxmlformats.org/officeDocument/2006/relationships/slide" Target="slides/slide94.xml"/><Relationship Id="rId1" Type="http://schemas.openxmlformats.org/officeDocument/2006/relationships/slide" Target="slides/slide1.xml"/><Relationship Id="rId6" Type="http://schemas.openxmlformats.org/officeDocument/2006/relationships/slide" Target="slides/slide98.xml"/><Relationship Id="rId11" Type="http://schemas.openxmlformats.org/officeDocument/2006/relationships/slide" Target="slides/slide103.xml"/><Relationship Id="rId5" Type="http://schemas.openxmlformats.org/officeDocument/2006/relationships/slide" Target="slides/slide97.xml"/><Relationship Id="rId10" Type="http://schemas.openxmlformats.org/officeDocument/2006/relationships/slide" Target="slides/slide102.xml"/><Relationship Id="rId4" Type="http://schemas.openxmlformats.org/officeDocument/2006/relationships/slide" Target="slides/slide96.xml"/><Relationship Id="rId9" Type="http://schemas.openxmlformats.org/officeDocument/2006/relationships/slide" Target="slides/slide101.xml"/><Relationship Id="rId14" Type="http://schemas.openxmlformats.org/officeDocument/2006/relationships/slide" Target="slides/slide136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eff Edmonds" userId="a8785b683ef20e23" providerId="LiveId" clId="{C758E53B-E2CA-4A9B-A1C8-4C174F81D2E0}"/>
    <pc:docChg chg="modSld">
      <pc:chgData name="Jeff Edmonds" userId="a8785b683ef20e23" providerId="LiveId" clId="{C758E53B-E2CA-4A9B-A1C8-4C174F81D2E0}" dt="2021-12-03T16:55:23.414" v="1" actId="20577"/>
      <pc:docMkLst>
        <pc:docMk/>
      </pc:docMkLst>
      <pc:sldChg chg="modSp mod">
        <pc:chgData name="Jeff Edmonds" userId="a8785b683ef20e23" providerId="LiveId" clId="{C758E53B-E2CA-4A9B-A1C8-4C174F81D2E0}" dt="2021-12-03T16:55:23.414" v="1" actId="20577"/>
        <pc:sldMkLst>
          <pc:docMk/>
          <pc:sldMk cId="3558794874" sldId="1534"/>
        </pc:sldMkLst>
        <pc:spChg chg="mod">
          <ac:chgData name="Jeff Edmonds" userId="a8785b683ef20e23" providerId="LiveId" clId="{C758E53B-E2CA-4A9B-A1C8-4C174F81D2E0}" dt="2021-12-03T16:55:23.414" v="1" actId="20577"/>
          <ac:spMkLst>
            <pc:docMk/>
            <pc:sldMk cId="3558794874" sldId="1534"/>
            <ac:spMk id="16" creationId="{00000000-0000-0000-0000-000000000000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124D8B43-BAEB-4C0F-BC20-7823DDE8759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08176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7475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5360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7450" y="684213"/>
            <a:ext cx="4559300" cy="3419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6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32288"/>
            <a:ext cx="5546725" cy="410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/>
              <a:t>Click to edit Master text styles</a:t>
            </a:r>
          </a:p>
          <a:p>
            <a:pPr lvl="1"/>
            <a:r>
              <a:rPr lang="en-CA" noProof="0"/>
              <a:t>Second level</a:t>
            </a:r>
          </a:p>
          <a:p>
            <a:pPr lvl="2"/>
            <a:r>
              <a:rPr lang="en-CA" noProof="0"/>
              <a:t>Third level</a:t>
            </a:r>
          </a:p>
          <a:p>
            <a:pPr lvl="3"/>
            <a:r>
              <a:rPr lang="en-CA" noProof="0"/>
              <a:t>Fourth level</a:t>
            </a:r>
          </a:p>
          <a:p>
            <a:pPr lvl="4"/>
            <a:r>
              <a:rPr lang="en-CA" noProof="0"/>
              <a:t>Fifth level</a:t>
            </a:r>
          </a:p>
        </p:txBody>
      </p:sp>
      <p:sp>
        <p:nvSpPr>
          <p:cNvPr id="80896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A1D717B2-2470-4192-B072-B1976093DE8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2632145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4AF04E-C931-40ED-9E22-86582E949CF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488151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4AF04E-C931-40ED-9E22-86582E949CF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150023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4AF04E-C931-40ED-9E22-86582E949CF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232200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4AF04E-C931-40ED-9E22-86582E949CF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470622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4AF04E-C931-40ED-9E22-86582E949CF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724309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358671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9897753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060299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218606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66634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49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3806512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096215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3857770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189701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320330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CA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646255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676488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957368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649224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760097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44381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52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42051828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525957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604410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193441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881955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726921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475648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05260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51637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53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950221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54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7939624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55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24420478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56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510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CCD6D1E-4C27-4822-9C36-D1811D02F67A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034536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8B3CA1-1791-48B1-914E-0BCBEDF35FFC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39288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C66C8B-1568-4FA8-9E10-1737434DEB7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587127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8A81D0-7FB6-43E7-84F6-61060593283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666360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EE9D8-709B-4F34-AC03-9BB59599EFE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463531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F8B4A2-59BC-4B2E-9DD5-BA980AD03E6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1805409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84635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1E90D4-68F1-4768-B23E-F5DB759233DE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7030801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7342BA-644F-4DF4-AD93-7E2D250CDC9D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02457039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C2EF79-77C2-4F4F-8A8E-56F16E5EE118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04240688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A0D0BF-6F1B-4B01-812B-987C408E7D96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63157764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25BD3C-7C3A-47FE-82A4-6963B3F20D9E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7579442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266303-A232-4663-B42C-CD400012E5E6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40220816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E9E52A-E609-4DBB-A8B1-F9B62A1B57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957306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C0149A-F6BD-41F7-A342-7EA68B27D958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02669082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D52BE8-33E7-4A55-95D0-AD2775F341AA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2163774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9CCE34-0CA9-4E8D-B43A-19DD5E612726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94977161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9808D2-0256-4D24-BC54-EB03714A02EF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35586381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228600"/>
            <a:ext cx="1943100" cy="5638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228600"/>
            <a:ext cx="5676900" cy="5638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4427A1-A4C8-41A0-A008-784C18C6F6AD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41538961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7526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7526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886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4A1E86-1D9F-4F45-843A-42D276419C06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40924201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823703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17738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623700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153207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AFFE8C-87A8-4908-916D-49B645F0888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5025631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3E9E52A-E609-4DBB-A8B1-F9B62A1B57C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389736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6CC3E5-2826-40B6-B6AF-FE3ACBD734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93427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5E01D-F22B-44F4-AA78-74B1328DFDE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592795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1F8C6-B39E-4859-AE79-3E09879995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88690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25AF03-9CA0-4962-8F62-70D57257A12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38077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723CDE-6F5B-4242-B5A2-E1B6B6E4CFD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780442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F3D88-B323-433D-82D2-822AF8BEC20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990994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707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>
              <a:defRPr/>
            </a:pPr>
            <a:fld id="{3E4167E5-864E-4E74-9389-142F855DA0D0}" type="datetimeFigureOut">
              <a:rPr lang="en-US"/>
              <a:pPr>
                <a:defRPr/>
              </a:pPr>
              <a:t>12/3/2021</a:t>
            </a:fld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0" hangingPunct="0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5531018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5569997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8" r:id="rId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58.xml"/><Relationship Id="rId3" Type="http://schemas.openxmlformats.org/officeDocument/2006/relationships/oleObject" Target="../embeddings/oleObject1.bin"/><Relationship Id="rId7" Type="http://schemas.openxmlformats.org/officeDocument/2006/relationships/slide" Target="slide14.xml"/><Relationship Id="rId12" Type="http://schemas.openxmlformats.org/officeDocument/2006/relationships/slide" Target="slide96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5.xml"/><Relationship Id="rId11" Type="http://schemas.openxmlformats.org/officeDocument/2006/relationships/slide" Target="slide94.xml"/><Relationship Id="rId5" Type="http://schemas.openxmlformats.org/officeDocument/2006/relationships/image" Target="../media/image2.png"/><Relationship Id="rId10" Type="http://schemas.openxmlformats.org/officeDocument/2006/relationships/slide" Target="slide79.xml"/><Relationship Id="rId4" Type="http://schemas.openxmlformats.org/officeDocument/2006/relationships/image" Target="../media/image1.wmf"/><Relationship Id="rId9" Type="http://schemas.openxmlformats.org/officeDocument/2006/relationships/slide" Target="slide7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.wmf"/><Relationship Id="rId4" Type="http://schemas.openxmlformats.org/officeDocument/2006/relationships/oleObject" Target="../embeddings/oleObject2.bin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6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6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6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.jpeg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png"/><Relationship Id="rId4" Type="http://schemas.openxmlformats.org/officeDocument/2006/relationships/image" Target="../media/image23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png"/><Relationship Id="rId4" Type="http://schemas.openxmlformats.org/officeDocument/2006/relationships/image" Target="../media/image23.pn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.jpeg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gif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w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e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7.png"/><Relationship Id="rId4" Type="http://schemas.openxmlformats.org/officeDocument/2006/relationships/image" Target="../media/image260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7" Type="http://schemas.openxmlformats.org/officeDocument/2006/relationships/image" Target="../media/image4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1.jpeg"/><Relationship Id="rId5" Type="http://schemas.openxmlformats.org/officeDocument/2006/relationships/image" Target="../media/image40.jpeg"/><Relationship Id="rId4" Type="http://schemas.openxmlformats.org/officeDocument/2006/relationships/image" Target="../media/image39.jpe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20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0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9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8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8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8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8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9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0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8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32.jpeg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34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8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9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9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6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6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45.jpeg"/><Relationship Id="rId4" Type="http://schemas.openxmlformats.org/officeDocument/2006/relationships/image" Target="../media/image1.wmf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45.jpeg"/><Relationship Id="rId4" Type="http://schemas.openxmlformats.org/officeDocument/2006/relationships/image" Target="../media/image1.wmf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.wmf"/><Relationship Id="rId4" Type="http://schemas.openxmlformats.org/officeDocument/2006/relationships/oleObject" Target="../embeddings/oleObject2.bin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.wmf"/><Relationship Id="rId4" Type="http://schemas.openxmlformats.org/officeDocument/2006/relationships/oleObject" Target="../embeddings/oleObject2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943600"/>
            <a:ext cx="6272212" cy="990600"/>
          </a:xfrm>
        </p:spPr>
        <p:txBody>
          <a:bodyPr/>
          <a:lstStyle/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sz="2400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205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5943600" y="5552188"/>
            <a:ext cx="3325552" cy="107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accent2"/>
                </a:solidFill>
                <a:latin typeface="Comic Sans MS" pitchFamily="66" charset="0"/>
              </a:rPr>
              <a:t>Many Courses</a:t>
            </a:r>
            <a:br>
              <a:rPr lang="en-US" altLang="en-US" sz="2400" b="1" dirty="0">
                <a:solidFill>
                  <a:schemeClr val="accent2"/>
                </a:solidFill>
                <a:latin typeface="Comic Sans MS" pitchFamily="66" charset="0"/>
              </a:rPr>
            </a:br>
            <a:r>
              <a:rPr lang="en-US" altLang="en-US" sz="2000" b="1" dirty="0">
                <a:solidFill>
                  <a:schemeClr val="accent2"/>
                </a:solidFill>
                <a:latin typeface="Comic Sans MS" pitchFamily="66" charset="0"/>
              </a:rPr>
              <a:t>Math1090,EECS2001,</a:t>
            </a:r>
            <a:br>
              <a:rPr lang="en-US" altLang="en-US" sz="2000" b="1" dirty="0">
                <a:solidFill>
                  <a:schemeClr val="accent2"/>
                </a:solidFill>
                <a:latin typeface="Comic Sans MS" pitchFamily="66" charset="0"/>
              </a:rPr>
            </a:br>
            <a:r>
              <a:rPr lang="en-US" altLang="en-US" sz="2000" b="1" dirty="0">
                <a:solidFill>
                  <a:schemeClr val="accent2"/>
                </a:solidFill>
                <a:latin typeface="Comic Sans MS" pitchFamily="66" charset="0"/>
              </a:rPr>
              <a:t>3101,6111</a:t>
            </a:r>
            <a:endParaRPr lang="en-US" altLang="en-US" sz="2000" dirty="0">
              <a:solidFill>
                <a:schemeClr val="accent2"/>
              </a:solidFill>
              <a:latin typeface="Arial Rounded MT Bold" pitchFamily="34" charset="0"/>
            </a:endParaRP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0" y="6396984"/>
            <a:ext cx="2579182" cy="461659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square"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Lecture</a:t>
            </a:r>
            <a:r>
              <a:rPr lang="en-US" sz="24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 </a:t>
            </a: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6</a:t>
            </a:r>
            <a:endParaRPr lang="en-US" sz="24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pic>
        <p:nvPicPr>
          <p:cNvPr id="2055" name="Picture 8" descr="pooh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10" y="2042874"/>
            <a:ext cx="1597025" cy="261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7" name="Text Box 9"/>
          <p:cNvSpPr txBox="1">
            <a:spLocks noChangeArrowheads="1"/>
          </p:cNvSpPr>
          <p:nvPr/>
        </p:nvSpPr>
        <p:spPr bwMode="auto">
          <a:xfrm>
            <a:off x="2579182" y="2028075"/>
            <a:ext cx="5176289" cy="31208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b="1" dirty="0">
                <a:solidFill>
                  <a:schemeClr val="accent2"/>
                </a:solidFill>
                <a:latin typeface="Comic Sans MS" pitchFamily="66" charset="0"/>
              </a:rPr>
              <a:t>Math1090,EECS2001</a:t>
            </a:r>
            <a:endParaRPr lang="en-US" altLang="en-US" sz="2400" b="1" dirty="0">
              <a:solidFill>
                <a:schemeClr val="accent2"/>
              </a:solidFill>
              <a:latin typeface="Arial Rounded MT Bold" pitchFamily="34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Symbol" panose="05050102010706020507" pitchFamily="18" charset="2"/>
                <a:hlinkClick r:id="rId6" action="ppaction://hlinksldjump"/>
              </a:rPr>
              <a:t>$</a:t>
            </a:r>
            <a:r>
              <a:rPr lang="en-US" altLang="en-US" sz="2400" dirty="0">
                <a:hlinkClick r:id="rId6" action="ppaction://hlinksldjump"/>
              </a:rPr>
              <a:t> Witness - Acceptable and NP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  <a:hlinkClick r:id="rId7" action="ppaction://hlinksldjump"/>
              </a:rPr>
              <a:t>NP Problems and Reductions</a:t>
            </a:r>
            <a:endParaRPr lang="en-US" altLang="en-US" sz="2400" dirty="0">
              <a:latin typeface="+mj-lt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hlinkClick r:id="rId8" action="ppaction://hlinksldjump"/>
              </a:rPr>
              <a:t>Some </a:t>
            </a:r>
            <a:r>
              <a:rPr lang="en-US" altLang="en-US" sz="2400" dirty="0" err="1">
                <a:hlinkClick r:id="rId8" action="ppaction://hlinksldjump"/>
              </a:rPr>
              <a:t>Uncomputable</a:t>
            </a:r>
            <a:r>
              <a:rPr lang="en-US" altLang="en-US" sz="2400" dirty="0">
                <a:hlinkClick r:id="rId8" action="ppaction://hlinksldjump"/>
              </a:rPr>
              <a:t> Problem</a:t>
            </a:r>
            <a:endParaRPr lang="en-US" altLang="en-US" sz="2400" dirty="0"/>
          </a:p>
          <a:p>
            <a:pPr>
              <a:buNone/>
              <a:defRPr/>
            </a:pP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  <a:hlinkClick r:id="rId9" action="ppaction://hlinksldjump"/>
              </a:rPr>
              <a:t>Halting &amp; </a:t>
            </a:r>
            <a:r>
              <a:rPr lang="en-US" sz="2400" dirty="0" err="1">
                <a:effectLst>
                  <a:outerShdw blurRad="38100" dist="38100" dir="2700000" algn="tl">
                    <a:srgbClr val="000000"/>
                  </a:outerShdw>
                </a:effectLst>
                <a:hlinkClick r:id="rId9" action="ppaction://hlinksldjump"/>
              </a:rPr>
              <a:t>MathTruth</a:t>
            </a:r>
            <a:endParaRPr lang="en-US" sz="24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hlinkClick r:id="rId10" action="ppaction://hlinksldjump"/>
              </a:rPr>
              <a:t>Gödel’s Theorems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hlinkClick r:id="rId11" action="ppaction://hlinksldjump"/>
              </a:rPr>
              <a:t>Proving Gödel’s Completeness Theorem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hlinkClick r:id="rId12" action="ppaction://hlinksldjump"/>
              </a:rPr>
              <a:t>Sequent Calculus</a:t>
            </a:r>
            <a:endParaRPr lang="en-US" altLang="en-US" sz="2400" dirty="0"/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7BB4A324-964C-40F8-BF5C-A7878E09CC1A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685800" y="152400"/>
            <a:ext cx="7772400" cy="745887"/>
          </a:xfrm>
        </p:spPr>
        <p:txBody>
          <a:bodyPr/>
          <a:lstStyle/>
          <a:p>
            <a:pPr eaLnBrk="1" hangingPunct="1"/>
            <a:r>
              <a:rPr lang="en-US" altLang="en-US" sz="4000" dirty="0"/>
              <a:t>Logic for Computer Science</a:t>
            </a:r>
          </a:p>
        </p:txBody>
      </p:sp>
      <p:sp>
        <p:nvSpPr>
          <p:cNvPr id="12" name="Rectangle 2">
            <a:extLst>
              <a:ext uri="{FF2B5EF4-FFF2-40B4-BE49-F238E27FC236}">
                <a16:creationId xmlns:a16="http://schemas.microsoft.com/office/drawing/2014/main" id="{B6F67FC1-CE03-4BB0-A459-A11FD862CD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01913"/>
            <a:ext cx="7772400" cy="74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600" kern="0" dirty="0"/>
              <a:t>Complexity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36"/>
          <p:cNvGrpSpPr>
            <a:grpSpLocks/>
          </p:cNvGrpSpPr>
          <p:nvPr/>
        </p:nvGrpSpPr>
        <p:grpSpPr bwMode="auto">
          <a:xfrm>
            <a:off x="268356" y="4270420"/>
            <a:ext cx="2273420" cy="2475363"/>
            <a:chOff x="-148" y="1824"/>
            <a:chExt cx="1943" cy="2372"/>
          </a:xfrm>
        </p:grpSpPr>
        <p:pic>
          <p:nvPicPr>
            <p:cNvPr id="32" name="Picture 34" descr="Photo-04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1824"/>
              <a:ext cx="1651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Rectangle 35"/>
            <p:cNvSpPr>
              <a:spLocks noChangeArrowheads="1"/>
            </p:cNvSpPr>
            <p:nvPr/>
          </p:nvSpPr>
          <p:spPr bwMode="auto">
            <a:xfrm>
              <a:off x="-148" y="3855"/>
              <a:ext cx="163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000" dirty="0">
                  <a:latin typeface="Times New Roman" pitchFamily="18" charset="0"/>
                </a:rPr>
                <a:t>Jack Edmonds 1965</a:t>
              </a:r>
            </a:p>
          </p:txBody>
        </p:sp>
      </p:grpSp>
      <p:sp>
        <p:nvSpPr>
          <p:cNvPr id="34" name="Rectangle 14"/>
          <p:cNvSpPr>
            <a:spLocks noChangeArrowheads="1"/>
          </p:cNvSpPr>
          <p:nvPr/>
        </p:nvSpPr>
        <p:spPr bwMode="auto">
          <a:xfrm>
            <a:off x="3048000" y="2621340"/>
            <a:ext cx="621030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Can every reasonable problem </a:t>
            </a:r>
            <a:br>
              <a:rPr lang="en-US" altLang="en-US" sz="2400" dirty="0"/>
            </a:br>
            <a:r>
              <a:rPr lang="en-US" altLang="en-US" sz="2400" dirty="0"/>
              <a:t>be computed in </a:t>
            </a:r>
            <a:br>
              <a:rPr lang="en-US" altLang="en-US" sz="2400" dirty="0"/>
            </a:br>
            <a:r>
              <a:rPr lang="en-US" altLang="en-US" sz="2400" dirty="0"/>
              <a:t>a reasonable amount of time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i.e. </a:t>
            </a:r>
            <a:r>
              <a:rPr lang="en-US" altLang="en-US" sz="2400" dirty="0">
                <a:solidFill>
                  <a:srgbClr val="FF00FF"/>
                </a:solidFill>
              </a:rPr>
              <a:t>polynomial</a:t>
            </a:r>
            <a:r>
              <a:rPr lang="en-US" altLang="en-US" sz="2400" dirty="0"/>
              <a:t> in the size of the input?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245100" y="4370388"/>
            <a:ext cx="2286000" cy="2386012"/>
            <a:chOff x="5245100" y="4370388"/>
            <a:chExt cx="2286000" cy="2386012"/>
          </a:xfrm>
        </p:grpSpPr>
        <p:sp>
          <p:nvSpPr>
            <p:cNvPr id="36" name="Oval 11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endParaRPr lang="en-US" altLang="en-US">
                <a:effectLst/>
              </a:endParaRPr>
            </a:p>
          </p:txBody>
        </p:sp>
        <p:sp>
          <p:nvSpPr>
            <p:cNvPr id="37" name="Text Box 12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rgbClr val="CC99FF"/>
                  </a:solidFill>
                  <a:effectLst/>
                </a:rPr>
                <a:t>Poly</a:t>
              </a:r>
            </a:p>
          </p:txBody>
        </p:sp>
      </p:grpSp>
      <p:sp>
        <p:nvSpPr>
          <p:cNvPr id="64" name="Rectangle 2">
            <a:extLst>
              <a:ext uri="{FF2B5EF4-FFF2-40B4-BE49-F238E27FC236}">
                <a16:creationId xmlns:a16="http://schemas.microsoft.com/office/drawing/2014/main" id="{BDED6ACE-C9F9-4ADB-A19B-24790093D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53" y="-99392"/>
            <a:ext cx="7650651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altLang="en-US" sz="36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3600" dirty="0">
                <a:solidFill>
                  <a:schemeClr val="tx2"/>
                </a:solidFill>
              </a:rPr>
              <a:t>Witness </a:t>
            </a:r>
            <a:r>
              <a:rPr lang="el-GR" altLang="en-US" sz="3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altLang="en-US" sz="3600" dirty="0">
                <a:solidFill>
                  <a:schemeClr val="tx2"/>
                </a:solidFill>
              </a:rPr>
              <a:t>Acceptable &amp; NP</a:t>
            </a:r>
            <a:endParaRPr lang="en-CA" altLang="en-US" sz="36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967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utoShape 35">
            <a:extLst>
              <a:ext uri="{FF2B5EF4-FFF2-40B4-BE49-F238E27FC236}">
                <a16:creationId xmlns:a16="http://schemas.microsoft.com/office/drawing/2014/main" id="{92C9AEF4-CC06-4E1C-893D-82DBA09B9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644732"/>
            <a:ext cx="2247670" cy="877853"/>
          </a:xfrm>
          <a:prstGeom prst="wedgeRoundRectCallout">
            <a:avLst>
              <a:gd name="adj1" fmla="val 20414"/>
              <a:gd name="adj2" fmla="val 59156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really like this proof system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3DD0D55-215F-45ED-937A-2D79F4631C8C}"/>
              </a:ext>
            </a:extLst>
          </p:cNvPr>
          <p:cNvGrpSpPr/>
          <p:nvPr/>
        </p:nvGrpSpPr>
        <p:grpSpPr>
          <a:xfrm>
            <a:off x="2133600" y="1512723"/>
            <a:ext cx="1579908" cy="1116911"/>
            <a:chOff x="1017770" y="2266950"/>
            <a:chExt cx="1657349" cy="1154847"/>
          </a:xfrm>
        </p:grpSpPr>
        <p:sp>
          <p:nvSpPr>
            <p:cNvPr id="2" name="Left Brace 1">
              <a:extLst>
                <a:ext uri="{FF2B5EF4-FFF2-40B4-BE49-F238E27FC236}">
                  <a16:creationId xmlns:a16="http://schemas.microsoft.com/office/drawing/2014/main" id="{1C2D0EEE-DB65-489C-9003-C0DCBE3804DA}"/>
                </a:ext>
              </a:extLst>
            </p:cNvPr>
            <p:cNvSpPr/>
            <p:nvPr/>
          </p:nvSpPr>
          <p:spPr bwMode="auto">
            <a:xfrm rot="16200000">
              <a:off x="1627370" y="1657350"/>
              <a:ext cx="380999" cy="1600200"/>
            </a:xfrm>
            <a:prstGeom prst="leftBrace">
              <a:avLst/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03136E5D-8E8E-4C59-999C-2AC32DDF928D}"/>
                </a:ext>
              </a:extLst>
            </p:cNvPr>
            <p:cNvSpPr/>
            <p:nvPr/>
          </p:nvSpPr>
          <p:spPr>
            <a:xfrm>
              <a:off x="1047750" y="2590800"/>
              <a:ext cx="1627369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 these are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0" name="AutoShape 35">
            <a:extLst>
              <a:ext uri="{FF2B5EF4-FFF2-40B4-BE49-F238E27FC236}">
                <a16:creationId xmlns:a16="http://schemas.microsoft.com/office/drawing/2014/main" id="{7CA5132A-EF71-49E1-BF63-A2A0AB3DE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614571"/>
            <a:ext cx="4953000" cy="2585829"/>
          </a:xfrm>
          <a:prstGeom prst="wedgeRoundRectCallout">
            <a:avLst>
              <a:gd name="adj1" fmla="val 56117"/>
              <a:gd name="adj2" fmla="val 2442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Each line of the proof is a “sequent”: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26" name="Picture 3" descr="Department of Computer Science">
            <a:extLst>
              <a:ext uri="{FF2B5EF4-FFF2-40B4-BE49-F238E27FC236}">
                <a16:creationId xmlns:a16="http://schemas.microsoft.com/office/drawing/2014/main" id="{C0D37A0F-1C4D-447C-9B7A-51263D04B9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33" t="4571" r="12000"/>
          <a:stretch/>
        </p:blipFill>
        <p:spPr bwMode="auto">
          <a:xfrm>
            <a:off x="8013850" y="1676400"/>
            <a:ext cx="1053950" cy="1590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72E10FDB-825F-44BD-8FF5-F916DEBE2020}"/>
              </a:ext>
            </a:extLst>
          </p:cNvPr>
          <p:cNvSpPr/>
          <p:nvPr/>
        </p:nvSpPr>
        <p:spPr>
          <a:xfrm>
            <a:off x="1984881" y="2733764"/>
            <a:ext cx="43604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Each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clause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1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order formula.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DB6CA8B-BC09-4125-8740-C18FBA264295}"/>
              </a:ext>
            </a:extLst>
          </p:cNvPr>
          <p:cNvSpPr/>
          <p:nvPr/>
        </p:nvSpPr>
        <p:spPr>
          <a:xfrm>
            <a:off x="7935618" y="3206595"/>
            <a:ext cx="12845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Toniann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Pitassi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AutoShape 35">
            <a:extLst>
              <a:ext uri="{FF2B5EF4-FFF2-40B4-BE49-F238E27FC236}">
                <a16:creationId xmlns:a16="http://schemas.microsoft.com/office/drawing/2014/main" id="{36AA8198-1423-4EFB-9BB8-2420BB1EA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183" y="3352800"/>
            <a:ext cx="5596521" cy="2592327"/>
          </a:xfrm>
          <a:prstGeom prst="wedgeRoundRectCallout">
            <a:avLst>
              <a:gd name="adj1" fmla="val 57682"/>
              <a:gd name="adj2" fmla="val -4427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Our final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sequent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will have the form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 proof uses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Build Rules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to build this final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sequent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l-G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584168D-A94A-4430-8620-A5891A1D33B6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19" name="Rectangle 2">
              <a:extLst>
                <a:ext uri="{FF2B5EF4-FFF2-40B4-BE49-F238E27FC236}">
                  <a16:creationId xmlns:a16="http://schemas.microsoft.com/office/drawing/2014/main" id="{9DC89976-9C0B-4AA3-97E1-8B40722ED043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20" name="Rectangle 2">
              <a:extLst>
                <a:ext uri="{FF2B5EF4-FFF2-40B4-BE49-F238E27FC236}">
                  <a16:creationId xmlns:a16="http://schemas.microsoft.com/office/drawing/2014/main" id="{835B04B1-A799-42C5-9D10-08FF254EDB53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5426A66-0F4D-419D-BB0E-FFC3E28F7084}"/>
              </a:ext>
            </a:extLst>
          </p:cNvPr>
          <p:cNvGrpSpPr/>
          <p:nvPr/>
        </p:nvGrpSpPr>
        <p:grpSpPr>
          <a:xfrm>
            <a:off x="3759556" y="1532375"/>
            <a:ext cx="2464136" cy="1134625"/>
            <a:chOff x="2734018" y="2286000"/>
            <a:chExt cx="2584920" cy="1173163"/>
          </a:xfrm>
        </p:grpSpPr>
        <p:graphicFrame>
          <p:nvGraphicFramePr>
            <p:cNvPr id="38" name="Object 4"/>
            <p:cNvGraphicFramePr>
              <a:graphicFrameLocks noChangeAspect="1"/>
            </p:cNvGraphicFramePr>
            <p:nvPr/>
          </p:nvGraphicFramePr>
          <p:xfrm>
            <a:off x="3314700" y="3244850"/>
            <a:ext cx="112713" cy="2143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114151" imgH="215619" progId="Equation.3">
                    <p:embed/>
                  </p:oleObj>
                </mc:Choice>
                <mc:Fallback>
                  <p:oleObj name="Equation" r:id="rId4" imgW="114151" imgH="215619" progId="Equation.3">
                    <p:embed/>
                    <p:pic>
                      <p:nvPicPr>
                        <p:cNvPr id="38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4700" y="3244850"/>
                          <a:ext cx="112713" cy="2143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0" name="Left Brace 39">
              <a:extLst>
                <a:ext uri="{FF2B5EF4-FFF2-40B4-BE49-F238E27FC236}">
                  <a16:creationId xmlns:a16="http://schemas.microsoft.com/office/drawing/2014/main" id="{3A9D776C-A8D8-4817-BF2D-2C25DBB79ED8}"/>
                </a:ext>
              </a:extLst>
            </p:cNvPr>
            <p:cNvSpPr/>
            <p:nvPr/>
          </p:nvSpPr>
          <p:spPr bwMode="auto">
            <a:xfrm rot="16200000">
              <a:off x="3752851" y="1676400"/>
              <a:ext cx="380999" cy="1600200"/>
            </a:xfrm>
            <a:prstGeom prst="leftBrace">
              <a:avLst/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80C7329F-DF20-4301-BF67-96F0019F01E6}"/>
                </a:ext>
              </a:extLst>
            </p:cNvPr>
            <p:cNvSpPr/>
            <p:nvPr/>
          </p:nvSpPr>
          <p:spPr>
            <a:xfrm>
              <a:off x="2734018" y="2590800"/>
              <a:ext cx="2584920" cy="8592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Then at least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of  these is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" name="Rectangle 4"/>
          <p:cNvSpPr/>
          <p:nvPr/>
        </p:nvSpPr>
        <p:spPr bwMode="auto">
          <a:xfrm>
            <a:off x="5791200" y="4038600"/>
            <a:ext cx="1524000" cy="2142019"/>
          </a:xfrm>
          <a:prstGeom prst="rect">
            <a:avLst/>
          </a:prstGeom>
          <a:solidFill>
            <a:srgbClr val="000066"/>
          </a:solidFill>
          <a:ln w="38100">
            <a:noFill/>
            <a:miter lim="800000"/>
            <a:headEnd/>
            <a:tailEnd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B29ECD86-F480-4120-895C-64F8AF364919}"/>
              </a:ext>
            </a:extLst>
          </p:cNvPr>
          <p:cNvGrpSpPr/>
          <p:nvPr/>
        </p:nvGrpSpPr>
        <p:grpSpPr>
          <a:xfrm>
            <a:off x="5247231" y="4837627"/>
            <a:ext cx="3853542" cy="774679"/>
            <a:chOff x="9505044" y="2501921"/>
            <a:chExt cx="3853542" cy="774679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7322C716-6732-4C1C-A9A3-9DCB9A4753AE}"/>
                </a:ext>
              </a:extLst>
            </p:cNvPr>
            <p:cNvSpPr/>
            <p:nvPr/>
          </p:nvSpPr>
          <p:spPr>
            <a:xfrm>
              <a:off x="10211862" y="2735963"/>
              <a:ext cx="114259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α</a:t>
              </a:r>
              <a:r>
                <a:rPr kumimoji="0" lang="en-CA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endParaRPr kumimoji="0" lang="en-CA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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α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&amp; 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β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C3D04839-9D47-4BA8-BD3A-3A091ABFF184}"/>
                </a:ext>
              </a:extLst>
            </p:cNvPr>
            <p:cNvSpPr/>
            <p:nvPr/>
          </p:nvSpPr>
          <p:spPr>
            <a:xfrm>
              <a:off x="11541333" y="2753380"/>
              <a:ext cx="89302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α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γ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b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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α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38B5FB67-CAF5-470F-8244-F634E1E2EF0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31815" y="2849031"/>
              <a:ext cx="2" cy="346650"/>
            </a:xfrm>
            <a:prstGeom prst="line">
              <a:avLst/>
            </a:prstGeom>
            <a:noFill/>
            <a:ln w="9525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E2733E06-2005-44B5-94B8-9E95625DEE2A}"/>
                </a:ext>
              </a:extLst>
            </p:cNvPr>
            <p:cNvSpPr/>
            <p:nvPr/>
          </p:nvSpPr>
          <p:spPr>
            <a:xfrm>
              <a:off x="9505044" y="2501921"/>
              <a:ext cx="385354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Eval/Build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70AFBE85-AF37-416B-8F5B-2AD93C584C6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136415" y="3027071"/>
              <a:ext cx="2590800" cy="0"/>
            </a:xfrm>
            <a:prstGeom prst="line">
              <a:avLst/>
            </a:prstGeom>
            <a:noFill/>
            <a:ln w="9525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B88E037-5A1D-4908-8B13-C2D848C9FCB2}"/>
              </a:ext>
            </a:extLst>
          </p:cNvPr>
          <p:cNvGrpSpPr/>
          <p:nvPr/>
        </p:nvGrpSpPr>
        <p:grpSpPr>
          <a:xfrm>
            <a:off x="5247414" y="4114800"/>
            <a:ext cx="3853542" cy="774679"/>
            <a:chOff x="9505044" y="3187721"/>
            <a:chExt cx="3853542" cy="774679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6597EB81-5359-4E45-B026-6F728F6644DD}"/>
                </a:ext>
              </a:extLst>
            </p:cNvPr>
            <p:cNvSpPr/>
            <p:nvPr/>
          </p:nvSpPr>
          <p:spPr>
            <a:xfrm>
              <a:off x="10383771" y="3421763"/>
              <a:ext cx="79877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α</a:t>
              </a:r>
              <a:r>
                <a:rPr kumimoji="0" lang="en-CA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&amp; 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endParaRPr kumimoji="0" lang="en-CA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β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B6186455-1626-4002-9957-D2B73189AE39}"/>
                </a:ext>
              </a:extLst>
            </p:cNvPr>
            <p:cNvSpPr/>
            <p:nvPr/>
          </p:nvSpPr>
          <p:spPr>
            <a:xfrm>
              <a:off x="11541329" y="3439180"/>
              <a:ext cx="893028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α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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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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γ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166B80E0-2CD0-4B95-B9FD-8EB41034EC9D}"/>
                </a:ext>
              </a:extLst>
            </p:cNvPr>
            <p:cNvSpPr/>
            <p:nvPr/>
          </p:nvSpPr>
          <p:spPr>
            <a:xfrm>
              <a:off x="9505044" y="3187721"/>
              <a:ext cx="385354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Eval/Build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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D45083CB-8534-4E6E-BD46-D6B866696F1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136415" y="3712871"/>
              <a:ext cx="2590800" cy="0"/>
            </a:xfrm>
            <a:prstGeom prst="line">
              <a:avLst/>
            </a:prstGeom>
            <a:noFill/>
            <a:ln w="9525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F555B3C6-EB47-4D11-A348-EB0C16A22B0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29998" y="3516690"/>
              <a:ext cx="2" cy="346650"/>
            </a:xfrm>
            <a:prstGeom prst="line">
              <a:avLst/>
            </a:prstGeom>
            <a:noFill/>
            <a:ln w="9525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8B5FB67-CAF5-470F-8244-F634E1E2EF02}"/>
              </a:ext>
            </a:extLst>
          </p:cNvPr>
          <p:cNvCxnSpPr>
            <a:cxnSpLocks/>
          </p:cNvCxnSpPr>
          <p:nvPr/>
        </p:nvCxnSpPr>
        <p:spPr bwMode="auto">
          <a:xfrm flipH="1">
            <a:off x="7151914" y="5998028"/>
            <a:ext cx="12205" cy="194709"/>
          </a:xfrm>
          <a:prstGeom prst="line">
            <a:avLst/>
          </a:prstGeom>
          <a:noFill/>
          <a:ln w="9525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58" name="Group 57"/>
          <p:cNvGrpSpPr/>
          <p:nvPr/>
        </p:nvGrpSpPr>
        <p:grpSpPr>
          <a:xfrm>
            <a:off x="5125180" y="6222564"/>
            <a:ext cx="3853542" cy="559236"/>
            <a:chOff x="5125180" y="5612964"/>
            <a:chExt cx="3853542" cy="559236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B29ECD86-F480-4120-895C-64F8AF364919}"/>
                </a:ext>
              </a:extLst>
            </p:cNvPr>
            <p:cNvGrpSpPr/>
            <p:nvPr/>
          </p:nvGrpSpPr>
          <p:grpSpPr>
            <a:xfrm>
              <a:off x="5125180" y="5612964"/>
              <a:ext cx="3853542" cy="559236"/>
              <a:chOff x="9372424" y="2501921"/>
              <a:chExt cx="3853542" cy="559236"/>
            </a:xfrm>
          </p:grpSpPr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7322C716-6732-4C1C-A9A3-9DCB9A4753AE}"/>
                  </a:ext>
                </a:extLst>
              </p:cNvPr>
              <p:cNvSpPr/>
              <p:nvPr/>
            </p:nvSpPr>
            <p:spPr>
              <a:xfrm>
                <a:off x="10211862" y="2735963"/>
                <a:ext cx="1142595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CA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(term</a:t>
                </a:r>
                <a:endPara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C3D04839-9D47-4BA8-BD3A-3A091ABFF184}"/>
                  </a:ext>
                </a:extLst>
              </p:cNvPr>
              <p:cNvSpPr/>
              <p:nvPr/>
            </p:nvSpPr>
            <p:spPr>
              <a:xfrm>
                <a:off x="11541333" y="2753380"/>
                <a:ext cx="893020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CA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CA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(y)</a:t>
                </a:r>
                <a:endPara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38B5FB67-CAF5-470F-8244-F634E1E2EF0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1419612" y="2849031"/>
                <a:ext cx="12205" cy="194709"/>
              </a:xfrm>
              <a:prstGeom prst="line">
                <a:avLst/>
              </a:prstGeom>
              <a:noFill/>
              <a:ln w="9525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E2733E06-2005-44B5-94B8-9E95625DEE2A}"/>
                  </a:ext>
                </a:extLst>
              </p:cNvPr>
              <p:cNvSpPr/>
              <p:nvPr/>
            </p:nvSpPr>
            <p:spPr>
              <a:xfrm>
                <a:off x="9372424" y="2501921"/>
                <a:ext cx="3853542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57200" marR="0" lvl="1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Adding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</a:p>
            </p:txBody>
          </p:sp>
        </p:grp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D45083CB-8534-4E6E-BD46-D6B866696F1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878602" y="5638802"/>
              <a:ext cx="2590800" cy="0"/>
            </a:xfrm>
            <a:prstGeom prst="line">
              <a:avLst/>
            </a:prstGeom>
            <a:noFill/>
            <a:ln w="9525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5" name="Group 64"/>
          <p:cNvGrpSpPr/>
          <p:nvPr/>
        </p:nvGrpSpPr>
        <p:grpSpPr>
          <a:xfrm>
            <a:off x="5621792" y="5638800"/>
            <a:ext cx="2841851" cy="559236"/>
            <a:chOff x="5621792" y="5029200"/>
            <a:chExt cx="2841851" cy="559236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1B88E037-5A1D-4908-8B13-C2D848C9FCB2}"/>
                </a:ext>
              </a:extLst>
            </p:cNvPr>
            <p:cNvGrpSpPr/>
            <p:nvPr/>
          </p:nvGrpSpPr>
          <p:grpSpPr>
            <a:xfrm>
              <a:off x="5621792" y="5029200"/>
              <a:ext cx="2819217" cy="559236"/>
              <a:chOff x="9879605" y="3187721"/>
              <a:chExt cx="2819217" cy="559236"/>
            </a:xfrm>
          </p:grpSpPr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6597EB81-5359-4E45-B026-6F728F6644DD}"/>
                  </a:ext>
                </a:extLst>
              </p:cNvPr>
              <p:cNvSpPr/>
              <p:nvPr/>
            </p:nvSpPr>
            <p:spPr>
              <a:xfrm>
                <a:off x="10383771" y="3421763"/>
                <a:ext cx="798777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CA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endPara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B6186455-1626-4002-9957-D2B73189AE39}"/>
                  </a:ext>
                </a:extLst>
              </p:cNvPr>
              <p:cNvSpPr/>
              <p:nvPr/>
            </p:nvSpPr>
            <p:spPr>
              <a:xfrm>
                <a:off x="11541329" y="3439180"/>
                <a:ext cx="893028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CA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CA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endPara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166B80E0-2CD0-4B95-B9FD-8EB41034EC9D}"/>
                  </a:ext>
                </a:extLst>
              </p:cNvPr>
              <p:cNvSpPr/>
              <p:nvPr/>
            </p:nvSpPr>
            <p:spPr>
              <a:xfrm>
                <a:off x="9879605" y="3187721"/>
                <a:ext cx="2819217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57200" marR="0" lvl="1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Adding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</a:p>
            </p:txBody>
          </p:sp>
        </p:grp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D45083CB-8534-4E6E-BD46-D6B866696F1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872843" y="5056413"/>
              <a:ext cx="2590800" cy="0"/>
            </a:xfrm>
            <a:prstGeom prst="line">
              <a:avLst/>
            </a:prstGeom>
            <a:noFill/>
            <a:ln w="9525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03204417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35">
            <a:extLst>
              <a:ext uri="{FF2B5EF4-FFF2-40B4-BE49-F238E27FC236}">
                <a16:creationId xmlns:a16="http://schemas.microsoft.com/office/drawing/2014/main" id="{9FB330AE-79E0-4302-9331-8C3B52FB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1" y="624206"/>
            <a:ext cx="4482737" cy="6192924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B89CB89-B734-4BD6-9A66-5DA94EBC3986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8" name="Rectangle 2">
              <a:extLst>
                <a:ext uri="{FF2B5EF4-FFF2-40B4-BE49-F238E27FC236}">
                  <a16:creationId xmlns:a16="http://schemas.microsoft.com/office/drawing/2014/main" id="{672085D6-2CDC-4B63-BCD6-DC8A38605F2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9" name="Rectangle 2">
              <a:extLst>
                <a:ext uri="{FF2B5EF4-FFF2-40B4-BE49-F238E27FC236}">
                  <a16:creationId xmlns:a16="http://schemas.microsoft.com/office/drawing/2014/main" id="{627A0DA7-BA06-4408-820C-9C64CB73DBB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6" name="AutoShape 35">
            <a:extLst>
              <a:ext uri="{FF2B5EF4-FFF2-40B4-BE49-F238E27FC236}">
                <a16:creationId xmlns:a16="http://schemas.microsoft.com/office/drawing/2014/main" id="{E2A7EE73-5AAB-48EF-93BD-E7F7965DA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014" y="656836"/>
            <a:ext cx="4482737" cy="6160219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981464D-40A7-4E9E-8DB6-CAF6E8E1CDE0}"/>
              </a:ext>
            </a:extLst>
          </p:cNvPr>
          <p:cNvSpPr txBox="1"/>
          <p:nvPr/>
        </p:nvSpPr>
        <p:spPr>
          <a:xfrm>
            <a:off x="2288177" y="1237193"/>
            <a:ext cx="2441288" cy="55912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81121D0-91AD-4458-907F-BCE9AED81532}"/>
              </a:ext>
            </a:extLst>
          </p:cNvPr>
          <p:cNvSpPr txBox="1"/>
          <p:nvPr/>
        </p:nvSpPr>
        <p:spPr>
          <a:xfrm>
            <a:off x="8113401" y="1237193"/>
            <a:ext cx="891262" cy="59400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C477E98-C417-4B84-82D8-74D636749431}"/>
              </a:ext>
            </a:extLst>
          </p:cNvPr>
          <p:cNvSpPr txBox="1"/>
          <p:nvPr/>
        </p:nvSpPr>
        <p:spPr>
          <a:xfrm>
            <a:off x="5982790" y="1222219"/>
            <a:ext cx="2283898" cy="57554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⌐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EB1128B-0240-40E4-B6E7-287CD987DCF9}"/>
              </a:ext>
            </a:extLst>
          </p:cNvPr>
          <p:cNvSpPr txBox="1"/>
          <p:nvPr/>
        </p:nvSpPr>
        <p:spPr>
          <a:xfrm>
            <a:off x="84370" y="914400"/>
            <a:ext cx="2354030" cy="58785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and      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Conclude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From  </a:t>
            </a:r>
            <a:endParaRPr kumimoji="0" lang="en-US" altLang="en-US" sz="20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5BA3980-D74F-4A6B-843E-DA9A56ECD0F0}"/>
              </a:ext>
            </a:extLst>
          </p:cNvPr>
          <p:cNvSpPr txBox="1"/>
          <p:nvPr/>
        </p:nvSpPr>
        <p:spPr>
          <a:xfrm>
            <a:off x="1296265" y="602746"/>
            <a:ext cx="21320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Build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the Left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082B292-1AC8-4ADD-BA1C-6D8D3796EC24}"/>
              </a:ext>
            </a:extLst>
          </p:cNvPr>
          <p:cNvSpPr txBox="1"/>
          <p:nvPr/>
        </p:nvSpPr>
        <p:spPr>
          <a:xfrm>
            <a:off x="4738984" y="914400"/>
            <a:ext cx="1738016" cy="59708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and         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Conclude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From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 </a:t>
            </a:r>
            <a:endParaRPr kumimoji="0" lang="en-US" altLang="en-US" sz="20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4A2554E-9613-464C-AD81-A109466CB2E5}"/>
              </a:ext>
            </a:extLst>
          </p:cNvPr>
          <p:cNvSpPr txBox="1"/>
          <p:nvPr/>
        </p:nvSpPr>
        <p:spPr>
          <a:xfrm>
            <a:off x="5717103" y="603912"/>
            <a:ext cx="228389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Build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the Right: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9E16ECE-C75B-47DD-90F7-E76E412152DD}"/>
              </a:ext>
            </a:extLst>
          </p:cNvPr>
          <p:cNvGrpSpPr/>
          <p:nvPr/>
        </p:nvGrpSpPr>
        <p:grpSpPr>
          <a:xfrm>
            <a:off x="2748888" y="1600200"/>
            <a:ext cx="4454856" cy="5017566"/>
            <a:chOff x="2748888" y="1600200"/>
            <a:chExt cx="4454856" cy="5017566"/>
          </a:xfrm>
        </p:grpSpPr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4C2A159B-0938-4202-87E3-0BEF0C0562E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748888" y="1600200"/>
              <a:ext cx="332940" cy="421466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834CF26-EE27-4E2F-895B-A0B276A00F7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172180" y="1828800"/>
              <a:ext cx="186308" cy="199687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73438E96-C8FC-4C99-8F3E-D23BF36DA1D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31316" y="2944504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8D4BF02A-0D60-4F54-B13B-58835D0BDE5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94144" y="1600200"/>
              <a:ext cx="332940" cy="421466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0E39E93-1DBC-467F-9CB2-0BD73300DA8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017436" y="1828800"/>
              <a:ext cx="186308" cy="199687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BF730037-1E8E-4987-BB5B-069091A5B66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31316" y="4044723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5A940201-F3A6-416A-BFA1-722D03F6821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31316" y="5226830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68D2DD9F-C525-4F5B-BB60-244E09EF083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31316" y="6354345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81589E6-648D-4AAD-9699-8A562BC56FF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55808" y="2944504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5AD443B-E6D3-4FE5-9C38-8034838D3DD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55808" y="4140259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E662B78D-1595-46C4-8F3E-75A77A3E262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55808" y="5254126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BC48D3F4-FB66-4093-B0C3-899B37992CE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55808" y="6381641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9C519C7E-E67E-42BC-A728-E052E2CF19F6}"/>
              </a:ext>
            </a:extLst>
          </p:cNvPr>
          <p:cNvSpPr txBox="1"/>
          <p:nvPr/>
        </p:nvSpPr>
        <p:spPr>
          <a:xfrm>
            <a:off x="1519645" y="5543490"/>
            <a:ext cx="549778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does not appear anywhere else in this sequent.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915320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0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0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0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0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0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0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0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0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2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2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2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2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2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2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2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2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2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2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1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1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1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1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1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1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1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1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9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9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1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1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6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6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2" end="2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16">
                                            <p:txEl>
                                              <p:pRg st="22" end="2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500" fill="hold"/>
                                        <p:tgtEl>
                                          <p:spTgt spid="16">
                                            <p:txEl>
                                              <p:pRg st="22" end="2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2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2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20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20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20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20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3" dur="500" fill="hold"/>
                                        <p:tgtEl>
                                          <p:spTgt spid="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2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2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1" dur="500" fill="hold"/>
                                        <p:tgtEl>
                                          <p:spTgt spid="2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2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6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9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0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7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8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1" dur="500" fill="hold"/>
                                        <p:tgtEl>
                                          <p:spTgt spid="1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2" dur="500" fill="hold"/>
                                        <p:tgtEl>
                                          <p:spTgt spid="1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 fill="hold"/>
                                        <p:tgtEl>
                                          <p:spTgt spid="11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6" dur="500" fill="hold"/>
                                        <p:tgtEl>
                                          <p:spTgt spid="11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" dur="500" fill="hold"/>
                                        <p:tgtEl>
                                          <p:spTgt spid="11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" dur="500" fill="hold"/>
                                        <p:tgtEl>
                                          <p:spTgt spid="11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3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1" dur="500" fill="hold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5" dur="500" fill="hold"/>
                                        <p:tgtEl>
                                          <p:spTgt spid="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6" dur="500" fill="hold"/>
                                        <p:tgtEl>
                                          <p:spTgt spid="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9" dur="500" fill="hold"/>
                                        <p:tgtEl>
                                          <p:spTgt spid="1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1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3" dur="500" fill="hold"/>
                                        <p:tgtEl>
                                          <p:spTgt spid="19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19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2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5" dur="500" fill="hold"/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6" dur="500" fill="hold"/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9" dur="500" fill="hold"/>
                                        <p:tgtEl>
                                          <p:spTgt spid="1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0" dur="500" fill="hold"/>
                                        <p:tgtEl>
                                          <p:spTgt spid="1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3" dur="500" fill="hold"/>
                                        <p:tgtEl>
                                          <p:spTgt spid="1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4" dur="500" fill="hold"/>
                                        <p:tgtEl>
                                          <p:spTgt spid="1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7" dur="500" fill="hold"/>
                                        <p:tgtEl>
                                          <p:spTgt spid="16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8" dur="500" fill="hold"/>
                                        <p:tgtEl>
                                          <p:spTgt spid="16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9" fill="hold">
                      <p:stCondLst>
                        <p:cond delay="indefinite"/>
                      </p:stCondLst>
                      <p:childTnLst>
                        <p:par>
                          <p:cTn id="320" fill="hold">
                            <p:stCondLst>
                              <p:cond delay="0"/>
                            </p:stCondLst>
                            <p:childTnLst>
                              <p:par>
                                <p:cTn id="3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6" grpId="0" animBg="1"/>
      <p:bldP spid="21" grpId="0"/>
      <p:bldP spid="26" grpId="0"/>
      <p:bldP spid="33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35">
            <a:extLst>
              <a:ext uri="{FF2B5EF4-FFF2-40B4-BE49-F238E27FC236}">
                <a16:creationId xmlns:a16="http://schemas.microsoft.com/office/drawing/2014/main" id="{9FB330AE-79E0-4302-9331-8C3B52FB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1" y="624206"/>
            <a:ext cx="4482737" cy="6192924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B89CB89-B734-4BD6-9A66-5DA94EBC3986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8" name="Rectangle 2">
              <a:extLst>
                <a:ext uri="{FF2B5EF4-FFF2-40B4-BE49-F238E27FC236}">
                  <a16:creationId xmlns:a16="http://schemas.microsoft.com/office/drawing/2014/main" id="{672085D6-2CDC-4B63-BCD6-DC8A38605F2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9" name="Rectangle 2">
              <a:extLst>
                <a:ext uri="{FF2B5EF4-FFF2-40B4-BE49-F238E27FC236}">
                  <a16:creationId xmlns:a16="http://schemas.microsoft.com/office/drawing/2014/main" id="{627A0DA7-BA06-4408-820C-9C64CB73DBB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6" name="AutoShape 35">
            <a:extLst>
              <a:ext uri="{FF2B5EF4-FFF2-40B4-BE49-F238E27FC236}">
                <a16:creationId xmlns:a16="http://schemas.microsoft.com/office/drawing/2014/main" id="{E2A7EE73-5AAB-48EF-93BD-E7F7965DA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014" y="656836"/>
            <a:ext cx="4482737" cy="6160219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981464D-40A7-4E9E-8DB6-CAF6E8E1CDE0}"/>
              </a:ext>
            </a:extLst>
          </p:cNvPr>
          <p:cNvSpPr txBox="1"/>
          <p:nvPr/>
        </p:nvSpPr>
        <p:spPr>
          <a:xfrm>
            <a:off x="2288177" y="1237193"/>
            <a:ext cx="2441288" cy="55912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81121D0-91AD-4458-907F-BCE9AED81532}"/>
              </a:ext>
            </a:extLst>
          </p:cNvPr>
          <p:cNvSpPr txBox="1"/>
          <p:nvPr/>
        </p:nvSpPr>
        <p:spPr>
          <a:xfrm>
            <a:off x="8113401" y="1237193"/>
            <a:ext cx="891262" cy="59400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C477E98-C417-4B84-82D8-74D636749431}"/>
              </a:ext>
            </a:extLst>
          </p:cNvPr>
          <p:cNvSpPr txBox="1"/>
          <p:nvPr/>
        </p:nvSpPr>
        <p:spPr>
          <a:xfrm>
            <a:off x="5982790" y="1222219"/>
            <a:ext cx="2283898" cy="57554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⌐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…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EB1128B-0240-40E4-B6E7-287CD987DCF9}"/>
              </a:ext>
            </a:extLst>
          </p:cNvPr>
          <p:cNvSpPr txBox="1"/>
          <p:nvPr/>
        </p:nvSpPr>
        <p:spPr>
          <a:xfrm>
            <a:off x="84370" y="914400"/>
            <a:ext cx="2354030" cy="58785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and      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Conclude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From  </a:t>
            </a:r>
            <a:endParaRPr kumimoji="0" lang="en-US" altLang="en-US" sz="20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5BA3980-D74F-4A6B-843E-DA9A56ECD0F0}"/>
              </a:ext>
            </a:extLst>
          </p:cNvPr>
          <p:cNvSpPr txBox="1"/>
          <p:nvPr/>
        </p:nvSpPr>
        <p:spPr>
          <a:xfrm>
            <a:off x="1296265" y="602746"/>
            <a:ext cx="21320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Build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the Left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082B292-1AC8-4ADD-BA1C-6D8D3796EC24}"/>
              </a:ext>
            </a:extLst>
          </p:cNvPr>
          <p:cNvSpPr txBox="1"/>
          <p:nvPr/>
        </p:nvSpPr>
        <p:spPr>
          <a:xfrm>
            <a:off x="4738984" y="914400"/>
            <a:ext cx="1738016" cy="59708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endParaRPr kumimoji="0" lang="en-US" alt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and         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Conclude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From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 </a:t>
            </a:r>
            <a:endParaRPr kumimoji="0" lang="en-US" altLang="en-US" sz="20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4A2554E-9613-464C-AD81-A109466CB2E5}"/>
              </a:ext>
            </a:extLst>
          </p:cNvPr>
          <p:cNvSpPr txBox="1"/>
          <p:nvPr/>
        </p:nvSpPr>
        <p:spPr>
          <a:xfrm>
            <a:off x="5717103" y="603912"/>
            <a:ext cx="228389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Build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the Right: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5E83B4E0-4146-4FE9-BE96-5A2066092D78}"/>
              </a:ext>
            </a:extLst>
          </p:cNvPr>
          <p:cNvGrpSpPr/>
          <p:nvPr/>
        </p:nvGrpSpPr>
        <p:grpSpPr>
          <a:xfrm>
            <a:off x="2748888" y="1600200"/>
            <a:ext cx="4454856" cy="5017566"/>
            <a:chOff x="2748888" y="1600200"/>
            <a:chExt cx="4454856" cy="5017566"/>
          </a:xfrm>
        </p:grpSpPr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5D65B735-9650-492F-B8E2-2B0DA6E5A6C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748888" y="1600200"/>
              <a:ext cx="332940" cy="421466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044DE2B0-7590-494C-8FBC-D9679306B39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172180" y="1828800"/>
              <a:ext cx="186308" cy="199687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3F280F4D-8EBF-480C-A308-3F90DF40F65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31316" y="2944504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22575575-3730-416E-B513-B0D6C8D20EF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94144" y="1600200"/>
              <a:ext cx="332940" cy="421466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21A14B43-3584-455A-BE6B-85D2FCBACB1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017436" y="1828800"/>
              <a:ext cx="186308" cy="199687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A1B4666B-6F78-4C65-B1B5-F3FB0694A31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31316" y="4044723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2237D448-EC25-47AD-A2CE-7162416428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31316" y="5226830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DA0E5670-ECDD-427A-9126-E39850AE47D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31316" y="6354345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FA231619-610A-47FB-A778-C18E8ECA0B2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55808" y="2944504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0D4A857E-5859-4BB6-BC44-44938430C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55808" y="4140259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39102239-2B3A-476C-8154-CD878093023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55808" y="5254126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F87E803D-7592-4D76-AA88-7870418452E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55808" y="6381641"/>
              <a:ext cx="0" cy="23612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0A770CD5-185E-45BF-A5D8-A29417868AA6}"/>
              </a:ext>
            </a:extLst>
          </p:cNvPr>
          <p:cNvSpPr txBox="1"/>
          <p:nvPr/>
        </p:nvSpPr>
        <p:spPr>
          <a:xfrm>
            <a:off x="1519645" y="5543490"/>
            <a:ext cx="518595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does not appear anywhere else in this sequent.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AutoShape 35">
            <a:extLst>
              <a:ext uri="{FF2B5EF4-FFF2-40B4-BE49-F238E27FC236}">
                <a16:creationId xmlns:a16="http://schemas.microsoft.com/office/drawing/2014/main" id="{B56481A3-F732-4AC5-94BE-D25E6A6DE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4434" y="2458135"/>
            <a:ext cx="4550205" cy="1263034"/>
          </a:xfrm>
          <a:prstGeom prst="wedgeRoundRectCallout">
            <a:avLst>
              <a:gd name="adj1" fmla="val 11599"/>
              <a:gd name="adj2" fmla="val -78175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Proving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”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is similar to proving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uses the rules seen before.</a:t>
            </a:r>
          </a:p>
        </p:txBody>
      </p:sp>
      <p:sp>
        <p:nvSpPr>
          <p:cNvPr id="48" name="AutoShape 35">
            <a:extLst>
              <a:ext uri="{FF2B5EF4-FFF2-40B4-BE49-F238E27FC236}">
                <a16:creationId xmlns:a16="http://schemas.microsoft.com/office/drawing/2014/main" id="{5577BE7D-1492-419B-B62D-26D61E83D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9363" y="5481859"/>
            <a:ext cx="4763378" cy="857076"/>
          </a:xfrm>
          <a:prstGeom prst="wedgeRoundRectCallout">
            <a:avLst>
              <a:gd name="adj1" fmla="val 15477"/>
              <a:gd name="adj2" fmla="val 63568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will study and prove these here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hlinkClick r:id="" action="ppaction://noaction"/>
              </a:rPr>
              <a:t>Soundness of Sequent Calculus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5" name="Group 29">
            <a:extLst>
              <a:ext uri="{FF2B5EF4-FFF2-40B4-BE49-F238E27FC236}">
                <a16:creationId xmlns:a16="http://schemas.microsoft.com/office/drawing/2014/main" id="{96541FED-CD70-4BC8-BD0C-72D55F9A8639}"/>
              </a:ext>
            </a:extLst>
          </p:cNvPr>
          <p:cNvGrpSpPr>
            <a:grpSpLocks/>
          </p:cNvGrpSpPr>
          <p:nvPr/>
        </p:nvGrpSpPr>
        <p:grpSpPr bwMode="auto">
          <a:xfrm>
            <a:off x="6447674" y="1084557"/>
            <a:ext cx="1325831" cy="1320275"/>
            <a:chOff x="2065" y="1551"/>
            <a:chExt cx="1628" cy="1988"/>
          </a:xfrm>
        </p:grpSpPr>
        <p:sp>
          <p:nvSpPr>
            <p:cNvPr id="17" name="Freeform 30">
              <a:extLst>
                <a:ext uri="{FF2B5EF4-FFF2-40B4-BE49-F238E27FC236}">
                  <a16:creationId xmlns:a16="http://schemas.microsoft.com/office/drawing/2014/main" id="{24B4D9E2-49A5-40D8-97D4-4366659F0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8" name="Freeform 31">
              <a:extLst>
                <a:ext uri="{FF2B5EF4-FFF2-40B4-BE49-F238E27FC236}">
                  <a16:creationId xmlns:a16="http://schemas.microsoft.com/office/drawing/2014/main" id="{BBA984E0-CC45-4384-9DBA-2E24F07A8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2" name="Freeform 32">
              <a:extLst>
                <a:ext uri="{FF2B5EF4-FFF2-40B4-BE49-F238E27FC236}">
                  <a16:creationId xmlns:a16="http://schemas.microsoft.com/office/drawing/2014/main" id="{3F015ECF-9755-4A26-B326-3FF8B7A3F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33">
              <a:extLst>
                <a:ext uri="{FF2B5EF4-FFF2-40B4-BE49-F238E27FC236}">
                  <a16:creationId xmlns:a16="http://schemas.microsoft.com/office/drawing/2014/main" id="{6F517598-1C58-4CEC-90DC-2DB7EDAE2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34">
              <a:extLst>
                <a:ext uri="{FF2B5EF4-FFF2-40B4-BE49-F238E27FC236}">
                  <a16:creationId xmlns:a16="http://schemas.microsoft.com/office/drawing/2014/main" id="{61CD140D-DB31-4BF3-8DC3-AF64CEB5E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35">
              <a:extLst>
                <a:ext uri="{FF2B5EF4-FFF2-40B4-BE49-F238E27FC236}">
                  <a16:creationId xmlns:a16="http://schemas.microsoft.com/office/drawing/2014/main" id="{7B45991D-AE2A-486D-9219-48BE25566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8" name="Freeform 36">
              <a:extLst>
                <a:ext uri="{FF2B5EF4-FFF2-40B4-BE49-F238E27FC236}">
                  <a16:creationId xmlns:a16="http://schemas.microsoft.com/office/drawing/2014/main" id="{60920DE7-A839-4201-A16C-8B5F7FA9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9" name="Freeform 37">
              <a:extLst>
                <a:ext uri="{FF2B5EF4-FFF2-40B4-BE49-F238E27FC236}">
                  <a16:creationId xmlns:a16="http://schemas.microsoft.com/office/drawing/2014/main" id="{7EC9C7CF-E695-47E4-A33C-BCE8CFB66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0" name="Freeform 38">
              <a:extLst>
                <a:ext uri="{FF2B5EF4-FFF2-40B4-BE49-F238E27FC236}">
                  <a16:creationId xmlns:a16="http://schemas.microsoft.com/office/drawing/2014/main" id="{A0F970E5-22C9-4C6B-BBCE-6EABB7502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1" name="Freeform 39">
              <a:extLst>
                <a:ext uri="{FF2B5EF4-FFF2-40B4-BE49-F238E27FC236}">
                  <a16:creationId xmlns:a16="http://schemas.microsoft.com/office/drawing/2014/main" id="{DD371EFA-1B0E-4EC3-B753-E677FB6E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2" name="Freeform 40">
              <a:extLst>
                <a:ext uri="{FF2B5EF4-FFF2-40B4-BE49-F238E27FC236}">
                  <a16:creationId xmlns:a16="http://schemas.microsoft.com/office/drawing/2014/main" id="{EEB9AA28-8769-448E-99E7-C8290DAE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3" name="Freeform 41">
              <a:extLst>
                <a:ext uri="{FF2B5EF4-FFF2-40B4-BE49-F238E27FC236}">
                  <a16:creationId xmlns:a16="http://schemas.microsoft.com/office/drawing/2014/main" id="{E065A3BA-8541-4B15-BFB5-99502004B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4" name="Freeform 42">
              <a:extLst>
                <a:ext uri="{FF2B5EF4-FFF2-40B4-BE49-F238E27FC236}">
                  <a16:creationId xmlns:a16="http://schemas.microsoft.com/office/drawing/2014/main" id="{4F07700B-E9AD-4BAE-BB59-251366B42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5" name="Freeform 43">
              <a:extLst>
                <a:ext uri="{FF2B5EF4-FFF2-40B4-BE49-F238E27FC236}">
                  <a16:creationId xmlns:a16="http://schemas.microsoft.com/office/drawing/2014/main" id="{FF586B75-1403-4C3F-8903-7BF7C961D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6" name="Freeform 44">
              <a:extLst>
                <a:ext uri="{FF2B5EF4-FFF2-40B4-BE49-F238E27FC236}">
                  <a16:creationId xmlns:a16="http://schemas.microsoft.com/office/drawing/2014/main" id="{3830BE97-04EB-4121-AD2D-16B0A61AB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7" name="Freeform 45">
              <a:extLst>
                <a:ext uri="{FF2B5EF4-FFF2-40B4-BE49-F238E27FC236}">
                  <a16:creationId xmlns:a16="http://schemas.microsoft.com/office/drawing/2014/main" id="{6D93624C-4C64-46AC-82E8-22D9D8FE3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8" name="Freeform 46">
              <a:extLst>
                <a:ext uri="{FF2B5EF4-FFF2-40B4-BE49-F238E27FC236}">
                  <a16:creationId xmlns:a16="http://schemas.microsoft.com/office/drawing/2014/main" id="{BDA84542-03C4-4B23-B142-5ABCC318F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65" name="AutoShape 35">
            <a:extLst>
              <a:ext uri="{FF2B5EF4-FFF2-40B4-BE49-F238E27FC236}">
                <a16:creationId xmlns:a16="http://schemas.microsoft.com/office/drawing/2014/main" id="{1EFEC9D1-6F5B-419F-AA0A-FFDBCC605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820" y="3846870"/>
            <a:ext cx="2791180" cy="1246844"/>
          </a:xfrm>
          <a:prstGeom prst="wedgeRoundRectCallout">
            <a:avLst>
              <a:gd name="adj1" fmla="val -51941"/>
              <a:gd name="adj2" fmla="val -62702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Proving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…”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being the Dual use 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flipped rule.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656906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48" grpId="0" animBg="1"/>
      <p:bldP spid="65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BB89CB89-B734-4BD6-9A66-5DA94EBC3986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8" name="Rectangle 2">
              <a:extLst>
                <a:ext uri="{FF2B5EF4-FFF2-40B4-BE49-F238E27FC236}">
                  <a16:creationId xmlns:a16="http://schemas.microsoft.com/office/drawing/2014/main" id="{672085D6-2CDC-4B63-BCD6-DC8A38605F2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9" name="Rectangle 2">
              <a:extLst>
                <a:ext uri="{FF2B5EF4-FFF2-40B4-BE49-F238E27FC236}">
                  <a16:creationId xmlns:a16="http://schemas.microsoft.com/office/drawing/2014/main" id="{627A0DA7-BA06-4408-820C-9C64CB73DBB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pic>
        <p:nvPicPr>
          <p:cNvPr id="49" name="Picture 3" descr="Department of Computer Science">
            <a:extLst>
              <a:ext uri="{FF2B5EF4-FFF2-40B4-BE49-F238E27FC236}">
                <a16:creationId xmlns:a16="http://schemas.microsoft.com/office/drawing/2014/main" id="{04235617-394C-4476-91B5-D38BF7D32D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33" t="4571" r="12000"/>
          <a:stretch/>
        </p:blipFill>
        <p:spPr bwMode="auto">
          <a:xfrm>
            <a:off x="8013850" y="1676400"/>
            <a:ext cx="1053950" cy="1590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" name="AutoShape 55">
            <a:extLst>
              <a:ext uri="{FF2B5EF4-FFF2-40B4-BE49-F238E27FC236}">
                <a16:creationId xmlns:a16="http://schemas.microsoft.com/office/drawing/2014/main" id="{F36E1862-1903-42CD-A841-46C9E365A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215" y="3525718"/>
            <a:ext cx="7833985" cy="2494082"/>
          </a:xfrm>
          <a:prstGeom prst="wedgeRoundRectCallout">
            <a:avLst>
              <a:gd name="adj1" fmla="val 38048"/>
              <a:gd name="adj2" fmla="val -56485"/>
              <a:gd name="adj3" fmla="val 16667"/>
            </a:avLst>
          </a:prstGeom>
          <a:noFill/>
          <a:ln w="12700">
            <a:solidFill>
              <a:srgbClr val="709F55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The following is called the </a:t>
            </a:r>
            <a:r>
              <a:rPr lang="en-US" altLang="en-US" sz="2400" dirty="0">
                <a:solidFill>
                  <a:srgbClr val="FFFF00"/>
                </a:solidFill>
              </a:rPr>
              <a:t>cut rule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From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γ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l-GR" sz="2400" dirty="0">
                <a:solidFill>
                  <a:srgbClr val="FFC000"/>
                </a:solidFill>
              </a:rPr>
              <a:t>α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l-GR" sz="2400" dirty="0">
                <a:solidFill>
                  <a:srgbClr val="FFC000"/>
                </a:solidFill>
              </a:rPr>
              <a:t>β</a:t>
            </a:r>
            <a:r>
              <a:rPr lang="en-CA" sz="2400" dirty="0">
                <a:solidFill>
                  <a:srgbClr val="FFC000"/>
                </a:solidFill>
              </a:rPr>
              <a:t>) </a:t>
            </a:r>
            <a:r>
              <a:rPr lang="en-CA" sz="2400" dirty="0">
                <a:solidFill>
                  <a:srgbClr val="FFFFFF"/>
                </a:solidFill>
              </a:rPr>
              <a:t>and </a:t>
            </a:r>
            <a:r>
              <a:rPr lang="en-CA" sz="2400" dirty="0">
                <a:solidFill>
                  <a:srgbClr val="FFC000"/>
                </a:solidFill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l-GR" sz="2400" dirty="0">
                <a:solidFill>
                  <a:srgbClr val="FFC000"/>
                </a:solidFill>
              </a:rPr>
              <a:t>α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sz="2400" dirty="0">
                <a:solidFill>
                  <a:srgbClr val="FFC000"/>
                </a:solidFill>
              </a:rPr>
              <a:t>β</a:t>
            </a:r>
            <a:r>
              <a:rPr lang="en-CA" sz="2400" dirty="0">
                <a:solidFill>
                  <a:srgbClr val="FFFFFF"/>
                </a:solidFill>
              </a:rPr>
              <a:t>, conclude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γ</a:t>
            </a:r>
            <a:r>
              <a:rPr lang="el-GR" sz="2400" dirty="0">
                <a:solidFill>
                  <a:srgbClr val="FFC000"/>
                </a:solidFill>
              </a:rPr>
              <a:t>β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  <a:b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Note that </a:t>
            </a:r>
            <a:r>
              <a:rPr lang="el-GR" sz="2400" dirty="0">
                <a:solidFill>
                  <a:srgbClr val="FFC000"/>
                </a:solidFill>
              </a:rPr>
              <a:t>α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cut out.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Every valid statement can be proved without this rule,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Toni for her PhD proves the size of the proof without it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might be exponentially bigger.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2A463165-1F5A-4173-93C1-BAC4E857AB24}"/>
              </a:ext>
            </a:extLst>
          </p:cNvPr>
          <p:cNvSpPr/>
          <p:nvPr/>
        </p:nvSpPr>
        <p:spPr>
          <a:xfrm>
            <a:off x="7935618" y="3206595"/>
            <a:ext cx="12845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400" dirty="0" err="1"/>
              <a:t>Toniann</a:t>
            </a:r>
            <a:r>
              <a:rPr lang="en-US" altLang="en-US" sz="1400" dirty="0"/>
              <a:t> </a:t>
            </a:r>
            <a:r>
              <a:rPr lang="en-US" altLang="en-US" sz="1400" dirty="0" err="1"/>
              <a:t>Pitassi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43887892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8E4567-D9C1-4A1F-863B-BEBBA7B545DF}"/>
              </a:ext>
            </a:extLst>
          </p:cNvPr>
          <p:cNvSpPr txBox="1"/>
          <p:nvPr/>
        </p:nvSpPr>
        <p:spPr>
          <a:xfrm>
            <a:off x="457199" y="533400"/>
            <a:ext cx="457200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Sequent Calculus Proof: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Axiom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F5EB413-CA42-4A70-BF76-43F314CB0C27}"/>
              </a:ext>
            </a:extLst>
          </p:cNvPr>
          <p:cNvSpPr txBox="1"/>
          <p:nvPr/>
        </p:nvSpPr>
        <p:spPr>
          <a:xfrm>
            <a:off x="4571999" y="533400"/>
            <a:ext cx="457200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Axiom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202049" y="2819768"/>
            <a:ext cx="648475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11.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</a:t>
            </a:r>
          </a:p>
        </p:txBody>
      </p:sp>
      <p:sp>
        <p:nvSpPr>
          <p:cNvPr id="11" name="AutoShape 35">
            <a:extLst>
              <a:ext uri="{FF2B5EF4-FFF2-40B4-BE49-F238E27FC236}">
                <a16:creationId xmlns:a16="http://schemas.microsoft.com/office/drawing/2014/main" id="{29C5DA6C-44C5-41F9-AAEC-42271C76D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3551169"/>
            <a:ext cx="5638800" cy="944632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It looks like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tree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of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sequents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branching up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concluding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squent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2" name="AutoShape 35">
            <a:extLst>
              <a:ext uri="{FF2B5EF4-FFF2-40B4-BE49-F238E27FC236}">
                <a16:creationId xmlns:a16="http://schemas.microsoft.com/office/drawing/2014/main" id="{0D98166B-A6EA-4DE6-B21F-C2331E722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4292" y="4539923"/>
            <a:ext cx="7391399" cy="1708478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We will build this tree backwards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by applying the rules backwards.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is a rule for adding each 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left/right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Backwards, there is a rule for removing each of these.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1C53230-86AE-47C1-B6B2-8B18C4A711F4}"/>
              </a:ext>
            </a:extLst>
          </p:cNvPr>
          <p:cNvGrpSpPr/>
          <p:nvPr/>
        </p:nvGrpSpPr>
        <p:grpSpPr>
          <a:xfrm>
            <a:off x="2031999" y="1203782"/>
            <a:ext cx="3984171" cy="1777565"/>
            <a:chOff x="2031999" y="1203782"/>
            <a:chExt cx="3984171" cy="1777565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00E0A4A1-390C-4DFD-B511-3BE21941B3E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33709" y="2715213"/>
              <a:ext cx="1655019" cy="259313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9E2FAADF-DFDA-4891-8946-0CEFBFA3B73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88729" y="2715213"/>
              <a:ext cx="1716840" cy="266134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3DE5B8CD-AAA6-42D0-8AC7-30E13E5A9E5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454966" y="2295027"/>
              <a:ext cx="78743" cy="313567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5EC249A5-8D4D-482C-BA1A-5696DEE1A54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403716" y="1907168"/>
              <a:ext cx="0" cy="214732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002414A2-170B-48AD-B416-8C682987A0C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318139" y="1570268"/>
              <a:ext cx="76875" cy="214732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DC108CB-FB94-480D-884B-7EFFC93D702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031999" y="1203782"/>
              <a:ext cx="214597" cy="229021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D12584A5-DD61-4E55-A736-518E9386F6A8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943602" y="2309541"/>
              <a:ext cx="57604" cy="310841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6CF6DE5A-EDFB-4DAC-96EB-25622F6731C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01206" y="1981200"/>
              <a:ext cx="0" cy="242873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CEC33185-285E-4CA8-9733-6B8DED6EAB3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01206" y="1638955"/>
              <a:ext cx="0" cy="216903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8ABB7EA-FD61-4816-8DBC-C9F279C6FE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16170" y="1262742"/>
              <a:ext cx="0" cy="216903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070C317-A2DF-4679-BDD6-B55F3333CE4C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27" name="Rectangle 2">
              <a:extLst>
                <a:ext uri="{FF2B5EF4-FFF2-40B4-BE49-F238E27FC236}">
                  <a16:creationId xmlns:a16="http://schemas.microsoft.com/office/drawing/2014/main" id="{DF017436-CB42-4F0D-BF1A-8228E218DF61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28" name="Rectangle 2">
              <a:extLst>
                <a:ext uri="{FF2B5EF4-FFF2-40B4-BE49-F238E27FC236}">
                  <a16:creationId xmlns:a16="http://schemas.microsoft.com/office/drawing/2014/main" id="{F4763BF3-96AA-4DE0-BC1D-341F1DBDC1E2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12522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12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8E4567-D9C1-4A1F-863B-BEBBA7B545DF}"/>
              </a:ext>
            </a:extLst>
          </p:cNvPr>
          <p:cNvSpPr txBox="1"/>
          <p:nvPr/>
        </p:nvSpPr>
        <p:spPr>
          <a:xfrm>
            <a:off x="457199" y="533400"/>
            <a:ext cx="457200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Sequent Calculus Proof: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Axiom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F5EB413-CA42-4A70-BF76-43F314CB0C27}"/>
              </a:ext>
            </a:extLst>
          </p:cNvPr>
          <p:cNvSpPr txBox="1"/>
          <p:nvPr/>
        </p:nvSpPr>
        <p:spPr>
          <a:xfrm>
            <a:off x="4571999" y="533400"/>
            <a:ext cx="457200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Axiom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202049" y="2819768"/>
            <a:ext cx="648475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11.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</a:t>
            </a:r>
          </a:p>
        </p:txBody>
      </p:sp>
      <p:sp>
        <p:nvSpPr>
          <p:cNvPr id="10" name="AutoShape 35">
            <a:extLst>
              <a:ext uri="{FF2B5EF4-FFF2-40B4-BE49-F238E27FC236}">
                <a16:creationId xmlns:a16="http://schemas.microsoft.com/office/drawing/2014/main" id="{3CDA1A21-9198-4E88-8EBA-075A16CA4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143" y="3325513"/>
            <a:ext cx="7848600" cy="3456287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Here is an “Algorithm” for proving any theorem sequent.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     (It will require some creative guessing.)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Start with the sequent as the root.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Build the tree upward.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Choose some leaf sequent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Choose some clause in the sequent (that is not atomic).</a:t>
            </a:r>
          </a:p>
          <a:p>
            <a:pPr marL="108585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 clause is either on the left or the right.</a:t>
            </a:r>
          </a:p>
          <a:p>
            <a:pPr marL="108585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 clause is either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built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108585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Apply the appropriate rule backwards.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2BDF9D0-CF03-4019-8314-65190FBEA32F}"/>
              </a:ext>
            </a:extLst>
          </p:cNvPr>
          <p:cNvSpPr/>
          <p:nvPr/>
        </p:nvSpPr>
        <p:spPr bwMode="auto">
          <a:xfrm>
            <a:off x="6068704" y="2819768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0D8CCAE-0F40-48B3-AE6F-17B45CDBCABD}"/>
              </a:ext>
            </a:extLst>
          </p:cNvPr>
          <p:cNvSpPr/>
          <p:nvPr/>
        </p:nvSpPr>
        <p:spPr bwMode="auto">
          <a:xfrm>
            <a:off x="928914" y="2362200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5D35A3F1-F0BA-46B5-B35E-BA0F7AFEC440}"/>
              </a:ext>
            </a:extLst>
          </p:cNvPr>
          <p:cNvSpPr/>
          <p:nvPr/>
        </p:nvSpPr>
        <p:spPr bwMode="auto">
          <a:xfrm>
            <a:off x="2823030" y="1988822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7A1E13A-038E-41DB-A043-956FC3D9C3D9}"/>
              </a:ext>
            </a:extLst>
          </p:cNvPr>
          <p:cNvSpPr/>
          <p:nvPr/>
        </p:nvSpPr>
        <p:spPr bwMode="auto">
          <a:xfrm>
            <a:off x="1534884" y="1658624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30D2046-AA9E-4310-B489-A5C6C85FA00C}"/>
              </a:ext>
            </a:extLst>
          </p:cNvPr>
          <p:cNvSpPr/>
          <p:nvPr/>
        </p:nvSpPr>
        <p:spPr bwMode="auto">
          <a:xfrm>
            <a:off x="961571" y="1310282"/>
            <a:ext cx="707727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7B410C1-C06A-48C6-97D9-2614AC2DF532}"/>
              </a:ext>
            </a:extLst>
          </p:cNvPr>
          <p:cNvSpPr/>
          <p:nvPr/>
        </p:nvSpPr>
        <p:spPr bwMode="auto">
          <a:xfrm>
            <a:off x="2757713" y="1277624"/>
            <a:ext cx="740227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8C33663-F76C-4AF6-BB83-C7DDEBFA2ADE}"/>
              </a:ext>
            </a:extLst>
          </p:cNvPr>
          <p:cNvSpPr/>
          <p:nvPr/>
        </p:nvSpPr>
        <p:spPr bwMode="auto">
          <a:xfrm>
            <a:off x="2686954" y="2782221"/>
            <a:ext cx="4856846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AA4511DC-FA97-4DAF-89DD-0EC8EAF3F6A2}"/>
              </a:ext>
            </a:extLst>
          </p:cNvPr>
          <p:cNvSpPr/>
          <p:nvPr/>
        </p:nvSpPr>
        <p:spPr bwMode="auto">
          <a:xfrm>
            <a:off x="5026889" y="2777429"/>
            <a:ext cx="2516911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7D02D9D-1E20-4D7A-A099-4275F43EA6E9}"/>
              </a:ext>
            </a:extLst>
          </p:cNvPr>
          <p:cNvGrpSpPr/>
          <p:nvPr/>
        </p:nvGrpSpPr>
        <p:grpSpPr>
          <a:xfrm>
            <a:off x="2031999" y="1203782"/>
            <a:ext cx="3984171" cy="1777565"/>
            <a:chOff x="2031999" y="1203782"/>
            <a:chExt cx="3984171" cy="1777565"/>
          </a:xfrm>
        </p:grpSpPr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61E9F80E-7A2A-4714-B61D-E158D5C1DE8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33709" y="2715213"/>
              <a:ext cx="1655019" cy="259313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B226624C-D98B-44EF-A9F6-0BAB2EC8C14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88729" y="2715213"/>
              <a:ext cx="1716840" cy="266134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28905E18-D005-4ABE-A384-1167551375D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454966" y="2295027"/>
              <a:ext cx="78743" cy="313567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F54518A-E2D6-4F95-8BA3-FAAC93D596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403716" y="1907168"/>
              <a:ext cx="0" cy="214732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62A03C76-8F9A-4BD3-93E4-0BD6804F27A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318139" y="1570268"/>
              <a:ext cx="76875" cy="214732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63FCDED4-1C1A-4BC3-903D-3E2EDF6D105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031999" y="1203782"/>
              <a:ext cx="214597" cy="229021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63723D42-848B-427B-BF66-BFE9F7DF920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943602" y="2309541"/>
              <a:ext cx="57604" cy="310841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02783D8D-A55A-48D6-8CF1-15B23954438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01206" y="1981200"/>
              <a:ext cx="0" cy="242873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5632F935-4B3D-4F9F-B450-A66BBC97D4C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01206" y="1638955"/>
              <a:ext cx="0" cy="216903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A676CA0E-8C45-46D1-884A-9B4B4B2084F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16170" y="1262742"/>
              <a:ext cx="0" cy="216903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106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" grpId="0" animBg="1"/>
      <p:bldP spid="2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380305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αβ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A38D3ED4-5FDE-469A-96DF-43FF3839C5E5}"/>
              </a:ext>
            </a:extLst>
          </p:cNvPr>
          <p:cNvSpPr txBox="1"/>
          <p:nvPr/>
        </p:nvSpPr>
        <p:spPr>
          <a:xfrm>
            <a:off x="5600042" y="2876027"/>
            <a:ext cx="102935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9B843B3-3175-4CEA-8FD3-56891C43570D}"/>
              </a:ext>
            </a:extLst>
          </p:cNvPr>
          <p:cNvGrpSpPr/>
          <p:nvPr/>
        </p:nvGrpSpPr>
        <p:grpSpPr>
          <a:xfrm>
            <a:off x="242248" y="3693721"/>
            <a:ext cx="9054152" cy="1030679"/>
            <a:chOff x="242248" y="3693721"/>
            <a:chExt cx="9054152" cy="1030679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E6EEAD4-D31D-467B-A479-E5B8A5417F15}"/>
                </a:ext>
              </a:extLst>
            </p:cNvPr>
            <p:cNvSpPr txBox="1"/>
            <p:nvPr/>
          </p:nvSpPr>
          <p:spPr>
            <a:xfrm>
              <a:off x="4890448" y="3714690"/>
              <a:ext cx="254958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Right: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5B77C9-EB3C-4828-B031-A370B1018EB8}"/>
                </a:ext>
              </a:extLst>
            </p:cNvPr>
            <p:cNvSpPr txBox="1"/>
            <p:nvPr/>
          </p:nvSpPr>
          <p:spPr>
            <a:xfrm>
              <a:off x="242248" y="3713524"/>
              <a:ext cx="24412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Left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448E2C58-BB24-4F13-80A2-09F90D49026F}"/>
                </a:ext>
              </a:extLst>
            </p:cNvPr>
            <p:cNvGrpSpPr/>
            <p:nvPr/>
          </p:nvGrpSpPr>
          <p:grpSpPr>
            <a:xfrm>
              <a:off x="326618" y="3693721"/>
              <a:ext cx="8969782" cy="1030679"/>
              <a:chOff x="84370" y="914400"/>
              <a:chExt cx="8969782" cy="1030679"/>
            </a:xfrm>
          </p:grpSpPr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AA7AD63A-A55D-46B0-93B4-534BD408392A}"/>
                  </a:ext>
                </a:extLst>
              </p:cNvPr>
              <p:cNvSpPr txBox="1"/>
              <p:nvPr/>
            </p:nvSpPr>
            <p:spPr>
              <a:xfrm>
                <a:off x="8162890" y="1237193"/>
                <a:ext cx="891262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CB84C796-32FB-4637-B446-664FC5611012}"/>
                  </a:ext>
                </a:extLst>
              </p:cNvPr>
              <p:cNvSpPr txBox="1"/>
              <p:nvPr/>
            </p:nvSpPr>
            <p:spPr>
              <a:xfrm>
                <a:off x="6032279" y="1222219"/>
                <a:ext cx="228389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(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</p:txBody>
          </p: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05B96BF-08DE-4BBE-A916-1019DE0A699B}"/>
                  </a:ext>
                </a:extLst>
              </p:cNvPr>
              <p:cNvSpPr txBox="1"/>
              <p:nvPr/>
            </p:nvSpPr>
            <p:spPr>
              <a:xfrm>
                <a:off x="4788473" y="914400"/>
                <a:ext cx="1738016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AE81EC9-B805-4F65-A461-CC9F031CEEB2}"/>
                  </a:ext>
                </a:extLst>
              </p:cNvPr>
              <p:cNvSpPr txBox="1"/>
              <p:nvPr/>
            </p:nvSpPr>
            <p:spPr>
              <a:xfrm>
                <a:off x="2288177" y="1237193"/>
                <a:ext cx="244128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125B20A4-267E-438D-8373-375BDD901EB5}"/>
                  </a:ext>
                </a:extLst>
              </p:cNvPr>
              <p:cNvSpPr txBox="1"/>
              <p:nvPr/>
            </p:nvSpPr>
            <p:spPr>
              <a:xfrm>
                <a:off x="84370" y="914400"/>
                <a:ext cx="2354030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E228E39B-CA5F-480E-992C-36592CDFDF0B}"/>
              </a:ext>
            </a:extLst>
          </p:cNvPr>
          <p:cNvSpPr txBox="1"/>
          <p:nvPr/>
        </p:nvSpPr>
        <p:spPr>
          <a:xfrm>
            <a:off x="3483801" y="2438400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αβ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C98D8F01-82E1-476F-A6BB-8915BD0045E7}"/>
              </a:ext>
            </a:extLst>
          </p:cNvPr>
          <p:cNvSpPr/>
          <p:nvPr/>
        </p:nvSpPr>
        <p:spPr bwMode="auto">
          <a:xfrm>
            <a:off x="3657600" y="2930856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7BD272F-342D-475B-B585-D7D82CFF76C4}"/>
              </a:ext>
            </a:extLst>
          </p:cNvPr>
          <p:cNvGrpSpPr/>
          <p:nvPr/>
        </p:nvGrpSpPr>
        <p:grpSpPr>
          <a:xfrm>
            <a:off x="3146018" y="3311855"/>
            <a:ext cx="1425982" cy="554137"/>
            <a:chOff x="3146018" y="3311855"/>
            <a:chExt cx="1425982" cy="554137"/>
          </a:xfrm>
        </p:grpSpPr>
        <p:sp>
          <p:nvSpPr>
            <p:cNvPr id="52" name="Left Brace 51">
              <a:extLst>
                <a:ext uri="{FF2B5EF4-FFF2-40B4-BE49-F238E27FC236}">
                  <a16:creationId xmlns:a16="http://schemas.microsoft.com/office/drawing/2014/main" id="{3D2E7246-FC4A-4696-AEE5-569F05FF27A5}"/>
                </a:ext>
              </a:extLst>
            </p:cNvPr>
            <p:cNvSpPr/>
            <p:nvPr/>
          </p:nvSpPr>
          <p:spPr bwMode="auto">
            <a:xfrm rot="16200000">
              <a:off x="3742961" y="3105895"/>
              <a:ext cx="222743" cy="634663"/>
            </a:xfrm>
            <a:prstGeom prst="leftBrac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B6291A3-C876-451D-BF0F-DACD2BAB881D}"/>
                </a:ext>
              </a:extLst>
            </p:cNvPr>
            <p:cNvSpPr txBox="1"/>
            <p:nvPr/>
          </p:nvSpPr>
          <p:spPr>
            <a:xfrm>
              <a:off x="3146018" y="3465882"/>
              <a:ext cx="14259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One clause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54E33CD-F05D-4912-88B3-1EAB55169AC1}"/>
              </a:ext>
            </a:extLst>
          </p:cNvPr>
          <p:cNvGrpSpPr/>
          <p:nvPr/>
        </p:nvGrpSpPr>
        <p:grpSpPr>
          <a:xfrm>
            <a:off x="3200400" y="1981200"/>
            <a:ext cx="1730781" cy="573585"/>
            <a:chOff x="3200400" y="1981200"/>
            <a:chExt cx="1730781" cy="573585"/>
          </a:xfrm>
        </p:grpSpPr>
        <p:sp>
          <p:nvSpPr>
            <p:cNvPr id="60" name="Left Brace 59">
              <a:extLst>
                <a:ext uri="{FF2B5EF4-FFF2-40B4-BE49-F238E27FC236}">
                  <a16:creationId xmlns:a16="http://schemas.microsoft.com/office/drawing/2014/main" id="{589C74F1-4C7F-4818-8CEC-B059FE6FFB26}"/>
                </a:ext>
              </a:extLst>
            </p:cNvPr>
            <p:cNvSpPr/>
            <p:nvPr/>
          </p:nvSpPr>
          <p:spPr bwMode="auto">
            <a:xfrm rot="5400000" flipV="1">
              <a:off x="3551179" y="2327765"/>
              <a:ext cx="181041" cy="272999"/>
            </a:xfrm>
            <a:prstGeom prst="leftBrac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4488EB80-FFD7-4D8A-92CA-3E57B5A09ADD}"/>
                </a:ext>
              </a:extLst>
            </p:cNvPr>
            <p:cNvSpPr txBox="1"/>
            <p:nvPr/>
          </p:nvSpPr>
          <p:spPr>
            <a:xfrm>
              <a:off x="3200400" y="1981200"/>
              <a:ext cx="173078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Two clauses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62" name="Left Brace 61">
              <a:extLst>
                <a:ext uri="{FF2B5EF4-FFF2-40B4-BE49-F238E27FC236}">
                  <a16:creationId xmlns:a16="http://schemas.microsoft.com/office/drawing/2014/main" id="{CAAFD06E-FF1B-4820-BD25-B146786CDDD9}"/>
                </a:ext>
              </a:extLst>
            </p:cNvPr>
            <p:cNvSpPr/>
            <p:nvPr/>
          </p:nvSpPr>
          <p:spPr bwMode="auto">
            <a:xfrm rot="5400000" flipV="1">
              <a:off x="3928723" y="2327765"/>
              <a:ext cx="181041" cy="272999"/>
            </a:xfrm>
            <a:prstGeom prst="leftBrac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0481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43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8E4567-D9C1-4A1F-863B-BEBBA7B545DF}"/>
              </a:ext>
            </a:extLst>
          </p:cNvPr>
          <p:cNvSpPr txBox="1"/>
          <p:nvPr/>
        </p:nvSpPr>
        <p:spPr>
          <a:xfrm>
            <a:off x="457199" y="533400"/>
            <a:ext cx="457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Sequent Calculus Proof: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380305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αβ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1563F610-ABD1-4C69-99C5-540DAD251732}"/>
              </a:ext>
            </a:extLst>
          </p:cNvPr>
          <p:cNvSpPr txBox="1"/>
          <p:nvPr/>
        </p:nvSpPr>
        <p:spPr>
          <a:xfrm>
            <a:off x="3863722" y="1655590"/>
            <a:ext cx="123826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9B843B3-3175-4CEA-8FD3-56891C43570D}"/>
              </a:ext>
            </a:extLst>
          </p:cNvPr>
          <p:cNvGrpSpPr/>
          <p:nvPr/>
        </p:nvGrpSpPr>
        <p:grpSpPr>
          <a:xfrm>
            <a:off x="242248" y="3693721"/>
            <a:ext cx="9054152" cy="1030679"/>
            <a:chOff x="242248" y="3693721"/>
            <a:chExt cx="9054152" cy="1030679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E6EEAD4-D31D-467B-A479-E5B8A5417F15}"/>
                </a:ext>
              </a:extLst>
            </p:cNvPr>
            <p:cNvSpPr txBox="1"/>
            <p:nvPr/>
          </p:nvSpPr>
          <p:spPr>
            <a:xfrm>
              <a:off x="4890448" y="3714690"/>
              <a:ext cx="254958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Right: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5B77C9-EB3C-4828-B031-A370B1018EB8}"/>
                </a:ext>
              </a:extLst>
            </p:cNvPr>
            <p:cNvSpPr txBox="1"/>
            <p:nvPr/>
          </p:nvSpPr>
          <p:spPr>
            <a:xfrm>
              <a:off x="242248" y="3713524"/>
              <a:ext cx="24412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Left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448E2C58-BB24-4F13-80A2-09F90D49026F}"/>
                </a:ext>
              </a:extLst>
            </p:cNvPr>
            <p:cNvGrpSpPr/>
            <p:nvPr/>
          </p:nvGrpSpPr>
          <p:grpSpPr>
            <a:xfrm>
              <a:off x="326618" y="3693721"/>
              <a:ext cx="8969782" cy="1030679"/>
              <a:chOff x="84370" y="914400"/>
              <a:chExt cx="8969782" cy="1030679"/>
            </a:xfrm>
          </p:grpSpPr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AA7AD63A-A55D-46B0-93B4-534BD408392A}"/>
                  </a:ext>
                </a:extLst>
              </p:cNvPr>
              <p:cNvSpPr txBox="1"/>
              <p:nvPr/>
            </p:nvSpPr>
            <p:spPr>
              <a:xfrm>
                <a:off x="8162890" y="1237193"/>
                <a:ext cx="891262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CB84C796-32FB-4637-B446-664FC5611012}"/>
                  </a:ext>
                </a:extLst>
              </p:cNvPr>
              <p:cNvSpPr txBox="1"/>
              <p:nvPr/>
            </p:nvSpPr>
            <p:spPr>
              <a:xfrm>
                <a:off x="6032279" y="1222219"/>
                <a:ext cx="228389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(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</p:txBody>
          </p: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05B96BF-08DE-4BBE-A916-1019DE0A699B}"/>
                  </a:ext>
                </a:extLst>
              </p:cNvPr>
              <p:cNvSpPr txBox="1"/>
              <p:nvPr/>
            </p:nvSpPr>
            <p:spPr>
              <a:xfrm>
                <a:off x="4788473" y="914400"/>
                <a:ext cx="1738016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AE81EC9-B805-4F65-A461-CC9F031CEEB2}"/>
                  </a:ext>
                </a:extLst>
              </p:cNvPr>
              <p:cNvSpPr txBox="1"/>
              <p:nvPr/>
            </p:nvSpPr>
            <p:spPr>
              <a:xfrm>
                <a:off x="2288177" y="1237193"/>
                <a:ext cx="244128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125B20A4-267E-438D-8373-375BDD901EB5}"/>
                  </a:ext>
                </a:extLst>
              </p:cNvPr>
              <p:cNvSpPr txBox="1"/>
              <p:nvPr/>
            </p:nvSpPr>
            <p:spPr>
              <a:xfrm>
                <a:off x="84370" y="914400"/>
                <a:ext cx="2354030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E228E39B-CA5F-480E-992C-36592CDFDF0B}"/>
              </a:ext>
            </a:extLst>
          </p:cNvPr>
          <p:cNvSpPr txBox="1"/>
          <p:nvPr/>
        </p:nvSpPr>
        <p:spPr>
          <a:xfrm>
            <a:off x="3483801" y="2438400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αβ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C98D8F01-82E1-476F-A6BB-8915BD0045E7}"/>
              </a:ext>
            </a:extLst>
          </p:cNvPr>
          <p:cNvSpPr/>
          <p:nvPr/>
        </p:nvSpPr>
        <p:spPr bwMode="auto">
          <a:xfrm>
            <a:off x="4797187" y="2518987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5170758-A5E7-4FE5-8788-F4D643E59028}"/>
              </a:ext>
            </a:extLst>
          </p:cNvPr>
          <p:cNvSpPr txBox="1"/>
          <p:nvPr/>
        </p:nvSpPr>
        <p:spPr>
          <a:xfrm>
            <a:off x="3483592" y="2035792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AF6A98E8-9879-414E-9315-9FCEEFED8839}"/>
              </a:ext>
            </a:extLst>
          </p:cNvPr>
          <p:cNvSpPr/>
          <p:nvPr/>
        </p:nvSpPr>
        <p:spPr bwMode="auto">
          <a:xfrm>
            <a:off x="3483592" y="2133600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F2543518-8D44-4807-ABEE-45CB42B1669C}"/>
              </a:ext>
            </a:extLst>
          </p:cNvPr>
          <p:cNvSpPr/>
          <p:nvPr/>
        </p:nvSpPr>
        <p:spPr bwMode="auto">
          <a:xfrm>
            <a:off x="4634552" y="2127740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1B2EFCC-6F45-41AB-B0F7-5074A906E3CD}"/>
              </a:ext>
            </a:extLst>
          </p:cNvPr>
          <p:cNvSpPr txBox="1"/>
          <p:nvPr/>
        </p:nvSpPr>
        <p:spPr>
          <a:xfrm>
            <a:off x="5600042" y="2876027"/>
            <a:ext cx="102935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</a:t>
            </a:r>
          </a:p>
        </p:txBody>
      </p:sp>
    </p:spTree>
    <p:extLst>
      <p:ext uri="{BB962C8B-B14F-4D97-AF65-F5344CB8AC3E}">
        <p14:creationId xmlns:p14="http://schemas.microsoft.com/office/powerpoint/2010/main" val="77594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8" grpId="0"/>
      <p:bldP spid="43" grpId="0" animBg="1"/>
      <p:bldP spid="43" grpId="1" animBg="1"/>
      <p:bldP spid="32" grpId="0" animBg="1"/>
      <p:bldP spid="32" grpId="1" animBg="1"/>
      <p:bldP spid="33" grpId="0" animBg="1"/>
      <p:bldP spid="33" grpId="1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380305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αβ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75B176-B575-4BB9-B84D-73010EAD57A2}"/>
              </a:ext>
            </a:extLst>
          </p:cNvPr>
          <p:cNvGrpSpPr/>
          <p:nvPr/>
        </p:nvGrpSpPr>
        <p:grpSpPr>
          <a:xfrm>
            <a:off x="3487676" y="3154991"/>
            <a:ext cx="1793335" cy="400110"/>
            <a:chOff x="3483002" y="3154991"/>
            <a:chExt cx="1793335" cy="40011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E74EA12-880A-4492-B098-3718090580CB}"/>
                </a:ext>
              </a:extLst>
            </p:cNvPr>
            <p:cNvSpPr txBox="1"/>
            <p:nvPr/>
          </p:nvSpPr>
          <p:spPr>
            <a:xfrm>
              <a:off x="3483002" y="3154991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E85A900-25DF-41B6-9E5B-906F99257A18}"/>
                </a:ext>
              </a:extLst>
            </p:cNvPr>
            <p:cNvSpPr txBox="1"/>
            <p:nvPr/>
          </p:nvSpPr>
          <p:spPr>
            <a:xfrm>
              <a:off x="3835907" y="3154991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121F6B2-DE38-448A-8790-6DAA23164795}"/>
                </a:ext>
              </a:extLst>
            </p:cNvPr>
            <p:cNvSpPr txBox="1"/>
            <p:nvPr/>
          </p:nvSpPr>
          <p:spPr>
            <a:xfrm>
              <a:off x="4632280" y="3154991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4CB7D1E-1ECE-43A2-B957-372CF89AE6DA}"/>
                </a:ext>
              </a:extLst>
            </p:cNvPr>
            <p:cNvSpPr txBox="1"/>
            <p:nvPr/>
          </p:nvSpPr>
          <p:spPr>
            <a:xfrm>
              <a:off x="4971537" y="3154991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9A16E3-1974-4EB8-A95C-5A07FCC4B8A5}"/>
              </a:ext>
            </a:extLst>
          </p:cNvPr>
          <p:cNvGrpSpPr/>
          <p:nvPr/>
        </p:nvGrpSpPr>
        <p:grpSpPr>
          <a:xfrm>
            <a:off x="3684896" y="3429000"/>
            <a:ext cx="1428464" cy="400110"/>
            <a:chOff x="3635992" y="3555327"/>
            <a:chExt cx="1428464" cy="400110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EA6E765-2DED-48E7-BD3F-6BB93440D763}"/>
                </a:ext>
              </a:extLst>
            </p:cNvPr>
            <p:cNvSpPr txBox="1"/>
            <p:nvPr/>
          </p:nvSpPr>
          <p:spPr>
            <a:xfrm>
              <a:off x="3635992" y="3555327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75F65C8C-FAC9-48AE-81F3-AFDA211638AF}"/>
                </a:ext>
              </a:extLst>
            </p:cNvPr>
            <p:cNvSpPr txBox="1"/>
            <p:nvPr/>
          </p:nvSpPr>
          <p:spPr>
            <a:xfrm>
              <a:off x="4759656" y="3555327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</a:t>
              </a: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E77644F6-2948-4C48-BBC6-85812DAC1E91}"/>
              </a:ext>
            </a:extLst>
          </p:cNvPr>
          <p:cNvSpPr txBox="1"/>
          <p:nvPr/>
        </p:nvSpPr>
        <p:spPr>
          <a:xfrm>
            <a:off x="4245592" y="3733800"/>
            <a:ext cx="3048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137B70C-71C1-4937-BB6A-876C58C2DAED}"/>
              </a:ext>
            </a:extLst>
          </p:cNvPr>
          <p:cNvSpPr txBox="1"/>
          <p:nvPr/>
        </p:nvSpPr>
        <p:spPr>
          <a:xfrm>
            <a:off x="5562600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</p:spTree>
    <p:extLst>
      <p:ext uri="{BB962C8B-B14F-4D97-AF65-F5344CB8AC3E}">
        <p14:creationId xmlns:p14="http://schemas.microsoft.com/office/powerpoint/2010/main" val="377318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1" grpId="0"/>
      <p:bldP spid="52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380305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αβ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1563F610-ABD1-4C69-99C5-540DAD251732}"/>
              </a:ext>
            </a:extLst>
          </p:cNvPr>
          <p:cNvSpPr txBox="1"/>
          <p:nvPr/>
        </p:nvSpPr>
        <p:spPr>
          <a:xfrm>
            <a:off x="680383" y="1339839"/>
            <a:ext cx="123826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F23F204-0534-451E-B916-D8CDF6A9C654}"/>
              </a:ext>
            </a:extLst>
          </p:cNvPr>
          <p:cNvGrpSpPr/>
          <p:nvPr/>
        </p:nvGrpSpPr>
        <p:grpSpPr>
          <a:xfrm>
            <a:off x="242248" y="3713524"/>
            <a:ext cx="9054152" cy="1358732"/>
            <a:chOff x="242248" y="3713524"/>
            <a:chExt cx="9054152" cy="1358732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E6EEAD4-D31D-467B-A479-E5B8A5417F15}"/>
                </a:ext>
              </a:extLst>
            </p:cNvPr>
            <p:cNvSpPr txBox="1"/>
            <p:nvPr/>
          </p:nvSpPr>
          <p:spPr>
            <a:xfrm>
              <a:off x="4890448" y="3714690"/>
              <a:ext cx="254958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Right: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5B77C9-EB3C-4828-B031-A370B1018EB8}"/>
                </a:ext>
              </a:extLst>
            </p:cNvPr>
            <p:cNvSpPr txBox="1"/>
            <p:nvPr/>
          </p:nvSpPr>
          <p:spPr>
            <a:xfrm>
              <a:off x="242248" y="3713524"/>
              <a:ext cx="24412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Left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245C6C30-D612-4E9B-8589-B5A801D1EB23}"/>
                </a:ext>
              </a:extLst>
            </p:cNvPr>
            <p:cNvGrpSpPr/>
            <p:nvPr/>
          </p:nvGrpSpPr>
          <p:grpSpPr>
            <a:xfrm>
              <a:off x="326618" y="3733800"/>
              <a:ext cx="8969782" cy="1338456"/>
              <a:chOff x="84370" y="914400"/>
              <a:chExt cx="8969782" cy="1338456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E547D06D-9680-41E7-8D59-359C9A099768}"/>
                  </a:ext>
                </a:extLst>
              </p:cNvPr>
              <p:cNvSpPr txBox="1"/>
              <p:nvPr/>
            </p:nvSpPr>
            <p:spPr>
              <a:xfrm>
                <a:off x="8162890" y="1237193"/>
                <a:ext cx="891262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81999136-FA8F-4CD9-AB42-5E6FAFE89575}"/>
                  </a:ext>
                </a:extLst>
              </p:cNvPr>
              <p:cNvSpPr txBox="1"/>
              <p:nvPr/>
            </p:nvSpPr>
            <p:spPr>
              <a:xfrm>
                <a:off x="6032279" y="1222219"/>
                <a:ext cx="2283898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…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…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 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…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(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A60AD437-2609-4802-BE86-5CF6ACFB4CC5}"/>
                  </a:ext>
                </a:extLst>
              </p:cNvPr>
              <p:cNvSpPr txBox="1"/>
              <p:nvPr/>
            </p:nvSpPr>
            <p:spPr>
              <a:xfrm>
                <a:off x="4788473" y="914400"/>
                <a:ext cx="1738016" cy="132343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 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and         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Conclude </a:t>
                </a: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0DFD67FF-7CA6-45B1-AF77-5F46698EEA52}"/>
                  </a:ext>
                </a:extLst>
              </p:cNvPr>
              <p:cNvSpPr txBox="1"/>
              <p:nvPr/>
            </p:nvSpPr>
            <p:spPr>
              <a:xfrm>
                <a:off x="2288177" y="1237193"/>
                <a:ext cx="2441288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F3543067-784A-4E5E-8CF8-6437FC19640C}"/>
                  </a:ext>
                </a:extLst>
              </p:cNvPr>
              <p:cNvSpPr txBox="1"/>
              <p:nvPr/>
            </p:nvSpPr>
            <p:spPr>
              <a:xfrm>
                <a:off x="84370" y="914400"/>
                <a:ext cx="2354030" cy="132343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 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and               </a:t>
                </a:r>
                <a:r>
                  <a:rPr kumimoji="0" lang="en-US" alt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Conclude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</p:grpSp>
      </p:grpSp>
      <p:sp>
        <p:nvSpPr>
          <p:cNvPr id="53" name="Oval 52">
            <a:extLst>
              <a:ext uri="{FF2B5EF4-FFF2-40B4-BE49-F238E27FC236}">
                <a16:creationId xmlns:a16="http://schemas.microsoft.com/office/drawing/2014/main" id="{CD52E2D2-EC73-47FD-9A3D-FF7317C3D045}"/>
              </a:ext>
            </a:extLst>
          </p:cNvPr>
          <p:cNvSpPr/>
          <p:nvPr/>
        </p:nvSpPr>
        <p:spPr bwMode="auto">
          <a:xfrm>
            <a:off x="3657600" y="2897700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6B74AD8-4BFC-45BA-BD5A-E9ABBEF21331}"/>
              </a:ext>
            </a:extLst>
          </p:cNvPr>
          <p:cNvSpPr txBox="1"/>
          <p:nvPr/>
        </p:nvSpPr>
        <p:spPr>
          <a:xfrm>
            <a:off x="762000" y="1632706"/>
            <a:ext cx="9530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αα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AC76D55-58FE-46F3-B46C-A6256E2EDE7B}"/>
              </a:ext>
            </a:extLst>
          </p:cNvPr>
          <p:cNvSpPr txBox="1"/>
          <p:nvPr/>
        </p:nvSpPr>
        <p:spPr>
          <a:xfrm>
            <a:off x="4685706" y="1632706"/>
            <a:ext cx="9530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βα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6EF6D3D-576B-4353-B431-D112B7F4B2DE}"/>
              </a:ext>
            </a:extLst>
          </p:cNvPr>
          <p:cNvSpPr txBox="1"/>
          <p:nvPr/>
        </p:nvSpPr>
        <p:spPr>
          <a:xfrm>
            <a:off x="2833048" y="1632706"/>
            <a:ext cx="108585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αβ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01DC916-356A-45BA-AC22-576D2BA8DC27}"/>
              </a:ext>
            </a:extLst>
          </p:cNvPr>
          <p:cNvSpPr txBox="1"/>
          <p:nvPr/>
        </p:nvSpPr>
        <p:spPr>
          <a:xfrm>
            <a:off x="6743105" y="1632706"/>
            <a:ext cx="95309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ββ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773626B-C020-4890-96BE-528E74E5C9AC}"/>
              </a:ext>
            </a:extLst>
          </p:cNvPr>
          <p:cNvSpPr txBox="1"/>
          <p:nvPr/>
        </p:nvSpPr>
        <p:spPr>
          <a:xfrm>
            <a:off x="1546984" y="2286000"/>
            <a:ext cx="165910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5C5DE81-E7DF-4989-9417-5FD0B454A5A3}"/>
              </a:ext>
            </a:extLst>
          </p:cNvPr>
          <p:cNvSpPr txBox="1"/>
          <p:nvPr/>
        </p:nvSpPr>
        <p:spPr>
          <a:xfrm>
            <a:off x="5421786" y="2286000"/>
            <a:ext cx="165910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9CD1F33C-78ED-443B-91C9-E67BED8063AE}"/>
              </a:ext>
            </a:extLst>
          </p:cNvPr>
          <p:cNvGrpSpPr/>
          <p:nvPr/>
        </p:nvGrpSpPr>
        <p:grpSpPr>
          <a:xfrm>
            <a:off x="1905000" y="2667000"/>
            <a:ext cx="3516786" cy="314347"/>
            <a:chOff x="1905000" y="2667000"/>
            <a:chExt cx="3516786" cy="314347"/>
          </a:xfrm>
        </p:grpSpPr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F7EFD791-F5DD-45C2-B377-F717957EE53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905000" y="2667000"/>
              <a:ext cx="1676400" cy="314347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433E2252-C4FE-4D51-9811-C54994022C5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074545" y="2667000"/>
              <a:ext cx="1347241" cy="314347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43353807-FD0E-45C2-A9DC-B66B579EDDAC}"/>
              </a:ext>
            </a:extLst>
          </p:cNvPr>
          <p:cNvGrpSpPr/>
          <p:nvPr/>
        </p:nvGrpSpPr>
        <p:grpSpPr>
          <a:xfrm>
            <a:off x="1462892" y="2008592"/>
            <a:ext cx="1967676" cy="424726"/>
            <a:chOff x="3054524" y="2628106"/>
            <a:chExt cx="1967676" cy="424726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DF89384B-C761-4ADE-963C-C6985485BBA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054524" y="2628106"/>
              <a:ext cx="873276" cy="424726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42D938AF-C687-47DA-81F8-116E1552C6C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34831" y="2671832"/>
              <a:ext cx="687369" cy="36477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0E691DF5-55DB-4764-A366-BDBF8B4FD2DD}"/>
              </a:ext>
            </a:extLst>
          </p:cNvPr>
          <p:cNvGrpSpPr/>
          <p:nvPr/>
        </p:nvGrpSpPr>
        <p:grpSpPr>
          <a:xfrm>
            <a:off x="5374820" y="1994848"/>
            <a:ext cx="1967676" cy="424726"/>
            <a:chOff x="3054524" y="2628106"/>
            <a:chExt cx="1967676" cy="424726"/>
          </a:xfrm>
        </p:grpSpPr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F32AC6D0-1229-4030-A9B6-76088271858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054524" y="2628106"/>
              <a:ext cx="873276" cy="424726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1FD6EF8A-D535-420E-8E25-6DAACF5CA08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34831" y="2671832"/>
              <a:ext cx="687369" cy="36477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F183E430-9C8B-49AC-9D36-864A6FFC84CD}"/>
              </a:ext>
            </a:extLst>
          </p:cNvPr>
          <p:cNvSpPr txBox="1"/>
          <p:nvPr/>
        </p:nvSpPr>
        <p:spPr>
          <a:xfrm>
            <a:off x="6645591" y="1357952"/>
            <a:ext cx="123826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6F8C84D3-985A-4F7A-9989-BC8B7F4FEC3C}"/>
              </a:ext>
            </a:extLst>
          </p:cNvPr>
          <p:cNvSpPr txBox="1"/>
          <p:nvPr/>
        </p:nvSpPr>
        <p:spPr>
          <a:xfrm>
            <a:off x="5562600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34CE87B3-3A1C-4B78-A009-F92D5BAC21D5}"/>
              </a:ext>
            </a:extLst>
          </p:cNvPr>
          <p:cNvSpPr txBox="1"/>
          <p:nvPr/>
        </p:nvSpPr>
        <p:spPr>
          <a:xfrm>
            <a:off x="2488470" y="1371600"/>
            <a:ext cx="179010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an Axiom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5FC66ED7-72E9-4DD8-8919-9E2AB6D284B8}"/>
              </a:ext>
            </a:extLst>
          </p:cNvPr>
          <p:cNvSpPr txBox="1"/>
          <p:nvPr/>
        </p:nvSpPr>
        <p:spPr>
          <a:xfrm>
            <a:off x="4395742" y="1371600"/>
            <a:ext cx="179010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an Axiom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BC09D544-E359-487C-820E-CD2DD65F1165}"/>
              </a:ext>
            </a:extLst>
          </p:cNvPr>
          <p:cNvSpPr/>
          <p:nvPr/>
        </p:nvSpPr>
        <p:spPr bwMode="auto">
          <a:xfrm>
            <a:off x="2438400" y="2373576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C4B1B90D-681F-4F30-8DB6-E61CF9B6F1F9}"/>
              </a:ext>
            </a:extLst>
          </p:cNvPr>
          <p:cNvSpPr/>
          <p:nvPr/>
        </p:nvSpPr>
        <p:spPr bwMode="auto">
          <a:xfrm>
            <a:off x="6324600" y="2391596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25076F49-7132-4094-B4B1-3C6B7C80BBBE}"/>
              </a:ext>
            </a:extLst>
          </p:cNvPr>
          <p:cNvSpPr/>
          <p:nvPr/>
        </p:nvSpPr>
        <p:spPr bwMode="auto">
          <a:xfrm>
            <a:off x="797256" y="1725304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5D079E8E-48F3-4176-9EB2-664FF8214769}"/>
              </a:ext>
            </a:extLst>
          </p:cNvPr>
          <p:cNvSpPr/>
          <p:nvPr/>
        </p:nvSpPr>
        <p:spPr bwMode="auto">
          <a:xfrm>
            <a:off x="1232848" y="1719444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5CD4D2E2-BDDC-44DB-87B2-BD9F710BE8B6}"/>
              </a:ext>
            </a:extLst>
          </p:cNvPr>
          <p:cNvSpPr/>
          <p:nvPr/>
        </p:nvSpPr>
        <p:spPr bwMode="auto">
          <a:xfrm>
            <a:off x="6746544" y="1695908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12C2E92E-70DB-41C9-86D3-F4E525878747}"/>
              </a:ext>
            </a:extLst>
          </p:cNvPr>
          <p:cNvSpPr/>
          <p:nvPr/>
        </p:nvSpPr>
        <p:spPr bwMode="auto">
          <a:xfrm>
            <a:off x="7182136" y="1690048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E3E6C60E-E2E2-47A8-8F01-1F370DA9A28C}"/>
              </a:ext>
            </a:extLst>
          </p:cNvPr>
          <p:cNvSpPr txBox="1"/>
          <p:nvPr/>
        </p:nvSpPr>
        <p:spPr>
          <a:xfrm>
            <a:off x="2514600" y="527938"/>
            <a:ext cx="402474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Great we did not want to prove it.</a:t>
            </a:r>
          </a:p>
        </p:txBody>
      </p:sp>
      <p:sp>
        <p:nvSpPr>
          <p:cNvPr id="52" name="AutoShape 8">
            <a:extLst>
              <a:ext uri="{FF2B5EF4-FFF2-40B4-BE49-F238E27FC236}">
                <a16:creationId xmlns:a16="http://schemas.microsoft.com/office/drawing/2014/main" id="{48CAB261-7BB0-4F7A-94E3-466388CD2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142483"/>
            <a:ext cx="2605189" cy="1322195"/>
          </a:xfrm>
          <a:prstGeom prst="wedgeRectCallout">
            <a:avLst>
              <a:gd name="adj1" fmla="val -32435"/>
              <a:gd name="adj2" fmla="val 58494"/>
            </a:avLst>
          </a:prstGeom>
          <a:solidFill>
            <a:srgbClr val="000066"/>
          </a:solidFill>
          <a:ln w="12700">
            <a:solidFill>
              <a:srgbClr val="CC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Proof: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If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gives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to you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and so does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then the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Or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does.</a:t>
            </a:r>
          </a:p>
        </p:txBody>
      </p:sp>
      <p:sp>
        <p:nvSpPr>
          <p:cNvPr id="54" name="AutoShape 8">
            <a:extLst>
              <a:ext uri="{FF2B5EF4-FFF2-40B4-BE49-F238E27FC236}">
                <a16:creationId xmlns:a16="http://schemas.microsoft.com/office/drawing/2014/main" id="{55F1EDD9-3CBD-4693-8B0D-E7A7CA7EC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6811" y="5154805"/>
            <a:ext cx="2605189" cy="1322195"/>
          </a:xfrm>
          <a:prstGeom prst="wedgeRectCallout">
            <a:avLst>
              <a:gd name="adj1" fmla="val 8367"/>
              <a:gd name="adj2" fmla="val 57260"/>
            </a:avLst>
          </a:prstGeom>
          <a:solidFill>
            <a:srgbClr val="000066"/>
          </a:solidFill>
          <a:ln w="12700">
            <a:solidFill>
              <a:srgbClr val="CC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Proof: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If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</a:rPr>
              <a:t>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you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and gives you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then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gives the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And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07517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3" grpId="0" animBg="1"/>
      <p:bldP spid="53" grpId="1" animBg="1"/>
      <p:bldP spid="56" grpId="0"/>
      <p:bldP spid="57" grpId="0"/>
      <p:bldP spid="59" grpId="0"/>
      <p:bldP spid="60" grpId="0"/>
      <p:bldP spid="61" grpId="0"/>
      <p:bldP spid="62" grpId="0"/>
      <p:bldP spid="83" grpId="0"/>
      <p:bldP spid="85" grpId="0"/>
      <p:bldP spid="86" grpId="0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/>
      <p:bldP spid="52" grpId="0" animBg="1"/>
      <p:bldP spid="5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245100" y="4370388"/>
            <a:ext cx="2286000" cy="2386012"/>
            <a:chOff x="5245100" y="4370388"/>
            <a:chExt cx="2286000" cy="2386012"/>
          </a:xfrm>
        </p:grpSpPr>
        <p:sp>
          <p:nvSpPr>
            <p:cNvPr id="36" name="Oval 11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endParaRPr lang="en-US" altLang="en-US">
                <a:effectLst/>
              </a:endParaRPr>
            </a:p>
          </p:txBody>
        </p:sp>
        <p:sp>
          <p:nvSpPr>
            <p:cNvPr id="37" name="Text Box 12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rgbClr val="CC99FF"/>
                  </a:solidFill>
                  <a:effectLst/>
                </a:rPr>
                <a:t>Poly</a:t>
              </a:r>
            </a:p>
          </p:txBody>
        </p:sp>
      </p:grpSp>
      <p:sp>
        <p:nvSpPr>
          <p:cNvPr id="10" name="Text Box 20"/>
          <p:cNvSpPr txBox="1">
            <a:spLocks noChangeArrowheads="1"/>
          </p:cNvSpPr>
          <p:nvPr/>
        </p:nvSpPr>
        <p:spPr bwMode="auto">
          <a:xfrm>
            <a:off x="3244787" y="914400"/>
            <a:ext cx="5569025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A Poly Computable Problem: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/>
              <a:t>Given an (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 ⌐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circuit </a:t>
            </a:r>
            <a:r>
              <a:rPr lang="en-CA" altLang="en-US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/>
              <a:t>a T/F assignment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/>
              <a:t> to the n variables.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</a:rPr>
              <a:t>C(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66FF66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 = True” 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Algorithm: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Percolate T/F down wires 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An Non-Poly Computable Problem:</a:t>
            </a:r>
          </a:p>
          <a:p>
            <a:pPr>
              <a:spcBef>
                <a:spcPct val="0"/>
              </a:spcBef>
              <a:buNone/>
            </a:pPr>
            <a:r>
              <a:rPr lang="en-US" altLang="en-US" sz="2400" dirty="0"/>
              <a:t>    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00"/>
                </a:solidFill>
                <a:latin typeface="+mj-lt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>
              <a:spcBef>
                <a:spcPct val="0"/>
              </a:spcBef>
              <a:buNone/>
            </a:pPr>
            <a:r>
              <a:rPr lang="en-US" altLang="en-US" sz="2400" dirty="0"/>
              <a:t>        ie is </a:t>
            </a:r>
            <a:r>
              <a:rPr lang="en-US" altLang="en-US" sz="2400" dirty="0">
                <a:solidFill>
                  <a:srgbClr val="66FF66"/>
                </a:solidFill>
              </a:rPr>
              <a:t>C</a:t>
            </a:r>
            <a:r>
              <a:rPr lang="en-US" altLang="en-US" sz="2400" dirty="0"/>
              <a:t> satisfiable?</a:t>
            </a:r>
          </a:p>
          <a:p>
            <a:pPr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Search Space:</a:t>
            </a:r>
            <a:br>
              <a:rPr lang="en-US" altLang="en-US" sz="2400" dirty="0"/>
            </a:br>
            <a:r>
              <a:rPr lang="en-US" altLang="en-US" sz="2400" dirty="0"/>
              <a:t>   # of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/>
              <a:t> to consider is 2</a:t>
            </a:r>
            <a:r>
              <a:rPr lang="en-US" altLang="en-US" sz="2400" baseline="30000" dirty="0"/>
              <a:t>n</a:t>
            </a:r>
            <a:r>
              <a:rPr lang="en-US" altLang="en-US" sz="2400" dirty="0"/>
              <a:t>.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3A8718C-01B2-43C6-B2FC-CEAA42FFD005}"/>
              </a:ext>
            </a:extLst>
          </p:cNvPr>
          <p:cNvGrpSpPr/>
          <p:nvPr/>
        </p:nvGrpSpPr>
        <p:grpSpPr>
          <a:xfrm>
            <a:off x="337522" y="1145762"/>
            <a:ext cx="2630560" cy="2511838"/>
            <a:chOff x="337522" y="1145762"/>
            <a:chExt cx="2630560" cy="2511838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7072C1D6-3FA5-41C6-B638-9F0007C0542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83874" y="1145762"/>
              <a:ext cx="2184208" cy="2511838"/>
            </a:xfrm>
            <a:prstGeom prst="rect">
              <a:avLst/>
            </a:prstGeom>
          </p:spPr>
        </p:pic>
        <p:sp>
          <p:nvSpPr>
            <p:cNvPr id="14" name="Rectangle 30">
              <a:extLst>
                <a:ext uri="{FF2B5EF4-FFF2-40B4-BE49-F238E27FC236}">
                  <a16:creationId xmlns:a16="http://schemas.microsoft.com/office/drawing/2014/main" id="{7059097C-BAC6-495F-B7A2-D08B1D3D6F5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62000" y="1186406"/>
              <a:ext cx="2155688" cy="2471194"/>
            </a:xfrm>
            <a:prstGeom prst="rect">
              <a:avLst/>
            </a:prstGeom>
            <a:noFill/>
            <a:ln w="25400" cap="sq">
              <a:solidFill>
                <a:srgbClr val="00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endParaRPr lang="en-US" altLang="en-US" sz="2000" dirty="0">
                <a:solidFill>
                  <a:srgbClr val="66FF66"/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4F3079F7-ECDA-4F80-AF83-DBA101ACF293}"/>
                </a:ext>
              </a:extLst>
            </p:cNvPr>
            <p:cNvSpPr/>
            <p:nvPr/>
          </p:nvSpPr>
          <p:spPr>
            <a:xfrm>
              <a:off x="337522" y="1981200"/>
              <a:ext cx="45878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 eaLnBrk="1" hangingPunct="1">
                <a:spcBef>
                  <a:spcPts val="600"/>
                </a:spcBef>
                <a:buNone/>
              </a:pPr>
              <a:r>
                <a:rPr lang="en-US" altLang="en-US" dirty="0">
                  <a:solidFill>
                    <a:srgbClr val="00FF00"/>
                  </a:solidFill>
                </a:rPr>
                <a:t>C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81223B3-1866-4213-8AED-201333F0DBB1}"/>
              </a:ext>
            </a:extLst>
          </p:cNvPr>
          <p:cNvGrpSpPr/>
          <p:nvPr/>
        </p:nvGrpSpPr>
        <p:grpSpPr>
          <a:xfrm>
            <a:off x="447260" y="609600"/>
            <a:ext cx="2470429" cy="584775"/>
            <a:chOff x="447260" y="609600"/>
            <a:chExt cx="2470429" cy="584775"/>
          </a:xfrm>
        </p:grpSpPr>
        <p:grpSp>
          <p:nvGrpSpPr>
            <p:cNvPr id="24" name="Group 33">
              <a:extLst>
                <a:ext uri="{FF2B5EF4-FFF2-40B4-BE49-F238E27FC236}">
                  <a16:creationId xmlns:a16="http://schemas.microsoft.com/office/drawing/2014/main" id="{98F493C7-CB86-4005-83E2-6500C5D82C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4712" y="690009"/>
              <a:ext cx="2132977" cy="422698"/>
              <a:chOff x="242" y="668"/>
              <a:chExt cx="2825" cy="364"/>
            </a:xfrm>
          </p:grpSpPr>
          <p:grpSp>
            <p:nvGrpSpPr>
              <p:cNvPr id="26" name="Group 32">
                <a:extLst>
                  <a:ext uri="{FF2B5EF4-FFF2-40B4-BE49-F238E27FC236}">
                    <a16:creationId xmlns:a16="http://schemas.microsoft.com/office/drawing/2014/main" id="{3D733945-D3CF-489A-BECE-9C6485EB5C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2" y="672"/>
                <a:ext cx="2825" cy="354"/>
                <a:chOff x="242" y="672"/>
                <a:chExt cx="2825" cy="354"/>
              </a:xfrm>
            </p:grpSpPr>
            <p:sp>
              <p:nvSpPr>
                <p:cNvPr id="31" name="Text Box 25">
                  <a:extLst>
                    <a:ext uri="{FF2B5EF4-FFF2-40B4-BE49-F238E27FC236}">
                      <a16:creationId xmlns:a16="http://schemas.microsoft.com/office/drawing/2014/main" id="{733F0A87-04C0-4FDB-B031-8FC0E5FAF0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2" y="672"/>
                  <a:ext cx="1008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altLang="en-US" sz="2000" dirty="0">
                      <a:solidFill>
                        <a:srgbClr val="FF0000"/>
                      </a:solidFill>
                    </a:rPr>
                    <a:t> F</a:t>
                  </a:r>
                </a:p>
              </p:txBody>
            </p:sp>
            <p:sp>
              <p:nvSpPr>
                <p:cNvPr id="34" name="Text Box 26">
                  <a:extLst>
                    <a:ext uri="{FF2B5EF4-FFF2-40B4-BE49-F238E27FC236}">
                      <a16:creationId xmlns:a16="http://schemas.microsoft.com/office/drawing/2014/main" id="{6B28C123-1047-4707-AB64-50A646E42E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16" y="672"/>
                  <a:ext cx="942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altLang="en-US" sz="2000" dirty="0">
                      <a:solidFill>
                        <a:srgbClr val="FF0000"/>
                      </a:solidFill>
                    </a:rPr>
                    <a:t>T</a:t>
                  </a:r>
                </a:p>
              </p:txBody>
            </p:sp>
            <p:sp>
              <p:nvSpPr>
                <p:cNvPr id="35" name="Text Box 27">
                  <a:extLst>
                    <a:ext uri="{FF2B5EF4-FFF2-40B4-BE49-F238E27FC236}">
                      <a16:creationId xmlns:a16="http://schemas.microsoft.com/office/drawing/2014/main" id="{A443F3C2-408C-4711-A12E-F56BD0AC0C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144" y="681"/>
                  <a:ext cx="923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altLang="en-US" sz="2000" dirty="0">
                      <a:solidFill>
                        <a:srgbClr val="FF0000"/>
                      </a:solidFill>
                    </a:rPr>
                    <a:t>F</a:t>
                  </a:r>
                </a:p>
              </p:txBody>
            </p:sp>
          </p:grpSp>
          <p:grpSp>
            <p:nvGrpSpPr>
              <p:cNvPr id="27" name="Group 31">
                <a:extLst>
                  <a:ext uri="{FF2B5EF4-FFF2-40B4-BE49-F238E27FC236}">
                    <a16:creationId xmlns:a16="http://schemas.microsoft.com/office/drawing/2014/main" id="{5C2BC4E6-79BF-4CB3-82FC-E4F73C0308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9" y="668"/>
                <a:ext cx="2556" cy="364"/>
                <a:chOff x="389" y="668"/>
                <a:chExt cx="2556" cy="364"/>
              </a:xfrm>
            </p:grpSpPr>
            <p:sp>
              <p:nvSpPr>
                <p:cNvPr id="28" name="Rectangle 28">
                  <a:extLst>
                    <a:ext uri="{FF2B5EF4-FFF2-40B4-BE49-F238E27FC236}">
                      <a16:creationId xmlns:a16="http://schemas.microsoft.com/office/drawing/2014/main" id="{EFE924D6-B2AF-424C-A2EF-8C38EFDDE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8" y="668"/>
                  <a:ext cx="734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buClr>
                      <a:srgbClr val="FF0000"/>
                    </a:buClr>
                    <a:defRPr/>
                  </a:pPr>
                  <a:endParaRPr lang="en-US" altLang="en-US" sz="20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9" name="Rectangle 30">
                  <a:extLst>
                    <a:ext uri="{FF2B5EF4-FFF2-40B4-BE49-F238E27FC236}">
                      <a16:creationId xmlns:a16="http://schemas.microsoft.com/office/drawing/2014/main" id="{5F1FD90C-31A0-45BA-B4D2-60596F176D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9" y="687"/>
                  <a:ext cx="2556" cy="345"/>
                </a:xfrm>
                <a:prstGeom prst="rect">
                  <a:avLst/>
                </a:prstGeom>
                <a:noFill/>
                <a:ln w="25400" cap="sq">
                  <a:solidFill>
                    <a:srgbClr val="FF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buClr>
                      <a:srgbClr val="FF0000"/>
                    </a:buClr>
                    <a:defRPr/>
                  </a:pPr>
                  <a:endParaRPr lang="en-US" altLang="en-US" sz="2000" dirty="0">
                    <a:solidFill>
                      <a:srgbClr val="FF0000"/>
                    </a:solidFill>
                  </a:endParaRPr>
                </a:p>
              </p:txBody>
            </p:sp>
          </p:grpSp>
        </p:grp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8AF12B6A-FAE7-46A9-BD20-9D317E2898A7}"/>
                </a:ext>
              </a:extLst>
            </p:cNvPr>
            <p:cNvSpPr/>
            <p:nvPr/>
          </p:nvSpPr>
          <p:spPr>
            <a:xfrm>
              <a:off x="447260" y="609600"/>
              <a:ext cx="32092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 eaLnBrk="1" hangingPunct="1">
                <a:spcBef>
                  <a:spcPts val="600"/>
                </a:spcBef>
                <a:buNone/>
              </a:pPr>
              <a:r>
                <a:rPr lang="en-US" altLang="en-US" dirty="0">
                  <a:solidFill>
                    <a:srgbClr val="FF0000"/>
                  </a:solidFill>
                </a:rPr>
                <a:t>I</a:t>
              </a:r>
            </a:p>
          </p:txBody>
        </p:sp>
      </p:grpSp>
      <p:grpSp>
        <p:nvGrpSpPr>
          <p:cNvPr id="38" name="Group 36">
            <a:extLst>
              <a:ext uri="{FF2B5EF4-FFF2-40B4-BE49-F238E27FC236}">
                <a16:creationId xmlns:a16="http://schemas.microsoft.com/office/drawing/2014/main" id="{2B21D9B8-095D-41F7-A792-3F4D5C3AD0C7}"/>
              </a:ext>
            </a:extLst>
          </p:cNvPr>
          <p:cNvGrpSpPr>
            <a:grpSpLocks/>
          </p:cNvGrpSpPr>
          <p:nvPr/>
        </p:nvGrpSpPr>
        <p:grpSpPr bwMode="auto">
          <a:xfrm>
            <a:off x="268356" y="4270420"/>
            <a:ext cx="2273420" cy="2475363"/>
            <a:chOff x="-148" y="1824"/>
            <a:chExt cx="1943" cy="2372"/>
          </a:xfrm>
        </p:grpSpPr>
        <p:pic>
          <p:nvPicPr>
            <p:cNvPr id="39" name="Picture 34" descr="Photo-042">
              <a:extLst>
                <a:ext uri="{FF2B5EF4-FFF2-40B4-BE49-F238E27FC236}">
                  <a16:creationId xmlns:a16="http://schemas.microsoft.com/office/drawing/2014/main" id="{47D830F5-DB52-4926-9A38-A251238804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1824"/>
              <a:ext cx="1651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Rectangle 35">
              <a:extLst>
                <a:ext uri="{FF2B5EF4-FFF2-40B4-BE49-F238E27FC236}">
                  <a16:creationId xmlns:a16="http://schemas.microsoft.com/office/drawing/2014/main" id="{66BB926C-2897-43FF-A3A4-AE32554E6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48" y="3855"/>
              <a:ext cx="163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000" dirty="0">
                  <a:latin typeface="Times New Roman" pitchFamily="18" charset="0"/>
                </a:rPr>
                <a:t>Jack Edmonds 1965</a:t>
              </a:r>
            </a:p>
          </p:txBody>
        </p: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018D35E2-83A2-4597-B515-E678DEF3405F}"/>
              </a:ext>
            </a:extLst>
          </p:cNvPr>
          <p:cNvGrpSpPr>
            <a:grpSpLocks/>
          </p:cNvGrpSpPr>
          <p:nvPr/>
        </p:nvGrpSpPr>
        <p:grpSpPr bwMode="auto">
          <a:xfrm>
            <a:off x="840361" y="2047254"/>
            <a:ext cx="2117948" cy="1643047"/>
            <a:chOff x="126" y="2265"/>
            <a:chExt cx="3045" cy="2060"/>
          </a:xfrm>
        </p:grpSpPr>
        <p:sp>
          <p:nvSpPr>
            <p:cNvPr id="50" name="Text Box 25">
              <a:extLst>
                <a:ext uri="{FF2B5EF4-FFF2-40B4-BE49-F238E27FC236}">
                  <a16:creationId xmlns:a16="http://schemas.microsoft.com/office/drawing/2014/main" id="{9E123335-C06E-4266-8829-58AF400B70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6" y="2265"/>
              <a:ext cx="1002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>
                  <a:solidFill>
                    <a:srgbClr val="FF0000"/>
                  </a:solidFill>
                </a:rPr>
                <a:t>F</a:t>
              </a:r>
            </a:p>
          </p:txBody>
        </p:sp>
        <p:sp>
          <p:nvSpPr>
            <p:cNvPr id="51" name="Text Box 26">
              <a:extLst>
                <a:ext uri="{FF2B5EF4-FFF2-40B4-BE49-F238E27FC236}">
                  <a16:creationId xmlns:a16="http://schemas.microsoft.com/office/drawing/2014/main" id="{2612177E-A06F-4664-AD39-7697A71CC0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" y="2265"/>
              <a:ext cx="1002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 dirty="0">
                  <a:solidFill>
                    <a:srgbClr val="FF0000"/>
                  </a:solidFill>
                </a:rPr>
                <a:t>F</a:t>
              </a:r>
            </a:p>
          </p:txBody>
        </p:sp>
        <p:sp>
          <p:nvSpPr>
            <p:cNvPr id="52" name="Text Box 27">
              <a:extLst>
                <a:ext uri="{FF2B5EF4-FFF2-40B4-BE49-F238E27FC236}">
                  <a16:creationId xmlns:a16="http://schemas.microsoft.com/office/drawing/2014/main" id="{CC5A0929-48AF-4004-AA91-DD05A255A6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1" y="3823"/>
              <a:ext cx="1002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>
                  <a:solidFill>
                    <a:srgbClr val="FF0000"/>
                  </a:solidFill>
                </a:rPr>
                <a:t>F</a:t>
              </a:r>
            </a:p>
          </p:txBody>
        </p:sp>
        <p:sp>
          <p:nvSpPr>
            <p:cNvPr id="53" name="Text Box 28">
              <a:extLst>
                <a:ext uri="{FF2B5EF4-FFF2-40B4-BE49-F238E27FC236}">
                  <a16:creationId xmlns:a16="http://schemas.microsoft.com/office/drawing/2014/main" id="{30FBC32E-5DE3-4B02-AAB3-A88EE525DD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" y="3042"/>
              <a:ext cx="1002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>
                  <a:solidFill>
                    <a:srgbClr val="FF0000"/>
                  </a:solidFill>
                </a:rPr>
                <a:t>F</a:t>
              </a:r>
            </a:p>
          </p:txBody>
        </p:sp>
        <p:sp>
          <p:nvSpPr>
            <p:cNvPr id="54" name="Text Box 29">
              <a:extLst>
                <a:ext uri="{FF2B5EF4-FFF2-40B4-BE49-F238E27FC236}">
                  <a16:creationId xmlns:a16="http://schemas.microsoft.com/office/drawing/2014/main" id="{1ED2251F-5ACB-438B-AE14-B776D147E8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2" y="3042"/>
              <a:ext cx="1002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>
                  <a:solidFill>
                    <a:srgbClr val="FF0000"/>
                  </a:solidFill>
                </a:rPr>
                <a:t>F</a:t>
              </a:r>
            </a:p>
          </p:txBody>
        </p:sp>
        <p:sp>
          <p:nvSpPr>
            <p:cNvPr id="55" name="Text Box 30">
              <a:extLst>
                <a:ext uri="{FF2B5EF4-FFF2-40B4-BE49-F238E27FC236}">
                  <a16:creationId xmlns:a16="http://schemas.microsoft.com/office/drawing/2014/main" id="{F81089BA-9050-4EA2-B091-BBEC2AA52D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9" y="2265"/>
              <a:ext cx="1022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>
                  <a:solidFill>
                    <a:srgbClr val="FF0000"/>
                  </a:solidFill>
                </a:rPr>
                <a:t>T</a:t>
              </a:r>
            </a:p>
          </p:txBody>
        </p: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3CA74B37-17C1-4DF8-97D1-EA31598D2DD0}"/>
              </a:ext>
            </a:extLst>
          </p:cNvPr>
          <p:cNvSpPr/>
          <p:nvPr/>
        </p:nvSpPr>
        <p:spPr>
          <a:xfrm>
            <a:off x="741593" y="3633329"/>
            <a:ext cx="21283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eaLnBrk="1" hangingPunct="1">
              <a:spcBef>
                <a:spcPts val="60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Result=T or not</a:t>
            </a:r>
          </a:p>
        </p:txBody>
      </p:sp>
      <p:sp>
        <p:nvSpPr>
          <p:cNvPr id="72" name="Rectangle 2">
            <a:extLst>
              <a:ext uri="{FF2B5EF4-FFF2-40B4-BE49-F238E27FC236}">
                <a16:creationId xmlns:a16="http://schemas.microsoft.com/office/drawing/2014/main" id="{6DA3CE05-55A4-4CD5-A30A-A57004F05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53" y="-99392"/>
            <a:ext cx="7650651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altLang="en-US" sz="36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3600" dirty="0">
                <a:solidFill>
                  <a:schemeClr val="tx2"/>
                </a:solidFill>
              </a:rPr>
              <a:t>Witness </a:t>
            </a:r>
            <a:r>
              <a:rPr lang="el-GR" altLang="en-US" sz="3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altLang="en-US" sz="3600" dirty="0">
                <a:solidFill>
                  <a:schemeClr val="tx2"/>
                </a:solidFill>
              </a:rPr>
              <a:t>Acceptable &amp; NP</a:t>
            </a:r>
            <a:endParaRPr lang="en-CA" altLang="en-US" sz="36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50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380305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αβ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66B74AD8-4BFC-45BA-BD5A-E9ABBEF21331}"/>
              </a:ext>
            </a:extLst>
          </p:cNvPr>
          <p:cNvSpPr txBox="1"/>
          <p:nvPr/>
        </p:nvSpPr>
        <p:spPr>
          <a:xfrm>
            <a:off x="762000" y="1632706"/>
            <a:ext cx="9530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αα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AC76D55-58FE-46F3-B46C-A6256E2EDE7B}"/>
              </a:ext>
            </a:extLst>
          </p:cNvPr>
          <p:cNvSpPr txBox="1"/>
          <p:nvPr/>
        </p:nvSpPr>
        <p:spPr>
          <a:xfrm>
            <a:off x="4685706" y="1632706"/>
            <a:ext cx="9530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βα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6EF6D3D-576B-4353-B431-D112B7F4B2DE}"/>
              </a:ext>
            </a:extLst>
          </p:cNvPr>
          <p:cNvSpPr txBox="1"/>
          <p:nvPr/>
        </p:nvSpPr>
        <p:spPr>
          <a:xfrm>
            <a:off x="2833048" y="1632706"/>
            <a:ext cx="108585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αβ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01DC916-356A-45BA-AC22-576D2BA8DC27}"/>
              </a:ext>
            </a:extLst>
          </p:cNvPr>
          <p:cNvSpPr txBox="1"/>
          <p:nvPr/>
        </p:nvSpPr>
        <p:spPr>
          <a:xfrm>
            <a:off x="6743105" y="1632706"/>
            <a:ext cx="95309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ββ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773626B-C020-4890-96BE-528E74E5C9AC}"/>
              </a:ext>
            </a:extLst>
          </p:cNvPr>
          <p:cNvSpPr txBox="1"/>
          <p:nvPr/>
        </p:nvSpPr>
        <p:spPr>
          <a:xfrm>
            <a:off x="1546984" y="2286000"/>
            <a:ext cx="165910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5C5DE81-E7DF-4989-9417-5FD0B454A5A3}"/>
              </a:ext>
            </a:extLst>
          </p:cNvPr>
          <p:cNvSpPr txBox="1"/>
          <p:nvPr/>
        </p:nvSpPr>
        <p:spPr>
          <a:xfrm>
            <a:off x="5421786" y="2286000"/>
            <a:ext cx="165910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9CD1F33C-78ED-443B-91C9-E67BED8063AE}"/>
              </a:ext>
            </a:extLst>
          </p:cNvPr>
          <p:cNvGrpSpPr/>
          <p:nvPr/>
        </p:nvGrpSpPr>
        <p:grpSpPr>
          <a:xfrm>
            <a:off x="1905000" y="2667000"/>
            <a:ext cx="3516786" cy="314347"/>
            <a:chOff x="1905000" y="2667000"/>
            <a:chExt cx="3516786" cy="314347"/>
          </a:xfrm>
        </p:grpSpPr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F7EFD791-F5DD-45C2-B377-F717957EE53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905000" y="2667000"/>
              <a:ext cx="1676400" cy="314347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433E2252-C4FE-4D51-9811-C54994022C5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074545" y="2667000"/>
              <a:ext cx="1347241" cy="314347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43353807-FD0E-45C2-A9DC-B66B579EDDAC}"/>
              </a:ext>
            </a:extLst>
          </p:cNvPr>
          <p:cNvGrpSpPr/>
          <p:nvPr/>
        </p:nvGrpSpPr>
        <p:grpSpPr>
          <a:xfrm>
            <a:off x="1462892" y="2008592"/>
            <a:ext cx="1967676" cy="424726"/>
            <a:chOff x="3054524" y="2628106"/>
            <a:chExt cx="1967676" cy="424726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DF89384B-C761-4ADE-963C-C6985485BBA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054524" y="2628106"/>
              <a:ext cx="873276" cy="424726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42D938AF-C687-47DA-81F8-116E1552C6C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34831" y="2671832"/>
              <a:ext cx="687369" cy="36477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0E691DF5-55DB-4764-A366-BDBF8B4FD2DD}"/>
              </a:ext>
            </a:extLst>
          </p:cNvPr>
          <p:cNvGrpSpPr/>
          <p:nvPr/>
        </p:nvGrpSpPr>
        <p:grpSpPr>
          <a:xfrm>
            <a:off x="5374820" y="1994848"/>
            <a:ext cx="1967676" cy="424726"/>
            <a:chOff x="3054524" y="2628106"/>
            <a:chExt cx="1967676" cy="424726"/>
          </a:xfrm>
        </p:grpSpPr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F32AC6D0-1229-4030-A9B6-76088271858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054524" y="2628106"/>
              <a:ext cx="873276" cy="424726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1FD6EF8A-D535-420E-8E25-6DAACF5CA08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34831" y="2671832"/>
              <a:ext cx="687369" cy="364775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6F8C84D3-985A-4F7A-9989-BC8B7F4FEC3C}"/>
              </a:ext>
            </a:extLst>
          </p:cNvPr>
          <p:cNvSpPr txBox="1"/>
          <p:nvPr/>
        </p:nvSpPr>
        <p:spPr>
          <a:xfrm>
            <a:off x="5562600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34CE87B3-3A1C-4B78-A009-F92D5BAC21D5}"/>
              </a:ext>
            </a:extLst>
          </p:cNvPr>
          <p:cNvSpPr txBox="1"/>
          <p:nvPr/>
        </p:nvSpPr>
        <p:spPr>
          <a:xfrm>
            <a:off x="2234897" y="1098184"/>
            <a:ext cx="239134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Make this leaf false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3D3F561C-33BC-4AEA-9555-F16A39C187B6}"/>
              </a:ext>
            </a:extLst>
          </p:cNvPr>
          <p:cNvGrpSpPr/>
          <p:nvPr/>
        </p:nvGrpSpPr>
        <p:grpSpPr>
          <a:xfrm>
            <a:off x="2827569" y="1429687"/>
            <a:ext cx="780537" cy="400110"/>
            <a:chOff x="3455706" y="3154991"/>
            <a:chExt cx="780537" cy="400110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7893EF7-F5F1-4A05-B9CA-0DFCEEA4BA10}"/>
                </a:ext>
              </a:extLst>
            </p:cNvPr>
            <p:cNvSpPr txBox="1"/>
            <p:nvPr/>
          </p:nvSpPr>
          <p:spPr>
            <a:xfrm>
              <a:off x="3455706" y="3154991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52AAAD3-79FD-4415-87CA-69D6E2F08E3D}"/>
                </a:ext>
              </a:extLst>
            </p:cNvPr>
            <p:cNvSpPr txBox="1"/>
            <p:nvPr/>
          </p:nvSpPr>
          <p:spPr>
            <a:xfrm>
              <a:off x="3931443" y="3154991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</a:t>
              </a: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B7EB1695-F563-4260-8F9B-758F2E69425F}"/>
              </a:ext>
            </a:extLst>
          </p:cNvPr>
          <p:cNvGrpSpPr/>
          <p:nvPr/>
        </p:nvGrpSpPr>
        <p:grpSpPr>
          <a:xfrm>
            <a:off x="3487676" y="3154991"/>
            <a:ext cx="1793335" cy="400110"/>
            <a:chOff x="3483002" y="3154991"/>
            <a:chExt cx="1793335" cy="400110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4FB0E0E5-5582-4866-BD44-0990835C7497}"/>
                </a:ext>
              </a:extLst>
            </p:cNvPr>
            <p:cNvSpPr txBox="1"/>
            <p:nvPr/>
          </p:nvSpPr>
          <p:spPr>
            <a:xfrm>
              <a:off x="3483002" y="3154991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991E4939-197B-4EDB-B78D-60777DF00C59}"/>
                </a:ext>
              </a:extLst>
            </p:cNvPr>
            <p:cNvSpPr txBox="1"/>
            <p:nvPr/>
          </p:nvSpPr>
          <p:spPr>
            <a:xfrm>
              <a:off x="3835907" y="3154991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FE370B3-19E2-4E5B-928E-B39A58A9D073}"/>
                </a:ext>
              </a:extLst>
            </p:cNvPr>
            <p:cNvSpPr txBox="1"/>
            <p:nvPr/>
          </p:nvSpPr>
          <p:spPr>
            <a:xfrm>
              <a:off x="4632280" y="3154991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A4F379FB-32AC-4496-99DB-852FB1ACFFC1}"/>
                </a:ext>
              </a:extLst>
            </p:cNvPr>
            <p:cNvSpPr txBox="1"/>
            <p:nvPr/>
          </p:nvSpPr>
          <p:spPr>
            <a:xfrm>
              <a:off x="4971537" y="3154991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</a:t>
              </a:r>
            </a:p>
          </p:txBody>
        </p: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E092991A-D5AB-4B01-9A83-FC6D69E6F91B}"/>
              </a:ext>
            </a:extLst>
          </p:cNvPr>
          <p:cNvSpPr txBox="1"/>
          <p:nvPr/>
        </p:nvSpPr>
        <p:spPr>
          <a:xfrm>
            <a:off x="2590800" y="3969638"/>
            <a:ext cx="459929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same setting makes root sequent false</a:t>
            </a: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305DD1D1-C96D-4EA2-9877-3404E1D3754A}"/>
              </a:ext>
            </a:extLst>
          </p:cNvPr>
          <p:cNvGrpSpPr/>
          <p:nvPr/>
        </p:nvGrpSpPr>
        <p:grpSpPr>
          <a:xfrm>
            <a:off x="3684896" y="3429000"/>
            <a:ext cx="1428464" cy="400110"/>
            <a:chOff x="3635992" y="3555327"/>
            <a:chExt cx="1428464" cy="400110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C1104B23-BDBA-48FD-9013-52D920FC535F}"/>
                </a:ext>
              </a:extLst>
            </p:cNvPr>
            <p:cNvSpPr txBox="1"/>
            <p:nvPr/>
          </p:nvSpPr>
          <p:spPr>
            <a:xfrm>
              <a:off x="3635992" y="3555327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D5449435-BDCB-4A41-9B5B-C03E98500D29}"/>
                </a:ext>
              </a:extLst>
            </p:cNvPr>
            <p:cNvSpPr txBox="1"/>
            <p:nvPr/>
          </p:nvSpPr>
          <p:spPr>
            <a:xfrm>
              <a:off x="4759656" y="3555327"/>
              <a:ext cx="3048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</a:t>
              </a:r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45B8CDD5-93EC-48CC-82E6-29184DEDA01F}"/>
              </a:ext>
            </a:extLst>
          </p:cNvPr>
          <p:cNvSpPr txBox="1"/>
          <p:nvPr/>
        </p:nvSpPr>
        <p:spPr>
          <a:xfrm>
            <a:off x="4245592" y="3733800"/>
            <a:ext cx="3048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5A4B1033-6A33-433D-A6DE-F5B1D3965E94}"/>
              </a:ext>
            </a:extLst>
          </p:cNvPr>
          <p:cNvSpPr txBox="1"/>
          <p:nvPr/>
        </p:nvSpPr>
        <p:spPr>
          <a:xfrm>
            <a:off x="2514600" y="527938"/>
            <a:ext cx="402474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Great we did not want to prove it.</a:t>
            </a:r>
          </a:p>
        </p:txBody>
      </p:sp>
    </p:spTree>
    <p:extLst>
      <p:ext uri="{BB962C8B-B14F-4D97-AF65-F5344CB8AC3E}">
        <p14:creationId xmlns:p14="http://schemas.microsoft.com/office/powerpoint/2010/main" val="1475378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94" grpId="0"/>
      <p:bldP spid="98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8E4567-D9C1-4A1F-863B-BEBBA7B545DF}"/>
              </a:ext>
            </a:extLst>
          </p:cNvPr>
          <p:cNvSpPr txBox="1"/>
          <p:nvPr/>
        </p:nvSpPr>
        <p:spPr>
          <a:xfrm>
            <a:off x="457199" y="533400"/>
            <a:ext cx="457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Sequent Calculus Proof: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895600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α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1563F610-ABD1-4C69-99C5-540DAD251732}"/>
              </a:ext>
            </a:extLst>
          </p:cNvPr>
          <p:cNvSpPr txBox="1"/>
          <p:nvPr/>
        </p:nvSpPr>
        <p:spPr>
          <a:xfrm>
            <a:off x="1655982" y="1289853"/>
            <a:ext cx="123826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C98D8F01-82E1-476F-A6BB-8915BD0045E7}"/>
              </a:ext>
            </a:extLst>
          </p:cNvPr>
          <p:cNvSpPr/>
          <p:nvPr/>
        </p:nvSpPr>
        <p:spPr bwMode="auto">
          <a:xfrm>
            <a:off x="4033269" y="2860712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1B2EFCC-6F45-41AB-B0F7-5074A906E3CD}"/>
              </a:ext>
            </a:extLst>
          </p:cNvPr>
          <p:cNvSpPr txBox="1"/>
          <p:nvPr/>
        </p:nvSpPr>
        <p:spPr>
          <a:xfrm>
            <a:off x="5572537" y="2876027"/>
            <a:ext cx="102935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25E426A-B3B8-4343-BD28-3E214979714B}"/>
              </a:ext>
            </a:extLst>
          </p:cNvPr>
          <p:cNvGrpSpPr/>
          <p:nvPr/>
        </p:nvGrpSpPr>
        <p:grpSpPr>
          <a:xfrm>
            <a:off x="242248" y="3683726"/>
            <a:ext cx="9054152" cy="1174308"/>
            <a:chOff x="242248" y="3683726"/>
            <a:chExt cx="9054152" cy="1174308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E6EEAD4-D31D-467B-A479-E5B8A5417F15}"/>
                </a:ext>
              </a:extLst>
            </p:cNvPr>
            <p:cNvSpPr txBox="1"/>
            <p:nvPr/>
          </p:nvSpPr>
          <p:spPr>
            <a:xfrm>
              <a:off x="4890448" y="3714690"/>
              <a:ext cx="254958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Right: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5B77C9-EB3C-4828-B031-A370B1018EB8}"/>
                </a:ext>
              </a:extLst>
            </p:cNvPr>
            <p:cNvSpPr txBox="1"/>
            <p:nvPr/>
          </p:nvSpPr>
          <p:spPr>
            <a:xfrm>
              <a:off x="242248" y="3713524"/>
              <a:ext cx="24412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Left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26EB9074-E904-42EA-991D-A78DDAFBD3A0}"/>
                </a:ext>
              </a:extLst>
            </p:cNvPr>
            <p:cNvGrpSpPr/>
            <p:nvPr/>
          </p:nvGrpSpPr>
          <p:grpSpPr>
            <a:xfrm>
              <a:off x="326618" y="3683726"/>
              <a:ext cx="8969782" cy="1174308"/>
              <a:chOff x="84370" y="914400"/>
              <a:chExt cx="8969782" cy="1174308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A641AAB1-12A5-40B0-B416-14B125ADB83C}"/>
                  </a:ext>
                </a:extLst>
              </p:cNvPr>
              <p:cNvSpPr txBox="1"/>
              <p:nvPr/>
            </p:nvSpPr>
            <p:spPr>
              <a:xfrm>
                <a:off x="8162890" y="1237193"/>
                <a:ext cx="891262" cy="85151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1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73839A97-F68F-49C6-BDA6-51F10E469BD5}"/>
                  </a:ext>
                </a:extLst>
              </p:cNvPr>
              <p:cNvSpPr txBox="1"/>
              <p:nvPr/>
            </p:nvSpPr>
            <p:spPr>
              <a:xfrm>
                <a:off x="6032279" y="1222219"/>
                <a:ext cx="228389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⌐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133E0354-3A5F-4D9B-BB6E-795ACBAF3DEC}"/>
                  </a:ext>
                </a:extLst>
              </p:cNvPr>
              <p:cNvSpPr txBox="1"/>
              <p:nvPr/>
            </p:nvSpPr>
            <p:spPr>
              <a:xfrm>
                <a:off x="4788473" y="914400"/>
                <a:ext cx="1738016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From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 </a:t>
                </a:r>
                <a:endPara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7E4D293E-99D4-4FB8-BE53-0DB035ABCA39}"/>
                  </a:ext>
                </a:extLst>
              </p:cNvPr>
              <p:cNvSpPr txBox="1"/>
              <p:nvPr/>
            </p:nvSpPr>
            <p:spPr>
              <a:xfrm>
                <a:off x="2288177" y="1237193"/>
                <a:ext cx="244128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64161E69-F866-4170-8571-55DE0213DED1}"/>
                  </a:ext>
                </a:extLst>
              </p:cNvPr>
              <p:cNvSpPr txBox="1"/>
              <p:nvPr/>
            </p:nvSpPr>
            <p:spPr>
              <a:xfrm>
                <a:off x="84370" y="914400"/>
                <a:ext cx="2354030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From  </a:t>
                </a:r>
                <a:endPara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⌐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</p:grp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25F39EC1-7CE0-45BC-AA01-81E60CD1438A}"/>
              </a:ext>
            </a:extLst>
          </p:cNvPr>
          <p:cNvSpPr txBox="1"/>
          <p:nvPr/>
        </p:nvSpPr>
        <p:spPr>
          <a:xfrm>
            <a:off x="1510937" y="2362200"/>
            <a:ext cx="369678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α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 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02FCB4B6-613D-44E8-8F60-3894F8AB3116}"/>
              </a:ext>
            </a:extLst>
          </p:cNvPr>
          <p:cNvSpPr/>
          <p:nvPr/>
        </p:nvSpPr>
        <p:spPr bwMode="auto">
          <a:xfrm>
            <a:off x="1970315" y="2414452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93CCF594-F88F-4985-A324-E642E9C68650}"/>
              </a:ext>
            </a:extLst>
          </p:cNvPr>
          <p:cNvSpPr txBox="1"/>
          <p:nvPr/>
        </p:nvSpPr>
        <p:spPr>
          <a:xfrm>
            <a:off x="588201" y="1976735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 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1D2AF117-67DC-44A6-A9D9-CC1566CF7698}"/>
              </a:ext>
            </a:extLst>
          </p:cNvPr>
          <p:cNvSpPr/>
          <p:nvPr/>
        </p:nvSpPr>
        <p:spPr bwMode="auto">
          <a:xfrm>
            <a:off x="601640" y="2044337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28913CB-2902-4DB0-988A-B0810BD3191E}"/>
              </a:ext>
            </a:extLst>
          </p:cNvPr>
          <p:cNvSpPr/>
          <p:nvPr/>
        </p:nvSpPr>
        <p:spPr bwMode="auto">
          <a:xfrm>
            <a:off x="3886200" y="2047607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ED1EA34-41CD-4610-8A20-9CA485436F40}"/>
              </a:ext>
            </a:extLst>
          </p:cNvPr>
          <p:cNvSpPr txBox="1"/>
          <p:nvPr/>
        </p:nvSpPr>
        <p:spPr>
          <a:xfrm>
            <a:off x="1260938" y="1600200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  α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9B3B4F6-045E-43A6-856B-1088EA27C4CE}"/>
              </a:ext>
            </a:extLst>
          </p:cNvPr>
          <p:cNvSpPr txBox="1"/>
          <p:nvPr/>
        </p:nvSpPr>
        <p:spPr>
          <a:xfrm>
            <a:off x="4511412" y="1604665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 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E6815F9-080B-4597-B8BB-BA4DF06B8D2E}"/>
              </a:ext>
            </a:extLst>
          </p:cNvPr>
          <p:cNvSpPr txBox="1"/>
          <p:nvPr/>
        </p:nvSpPr>
        <p:spPr>
          <a:xfrm>
            <a:off x="3864801" y="1981200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 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C08F6F74-DD02-40A2-9E7D-A310E38997B9}"/>
              </a:ext>
            </a:extLst>
          </p:cNvPr>
          <p:cNvSpPr/>
          <p:nvPr/>
        </p:nvSpPr>
        <p:spPr bwMode="auto">
          <a:xfrm>
            <a:off x="1268104" y="1698008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A9285583-0202-4207-852A-1AAF7991674E}"/>
              </a:ext>
            </a:extLst>
          </p:cNvPr>
          <p:cNvSpPr/>
          <p:nvPr/>
        </p:nvSpPr>
        <p:spPr bwMode="auto">
          <a:xfrm>
            <a:off x="2389496" y="1692148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45EB8792-50CB-420C-8E2C-76A389EF0A73}"/>
              </a:ext>
            </a:extLst>
          </p:cNvPr>
          <p:cNvSpPr/>
          <p:nvPr/>
        </p:nvSpPr>
        <p:spPr bwMode="auto">
          <a:xfrm>
            <a:off x="5015552" y="1686288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F56717B4-0DFA-4404-BBD5-930A9DFDABCF}"/>
              </a:ext>
            </a:extLst>
          </p:cNvPr>
          <p:cNvSpPr/>
          <p:nvPr/>
        </p:nvSpPr>
        <p:spPr bwMode="auto">
          <a:xfrm>
            <a:off x="5638800" y="1680428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695C1A9D-DBED-46E3-8E40-53EE258AD2B0}"/>
              </a:ext>
            </a:extLst>
          </p:cNvPr>
          <p:cNvSpPr txBox="1"/>
          <p:nvPr/>
        </p:nvSpPr>
        <p:spPr>
          <a:xfrm>
            <a:off x="4933935" y="1295400"/>
            <a:ext cx="123826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</a:t>
            </a:r>
          </a:p>
        </p:txBody>
      </p:sp>
      <p:sp>
        <p:nvSpPr>
          <p:cNvPr id="37" name="AutoShape 35">
            <a:extLst>
              <a:ext uri="{FF2B5EF4-FFF2-40B4-BE49-F238E27FC236}">
                <a16:creationId xmlns:a16="http://schemas.microsoft.com/office/drawing/2014/main" id="{A16C35A3-523B-4078-8D76-B79111D53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261" y="4838720"/>
            <a:ext cx="4917477" cy="904999"/>
          </a:xfrm>
          <a:prstGeom prst="wedgeRoundRectCallout">
            <a:avLst>
              <a:gd name="adj1" fmla="val 53724"/>
              <a:gd name="adj2" fmla="val -50288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is a fancier version of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Contrapositive: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αβ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iff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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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260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58" grpId="0"/>
      <p:bldP spid="43" grpId="0" animBg="1"/>
      <p:bldP spid="43" grpId="1" animBg="1"/>
      <p:bldP spid="35" grpId="0"/>
      <p:bldP spid="45" grpId="0"/>
      <p:bldP spid="46" grpId="0" animBg="1"/>
      <p:bldP spid="46" grpId="1" animBg="1"/>
      <p:bldP spid="47" grpId="0"/>
      <p:bldP spid="51" grpId="0" animBg="1"/>
      <p:bldP spid="51" grpId="1" animBg="1"/>
      <p:bldP spid="52" grpId="0" animBg="1"/>
      <p:bldP spid="52" grpId="1" animBg="1"/>
      <p:bldP spid="53" grpId="0"/>
      <p:bldP spid="54" grpId="0"/>
      <p:bldP spid="55" grpId="0"/>
      <p:bldP spid="56" grpId="0" animBg="1"/>
      <p:bldP spid="56" grpId="1" animBg="1"/>
      <p:bldP spid="57" grpId="0" animBg="1"/>
      <p:bldP spid="57" grpId="1" animBg="1"/>
      <p:bldP spid="59" grpId="0" animBg="1"/>
      <p:bldP spid="59" grpId="1" animBg="1"/>
      <p:bldP spid="60" grpId="0" animBg="1"/>
      <p:bldP spid="60" grpId="1" animBg="1"/>
      <p:bldP spid="61" grpId="0"/>
      <p:bldP spid="37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380305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7460906-4E69-425D-ABF0-5F657F68448C}"/>
              </a:ext>
            </a:extLst>
          </p:cNvPr>
          <p:cNvGrpSpPr/>
          <p:nvPr/>
        </p:nvGrpSpPr>
        <p:grpSpPr>
          <a:xfrm>
            <a:off x="4890448" y="3693721"/>
            <a:ext cx="4405952" cy="1030679"/>
            <a:chOff x="4890448" y="3693721"/>
            <a:chExt cx="4405952" cy="103067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8E6EEC2-A26B-4A29-B50D-0E4774856B21}"/>
                </a:ext>
              </a:extLst>
            </p:cNvPr>
            <p:cNvSpPr txBox="1"/>
            <p:nvPr/>
          </p:nvSpPr>
          <p:spPr>
            <a:xfrm>
              <a:off x="8405138" y="4016514"/>
              <a:ext cx="891262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187EE2C-3254-4F92-AFE8-8BC3996A543A}"/>
                </a:ext>
              </a:extLst>
            </p:cNvPr>
            <p:cNvGrpSpPr/>
            <p:nvPr/>
          </p:nvGrpSpPr>
          <p:grpSpPr>
            <a:xfrm>
              <a:off x="4890448" y="3693721"/>
              <a:ext cx="3667977" cy="1015705"/>
              <a:chOff x="4890448" y="3693721"/>
              <a:chExt cx="3667977" cy="1015705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62504F7E-9D06-4060-B78F-DC4E3FDB4A78}"/>
                  </a:ext>
                </a:extLst>
              </p:cNvPr>
              <p:cNvSpPr txBox="1"/>
              <p:nvPr/>
            </p:nvSpPr>
            <p:spPr>
              <a:xfrm>
                <a:off x="6274527" y="4001540"/>
                <a:ext cx="228389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[$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(x)]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721AD22F-ACC9-4E18-A98D-0B0F3F8FAD56}"/>
                  </a:ext>
                </a:extLst>
              </p:cNvPr>
              <p:cNvSpPr txBox="1"/>
              <p:nvPr/>
            </p:nvSpPr>
            <p:spPr>
              <a:xfrm>
                <a:off x="5030721" y="3693721"/>
                <a:ext cx="1738016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</a:t>
                </a: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BE6EEAD4-D31D-467B-A479-E5B8A5417F15}"/>
                  </a:ext>
                </a:extLst>
              </p:cNvPr>
              <p:cNvSpPr txBox="1"/>
              <p:nvPr/>
            </p:nvSpPr>
            <p:spPr>
              <a:xfrm>
                <a:off x="4890448" y="3714690"/>
                <a:ext cx="254958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Build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on the Right:</a:t>
                </a: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A38D3ED4-5FDE-469A-96DF-43FF3839C5E5}"/>
              </a:ext>
            </a:extLst>
          </p:cNvPr>
          <p:cNvSpPr txBox="1"/>
          <p:nvPr/>
        </p:nvSpPr>
        <p:spPr>
          <a:xfrm>
            <a:off x="6285842" y="2862379"/>
            <a:ext cx="103080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F5156A69-C017-4700-B6F2-F65C91F1CB95}"/>
              </a:ext>
            </a:extLst>
          </p:cNvPr>
          <p:cNvSpPr/>
          <p:nvPr/>
        </p:nvSpPr>
        <p:spPr bwMode="auto">
          <a:xfrm>
            <a:off x="4884760" y="2881952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AutoShape 55">
            <a:extLst>
              <a:ext uri="{FF2B5EF4-FFF2-40B4-BE49-F238E27FC236}">
                <a16:creationId xmlns:a16="http://schemas.microsoft.com/office/drawing/2014/main" id="{0E4FB0A0-2CA8-490B-AA12-A924893D0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800600"/>
            <a:ext cx="3111148" cy="931278"/>
          </a:xfrm>
          <a:prstGeom prst="wedgeRoundRectCallout">
            <a:avLst>
              <a:gd name="adj1" fmla="val 40199"/>
              <a:gd name="adj2" fmla="val -56526"/>
              <a:gd name="adj3" fmla="val 16667"/>
            </a:avLst>
          </a:prstGeom>
          <a:noFill/>
          <a:ln w="12700">
            <a:solidFill>
              <a:srgbClr val="6F9E5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our usual “add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”.</a:t>
            </a:r>
          </a:p>
        </p:txBody>
      </p:sp>
      <p:sp>
        <p:nvSpPr>
          <p:cNvPr id="17" name="AutoShape 55">
            <a:extLst>
              <a:ext uri="{FF2B5EF4-FFF2-40B4-BE49-F238E27FC236}">
                <a16:creationId xmlns:a16="http://schemas.microsoft.com/office/drawing/2014/main" id="{451ADC55-FF94-4C33-A4FF-28C3DFE82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511" y="4832729"/>
            <a:ext cx="5601315" cy="1546463"/>
          </a:xfrm>
          <a:prstGeom prst="wedgeRoundRectCallout">
            <a:avLst>
              <a:gd name="adj1" fmla="val 40199"/>
              <a:gd name="adj2" fmla="val -56526"/>
              <a:gd name="adj3" fmla="val 16667"/>
            </a:avLst>
          </a:prstGeom>
          <a:noFill/>
          <a:ln w="12700">
            <a:solidFill>
              <a:srgbClr val="6F9E5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Flipping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to the right makes it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Wh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ich is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rule gives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Flipping back to the left gives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D5ACF43-5A3D-4E01-B898-0C0986AB2D5F}"/>
              </a:ext>
            </a:extLst>
          </p:cNvPr>
          <p:cNvGrpSpPr/>
          <p:nvPr/>
        </p:nvGrpSpPr>
        <p:grpSpPr>
          <a:xfrm>
            <a:off x="242248" y="3693721"/>
            <a:ext cx="4729465" cy="1030679"/>
            <a:chOff x="242248" y="3693721"/>
            <a:chExt cx="4729465" cy="103067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DAAFCE7-644D-4362-A812-05B88D3AFDBF}"/>
                </a:ext>
              </a:extLst>
            </p:cNvPr>
            <p:cNvSpPr txBox="1"/>
            <p:nvPr/>
          </p:nvSpPr>
          <p:spPr>
            <a:xfrm>
              <a:off x="2530425" y="4016514"/>
              <a:ext cx="2441288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359D564-F66D-4538-8E4F-52EACA53270F}"/>
                </a:ext>
              </a:extLst>
            </p:cNvPr>
            <p:cNvSpPr txBox="1"/>
            <p:nvPr/>
          </p:nvSpPr>
          <p:spPr>
            <a:xfrm>
              <a:off x="326618" y="3693721"/>
              <a:ext cx="2354030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From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  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Conclude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["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(x)]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EA27EC9-2E9B-4B4D-AF8B-FC3A3C256C9D}"/>
                </a:ext>
              </a:extLst>
            </p:cNvPr>
            <p:cNvSpPr txBox="1"/>
            <p:nvPr/>
          </p:nvSpPr>
          <p:spPr>
            <a:xfrm>
              <a:off x="242248" y="3713524"/>
              <a:ext cx="24412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Left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C099B95B-32F8-42ED-BD09-283FA44E915D}"/>
              </a:ext>
            </a:extLst>
          </p:cNvPr>
          <p:cNvSpPr/>
          <p:nvPr/>
        </p:nvSpPr>
        <p:spPr bwMode="auto">
          <a:xfrm>
            <a:off x="3505200" y="2884052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6554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34" grpId="0" animBg="1"/>
      <p:bldP spid="34" grpId="1" animBg="1"/>
      <p:bldP spid="35" grpId="0" animBg="1"/>
      <p:bldP spid="17" grpId="0" animBg="1"/>
      <p:bldP spid="22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8E4567-D9C1-4A1F-863B-BEBBA7B545DF}"/>
              </a:ext>
            </a:extLst>
          </p:cNvPr>
          <p:cNvSpPr txBox="1"/>
          <p:nvPr/>
        </p:nvSpPr>
        <p:spPr>
          <a:xfrm>
            <a:off x="457199" y="533400"/>
            <a:ext cx="457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Sequent Calculus Proof: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380305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7460906-4E69-425D-ABF0-5F657F68448C}"/>
              </a:ext>
            </a:extLst>
          </p:cNvPr>
          <p:cNvGrpSpPr/>
          <p:nvPr/>
        </p:nvGrpSpPr>
        <p:grpSpPr>
          <a:xfrm>
            <a:off x="4890448" y="3693721"/>
            <a:ext cx="4405952" cy="1030679"/>
            <a:chOff x="4890448" y="3693721"/>
            <a:chExt cx="4405952" cy="103067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8E6EEC2-A26B-4A29-B50D-0E4774856B21}"/>
                </a:ext>
              </a:extLst>
            </p:cNvPr>
            <p:cNvSpPr txBox="1"/>
            <p:nvPr/>
          </p:nvSpPr>
          <p:spPr>
            <a:xfrm>
              <a:off x="8405138" y="4016514"/>
              <a:ext cx="891262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187EE2C-3254-4F92-AFE8-8BC3996A543A}"/>
                </a:ext>
              </a:extLst>
            </p:cNvPr>
            <p:cNvGrpSpPr/>
            <p:nvPr/>
          </p:nvGrpSpPr>
          <p:grpSpPr>
            <a:xfrm>
              <a:off x="4890448" y="3693721"/>
              <a:ext cx="3667977" cy="1015705"/>
              <a:chOff x="4890448" y="3693721"/>
              <a:chExt cx="3667977" cy="1015705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62504F7E-9D06-4060-B78F-DC4E3FDB4A78}"/>
                  </a:ext>
                </a:extLst>
              </p:cNvPr>
              <p:cNvSpPr txBox="1"/>
              <p:nvPr/>
            </p:nvSpPr>
            <p:spPr>
              <a:xfrm>
                <a:off x="6274527" y="4001540"/>
                <a:ext cx="228389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[$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(x)]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721AD22F-ACC9-4E18-A98D-0B0F3F8FAD56}"/>
                  </a:ext>
                </a:extLst>
              </p:cNvPr>
              <p:cNvSpPr txBox="1"/>
              <p:nvPr/>
            </p:nvSpPr>
            <p:spPr>
              <a:xfrm>
                <a:off x="5030721" y="3693721"/>
                <a:ext cx="1738016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</a:t>
                </a: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BE6EEAD4-D31D-467B-A479-E5B8A5417F15}"/>
                  </a:ext>
                </a:extLst>
              </p:cNvPr>
              <p:cNvSpPr txBox="1"/>
              <p:nvPr/>
            </p:nvSpPr>
            <p:spPr>
              <a:xfrm>
                <a:off x="4890448" y="3714690"/>
                <a:ext cx="254958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Build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on the Right:</a:t>
                </a: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9BAF9BE-1A92-40E1-958F-DBC4BB54E7C0}"/>
              </a:ext>
            </a:extLst>
          </p:cNvPr>
          <p:cNvGrpSpPr/>
          <p:nvPr/>
        </p:nvGrpSpPr>
        <p:grpSpPr>
          <a:xfrm>
            <a:off x="242248" y="3693721"/>
            <a:ext cx="4729465" cy="1030679"/>
            <a:chOff x="242248" y="3693721"/>
            <a:chExt cx="4729465" cy="103067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6BDF43E5-77BF-4DE4-8F83-9FAE962DD7A4}"/>
                </a:ext>
              </a:extLst>
            </p:cNvPr>
            <p:cNvSpPr txBox="1"/>
            <p:nvPr/>
          </p:nvSpPr>
          <p:spPr>
            <a:xfrm>
              <a:off x="2530425" y="4016514"/>
              <a:ext cx="2441288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6C3AC73-F722-4E39-AB55-9192D8BE497C}"/>
                </a:ext>
              </a:extLst>
            </p:cNvPr>
            <p:cNvSpPr txBox="1"/>
            <p:nvPr/>
          </p:nvSpPr>
          <p:spPr>
            <a:xfrm>
              <a:off x="326618" y="3693721"/>
              <a:ext cx="2354030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From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  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Conclude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["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(x)]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5B77C9-EB3C-4828-B031-A370B1018EB8}"/>
                </a:ext>
              </a:extLst>
            </p:cNvPr>
            <p:cNvSpPr txBox="1"/>
            <p:nvPr/>
          </p:nvSpPr>
          <p:spPr>
            <a:xfrm>
              <a:off x="242248" y="3713524"/>
              <a:ext cx="24412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Left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B98A44CE-A768-4236-91B1-803CBA532FFF}"/>
              </a:ext>
            </a:extLst>
          </p:cNvPr>
          <p:cNvSpPr txBox="1"/>
          <p:nvPr/>
        </p:nvSpPr>
        <p:spPr>
          <a:xfrm>
            <a:off x="3900057" y="2424752"/>
            <a:ext cx="21686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(5)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38D3ED4-5FDE-469A-96DF-43FF3839C5E5}"/>
              </a:ext>
            </a:extLst>
          </p:cNvPr>
          <p:cNvSpPr txBox="1"/>
          <p:nvPr/>
        </p:nvSpPr>
        <p:spPr>
          <a:xfrm>
            <a:off x="6285842" y="2862379"/>
            <a:ext cx="103080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F75B6D1-26CF-4D4D-8B4D-021BF74D40CE}"/>
              </a:ext>
            </a:extLst>
          </p:cNvPr>
          <p:cNvSpPr txBox="1"/>
          <p:nvPr/>
        </p:nvSpPr>
        <p:spPr>
          <a:xfrm>
            <a:off x="3907808" y="2030104"/>
            <a:ext cx="21686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(5)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(5)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563F610-ABD1-4C69-99C5-540DAD251732}"/>
              </a:ext>
            </a:extLst>
          </p:cNvPr>
          <p:cNvSpPr txBox="1"/>
          <p:nvPr/>
        </p:nvSpPr>
        <p:spPr>
          <a:xfrm>
            <a:off x="4489561" y="1698291"/>
            <a:ext cx="123826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F6157D3-E112-42CC-82FE-471FF794B494}"/>
              </a:ext>
            </a:extLst>
          </p:cNvPr>
          <p:cNvSpPr/>
          <p:nvPr/>
        </p:nvSpPr>
        <p:spPr bwMode="auto">
          <a:xfrm>
            <a:off x="3505200" y="2884052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ABB1DB7-C717-40DF-8478-850405E7929C}"/>
              </a:ext>
            </a:extLst>
          </p:cNvPr>
          <p:cNvSpPr/>
          <p:nvPr/>
        </p:nvSpPr>
        <p:spPr bwMode="auto">
          <a:xfrm>
            <a:off x="4876800" y="2487304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ED3E7FAD-2208-4F6A-8AC7-B7D99B3DEE0C}"/>
              </a:ext>
            </a:extLst>
          </p:cNvPr>
          <p:cNvSpPr/>
          <p:nvPr/>
        </p:nvSpPr>
        <p:spPr bwMode="auto">
          <a:xfrm>
            <a:off x="4284811" y="2088948"/>
            <a:ext cx="1270043" cy="1063685"/>
          </a:xfrm>
          <a:custGeom>
            <a:avLst/>
            <a:gdLst>
              <a:gd name="connsiteX0" fmla="*/ 137971 w 1566403"/>
              <a:gd name="connsiteY0" fmla="*/ 996038 h 996038"/>
              <a:gd name="connsiteX1" fmla="*/ 124323 w 1566403"/>
              <a:gd name="connsiteY1" fmla="*/ 122581 h 996038"/>
              <a:gd name="connsiteX2" fmla="*/ 1461803 w 1566403"/>
              <a:gd name="connsiteY2" fmla="*/ 95286 h 996038"/>
              <a:gd name="connsiteX3" fmla="*/ 1379917 w 1566403"/>
              <a:gd name="connsiteY3" fmla="*/ 955095 h 996038"/>
              <a:gd name="connsiteX0" fmla="*/ 55217 w 1483649"/>
              <a:gd name="connsiteY0" fmla="*/ 1024124 h 1024124"/>
              <a:gd name="connsiteX1" fmla="*/ 232637 w 1483649"/>
              <a:gd name="connsiteY1" fmla="*/ 96076 h 1024124"/>
              <a:gd name="connsiteX2" fmla="*/ 1379049 w 1483649"/>
              <a:gd name="connsiteY2" fmla="*/ 123372 h 1024124"/>
              <a:gd name="connsiteX3" fmla="*/ 1297163 w 1483649"/>
              <a:gd name="connsiteY3" fmla="*/ 983181 h 1024124"/>
              <a:gd name="connsiteX0" fmla="*/ 50323 w 1392622"/>
              <a:gd name="connsiteY0" fmla="*/ 1011684 h 1011684"/>
              <a:gd name="connsiteX1" fmla="*/ 227743 w 1392622"/>
              <a:gd name="connsiteY1" fmla="*/ 83636 h 1011684"/>
              <a:gd name="connsiteX2" fmla="*/ 1224030 w 1392622"/>
              <a:gd name="connsiteY2" fmla="*/ 138228 h 1011684"/>
              <a:gd name="connsiteX3" fmla="*/ 1292269 w 1392622"/>
              <a:gd name="connsiteY3" fmla="*/ 970741 h 1011684"/>
              <a:gd name="connsiteX0" fmla="*/ 47892 w 1362155"/>
              <a:gd name="connsiteY0" fmla="*/ 1053802 h 1053802"/>
              <a:gd name="connsiteX1" fmla="*/ 225312 w 1362155"/>
              <a:gd name="connsiteY1" fmla="*/ 125754 h 1053802"/>
              <a:gd name="connsiteX2" fmla="*/ 1139712 w 1362155"/>
              <a:gd name="connsiteY2" fmla="*/ 98459 h 1053802"/>
              <a:gd name="connsiteX3" fmla="*/ 1289838 w 1362155"/>
              <a:gd name="connsiteY3" fmla="*/ 1012859 h 1053802"/>
              <a:gd name="connsiteX0" fmla="*/ 47892 w 1362155"/>
              <a:gd name="connsiteY0" fmla="*/ 1060274 h 1060274"/>
              <a:gd name="connsiteX1" fmla="*/ 225312 w 1362155"/>
              <a:gd name="connsiteY1" fmla="*/ 118579 h 1060274"/>
              <a:gd name="connsiteX2" fmla="*/ 1139712 w 1362155"/>
              <a:gd name="connsiteY2" fmla="*/ 104931 h 1060274"/>
              <a:gd name="connsiteX3" fmla="*/ 1289838 w 1362155"/>
              <a:gd name="connsiteY3" fmla="*/ 1019331 h 1060274"/>
              <a:gd name="connsiteX0" fmla="*/ 18502 w 1332765"/>
              <a:gd name="connsiteY0" fmla="*/ 1060274 h 1060274"/>
              <a:gd name="connsiteX1" fmla="*/ 195922 w 1332765"/>
              <a:gd name="connsiteY1" fmla="*/ 118579 h 1060274"/>
              <a:gd name="connsiteX2" fmla="*/ 1110322 w 1332765"/>
              <a:gd name="connsiteY2" fmla="*/ 104931 h 1060274"/>
              <a:gd name="connsiteX3" fmla="*/ 1260448 w 1332765"/>
              <a:gd name="connsiteY3" fmla="*/ 1019331 h 1060274"/>
              <a:gd name="connsiteX0" fmla="*/ 18502 w 1290339"/>
              <a:gd name="connsiteY0" fmla="*/ 1060274 h 1060274"/>
              <a:gd name="connsiteX1" fmla="*/ 195922 w 1290339"/>
              <a:gd name="connsiteY1" fmla="*/ 118579 h 1060274"/>
              <a:gd name="connsiteX2" fmla="*/ 1110322 w 1290339"/>
              <a:gd name="connsiteY2" fmla="*/ 104931 h 1060274"/>
              <a:gd name="connsiteX3" fmla="*/ 1260448 w 1290339"/>
              <a:gd name="connsiteY3" fmla="*/ 1019331 h 1060274"/>
              <a:gd name="connsiteX0" fmla="*/ 18502 w 1266149"/>
              <a:gd name="connsiteY0" fmla="*/ 1060274 h 1060274"/>
              <a:gd name="connsiteX1" fmla="*/ 195922 w 1266149"/>
              <a:gd name="connsiteY1" fmla="*/ 118579 h 1060274"/>
              <a:gd name="connsiteX2" fmla="*/ 1110322 w 1266149"/>
              <a:gd name="connsiteY2" fmla="*/ 104931 h 1060274"/>
              <a:gd name="connsiteX3" fmla="*/ 1260448 w 1266149"/>
              <a:gd name="connsiteY3" fmla="*/ 1019331 h 1060274"/>
              <a:gd name="connsiteX0" fmla="*/ 35102 w 1282749"/>
              <a:gd name="connsiteY0" fmla="*/ 1053803 h 1053803"/>
              <a:gd name="connsiteX1" fmla="*/ 144283 w 1282749"/>
              <a:gd name="connsiteY1" fmla="*/ 125756 h 1053803"/>
              <a:gd name="connsiteX2" fmla="*/ 1126922 w 1282749"/>
              <a:gd name="connsiteY2" fmla="*/ 98460 h 1053803"/>
              <a:gd name="connsiteX3" fmla="*/ 1277048 w 1282749"/>
              <a:gd name="connsiteY3" fmla="*/ 1012860 h 1053803"/>
              <a:gd name="connsiteX0" fmla="*/ 27882 w 1275529"/>
              <a:gd name="connsiteY0" fmla="*/ 1063685 h 1063685"/>
              <a:gd name="connsiteX1" fmla="*/ 137063 w 1275529"/>
              <a:gd name="connsiteY1" fmla="*/ 135638 h 1063685"/>
              <a:gd name="connsiteX2" fmla="*/ 1119702 w 1275529"/>
              <a:gd name="connsiteY2" fmla="*/ 108342 h 1063685"/>
              <a:gd name="connsiteX3" fmla="*/ 1269828 w 1275529"/>
              <a:gd name="connsiteY3" fmla="*/ 1022742 h 1063685"/>
              <a:gd name="connsiteX0" fmla="*/ 27882 w 1270043"/>
              <a:gd name="connsiteY0" fmla="*/ 1063685 h 1063685"/>
              <a:gd name="connsiteX1" fmla="*/ 137063 w 1270043"/>
              <a:gd name="connsiteY1" fmla="*/ 135638 h 1063685"/>
              <a:gd name="connsiteX2" fmla="*/ 1119702 w 1270043"/>
              <a:gd name="connsiteY2" fmla="*/ 108342 h 1063685"/>
              <a:gd name="connsiteX3" fmla="*/ 1269828 w 1270043"/>
              <a:gd name="connsiteY3" fmla="*/ 1022742 h 1063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43" h="1063685">
                <a:moveTo>
                  <a:pt x="27882" y="1063685"/>
                </a:moveTo>
                <a:cubicBezTo>
                  <a:pt x="-21023" y="688371"/>
                  <a:pt x="-17612" y="322157"/>
                  <a:pt x="137063" y="135638"/>
                </a:cubicBezTo>
                <a:cubicBezTo>
                  <a:pt x="291738" y="-50881"/>
                  <a:pt x="910436" y="-30410"/>
                  <a:pt x="1119702" y="108342"/>
                </a:cubicBezTo>
                <a:cubicBezTo>
                  <a:pt x="1301673" y="288037"/>
                  <a:pt x="1265279" y="593974"/>
                  <a:pt x="1269828" y="1022742"/>
                </a:cubicBezTo>
              </a:path>
            </a:pathLst>
          </a:custGeom>
          <a:noFill/>
          <a:ln w="22225">
            <a:solidFill>
              <a:srgbClr val="CC00FF"/>
            </a:solidFill>
            <a:miter lim="800000"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CE48105-0571-4EE4-A03E-EF180693F2F1}"/>
              </a:ext>
            </a:extLst>
          </p:cNvPr>
          <p:cNvSpPr txBox="1"/>
          <p:nvPr/>
        </p:nvSpPr>
        <p:spPr>
          <a:xfrm>
            <a:off x="3380305" y="3257604"/>
            <a:ext cx="375250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(5)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sp>
        <p:nvSpPr>
          <p:cNvPr id="28" name="AutoShape 55">
            <a:extLst>
              <a:ext uri="{FF2B5EF4-FFF2-40B4-BE49-F238E27FC236}">
                <a16:creationId xmlns:a16="http://schemas.microsoft.com/office/drawing/2014/main" id="{EA54A810-D7D1-42F1-8A1F-42A3AC688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876800"/>
            <a:ext cx="5820230" cy="858706"/>
          </a:xfrm>
          <a:prstGeom prst="wedgeRoundRectCallout">
            <a:avLst>
              <a:gd name="adj1" fmla="val 40199"/>
              <a:gd name="adj2" fmla="val -56526"/>
              <a:gd name="adj3" fmla="val 16667"/>
            </a:avLst>
          </a:prstGeom>
          <a:noFill/>
          <a:ln w="12700">
            <a:solidFill>
              <a:srgbClr val="6F9E5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A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any string representing an object.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eg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x+5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father(x)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father(father(y))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304537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8" grpId="0"/>
      <p:bldP spid="22" grpId="0" animBg="1"/>
      <p:bldP spid="23" grpId="0" animBg="1"/>
      <p:bldP spid="23" grpId="1" animBg="1"/>
      <p:bldP spid="2" grpId="0" animBg="1"/>
      <p:bldP spid="28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8E4567-D9C1-4A1F-863B-BEBBA7B545DF}"/>
              </a:ext>
            </a:extLst>
          </p:cNvPr>
          <p:cNvSpPr txBox="1"/>
          <p:nvPr/>
        </p:nvSpPr>
        <p:spPr>
          <a:xfrm>
            <a:off x="457199" y="533400"/>
            <a:ext cx="457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Sequent Calculus Proof: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380305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98E3FC0-A831-4B18-8C52-656DBE9729C4}"/>
              </a:ext>
            </a:extLst>
          </p:cNvPr>
          <p:cNvGrpSpPr/>
          <p:nvPr/>
        </p:nvGrpSpPr>
        <p:grpSpPr>
          <a:xfrm>
            <a:off x="242248" y="3693721"/>
            <a:ext cx="9054152" cy="1030679"/>
            <a:chOff x="242248" y="3693721"/>
            <a:chExt cx="9054152" cy="1030679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B77B8629-9941-4A23-8C64-63321090A765}"/>
                </a:ext>
              </a:extLst>
            </p:cNvPr>
            <p:cNvGrpSpPr/>
            <p:nvPr/>
          </p:nvGrpSpPr>
          <p:grpSpPr>
            <a:xfrm>
              <a:off x="326618" y="3693721"/>
              <a:ext cx="8969782" cy="1030679"/>
              <a:chOff x="84370" y="914400"/>
              <a:chExt cx="8969782" cy="1030679"/>
            </a:xfrm>
          </p:grpSpPr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8E6EEC2-A26B-4A29-B50D-0E4774856B21}"/>
                  </a:ext>
                </a:extLst>
              </p:cNvPr>
              <p:cNvSpPr txBox="1"/>
              <p:nvPr/>
            </p:nvSpPr>
            <p:spPr>
              <a:xfrm>
                <a:off x="8162890" y="1237193"/>
                <a:ext cx="891262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62504F7E-9D06-4060-B78F-DC4E3FDB4A78}"/>
                  </a:ext>
                </a:extLst>
              </p:cNvPr>
              <p:cNvSpPr txBox="1"/>
              <p:nvPr/>
            </p:nvSpPr>
            <p:spPr>
              <a:xfrm>
                <a:off x="6032279" y="1222219"/>
                <a:ext cx="228389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[$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(x)]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721AD22F-ACC9-4E18-A98D-0B0F3F8FAD56}"/>
                  </a:ext>
                </a:extLst>
              </p:cNvPr>
              <p:cNvSpPr txBox="1"/>
              <p:nvPr/>
            </p:nvSpPr>
            <p:spPr>
              <a:xfrm>
                <a:off x="4788473" y="914400"/>
                <a:ext cx="1738016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</a:t>
                </a: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6BDF43E5-77BF-4DE4-8F83-9FAE962DD7A4}"/>
                  </a:ext>
                </a:extLst>
              </p:cNvPr>
              <p:cNvSpPr txBox="1"/>
              <p:nvPr/>
            </p:nvSpPr>
            <p:spPr>
              <a:xfrm>
                <a:off x="2288177" y="1237193"/>
                <a:ext cx="244128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26C3AC73-F722-4E39-AB55-9192D8BE497C}"/>
                  </a:ext>
                </a:extLst>
              </p:cNvPr>
              <p:cNvSpPr txBox="1"/>
              <p:nvPr/>
            </p:nvSpPr>
            <p:spPr>
              <a:xfrm>
                <a:off x="84370" y="914400"/>
                <a:ext cx="2354030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 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["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(x)]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E6EEAD4-D31D-467B-A479-E5B8A5417F15}"/>
                </a:ext>
              </a:extLst>
            </p:cNvPr>
            <p:cNvSpPr txBox="1"/>
            <p:nvPr/>
          </p:nvSpPr>
          <p:spPr>
            <a:xfrm>
              <a:off x="4890448" y="3714690"/>
              <a:ext cx="254958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Right: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5B77C9-EB3C-4828-B031-A370B1018EB8}"/>
                </a:ext>
              </a:extLst>
            </p:cNvPr>
            <p:cNvSpPr txBox="1"/>
            <p:nvPr/>
          </p:nvSpPr>
          <p:spPr>
            <a:xfrm>
              <a:off x="242248" y="3713524"/>
              <a:ext cx="24412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Left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B98A44CE-A768-4236-91B1-803CBA532FFF}"/>
              </a:ext>
            </a:extLst>
          </p:cNvPr>
          <p:cNvSpPr txBox="1"/>
          <p:nvPr/>
        </p:nvSpPr>
        <p:spPr>
          <a:xfrm>
            <a:off x="3900057" y="2424752"/>
            <a:ext cx="21686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38D3ED4-5FDE-469A-96DF-43FF3839C5E5}"/>
              </a:ext>
            </a:extLst>
          </p:cNvPr>
          <p:cNvSpPr txBox="1"/>
          <p:nvPr/>
        </p:nvSpPr>
        <p:spPr>
          <a:xfrm>
            <a:off x="6285842" y="2862379"/>
            <a:ext cx="78474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</a:t>
            </a:r>
          </a:p>
        </p:txBody>
      </p:sp>
      <p:sp>
        <p:nvSpPr>
          <p:cNvPr id="56" name="AutoShape 55">
            <a:extLst>
              <a:ext uri="{FF2B5EF4-FFF2-40B4-BE49-F238E27FC236}">
                <a16:creationId xmlns:a16="http://schemas.microsoft.com/office/drawing/2014/main" id="{899A5AFE-F444-4642-80CF-3DDF14026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876800"/>
            <a:ext cx="5820230" cy="858706"/>
          </a:xfrm>
          <a:prstGeom prst="wedgeRoundRectCallout">
            <a:avLst>
              <a:gd name="adj1" fmla="val 40199"/>
              <a:gd name="adj2" fmla="val -56526"/>
              <a:gd name="adj3" fmla="val 16667"/>
            </a:avLst>
          </a:prstGeom>
          <a:noFill/>
          <a:ln w="12700">
            <a:solidFill>
              <a:srgbClr val="6F9E5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A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any string representing an object.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eg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x+5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father(x)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father(father(y))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F75B6D1-26CF-4D4D-8B4D-021BF74D40CE}"/>
              </a:ext>
            </a:extLst>
          </p:cNvPr>
          <p:cNvSpPr txBox="1"/>
          <p:nvPr/>
        </p:nvSpPr>
        <p:spPr>
          <a:xfrm>
            <a:off x="3907808" y="2030104"/>
            <a:ext cx="21686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563F610-ABD1-4C69-99C5-540DAD251732}"/>
              </a:ext>
            </a:extLst>
          </p:cNvPr>
          <p:cNvSpPr txBox="1"/>
          <p:nvPr/>
        </p:nvSpPr>
        <p:spPr>
          <a:xfrm>
            <a:off x="4476735" y="1698291"/>
            <a:ext cx="123826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</a:t>
            </a:r>
          </a:p>
        </p:txBody>
      </p:sp>
    </p:spTree>
    <p:extLst>
      <p:ext uri="{BB962C8B-B14F-4D97-AF65-F5344CB8AC3E}">
        <p14:creationId xmlns:p14="http://schemas.microsoft.com/office/powerpoint/2010/main" val="3828443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8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380305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98E3FC0-A831-4B18-8C52-656DBE9729C4}"/>
              </a:ext>
            </a:extLst>
          </p:cNvPr>
          <p:cNvGrpSpPr/>
          <p:nvPr/>
        </p:nvGrpSpPr>
        <p:grpSpPr>
          <a:xfrm>
            <a:off x="242248" y="3693721"/>
            <a:ext cx="9054152" cy="1030679"/>
            <a:chOff x="242248" y="3693721"/>
            <a:chExt cx="9054152" cy="1030679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B77B8629-9941-4A23-8C64-63321090A765}"/>
                </a:ext>
              </a:extLst>
            </p:cNvPr>
            <p:cNvGrpSpPr/>
            <p:nvPr/>
          </p:nvGrpSpPr>
          <p:grpSpPr>
            <a:xfrm>
              <a:off x="326618" y="3693721"/>
              <a:ext cx="8969782" cy="1030679"/>
              <a:chOff x="84370" y="914400"/>
              <a:chExt cx="8969782" cy="1030679"/>
            </a:xfrm>
          </p:grpSpPr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8E6EEC2-A26B-4A29-B50D-0E4774856B21}"/>
                  </a:ext>
                </a:extLst>
              </p:cNvPr>
              <p:cNvSpPr txBox="1"/>
              <p:nvPr/>
            </p:nvSpPr>
            <p:spPr>
              <a:xfrm>
                <a:off x="8162890" y="1237193"/>
                <a:ext cx="891262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62504F7E-9D06-4060-B78F-DC4E3FDB4A78}"/>
                  </a:ext>
                </a:extLst>
              </p:cNvPr>
              <p:cNvSpPr txBox="1"/>
              <p:nvPr/>
            </p:nvSpPr>
            <p:spPr>
              <a:xfrm>
                <a:off x="6032279" y="1222219"/>
                <a:ext cx="228389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[$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(x)]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721AD22F-ACC9-4E18-A98D-0B0F3F8FAD56}"/>
                  </a:ext>
                </a:extLst>
              </p:cNvPr>
              <p:cNvSpPr txBox="1"/>
              <p:nvPr/>
            </p:nvSpPr>
            <p:spPr>
              <a:xfrm>
                <a:off x="4788473" y="914400"/>
                <a:ext cx="1738016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</a:t>
                </a: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6BDF43E5-77BF-4DE4-8F83-9FAE962DD7A4}"/>
                  </a:ext>
                </a:extLst>
              </p:cNvPr>
              <p:cNvSpPr txBox="1"/>
              <p:nvPr/>
            </p:nvSpPr>
            <p:spPr>
              <a:xfrm>
                <a:off x="2288177" y="1237193"/>
                <a:ext cx="244128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26C3AC73-F722-4E39-AB55-9192D8BE497C}"/>
                  </a:ext>
                </a:extLst>
              </p:cNvPr>
              <p:cNvSpPr txBox="1"/>
              <p:nvPr/>
            </p:nvSpPr>
            <p:spPr>
              <a:xfrm>
                <a:off x="84370" y="914400"/>
                <a:ext cx="2354030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 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["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(x)]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E6EEAD4-D31D-467B-A479-E5B8A5417F15}"/>
                </a:ext>
              </a:extLst>
            </p:cNvPr>
            <p:cNvSpPr txBox="1"/>
            <p:nvPr/>
          </p:nvSpPr>
          <p:spPr>
            <a:xfrm>
              <a:off x="4890448" y="3714690"/>
              <a:ext cx="254958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Right: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5B77C9-EB3C-4828-B031-A370B1018EB8}"/>
                </a:ext>
              </a:extLst>
            </p:cNvPr>
            <p:cNvSpPr txBox="1"/>
            <p:nvPr/>
          </p:nvSpPr>
          <p:spPr>
            <a:xfrm>
              <a:off x="242248" y="3713524"/>
              <a:ext cx="24412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Left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B98A44CE-A768-4236-91B1-803CBA532FFF}"/>
              </a:ext>
            </a:extLst>
          </p:cNvPr>
          <p:cNvSpPr txBox="1"/>
          <p:nvPr/>
        </p:nvSpPr>
        <p:spPr>
          <a:xfrm>
            <a:off x="3900057" y="2424752"/>
            <a:ext cx="21686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(5)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38D3ED4-5FDE-469A-96DF-43FF3839C5E5}"/>
              </a:ext>
            </a:extLst>
          </p:cNvPr>
          <p:cNvSpPr txBox="1"/>
          <p:nvPr/>
        </p:nvSpPr>
        <p:spPr>
          <a:xfrm>
            <a:off x="6285842" y="2862379"/>
            <a:ext cx="78474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</a:t>
            </a:r>
          </a:p>
        </p:txBody>
      </p:sp>
      <p:sp>
        <p:nvSpPr>
          <p:cNvPr id="56" name="AutoShape 55">
            <a:extLst>
              <a:ext uri="{FF2B5EF4-FFF2-40B4-BE49-F238E27FC236}">
                <a16:creationId xmlns:a16="http://schemas.microsoft.com/office/drawing/2014/main" id="{899A5AFE-F444-4642-80CF-3DDF14026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876800"/>
            <a:ext cx="5820230" cy="858706"/>
          </a:xfrm>
          <a:prstGeom prst="wedgeRoundRectCallout">
            <a:avLst>
              <a:gd name="adj1" fmla="val 40199"/>
              <a:gd name="adj2" fmla="val -56526"/>
              <a:gd name="adj3" fmla="val 16667"/>
            </a:avLst>
          </a:prstGeom>
          <a:noFill/>
          <a:ln w="12700">
            <a:solidFill>
              <a:srgbClr val="6F9E5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A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any string representing an object.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eg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x+5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father(x)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father(father(y))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F75B6D1-26CF-4D4D-8B4D-021BF74D40CE}"/>
              </a:ext>
            </a:extLst>
          </p:cNvPr>
          <p:cNvSpPr txBox="1"/>
          <p:nvPr/>
        </p:nvSpPr>
        <p:spPr>
          <a:xfrm>
            <a:off x="3907808" y="2030104"/>
            <a:ext cx="21686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(5)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(6)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563F610-ABD1-4C69-99C5-540DAD251732}"/>
              </a:ext>
            </a:extLst>
          </p:cNvPr>
          <p:cNvSpPr txBox="1"/>
          <p:nvPr/>
        </p:nvSpPr>
        <p:spPr>
          <a:xfrm>
            <a:off x="3820355" y="1684577"/>
            <a:ext cx="235665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Oops. Not an Axiom</a:t>
            </a:r>
          </a:p>
        </p:txBody>
      </p:sp>
      <p:sp>
        <p:nvSpPr>
          <p:cNvPr id="23" name="AutoShape 35">
            <a:extLst>
              <a:ext uri="{FF2B5EF4-FFF2-40B4-BE49-F238E27FC236}">
                <a16:creationId xmlns:a16="http://schemas.microsoft.com/office/drawing/2014/main" id="{1872DFFC-FF16-4B62-AC56-869AB3F59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943" y="5846234"/>
            <a:ext cx="6281057" cy="859366"/>
          </a:xfrm>
          <a:prstGeom prst="wedgeRoundRectCallout">
            <a:avLst>
              <a:gd name="adj1" fmla="val 40121"/>
              <a:gd name="adj2" fmla="val -56789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Sometimes it is not clear which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to use.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Using the wrong one can result in a failed proof.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65649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23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497449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A38D3ED4-5FDE-469A-96DF-43FF3839C5E5}"/>
              </a:ext>
            </a:extLst>
          </p:cNvPr>
          <p:cNvSpPr txBox="1"/>
          <p:nvPr/>
        </p:nvSpPr>
        <p:spPr>
          <a:xfrm>
            <a:off x="6285842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5773417-EDC5-449C-9147-6D1C274A0BD8}"/>
              </a:ext>
            </a:extLst>
          </p:cNvPr>
          <p:cNvGrpSpPr/>
          <p:nvPr/>
        </p:nvGrpSpPr>
        <p:grpSpPr>
          <a:xfrm>
            <a:off x="242248" y="3695529"/>
            <a:ext cx="4729465" cy="1030679"/>
            <a:chOff x="242248" y="3695529"/>
            <a:chExt cx="4729465" cy="103067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5B77C9-EB3C-4828-B031-A370B1018EB8}"/>
                </a:ext>
              </a:extLst>
            </p:cNvPr>
            <p:cNvSpPr txBox="1"/>
            <p:nvPr/>
          </p:nvSpPr>
          <p:spPr>
            <a:xfrm>
              <a:off x="242248" y="3713524"/>
              <a:ext cx="24412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Left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51146E8-A41A-41DB-859B-5907588293D4}"/>
                </a:ext>
              </a:extLst>
            </p:cNvPr>
            <p:cNvSpPr txBox="1"/>
            <p:nvPr/>
          </p:nvSpPr>
          <p:spPr>
            <a:xfrm>
              <a:off x="2530425" y="4018322"/>
              <a:ext cx="2441288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2A82D20-584A-4B44-B70D-F45C9A70D696}"/>
                </a:ext>
              </a:extLst>
            </p:cNvPr>
            <p:cNvSpPr txBox="1"/>
            <p:nvPr/>
          </p:nvSpPr>
          <p:spPr>
            <a:xfrm>
              <a:off x="326618" y="3695529"/>
              <a:ext cx="2354030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 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From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Conclude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[$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(x)]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D45E7EB-558B-4C13-98A5-F0247B8CD310}"/>
              </a:ext>
            </a:extLst>
          </p:cNvPr>
          <p:cNvGrpSpPr/>
          <p:nvPr/>
        </p:nvGrpSpPr>
        <p:grpSpPr>
          <a:xfrm>
            <a:off x="4890448" y="3695529"/>
            <a:ext cx="4405952" cy="1235863"/>
            <a:chOff x="4890448" y="3695529"/>
            <a:chExt cx="4405952" cy="123586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E6EEAD4-D31D-467B-A479-E5B8A5417F15}"/>
                </a:ext>
              </a:extLst>
            </p:cNvPr>
            <p:cNvSpPr txBox="1"/>
            <p:nvPr/>
          </p:nvSpPr>
          <p:spPr>
            <a:xfrm>
              <a:off x="4890448" y="3714690"/>
              <a:ext cx="254958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Right: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D5153F9-1E46-47E0-86E0-151EE76AF32E}"/>
                </a:ext>
              </a:extLst>
            </p:cNvPr>
            <p:cNvSpPr txBox="1"/>
            <p:nvPr/>
          </p:nvSpPr>
          <p:spPr>
            <a:xfrm>
              <a:off x="8405138" y="4018322"/>
              <a:ext cx="891262" cy="91307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</a:t>
              </a: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769D356-7A54-42B1-BAA7-B99592520899}"/>
                </a:ext>
              </a:extLst>
            </p:cNvPr>
            <p:cNvSpPr txBox="1"/>
            <p:nvPr/>
          </p:nvSpPr>
          <p:spPr>
            <a:xfrm>
              <a:off x="6274527" y="4003348"/>
              <a:ext cx="2283898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1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1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…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["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(x)]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CF5A9A1-8A79-48D2-9EC2-7CB1A07507EE}"/>
                </a:ext>
              </a:extLst>
            </p:cNvPr>
            <p:cNvSpPr txBox="1"/>
            <p:nvPr/>
          </p:nvSpPr>
          <p:spPr>
            <a:xfrm>
              <a:off x="5030721" y="3695529"/>
              <a:ext cx="1738016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From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    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Conclude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6" name="Oval 25">
            <a:extLst>
              <a:ext uri="{FF2B5EF4-FFF2-40B4-BE49-F238E27FC236}">
                <a16:creationId xmlns:a16="http://schemas.microsoft.com/office/drawing/2014/main" id="{8A8B4667-4DB9-4712-B7C4-E3021F68F0E6}"/>
              </a:ext>
            </a:extLst>
          </p:cNvPr>
          <p:cNvSpPr/>
          <p:nvPr/>
        </p:nvSpPr>
        <p:spPr bwMode="auto">
          <a:xfrm>
            <a:off x="4890448" y="2885719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" name="AutoShape 55">
            <a:extLst>
              <a:ext uri="{FF2B5EF4-FFF2-40B4-BE49-F238E27FC236}">
                <a16:creationId xmlns:a16="http://schemas.microsoft.com/office/drawing/2014/main" id="{AA2CEA9D-DDC8-49A6-B03B-962733288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8653" y="4953000"/>
            <a:ext cx="3111148" cy="931278"/>
          </a:xfrm>
          <a:prstGeom prst="wedgeRoundRectCallout">
            <a:avLst>
              <a:gd name="adj1" fmla="val 40199"/>
              <a:gd name="adj2" fmla="val -56526"/>
              <a:gd name="adj3" fmla="val 16667"/>
            </a:avLst>
          </a:prstGeom>
          <a:noFill/>
          <a:ln w="12700">
            <a:solidFill>
              <a:srgbClr val="6F9E5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our usual “add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”.</a:t>
            </a:r>
          </a:p>
        </p:txBody>
      </p:sp>
      <p:sp>
        <p:nvSpPr>
          <p:cNvPr id="42" name="AutoShape 55">
            <a:extLst>
              <a:ext uri="{FF2B5EF4-FFF2-40B4-BE49-F238E27FC236}">
                <a16:creationId xmlns:a16="http://schemas.microsoft.com/office/drawing/2014/main" id="{3DFDE528-519A-4E9D-BC76-E68C0D701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511" y="4974576"/>
            <a:ext cx="5601315" cy="1546463"/>
          </a:xfrm>
          <a:prstGeom prst="wedgeRoundRectCallout">
            <a:avLst>
              <a:gd name="adj1" fmla="val 40199"/>
              <a:gd name="adj2" fmla="val -56526"/>
              <a:gd name="adj3" fmla="val 16667"/>
            </a:avLst>
          </a:prstGeom>
          <a:noFill/>
          <a:ln w="12700">
            <a:solidFill>
              <a:srgbClr val="6F9E5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Flipping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to the right makes it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Wh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ich is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rule gives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Flipping back to the left gives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D14F9C2-5F3D-4773-98F9-C05A22FC0413}"/>
              </a:ext>
            </a:extLst>
          </p:cNvPr>
          <p:cNvSpPr/>
          <p:nvPr/>
        </p:nvSpPr>
        <p:spPr bwMode="auto">
          <a:xfrm>
            <a:off x="3505200" y="2897700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6441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55" grpId="0"/>
      <p:bldP spid="26" grpId="0" animBg="1"/>
      <p:bldP spid="26" grpId="1" animBg="1"/>
      <p:bldP spid="41" grpId="0" animBg="1"/>
      <p:bldP spid="42" grpId="0" animBg="1"/>
      <p:bldP spid="43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497449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B98A44CE-A768-4236-91B1-803CBA532FFF}"/>
              </a:ext>
            </a:extLst>
          </p:cNvPr>
          <p:cNvSpPr txBox="1"/>
          <p:nvPr/>
        </p:nvSpPr>
        <p:spPr>
          <a:xfrm>
            <a:off x="3900057" y="2424752"/>
            <a:ext cx="21686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38D3ED4-5FDE-469A-96DF-43FF3839C5E5}"/>
              </a:ext>
            </a:extLst>
          </p:cNvPr>
          <p:cNvSpPr txBox="1"/>
          <p:nvPr/>
        </p:nvSpPr>
        <p:spPr>
          <a:xfrm>
            <a:off x="6285842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F75B6D1-26CF-4D4D-8B4D-021BF74D40CE}"/>
              </a:ext>
            </a:extLst>
          </p:cNvPr>
          <p:cNvSpPr txBox="1"/>
          <p:nvPr/>
        </p:nvSpPr>
        <p:spPr>
          <a:xfrm>
            <a:off x="3907808" y="2030104"/>
            <a:ext cx="21686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E76A7D5-3A8D-4294-AF13-BDDB03DA82E0}"/>
              </a:ext>
            </a:extLst>
          </p:cNvPr>
          <p:cNvGrpSpPr/>
          <p:nvPr/>
        </p:nvGrpSpPr>
        <p:grpSpPr>
          <a:xfrm>
            <a:off x="242248" y="3695529"/>
            <a:ext cx="9054152" cy="1235863"/>
            <a:chOff x="242248" y="3695529"/>
            <a:chExt cx="9054152" cy="123586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E6EEAD4-D31D-467B-A479-E5B8A5417F15}"/>
                </a:ext>
              </a:extLst>
            </p:cNvPr>
            <p:cNvSpPr txBox="1"/>
            <p:nvPr/>
          </p:nvSpPr>
          <p:spPr>
            <a:xfrm>
              <a:off x="4890448" y="3714690"/>
              <a:ext cx="254958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Right: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5B77C9-EB3C-4828-B031-A370B1018EB8}"/>
                </a:ext>
              </a:extLst>
            </p:cNvPr>
            <p:cNvSpPr txBox="1"/>
            <p:nvPr/>
          </p:nvSpPr>
          <p:spPr>
            <a:xfrm>
              <a:off x="242248" y="3713524"/>
              <a:ext cx="24412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Left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34DF97FE-24B2-44ED-B39A-E1AFE1C34DA6}"/>
                </a:ext>
              </a:extLst>
            </p:cNvPr>
            <p:cNvGrpSpPr/>
            <p:nvPr/>
          </p:nvGrpSpPr>
          <p:grpSpPr>
            <a:xfrm>
              <a:off x="326618" y="3695529"/>
              <a:ext cx="8969782" cy="1235863"/>
              <a:chOff x="84370" y="914400"/>
              <a:chExt cx="8969782" cy="1235863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951146E8-A41A-41DB-859B-5907588293D4}"/>
                  </a:ext>
                </a:extLst>
              </p:cNvPr>
              <p:cNvSpPr txBox="1"/>
              <p:nvPr/>
            </p:nvSpPr>
            <p:spPr>
              <a:xfrm>
                <a:off x="2288177" y="1237193"/>
                <a:ext cx="244128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72A82D20-584A-4B44-B70D-F45C9A70D696}"/>
                  </a:ext>
                </a:extLst>
              </p:cNvPr>
              <p:cNvSpPr txBox="1"/>
              <p:nvPr/>
            </p:nvSpPr>
            <p:spPr>
              <a:xfrm>
                <a:off x="84370" y="914400"/>
                <a:ext cx="2354030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</a:t>
                </a: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[$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(x)]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D5153F9-1E46-47E0-86E0-151EE76AF32E}"/>
                  </a:ext>
                </a:extLst>
              </p:cNvPr>
              <p:cNvSpPr txBox="1"/>
              <p:nvPr/>
            </p:nvSpPr>
            <p:spPr>
              <a:xfrm>
                <a:off x="8162890" y="1237193"/>
                <a:ext cx="891262" cy="91307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B769D356-7A54-42B1-BAA7-B99592520899}"/>
                  </a:ext>
                </a:extLst>
              </p:cNvPr>
              <p:cNvSpPr txBox="1"/>
              <p:nvPr/>
            </p:nvSpPr>
            <p:spPr>
              <a:xfrm>
                <a:off x="6032279" y="1222219"/>
                <a:ext cx="228389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["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(x)]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CF5A9A1-8A79-48D2-9EC2-7CB1A07507EE}"/>
                  </a:ext>
                </a:extLst>
              </p:cNvPr>
              <p:cNvSpPr txBox="1"/>
              <p:nvPr/>
            </p:nvSpPr>
            <p:spPr>
              <a:xfrm>
                <a:off x="4788473" y="914400"/>
                <a:ext cx="1738016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  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40EA25A2-6ECC-4B69-99CA-B875D72E891E}"/>
              </a:ext>
            </a:extLst>
          </p:cNvPr>
          <p:cNvSpPr txBox="1"/>
          <p:nvPr/>
        </p:nvSpPr>
        <p:spPr>
          <a:xfrm>
            <a:off x="4491126" y="1722674"/>
            <a:ext cx="117957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C2391AE-52EB-4D1E-B746-978ED6CE513D}"/>
              </a:ext>
            </a:extLst>
          </p:cNvPr>
          <p:cNvSpPr txBox="1"/>
          <p:nvPr/>
        </p:nvSpPr>
        <p:spPr>
          <a:xfrm>
            <a:off x="3886200" y="1309733"/>
            <a:ext cx="286989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Oops bad proof!</a:t>
            </a:r>
          </a:p>
        </p:txBody>
      </p:sp>
      <p:sp>
        <p:nvSpPr>
          <p:cNvPr id="39" name="AutoShape 55">
            <a:extLst>
              <a:ext uri="{FF2B5EF4-FFF2-40B4-BE49-F238E27FC236}">
                <a16:creationId xmlns:a16="http://schemas.microsoft.com/office/drawing/2014/main" id="{062281F6-A3F0-406D-A650-D75B6F597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92" y="4890448"/>
            <a:ext cx="8991600" cy="1295400"/>
          </a:xfrm>
          <a:prstGeom prst="wedgeRoundRectCallout">
            <a:avLst>
              <a:gd name="adj1" fmla="val 40199"/>
              <a:gd name="adj2" fmla="val -56526"/>
              <a:gd name="adj3" fmla="val 16667"/>
            </a:avLst>
          </a:prstGeom>
          <a:noFill/>
          <a:ln w="12700">
            <a:solidFill>
              <a:srgbClr val="6F9E5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The bound variable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scoped only within the one clause.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Hence, it is meant to be different than any other variable.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Hence, the free variable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can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not appear anywhere else in this sequent.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Left Brace 39">
            <a:extLst>
              <a:ext uri="{FF2B5EF4-FFF2-40B4-BE49-F238E27FC236}">
                <a16:creationId xmlns:a16="http://schemas.microsoft.com/office/drawing/2014/main" id="{48587F4E-A6F1-4179-8A73-C99E8F78DC52}"/>
              </a:ext>
            </a:extLst>
          </p:cNvPr>
          <p:cNvSpPr/>
          <p:nvPr/>
        </p:nvSpPr>
        <p:spPr bwMode="auto">
          <a:xfrm rot="16200000">
            <a:off x="1946393" y="4245301"/>
            <a:ext cx="152400" cy="1015663"/>
          </a:xfrm>
          <a:prstGeom prst="leftBrac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1F0BDEA-0010-421D-A4C4-5C4EBF0F4149}"/>
              </a:ext>
            </a:extLst>
          </p:cNvPr>
          <p:cNvCxnSpPr>
            <a:cxnSpLocks/>
          </p:cNvCxnSpPr>
          <p:nvPr/>
        </p:nvCxnSpPr>
        <p:spPr bwMode="auto">
          <a:xfrm flipV="1">
            <a:off x="5257800" y="2157043"/>
            <a:ext cx="685800" cy="307431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8A8B4667-4DB9-4712-B7C4-E3021F68F0E6}"/>
              </a:ext>
            </a:extLst>
          </p:cNvPr>
          <p:cNvSpPr/>
          <p:nvPr/>
        </p:nvSpPr>
        <p:spPr bwMode="auto">
          <a:xfrm>
            <a:off x="3505200" y="2897700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85B4777D-549B-4947-9D33-A67B5D5E5C7A}"/>
              </a:ext>
            </a:extLst>
          </p:cNvPr>
          <p:cNvSpPr/>
          <p:nvPr/>
        </p:nvSpPr>
        <p:spPr bwMode="auto">
          <a:xfrm>
            <a:off x="4907507" y="2485625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9416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 animBg="1"/>
      <p:bldP spid="40" grpId="0" animBg="1"/>
      <p:bldP spid="26" grpId="0" animBg="1"/>
      <p:bldP spid="32" grpId="0" animBg="1"/>
      <p:bldP spid="32" grpId="1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3497449" y="2819768"/>
            <a:ext cx="26883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B98A44CE-A768-4236-91B1-803CBA532FFF}"/>
              </a:ext>
            </a:extLst>
          </p:cNvPr>
          <p:cNvSpPr txBox="1"/>
          <p:nvPr/>
        </p:nvSpPr>
        <p:spPr>
          <a:xfrm>
            <a:off x="3900057" y="2424752"/>
            <a:ext cx="21686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38D3ED4-5FDE-469A-96DF-43FF3839C5E5}"/>
              </a:ext>
            </a:extLst>
          </p:cNvPr>
          <p:cNvSpPr txBox="1"/>
          <p:nvPr/>
        </p:nvSpPr>
        <p:spPr>
          <a:xfrm>
            <a:off x="6285842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F75B6D1-26CF-4D4D-8B4D-021BF74D40CE}"/>
              </a:ext>
            </a:extLst>
          </p:cNvPr>
          <p:cNvSpPr txBox="1"/>
          <p:nvPr/>
        </p:nvSpPr>
        <p:spPr>
          <a:xfrm>
            <a:off x="3907808" y="2030104"/>
            <a:ext cx="21686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E76A7D5-3A8D-4294-AF13-BDDB03DA82E0}"/>
              </a:ext>
            </a:extLst>
          </p:cNvPr>
          <p:cNvGrpSpPr/>
          <p:nvPr/>
        </p:nvGrpSpPr>
        <p:grpSpPr>
          <a:xfrm>
            <a:off x="242248" y="3695529"/>
            <a:ext cx="9054152" cy="1235863"/>
            <a:chOff x="242248" y="3695529"/>
            <a:chExt cx="9054152" cy="123586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E6EEAD4-D31D-467B-A479-E5B8A5417F15}"/>
                </a:ext>
              </a:extLst>
            </p:cNvPr>
            <p:cNvSpPr txBox="1"/>
            <p:nvPr/>
          </p:nvSpPr>
          <p:spPr>
            <a:xfrm>
              <a:off x="4890448" y="3714690"/>
              <a:ext cx="254958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Right: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5B77C9-EB3C-4828-B031-A370B1018EB8}"/>
                </a:ext>
              </a:extLst>
            </p:cNvPr>
            <p:cNvSpPr txBox="1"/>
            <p:nvPr/>
          </p:nvSpPr>
          <p:spPr>
            <a:xfrm>
              <a:off x="242248" y="3713524"/>
              <a:ext cx="24412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Build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 the Left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34DF97FE-24B2-44ED-B39A-E1AFE1C34DA6}"/>
                </a:ext>
              </a:extLst>
            </p:cNvPr>
            <p:cNvGrpSpPr/>
            <p:nvPr/>
          </p:nvGrpSpPr>
          <p:grpSpPr>
            <a:xfrm>
              <a:off x="326618" y="3695529"/>
              <a:ext cx="8969782" cy="1235863"/>
              <a:chOff x="84370" y="914400"/>
              <a:chExt cx="8969782" cy="1235863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951146E8-A41A-41DB-859B-5907588293D4}"/>
                  </a:ext>
                </a:extLst>
              </p:cNvPr>
              <p:cNvSpPr txBox="1"/>
              <p:nvPr/>
            </p:nvSpPr>
            <p:spPr>
              <a:xfrm>
                <a:off x="2288177" y="1237193"/>
                <a:ext cx="244128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72A82D20-584A-4B44-B70D-F45C9A70D696}"/>
                  </a:ext>
                </a:extLst>
              </p:cNvPr>
              <p:cNvSpPr txBox="1"/>
              <p:nvPr/>
            </p:nvSpPr>
            <p:spPr>
              <a:xfrm>
                <a:off x="84370" y="914400"/>
                <a:ext cx="2354030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</a:t>
                </a: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[$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(x)]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D5153F9-1E46-47E0-86E0-151EE76AF32E}"/>
                  </a:ext>
                </a:extLst>
              </p:cNvPr>
              <p:cNvSpPr txBox="1"/>
              <p:nvPr/>
            </p:nvSpPr>
            <p:spPr>
              <a:xfrm>
                <a:off x="8162890" y="1237193"/>
                <a:ext cx="891262" cy="91307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B769D356-7A54-42B1-BAA7-B99592520899}"/>
                  </a:ext>
                </a:extLst>
              </p:cNvPr>
              <p:cNvSpPr txBox="1"/>
              <p:nvPr/>
            </p:nvSpPr>
            <p:spPr>
              <a:xfrm>
                <a:off x="6032279" y="1222219"/>
                <a:ext cx="2283898" cy="7078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1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…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["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(x)]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CF5A9A1-8A79-48D2-9EC2-7CB1A07507EE}"/>
                  </a:ext>
                </a:extLst>
              </p:cNvPr>
              <p:cNvSpPr txBox="1"/>
              <p:nvPr/>
            </p:nvSpPr>
            <p:spPr>
              <a:xfrm>
                <a:off x="4788473" y="914400"/>
                <a:ext cx="1738016" cy="10156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  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Conclude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9" name="AutoShape 55">
            <a:extLst>
              <a:ext uri="{FF2B5EF4-FFF2-40B4-BE49-F238E27FC236}">
                <a16:creationId xmlns:a16="http://schemas.microsoft.com/office/drawing/2014/main" id="{062281F6-A3F0-406D-A650-D75B6F597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92" y="4890448"/>
            <a:ext cx="8991600" cy="1295400"/>
          </a:xfrm>
          <a:prstGeom prst="wedgeRoundRectCallout">
            <a:avLst>
              <a:gd name="adj1" fmla="val 40199"/>
              <a:gd name="adj2" fmla="val -56526"/>
              <a:gd name="adj3" fmla="val 16667"/>
            </a:avLst>
          </a:prstGeom>
          <a:noFill/>
          <a:ln w="12700">
            <a:solidFill>
              <a:srgbClr val="6F9E5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The bound variable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scoped only within the one clause.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Hence, it is meant to be different than any other variable.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Hence, the free variable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can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not appear anywhere else in this sequent.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Left Brace 39">
            <a:extLst>
              <a:ext uri="{FF2B5EF4-FFF2-40B4-BE49-F238E27FC236}">
                <a16:creationId xmlns:a16="http://schemas.microsoft.com/office/drawing/2014/main" id="{48587F4E-A6F1-4179-8A73-C99E8F78DC52}"/>
              </a:ext>
            </a:extLst>
          </p:cNvPr>
          <p:cNvSpPr/>
          <p:nvPr/>
        </p:nvSpPr>
        <p:spPr bwMode="auto">
          <a:xfrm rot="16200000">
            <a:off x="1946393" y="4245301"/>
            <a:ext cx="152400" cy="1015663"/>
          </a:xfrm>
          <a:prstGeom prst="leftBrace">
            <a:avLst/>
          </a:prstGeom>
          <a:noFill/>
          <a:ln w="127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9BCC806-EA26-48AA-900F-2599F6A57B84}"/>
              </a:ext>
            </a:extLst>
          </p:cNvPr>
          <p:cNvSpPr txBox="1"/>
          <p:nvPr/>
        </p:nvSpPr>
        <p:spPr>
          <a:xfrm>
            <a:off x="4089327" y="1712962"/>
            <a:ext cx="179010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an Axiom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B6C0BBD-39EE-469D-AC53-8CD6A56D2575}"/>
              </a:ext>
            </a:extLst>
          </p:cNvPr>
          <p:cNvSpPr txBox="1"/>
          <p:nvPr/>
        </p:nvSpPr>
        <p:spPr>
          <a:xfrm>
            <a:off x="2514600" y="527938"/>
            <a:ext cx="402474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Great we did not want to prove it.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4207D770-53F5-462F-B334-B6BBA7831B29}"/>
              </a:ext>
            </a:extLst>
          </p:cNvPr>
          <p:cNvSpPr/>
          <p:nvPr/>
        </p:nvSpPr>
        <p:spPr bwMode="auto">
          <a:xfrm>
            <a:off x="4907507" y="2485625"/>
            <a:ext cx="304800" cy="3516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7498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 animBg="1"/>
      <p:bldP spid="26" grpId="1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362200" y="2819768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2BDF9D0-CF03-4019-8314-65190FBEA32F}"/>
              </a:ext>
            </a:extLst>
          </p:cNvPr>
          <p:cNvSpPr/>
          <p:nvPr/>
        </p:nvSpPr>
        <p:spPr bwMode="auto">
          <a:xfrm>
            <a:off x="3515958" y="2798598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0C08F7-27DB-4FB9-ADF6-BD8CBB5CD5E9}"/>
              </a:ext>
            </a:extLst>
          </p:cNvPr>
          <p:cNvSpPr txBox="1"/>
          <p:nvPr/>
        </p:nvSpPr>
        <p:spPr>
          <a:xfrm>
            <a:off x="2528248" y="2424752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DF5D771-7CAA-4A44-BFF2-9B2592375480}"/>
              </a:ext>
            </a:extLst>
          </p:cNvPr>
          <p:cNvSpPr/>
          <p:nvPr/>
        </p:nvSpPr>
        <p:spPr bwMode="auto">
          <a:xfrm>
            <a:off x="2500952" y="2424752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6001B791-A8A2-4A42-B69C-533F6D8113B6}"/>
              </a:ext>
            </a:extLst>
          </p:cNvPr>
          <p:cNvSpPr/>
          <p:nvPr/>
        </p:nvSpPr>
        <p:spPr bwMode="auto">
          <a:xfrm>
            <a:off x="3777016" y="2405244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10B63BA-9879-4E31-B920-56019920BF89}"/>
              </a:ext>
            </a:extLst>
          </p:cNvPr>
          <p:cNvSpPr txBox="1"/>
          <p:nvPr/>
        </p:nvSpPr>
        <p:spPr>
          <a:xfrm>
            <a:off x="2930856" y="198120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61DC327-7061-42BE-BFEB-232C8D9070DC}"/>
              </a:ext>
            </a:extLst>
          </p:cNvPr>
          <p:cNvSpPr/>
          <p:nvPr/>
        </p:nvSpPr>
        <p:spPr bwMode="auto">
          <a:xfrm>
            <a:off x="5195248" y="1953904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71306C4-3EDB-4CC9-A7A4-9D408A732703}"/>
              </a:ext>
            </a:extLst>
          </p:cNvPr>
          <p:cNvSpPr txBox="1"/>
          <p:nvPr/>
        </p:nvSpPr>
        <p:spPr>
          <a:xfrm>
            <a:off x="2917208" y="1592240"/>
            <a:ext cx="249299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D839E3-06FD-4CA3-AECE-5E60B17F4C1E}"/>
              </a:ext>
            </a:extLst>
          </p:cNvPr>
          <p:cNvSpPr txBox="1"/>
          <p:nvPr/>
        </p:nvSpPr>
        <p:spPr>
          <a:xfrm>
            <a:off x="7323074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4FC7E55-3BA1-4671-A350-7393A95DB992}"/>
              </a:ext>
            </a:extLst>
          </p:cNvPr>
          <p:cNvGrpSpPr/>
          <p:nvPr/>
        </p:nvGrpSpPr>
        <p:grpSpPr>
          <a:xfrm>
            <a:off x="2783463" y="3143770"/>
            <a:ext cx="3693537" cy="1199630"/>
            <a:chOff x="2783463" y="3143770"/>
            <a:chExt cx="3693537" cy="1199630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2A25F76B-5208-44AB-B5FD-AA307E6519B5}"/>
                </a:ext>
              </a:extLst>
            </p:cNvPr>
            <p:cNvGrpSpPr/>
            <p:nvPr/>
          </p:nvGrpSpPr>
          <p:grpSpPr>
            <a:xfrm>
              <a:off x="3621663" y="3503220"/>
              <a:ext cx="2662674" cy="840180"/>
              <a:chOff x="3621663" y="3503220"/>
              <a:chExt cx="2662674" cy="840180"/>
            </a:xfrm>
          </p:grpSpPr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7D5B359A-0D10-4EC1-8E59-9A0E324C1246}"/>
                  </a:ext>
                </a:extLst>
              </p:cNvPr>
              <p:cNvSpPr txBox="1"/>
              <p:nvPr/>
            </p:nvSpPr>
            <p:spPr>
              <a:xfrm>
                <a:off x="3621663" y="3512403"/>
                <a:ext cx="1331337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(0) =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T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(1) =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</a:t>
                </a: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FC117C80-078F-461C-91D0-9CE4770F636C}"/>
                  </a:ext>
                </a:extLst>
              </p:cNvPr>
              <p:cNvSpPr txBox="1"/>
              <p:nvPr/>
            </p:nvSpPr>
            <p:spPr>
              <a:xfrm>
                <a:off x="4953000" y="3503220"/>
                <a:ext cx="1331337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(0) =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(1) =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T</a:t>
                </a: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2CCE4801-5142-4EED-8B0D-2D61710F0D46}"/>
                </a:ext>
              </a:extLst>
            </p:cNvPr>
            <p:cNvGrpSpPr/>
            <p:nvPr/>
          </p:nvGrpSpPr>
          <p:grpSpPr>
            <a:xfrm>
              <a:off x="2783463" y="3143770"/>
              <a:ext cx="3693537" cy="465741"/>
              <a:chOff x="2783463" y="3143770"/>
              <a:chExt cx="3693537" cy="465741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74E40178-8EED-4815-B44C-EFDF962F3387}"/>
                  </a:ext>
                </a:extLst>
              </p:cNvPr>
              <p:cNvSpPr txBox="1"/>
              <p:nvPr/>
            </p:nvSpPr>
            <p:spPr>
              <a:xfrm>
                <a:off x="2783463" y="3147846"/>
                <a:ext cx="3048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T</a:t>
                </a:r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FD2540C2-3061-4596-B800-A26450DABBB4}"/>
                  </a:ext>
                </a:extLst>
              </p:cNvPr>
              <p:cNvSpPr txBox="1"/>
              <p:nvPr/>
            </p:nvSpPr>
            <p:spPr>
              <a:xfrm>
                <a:off x="4044288" y="3145808"/>
                <a:ext cx="3048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T</a:t>
                </a: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838EB28B-00C2-4ED1-AB7A-7CF1E0EEDFE5}"/>
                  </a:ext>
                </a:extLst>
              </p:cNvPr>
              <p:cNvSpPr txBox="1"/>
              <p:nvPr/>
            </p:nvSpPr>
            <p:spPr>
              <a:xfrm>
                <a:off x="6172200" y="3143770"/>
                <a:ext cx="3048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</a:t>
                </a:r>
              </a:p>
            </p:txBody>
          </p:sp>
        </p:grpSp>
      </p:grpSp>
      <p:grpSp>
        <p:nvGrpSpPr>
          <p:cNvPr id="33" name="Group 29">
            <a:extLst>
              <a:ext uri="{FF2B5EF4-FFF2-40B4-BE49-F238E27FC236}">
                <a16:creationId xmlns:a16="http://schemas.microsoft.com/office/drawing/2014/main" id="{17F38174-2EC2-4BE6-94C0-7822F056FB82}"/>
              </a:ext>
            </a:extLst>
          </p:cNvPr>
          <p:cNvGrpSpPr>
            <a:grpSpLocks/>
          </p:cNvGrpSpPr>
          <p:nvPr/>
        </p:nvGrpSpPr>
        <p:grpSpPr bwMode="auto">
          <a:xfrm>
            <a:off x="2596369" y="4473266"/>
            <a:ext cx="917591" cy="929993"/>
            <a:chOff x="2065" y="1551"/>
            <a:chExt cx="1628" cy="1988"/>
          </a:xfrm>
        </p:grpSpPr>
        <p:sp>
          <p:nvSpPr>
            <p:cNvPr id="38" name="Freeform 30">
              <a:extLst>
                <a:ext uri="{FF2B5EF4-FFF2-40B4-BE49-F238E27FC236}">
                  <a16:creationId xmlns:a16="http://schemas.microsoft.com/office/drawing/2014/main" id="{07B8D75E-CF50-49A3-A35D-C6DC15C58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9" name="Freeform 31">
              <a:extLst>
                <a:ext uri="{FF2B5EF4-FFF2-40B4-BE49-F238E27FC236}">
                  <a16:creationId xmlns:a16="http://schemas.microsoft.com/office/drawing/2014/main" id="{5D2663E1-99FF-4237-9028-C6DBFB0BC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C4BF0E22-3351-4CF4-9DB8-79DB6246E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9D02C7B6-35C0-4CA8-B05B-B0EE422C7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BF713589-56F0-4E0B-89DF-EBEF6D3B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F2D951C1-9C12-4793-883E-A30F80CBF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E767246B-546C-445F-A403-A74820D8C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8" name="Freeform 37">
              <a:extLst>
                <a:ext uri="{FF2B5EF4-FFF2-40B4-BE49-F238E27FC236}">
                  <a16:creationId xmlns:a16="http://schemas.microsoft.com/office/drawing/2014/main" id="{842230A4-614D-4103-B933-FD9C57D2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9" name="Freeform 38">
              <a:extLst>
                <a:ext uri="{FF2B5EF4-FFF2-40B4-BE49-F238E27FC236}">
                  <a16:creationId xmlns:a16="http://schemas.microsoft.com/office/drawing/2014/main" id="{C3D74A30-132B-458C-857D-3BB152CB2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0" name="Freeform 39">
              <a:extLst>
                <a:ext uri="{FF2B5EF4-FFF2-40B4-BE49-F238E27FC236}">
                  <a16:creationId xmlns:a16="http://schemas.microsoft.com/office/drawing/2014/main" id="{D0792F50-ED0B-4B97-A273-E462C5911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D3C56793-C05A-4411-9BFA-DE8346DC2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79306228-232C-4DD1-BF32-8A6E3DCB3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3" name="Freeform 42">
              <a:extLst>
                <a:ext uri="{FF2B5EF4-FFF2-40B4-BE49-F238E27FC236}">
                  <a16:creationId xmlns:a16="http://schemas.microsoft.com/office/drawing/2014/main" id="{D61FE25F-18F8-460A-969E-4DAE42044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4" name="Freeform 43">
              <a:extLst>
                <a:ext uri="{FF2B5EF4-FFF2-40B4-BE49-F238E27FC236}">
                  <a16:creationId xmlns:a16="http://schemas.microsoft.com/office/drawing/2014/main" id="{584600F1-3361-4C37-9130-184D73D5F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5" name="Freeform 44">
              <a:extLst>
                <a:ext uri="{FF2B5EF4-FFF2-40B4-BE49-F238E27FC236}">
                  <a16:creationId xmlns:a16="http://schemas.microsoft.com/office/drawing/2014/main" id="{67FF89FE-7633-4333-9F89-88EFE5A29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6" name="Freeform 45">
              <a:extLst>
                <a:ext uri="{FF2B5EF4-FFF2-40B4-BE49-F238E27FC236}">
                  <a16:creationId xmlns:a16="http://schemas.microsoft.com/office/drawing/2014/main" id="{FFBD13A6-45EF-4A78-BE8F-E1A207FF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E1B5F1C6-64CF-4290-853B-C1A6CB5F9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68" name="AutoShape 35">
            <a:extLst>
              <a:ext uri="{FF2B5EF4-FFF2-40B4-BE49-F238E27FC236}">
                <a16:creationId xmlns:a16="http://schemas.microsoft.com/office/drawing/2014/main" id="{996A2AE6-58E6-4BCC-82C7-197289566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106" y="4343400"/>
            <a:ext cx="3795968" cy="89726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have to be creative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how we choose this term.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A6F98BF-B783-41E6-A824-976110D8BBBD}"/>
              </a:ext>
            </a:extLst>
          </p:cNvPr>
          <p:cNvSpPr txBox="1"/>
          <p:nvPr/>
        </p:nvSpPr>
        <p:spPr>
          <a:xfrm>
            <a:off x="5625153" y="1589066"/>
            <a:ext cx="150239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 </a:t>
            </a:r>
          </a:p>
        </p:txBody>
      </p:sp>
    </p:spTree>
    <p:extLst>
      <p:ext uri="{BB962C8B-B14F-4D97-AF65-F5344CB8AC3E}">
        <p14:creationId xmlns:p14="http://schemas.microsoft.com/office/powerpoint/2010/main" val="4196795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1" grpId="0" animBg="1"/>
      <p:bldP spid="51" grpId="1" animBg="1"/>
      <p:bldP spid="52" grpId="0" animBg="1"/>
      <p:bldP spid="52" grpId="1" animBg="1"/>
      <p:bldP spid="54" grpId="0" animBg="1"/>
      <p:bldP spid="21" grpId="0"/>
      <p:bldP spid="6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245100" y="4370388"/>
            <a:ext cx="2286000" cy="2386012"/>
            <a:chOff x="5245100" y="4370388"/>
            <a:chExt cx="2286000" cy="2386012"/>
          </a:xfrm>
        </p:grpSpPr>
        <p:sp>
          <p:nvSpPr>
            <p:cNvPr id="36" name="Oval 11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endParaRPr lang="en-US" altLang="en-US">
                <a:effectLst/>
              </a:endParaRPr>
            </a:p>
          </p:txBody>
        </p:sp>
        <p:sp>
          <p:nvSpPr>
            <p:cNvPr id="37" name="Text Box 12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rgbClr val="CC99FF"/>
                  </a:solidFill>
                  <a:effectLst/>
                </a:rPr>
                <a:t>Poly</a:t>
              </a:r>
            </a:p>
          </p:txBody>
        </p:sp>
      </p:grpSp>
      <p:sp>
        <p:nvSpPr>
          <p:cNvPr id="10" name="Text Box 20"/>
          <p:cNvSpPr txBox="1">
            <a:spLocks noChangeArrowheads="1"/>
          </p:cNvSpPr>
          <p:nvPr/>
        </p:nvSpPr>
        <p:spPr bwMode="auto">
          <a:xfrm>
            <a:off x="3924186" y="3455007"/>
            <a:ext cx="20395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00"/>
                </a:solidFill>
                <a:latin typeface="+mj-lt"/>
              </a:rPr>
              <a:t>I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grpSp>
        <p:nvGrpSpPr>
          <p:cNvPr id="11" name="Group 7"/>
          <p:cNvGrpSpPr>
            <a:grpSpLocks/>
          </p:cNvGrpSpPr>
          <p:nvPr/>
        </p:nvGrpSpPr>
        <p:grpSpPr bwMode="auto">
          <a:xfrm>
            <a:off x="3916363" y="1830388"/>
            <a:ext cx="4986337" cy="4887912"/>
            <a:chOff x="2467" y="1153"/>
            <a:chExt cx="3141" cy="3079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00FF00"/>
              </a:solidFill>
              <a:round/>
              <a:headEnd/>
              <a:tailEnd/>
            </a:ln>
            <a:effectLst/>
          </p:spPr>
          <p:txBody>
            <a:bodyPr wrap="none" lIns="274320" rIns="274320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3" name="Text Box 9"/>
            <p:cNvSpPr txBox="1">
              <a:spLocks noChangeArrowheads="1"/>
            </p:cNvSpPr>
            <p:nvPr/>
          </p:nvSpPr>
          <p:spPr bwMode="auto">
            <a:xfrm>
              <a:off x="3696" y="1153"/>
              <a:ext cx="70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 err="1">
                  <a:solidFill>
                    <a:srgbClr val="66FF33"/>
                  </a:solidFill>
                  <a:effectLst/>
                </a:rPr>
                <a:t>Exp</a:t>
              </a:r>
              <a:endParaRPr lang="en-US" altLang="en-US" dirty="0">
                <a:solidFill>
                  <a:srgbClr val="66FF33"/>
                </a:solidFill>
                <a:effectLst/>
              </a:endParaRPr>
            </a:p>
          </p:txBody>
        </p:sp>
      </p:grpSp>
      <p:grpSp>
        <p:nvGrpSpPr>
          <p:cNvPr id="14" name="Group 27"/>
          <p:cNvGrpSpPr>
            <a:grpSpLocks/>
          </p:cNvGrpSpPr>
          <p:nvPr/>
        </p:nvGrpSpPr>
        <p:grpSpPr bwMode="auto">
          <a:xfrm>
            <a:off x="3657600" y="3087689"/>
            <a:ext cx="4202113" cy="3254376"/>
            <a:chOff x="2304" y="1945"/>
            <a:chExt cx="2647" cy="2050"/>
          </a:xfrm>
        </p:grpSpPr>
        <p:sp>
          <p:nvSpPr>
            <p:cNvPr id="15" name="Oval 28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6" name="Text Box 29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>
                  <a:solidFill>
                    <a:srgbClr val="FF00FF"/>
                  </a:solidFill>
                  <a:effectLst/>
                </a:rPr>
                <a:t>NP</a:t>
              </a:r>
            </a:p>
          </p:txBody>
        </p:sp>
      </p:grpSp>
      <p:grpSp>
        <p:nvGrpSpPr>
          <p:cNvPr id="17" name="Group 27"/>
          <p:cNvGrpSpPr>
            <a:grpSpLocks/>
          </p:cNvGrpSpPr>
          <p:nvPr/>
        </p:nvGrpSpPr>
        <p:grpSpPr bwMode="auto">
          <a:xfrm flipH="1">
            <a:off x="4946136" y="3070483"/>
            <a:ext cx="4202113" cy="3254375"/>
            <a:chOff x="2304" y="1945"/>
            <a:chExt cx="2647" cy="2050"/>
          </a:xfrm>
        </p:grpSpPr>
        <p:sp>
          <p:nvSpPr>
            <p:cNvPr id="18" name="Oval 28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9" name="Text Box 29"/>
            <p:cNvSpPr txBox="1">
              <a:spLocks noChangeArrowheads="1"/>
            </p:cNvSpPr>
            <p:nvPr/>
          </p:nvSpPr>
          <p:spPr bwMode="auto">
            <a:xfrm>
              <a:off x="2823" y="1945"/>
              <a:ext cx="97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>
                  <a:solidFill>
                    <a:srgbClr val="FF00FF"/>
                  </a:solidFill>
                  <a:effectLst/>
                </a:rPr>
                <a:t>Co-NP</a:t>
              </a:r>
            </a:p>
          </p:txBody>
        </p:sp>
      </p:grpSp>
      <p:sp>
        <p:nvSpPr>
          <p:cNvPr id="20" name="Text Box 20"/>
          <p:cNvSpPr txBox="1">
            <a:spLocks noChangeArrowheads="1"/>
          </p:cNvSpPr>
          <p:nvPr/>
        </p:nvSpPr>
        <p:spPr bwMode="auto">
          <a:xfrm>
            <a:off x="5562600" y="4724400"/>
            <a:ext cx="16916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66FF66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21" name="Text Box 20"/>
          <p:cNvSpPr txBox="1">
            <a:spLocks noChangeArrowheads="1"/>
          </p:cNvSpPr>
          <p:nvPr/>
        </p:nvSpPr>
        <p:spPr bwMode="auto">
          <a:xfrm>
            <a:off x="6841755" y="3429000"/>
            <a:ext cx="20908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  <a:latin typeface="+mj-lt"/>
              </a:rPr>
              <a:t>I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22" name="Text Box 29"/>
          <p:cNvSpPr txBox="1">
            <a:spLocks noChangeArrowheads="1"/>
          </p:cNvSpPr>
          <p:nvPr/>
        </p:nvSpPr>
        <p:spPr bwMode="auto">
          <a:xfrm>
            <a:off x="1870178" y="1648924"/>
            <a:ext cx="3303148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dirty="0">
                <a:solidFill>
                  <a:srgbClr val="FF00FF"/>
                </a:solidFill>
                <a:effectLst/>
              </a:rPr>
              <a:t>Non Deterministic </a:t>
            </a:r>
          </a:p>
          <a:p>
            <a:pPr algn="ctr"/>
            <a:r>
              <a:rPr lang="en-US" altLang="en-US" dirty="0">
                <a:solidFill>
                  <a:srgbClr val="FF00FF"/>
                </a:solidFill>
                <a:effectLst/>
              </a:rPr>
              <a:t>Polynomial Time</a:t>
            </a: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CB91E465-8ABA-48DB-88C3-2D213B96F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53" y="-99392"/>
            <a:ext cx="7650651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altLang="en-US" sz="36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3600" dirty="0">
                <a:solidFill>
                  <a:schemeClr val="tx2"/>
                </a:solidFill>
              </a:rPr>
              <a:t>Witness </a:t>
            </a:r>
            <a:r>
              <a:rPr lang="el-GR" altLang="en-US" sz="3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altLang="en-US" sz="3600" dirty="0">
                <a:solidFill>
                  <a:schemeClr val="tx2"/>
                </a:solidFill>
              </a:rPr>
              <a:t>Acceptable &amp; NP</a:t>
            </a:r>
            <a:endParaRPr lang="en-CA" altLang="en-US" sz="3600" dirty="0">
              <a:solidFill>
                <a:schemeClr val="tx2"/>
              </a:solidFill>
            </a:endParaRPr>
          </a:p>
        </p:txBody>
      </p:sp>
      <p:grpSp>
        <p:nvGrpSpPr>
          <p:cNvPr id="39" name="Group 36">
            <a:extLst>
              <a:ext uri="{FF2B5EF4-FFF2-40B4-BE49-F238E27FC236}">
                <a16:creationId xmlns:a16="http://schemas.microsoft.com/office/drawing/2014/main" id="{920B6F99-A0EA-40DC-ABDB-231DDCA7BEBC}"/>
              </a:ext>
            </a:extLst>
          </p:cNvPr>
          <p:cNvGrpSpPr>
            <a:grpSpLocks/>
          </p:cNvGrpSpPr>
          <p:nvPr/>
        </p:nvGrpSpPr>
        <p:grpSpPr bwMode="auto">
          <a:xfrm>
            <a:off x="268356" y="4270420"/>
            <a:ext cx="2273420" cy="2475363"/>
            <a:chOff x="-148" y="1824"/>
            <a:chExt cx="1943" cy="2372"/>
          </a:xfrm>
        </p:grpSpPr>
        <p:pic>
          <p:nvPicPr>
            <p:cNvPr id="40" name="Picture 34" descr="Photo-042">
              <a:extLst>
                <a:ext uri="{FF2B5EF4-FFF2-40B4-BE49-F238E27FC236}">
                  <a16:creationId xmlns:a16="http://schemas.microsoft.com/office/drawing/2014/main" id="{B0FA0E56-2F5B-45BE-AFCE-FF58CE878A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1824"/>
              <a:ext cx="1651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" name="Rectangle 35">
              <a:extLst>
                <a:ext uri="{FF2B5EF4-FFF2-40B4-BE49-F238E27FC236}">
                  <a16:creationId xmlns:a16="http://schemas.microsoft.com/office/drawing/2014/main" id="{B24A491D-C0F3-46AF-B023-53E23FE3A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48" y="3855"/>
              <a:ext cx="163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000" dirty="0">
                  <a:latin typeface="Times New Roman" pitchFamily="18" charset="0"/>
                </a:rPr>
                <a:t>Jack Edmonds 1965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5D0A52C-CD5F-4CFD-9BCC-2D066D357FA9}"/>
              </a:ext>
            </a:extLst>
          </p:cNvPr>
          <p:cNvGrpSpPr/>
          <p:nvPr/>
        </p:nvGrpSpPr>
        <p:grpSpPr>
          <a:xfrm>
            <a:off x="2014368" y="3817454"/>
            <a:ext cx="3356047" cy="2577461"/>
            <a:chOff x="253655" y="522689"/>
            <a:chExt cx="3356047" cy="2577461"/>
          </a:xfrm>
        </p:grpSpPr>
        <p:sp>
          <p:nvSpPr>
            <p:cNvPr id="43" name="Text Box 20">
              <a:extLst>
                <a:ext uri="{FF2B5EF4-FFF2-40B4-BE49-F238E27FC236}">
                  <a16:creationId xmlns:a16="http://schemas.microsoft.com/office/drawing/2014/main" id="{2BE74B7F-91F0-4DB4-A48A-12257C789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655" y="1899821"/>
              <a:ext cx="3356047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I</a:t>
              </a:r>
              <a:r>
                <a:rPr lang="en-US" altLang="en-US" sz="2400" dirty="0"/>
                <a:t> is called the 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witness/proof/solution</a:t>
              </a:r>
            </a:p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    </a:t>
              </a:r>
              <a:r>
                <a:rPr lang="en-CA" altLang="en-US" sz="2400" dirty="0"/>
                <a:t>that </a:t>
              </a:r>
              <a:r>
                <a:rPr lang="en-CA" altLang="en-US" sz="2400" dirty="0">
                  <a:solidFill>
                    <a:srgbClr val="66FF66"/>
                  </a:solidFill>
                </a:rPr>
                <a:t>C </a:t>
              </a:r>
              <a:r>
                <a:rPr lang="en-CA" altLang="en-US" sz="2400" dirty="0"/>
                <a:t>is satisfiable.</a:t>
              </a:r>
              <a:endParaRPr lang="en-US" altLang="en-US" sz="2400" dirty="0"/>
            </a:p>
          </p:txBody>
        </p: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06F9ED45-BFC5-460A-A671-27EEEC77079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219200" y="522689"/>
              <a:ext cx="1305432" cy="1541281"/>
            </a:xfrm>
            <a:prstGeom prst="straightConnector1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552539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362200" y="2819768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0C08F7-27DB-4FB9-ADF6-BD8CBB5CD5E9}"/>
              </a:ext>
            </a:extLst>
          </p:cNvPr>
          <p:cNvSpPr txBox="1"/>
          <p:nvPr/>
        </p:nvSpPr>
        <p:spPr>
          <a:xfrm>
            <a:off x="2528248" y="2424752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10B63BA-9879-4E31-B920-56019920BF89}"/>
              </a:ext>
            </a:extLst>
          </p:cNvPr>
          <p:cNvSpPr txBox="1"/>
          <p:nvPr/>
        </p:nvSpPr>
        <p:spPr>
          <a:xfrm>
            <a:off x="2930856" y="198120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61DC327-7061-42BE-BFEB-232C8D9070DC}"/>
              </a:ext>
            </a:extLst>
          </p:cNvPr>
          <p:cNvSpPr/>
          <p:nvPr/>
        </p:nvSpPr>
        <p:spPr bwMode="auto">
          <a:xfrm>
            <a:off x="5195248" y="1953904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71306C4-3EDB-4CC9-A7A4-9D408A732703}"/>
              </a:ext>
            </a:extLst>
          </p:cNvPr>
          <p:cNvSpPr txBox="1"/>
          <p:nvPr/>
        </p:nvSpPr>
        <p:spPr>
          <a:xfrm>
            <a:off x="5633026" y="1564718"/>
            <a:ext cx="16764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 </a:t>
            </a: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5FF2E303-FB45-4506-BAE5-00A62DEE2BFC}"/>
              </a:ext>
            </a:extLst>
          </p:cNvPr>
          <p:cNvSpPr/>
          <p:nvPr/>
        </p:nvSpPr>
        <p:spPr bwMode="auto">
          <a:xfrm>
            <a:off x="6226792" y="1608160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FEB0B50-9BD7-40AF-8450-2C3D8AFEF47A}"/>
              </a:ext>
            </a:extLst>
          </p:cNvPr>
          <p:cNvSpPr txBox="1"/>
          <p:nvPr/>
        </p:nvSpPr>
        <p:spPr>
          <a:xfrm>
            <a:off x="838200" y="1187439"/>
            <a:ext cx="32220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D839E3-06FD-4CA3-AECE-5E60B17F4C1E}"/>
              </a:ext>
            </a:extLst>
          </p:cNvPr>
          <p:cNvSpPr txBox="1"/>
          <p:nvPr/>
        </p:nvSpPr>
        <p:spPr>
          <a:xfrm>
            <a:off x="7323074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51B64C2-5D02-410F-A7C9-DBCB99E4FEDF}"/>
              </a:ext>
            </a:extLst>
          </p:cNvPr>
          <p:cNvSpPr txBox="1"/>
          <p:nvPr/>
        </p:nvSpPr>
        <p:spPr>
          <a:xfrm>
            <a:off x="5638800" y="1164608"/>
            <a:ext cx="32220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CB87833-AE17-4002-8EA8-99EEAA7FB3C3}"/>
              </a:ext>
            </a:extLst>
          </p:cNvPr>
          <p:cNvSpPr txBox="1"/>
          <p:nvPr/>
        </p:nvSpPr>
        <p:spPr>
          <a:xfrm>
            <a:off x="5682016" y="873456"/>
            <a:ext cx="23667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Oops. Not an Axiom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BC386C2-67A1-48CA-B60C-06B5FE0056BD}"/>
              </a:ext>
            </a:extLst>
          </p:cNvPr>
          <p:cNvSpPr txBox="1"/>
          <p:nvPr/>
        </p:nvSpPr>
        <p:spPr>
          <a:xfrm>
            <a:off x="1572904" y="887104"/>
            <a:ext cx="990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</a:t>
            </a: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B4D9418F-130F-4E97-9ED3-0683BC0E51AD}"/>
              </a:ext>
            </a:extLst>
          </p:cNvPr>
          <p:cNvSpPr/>
          <p:nvPr/>
        </p:nvSpPr>
        <p:spPr bwMode="auto">
          <a:xfrm>
            <a:off x="887104" y="1191904"/>
            <a:ext cx="587992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C809596A-7330-4F5A-8D31-181353173893}"/>
              </a:ext>
            </a:extLst>
          </p:cNvPr>
          <p:cNvSpPr/>
          <p:nvPr/>
        </p:nvSpPr>
        <p:spPr bwMode="auto">
          <a:xfrm>
            <a:off x="2674960" y="1186044"/>
            <a:ext cx="587992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D03CCFF-3E19-46CD-B8EC-9672FC7D36D5}"/>
              </a:ext>
            </a:extLst>
          </p:cNvPr>
          <p:cNvSpPr txBox="1"/>
          <p:nvPr/>
        </p:nvSpPr>
        <p:spPr>
          <a:xfrm>
            <a:off x="2819400" y="533400"/>
            <a:ext cx="402474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Great we did not want to prove it.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39F5351-043C-4EC6-90C7-F501CE5BB1DD}"/>
              </a:ext>
            </a:extLst>
          </p:cNvPr>
          <p:cNvSpPr txBox="1"/>
          <p:nvPr/>
        </p:nvSpPr>
        <p:spPr>
          <a:xfrm>
            <a:off x="2917208" y="1592240"/>
            <a:ext cx="249299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617407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6" grpId="1" animBg="1"/>
      <p:bldP spid="40" grpId="0"/>
      <p:bldP spid="41" grpId="0"/>
      <p:bldP spid="42" grpId="0" animBg="1"/>
      <p:bldP spid="42" grpId="1" animBg="1"/>
      <p:bldP spid="43" grpId="0" animBg="1"/>
      <p:bldP spid="43" grpId="1" animBg="1"/>
      <p:bldP spid="45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362200" y="2819768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0C08F7-27DB-4FB9-ADF6-BD8CBB5CD5E9}"/>
              </a:ext>
            </a:extLst>
          </p:cNvPr>
          <p:cNvSpPr txBox="1"/>
          <p:nvPr/>
        </p:nvSpPr>
        <p:spPr>
          <a:xfrm>
            <a:off x="2528248" y="2424752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10B63BA-9879-4E31-B920-56019920BF89}"/>
              </a:ext>
            </a:extLst>
          </p:cNvPr>
          <p:cNvSpPr txBox="1"/>
          <p:nvPr/>
        </p:nvSpPr>
        <p:spPr>
          <a:xfrm>
            <a:off x="2930856" y="198120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61DC327-7061-42BE-BFEB-232C8D9070DC}"/>
              </a:ext>
            </a:extLst>
          </p:cNvPr>
          <p:cNvSpPr/>
          <p:nvPr/>
        </p:nvSpPr>
        <p:spPr bwMode="auto">
          <a:xfrm>
            <a:off x="5195248" y="1953904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71306C4-3EDB-4CC9-A7A4-9D408A732703}"/>
              </a:ext>
            </a:extLst>
          </p:cNvPr>
          <p:cNvSpPr txBox="1"/>
          <p:nvPr/>
        </p:nvSpPr>
        <p:spPr>
          <a:xfrm>
            <a:off x="5486400" y="1578366"/>
            <a:ext cx="199257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 </a:t>
            </a: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5FF2E303-FB45-4506-BAE5-00A62DEE2BFC}"/>
              </a:ext>
            </a:extLst>
          </p:cNvPr>
          <p:cNvSpPr/>
          <p:nvPr/>
        </p:nvSpPr>
        <p:spPr bwMode="auto">
          <a:xfrm>
            <a:off x="6213144" y="1608160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FEB0B50-9BD7-40AF-8450-2C3D8AFEF47A}"/>
              </a:ext>
            </a:extLst>
          </p:cNvPr>
          <p:cNvSpPr txBox="1"/>
          <p:nvPr/>
        </p:nvSpPr>
        <p:spPr>
          <a:xfrm>
            <a:off x="838200" y="1187439"/>
            <a:ext cx="32220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D839E3-06FD-4CA3-AECE-5E60B17F4C1E}"/>
              </a:ext>
            </a:extLst>
          </p:cNvPr>
          <p:cNvSpPr txBox="1"/>
          <p:nvPr/>
        </p:nvSpPr>
        <p:spPr>
          <a:xfrm>
            <a:off x="7323074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51B64C2-5D02-410F-A7C9-DBCB99E4FEDF}"/>
              </a:ext>
            </a:extLst>
          </p:cNvPr>
          <p:cNvSpPr txBox="1"/>
          <p:nvPr/>
        </p:nvSpPr>
        <p:spPr>
          <a:xfrm>
            <a:off x="5638800" y="1164608"/>
            <a:ext cx="32220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CB87833-AE17-4002-8EA8-99EEAA7FB3C3}"/>
              </a:ext>
            </a:extLst>
          </p:cNvPr>
          <p:cNvSpPr txBox="1"/>
          <p:nvPr/>
        </p:nvSpPr>
        <p:spPr>
          <a:xfrm>
            <a:off x="908712" y="914400"/>
            <a:ext cx="23667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Oops. Not an Axiom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802A102-393C-4722-8E69-B2A0ACE8ABF9}"/>
              </a:ext>
            </a:extLst>
          </p:cNvPr>
          <p:cNvSpPr txBox="1"/>
          <p:nvPr/>
        </p:nvSpPr>
        <p:spPr>
          <a:xfrm>
            <a:off x="6373504" y="887104"/>
            <a:ext cx="990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Axiom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57C96D8-AB07-4662-937A-E92D27E4BCC3}"/>
              </a:ext>
            </a:extLst>
          </p:cNvPr>
          <p:cNvSpPr/>
          <p:nvPr/>
        </p:nvSpPr>
        <p:spPr bwMode="auto">
          <a:xfrm>
            <a:off x="6428096" y="1191904"/>
            <a:ext cx="587992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01DCABC4-E7F5-42B4-B177-CDCCB1B70CF7}"/>
              </a:ext>
            </a:extLst>
          </p:cNvPr>
          <p:cNvSpPr/>
          <p:nvPr/>
        </p:nvSpPr>
        <p:spPr bwMode="auto">
          <a:xfrm>
            <a:off x="7475560" y="1186044"/>
            <a:ext cx="587992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BE927C8-32BA-4FD4-91F9-9939412B53D2}"/>
              </a:ext>
            </a:extLst>
          </p:cNvPr>
          <p:cNvSpPr txBox="1"/>
          <p:nvPr/>
        </p:nvSpPr>
        <p:spPr>
          <a:xfrm>
            <a:off x="2819400" y="533400"/>
            <a:ext cx="402474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Great we did not want to prove it.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0B85BC9-FE00-4A41-87CE-F04339A01663}"/>
              </a:ext>
            </a:extLst>
          </p:cNvPr>
          <p:cNvSpPr txBox="1"/>
          <p:nvPr/>
        </p:nvSpPr>
        <p:spPr>
          <a:xfrm>
            <a:off x="2917208" y="1592240"/>
            <a:ext cx="249299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904880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4" grpId="1" animBg="1"/>
      <p:bldP spid="56" grpId="0" animBg="1"/>
      <p:bldP spid="56" grpId="1" animBg="1"/>
      <p:bldP spid="40" grpId="0"/>
      <p:bldP spid="27" grpId="0"/>
      <p:bldP spid="28" grpId="0" animBg="1"/>
      <p:bldP spid="28" grpId="1" animBg="1"/>
      <p:bldP spid="33" grpId="0" animBg="1"/>
      <p:bldP spid="33" grpId="1" animBg="1"/>
      <p:bldP spid="38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362200" y="2819768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0C08F7-27DB-4FB9-ADF6-BD8CBB5CD5E9}"/>
              </a:ext>
            </a:extLst>
          </p:cNvPr>
          <p:cNvSpPr txBox="1"/>
          <p:nvPr/>
        </p:nvSpPr>
        <p:spPr>
          <a:xfrm>
            <a:off x="2528248" y="2424752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10B63BA-9879-4E31-B920-56019920BF89}"/>
              </a:ext>
            </a:extLst>
          </p:cNvPr>
          <p:cNvSpPr txBox="1"/>
          <p:nvPr/>
        </p:nvSpPr>
        <p:spPr>
          <a:xfrm>
            <a:off x="2930856" y="198120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61DC327-7061-42BE-BFEB-232C8D9070DC}"/>
              </a:ext>
            </a:extLst>
          </p:cNvPr>
          <p:cNvSpPr/>
          <p:nvPr/>
        </p:nvSpPr>
        <p:spPr bwMode="auto">
          <a:xfrm>
            <a:off x="5195248" y="1953904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D839E3-06FD-4CA3-AECE-5E60B17F4C1E}"/>
              </a:ext>
            </a:extLst>
          </p:cNvPr>
          <p:cNvSpPr txBox="1"/>
          <p:nvPr/>
        </p:nvSpPr>
        <p:spPr>
          <a:xfrm>
            <a:off x="7323074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0B66635-A8D0-4231-9825-E616384EE5E4}"/>
              </a:ext>
            </a:extLst>
          </p:cNvPr>
          <p:cNvSpPr txBox="1"/>
          <p:nvPr/>
        </p:nvSpPr>
        <p:spPr>
          <a:xfrm>
            <a:off x="2819400" y="533400"/>
            <a:ext cx="402474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Great we did not want to prove it.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0ED2F47-B227-4AB3-BDDD-C62BE5166863}"/>
              </a:ext>
            </a:extLst>
          </p:cNvPr>
          <p:cNvSpPr txBox="1"/>
          <p:nvPr/>
        </p:nvSpPr>
        <p:spPr>
          <a:xfrm>
            <a:off x="4797652" y="3359301"/>
            <a:ext cx="308393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There is no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that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will make this work.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E14C50D-EE20-4352-ABB5-57E988F00447}"/>
              </a:ext>
            </a:extLst>
          </p:cNvPr>
          <p:cNvSpPr txBox="1"/>
          <p:nvPr/>
        </p:nvSpPr>
        <p:spPr>
          <a:xfrm>
            <a:off x="2917208" y="1592240"/>
            <a:ext cx="249299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FF49D50-1FCF-4CDE-BF35-470D9968E849}"/>
              </a:ext>
            </a:extLst>
          </p:cNvPr>
          <p:cNvSpPr txBox="1"/>
          <p:nvPr/>
        </p:nvSpPr>
        <p:spPr>
          <a:xfrm>
            <a:off x="5625152" y="1592367"/>
            <a:ext cx="170369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 </a:t>
            </a:r>
          </a:p>
        </p:txBody>
      </p:sp>
    </p:spTree>
    <p:extLst>
      <p:ext uri="{BB962C8B-B14F-4D97-AF65-F5344CB8AC3E}">
        <p14:creationId xmlns:p14="http://schemas.microsoft.com/office/powerpoint/2010/main" val="602315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28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362200" y="2819768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0C08F7-27DB-4FB9-ADF6-BD8CBB5CD5E9}"/>
              </a:ext>
            </a:extLst>
          </p:cNvPr>
          <p:cNvSpPr txBox="1"/>
          <p:nvPr/>
        </p:nvSpPr>
        <p:spPr>
          <a:xfrm>
            <a:off x="2528248" y="2424752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10B63BA-9879-4E31-B920-56019920BF89}"/>
              </a:ext>
            </a:extLst>
          </p:cNvPr>
          <p:cNvSpPr txBox="1"/>
          <p:nvPr/>
        </p:nvSpPr>
        <p:spPr>
          <a:xfrm>
            <a:off x="2930856" y="198120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61DC327-7061-42BE-BFEB-232C8D9070DC}"/>
              </a:ext>
            </a:extLst>
          </p:cNvPr>
          <p:cNvSpPr/>
          <p:nvPr/>
        </p:nvSpPr>
        <p:spPr bwMode="auto">
          <a:xfrm>
            <a:off x="5195248" y="1953904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71306C4-3EDB-4CC9-A7A4-9D408A732703}"/>
              </a:ext>
            </a:extLst>
          </p:cNvPr>
          <p:cNvSpPr txBox="1"/>
          <p:nvPr/>
        </p:nvSpPr>
        <p:spPr>
          <a:xfrm>
            <a:off x="2917208" y="159224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D839E3-06FD-4CA3-AECE-5E60B17F4C1E}"/>
              </a:ext>
            </a:extLst>
          </p:cNvPr>
          <p:cNvSpPr txBox="1"/>
          <p:nvPr/>
        </p:nvSpPr>
        <p:spPr>
          <a:xfrm>
            <a:off x="7323074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14" name="AutoShape 35">
            <a:extLst>
              <a:ext uri="{FF2B5EF4-FFF2-40B4-BE49-F238E27FC236}">
                <a16:creationId xmlns:a16="http://schemas.microsoft.com/office/drawing/2014/main" id="{1A66F4CD-159D-401C-B2A4-9307B353E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143" y="3325513"/>
            <a:ext cx="7848600" cy="3456287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For all but two of the rules,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there is a unique way to apply the rule backwards.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For these, it is not clear which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to use.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C634102-E799-4FF2-A142-06FF11B212C3}"/>
              </a:ext>
            </a:extLst>
          </p:cNvPr>
          <p:cNvSpPr txBox="1"/>
          <p:nvPr/>
        </p:nvSpPr>
        <p:spPr>
          <a:xfrm>
            <a:off x="720024" y="4684324"/>
            <a:ext cx="4724400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Build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the left: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Build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the right: 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943B365-11FF-46A4-98B5-5A8FE44ECB06}"/>
              </a:ext>
            </a:extLst>
          </p:cNvPr>
          <p:cNvSpPr txBox="1"/>
          <p:nvPr/>
        </p:nvSpPr>
        <p:spPr>
          <a:xfrm>
            <a:off x="5263862" y="5613737"/>
            <a:ext cx="250853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Using the wrong one can result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in a failed proof.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63796AA-3662-4D13-927A-336EFFADF202}"/>
              </a:ext>
            </a:extLst>
          </p:cNvPr>
          <p:cNvSpPr txBox="1"/>
          <p:nvPr/>
        </p:nvSpPr>
        <p:spPr>
          <a:xfrm>
            <a:off x="4993671" y="4572000"/>
            <a:ext cx="3878185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E.g. It is hard find the following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an assignment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that 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satisfies some circuit </a:t>
            </a:r>
          </a:p>
        </p:txBody>
      </p:sp>
    </p:spTree>
    <p:extLst>
      <p:ext uri="{BB962C8B-B14F-4D97-AF65-F5344CB8AC3E}">
        <p14:creationId xmlns:p14="http://schemas.microsoft.com/office/powerpoint/2010/main" val="218892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362200" y="2819768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0C08F7-27DB-4FB9-ADF6-BD8CBB5CD5E9}"/>
              </a:ext>
            </a:extLst>
          </p:cNvPr>
          <p:cNvSpPr txBox="1"/>
          <p:nvPr/>
        </p:nvSpPr>
        <p:spPr>
          <a:xfrm>
            <a:off x="2528248" y="2424752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10B63BA-9879-4E31-B920-56019920BF89}"/>
              </a:ext>
            </a:extLst>
          </p:cNvPr>
          <p:cNvSpPr txBox="1"/>
          <p:nvPr/>
        </p:nvSpPr>
        <p:spPr>
          <a:xfrm>
            <a:off x="2930856" y="198120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61DC327-7061-42BE-BFEB-232C8D9070DC}"/>
              </a:ext>
            </a:extLst>
          </p:cNvPr>
          <p:cNvSpPr/>
          <p:nvPr/>
        </p:nvSpPr>
        <p:spPr bwMode="auto">
          <a:xfrm>
            <a:off x="5195248" y="1953904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71306C4-3EDB-4CC9-A7A4-9D408A732703}"/>
              </a:ext>
            </a:extLst>
          </p:cNvPr>
          <p:cNvSpPr txBox="1"/>
          <p:nvPr/>
        </p:nvSpPr>
        <p:spPr>
          <a:xfrm>
            <a:off x="2917208" y="159224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D839E3-06FD-4CA3-AECE-5E60B17F4C1E}"/>
              </a:ext>
            </a:extLst>
          </p:cNvPr>
          <p:cNvSpPr txBox="1"/>
          <p:nvPr/>
        </p:nvSpPr>
        <p:spPr>
          <a:xfrm>
            <a:off x="7323074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17" name="AutoShape 35">
            <a:extLst>
              <a:ext uri="{FF2B5EF4-FFF2-40B4-BE49-F238E27FC236}">
                <a16:creationId xmlns:a16="http://schemas.microsoft.com/office/drawing/2014/main" id="{0CE2CE69-BF1F-420E-8B9C-BDD9B756D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143" y="3325513"/>
            <a:ext cx="7848600" cy="3456287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Instead: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Enumerate the set of all terms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,…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this is the universe of objects.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stage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change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{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,…}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8" name="Group 29">
            <a:extLst>
              <a:ext uri="{FF2B5EF4-FFF2-40B4-BE49-F238E27FC236}">
                <a16:creationId xmlns:a16="http://schemas.microsoft.com/office/drawing/2014/main" id="{68585228-B663-4411-AAC5-A0A41AB77414}"/>
              </a:ext>
            </a:extLst>
          </p:cNvPr>
          <p:cNvGrpSpPr>
            <a:grpSpLocks/>
          </p:cNvGrpSpPr>
          <p:nvPr/>
        </p:nvGrpSpPr>
        <p:grpSpPr bwMode="auto">
          <a:xfrm>
            <a:off x="662567" y="5851807"/>
            <a:ext cx="917591" cy="929993"/>
            <a:chOff x="2065" y="1551"/>
            <a:chExt cx="1628" cy="1988"/>
          </a:xfrm>
        </p:grpSpPr>
        <p:sp>
          <p:nvSpPr>
            <p:cNvPr id="19" name="Freeform 30">
              <a:extLst>
                <a:ext uri="{FF2B5EF4-FFF2-40B4-BE49-F238E27FC236}">
                  <a16:creationId xmlns:a16="http://schemas.microsoft.com/office/drawing/2014/main" id="{4F3FF0DE-0B30-4252-AF39-58B3EED2B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0" name="Freeform 31">
              <a:extLst>
                <a:ext uri="{FF2B5EF4-FFF2-40B4-BE49-F238E27FC236}">
                  <a16:creationId xmlns:a16="http://schemas.microsoft.com/office/drawing/2014/main" id="{90D75708-FFB9-4C9E-947A-863494F38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2" name="Freeform 32">
              <a:extLst>
                <a:ext uri="{FF2B5EF4-FFF2-40B4-BE49-F238E27FC236}">
                  <a16:creationId xmlns:a16="http://schemas.microsoft.com/office/drawing/2014/main" id="{5B36D828-4848-4C03-819A-E6EFE5FDD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33">
              <a:extLst>
                <a:ext uri="{FF2B5EF4-FFF2-40B4-BE49-F238E27FC236}">
                  <a16:creationId xmlns:a16="http://schemas.microsoft.com/office/drawing/2014/main" id="{F90C45F7-BBCA-47F2-8205-41B4413DF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8DB026AE-94A5-4C27-82A2-9C35C9234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4F93B306-187F-4611-BD67-216A1EE85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36">
              <a:extLst>
                <a:ext uri="{FF2B5EF4-FFF2-40B4-BE49-F238E27FC236}">
                  <a16:creationId xmlns:a16="http://schemas.microsoft.com/office/drawing/2014/main" id="{0F781EAB-704F-4F4E-BF7D-A85509B20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37">
              <a:extLst>
                <a:ext uri="{FF2B5EF4-FFF2-40B4-BE49-F238E27FC236}">
                  <a16:creationId xmlns:a16="http://schemas.microsoft.com/office/drawing/2014/main" id="{08C258DA-EEF6-4A4E-9C8C-FB3DEF0E8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8" name="Freeform 38">
              <a:extLst>
                <a:ext uri="{FF2B5EF4-FFF2-40B4-BE49-F238E27FC236}">
                  <a16:creationId xmlns:a16="http://schemas.microsoft.com/office/drawing/2014/main" id="{163857E1-B7E9-40FF-ADA4-55A5FB922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2" name="Freeform 39">
              <a:extLst>
                <a:ext uri="{FF2B5EF4-FFF2-40B4-BE49-F238E27FC236}">
                  <a16:creationId xmlns:a16="http://schemas.microsoft.com/office/drawing/2014/main" id="{7666192A-FA5A-4569-A7B9-17124D71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3" name="Freeform 40">
              <a:extLst>
                <a:ext uri="{FF2B5EF4-FFF2-40B4-BE49-F238E27FC236}">
                  <a16:creationId xmlns:a16="http://schemas.microsoft.com/office/drawing/2014/main" id="{1EDBE716-D195-4FF7-A8E4-EBC1AA3A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4" name="Freeform 41">
              <a:extLst>
                <a:ext uri="{FF2B5EF4-FFF2-40B4-BE49-F238E27FC236}">
                  <a16:creationId xmlns:a16="http://schemas.microsoft.com/office/drawing/2014/main" id="{6BD9FF1A-2CF3-4D44-83C1-23BB87710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5" name="Freeform 42">
              <a:extLst>
                <a:ext uri="{FF2B5EF4-FFF2-40B4-BE49-F238E27FC236}">
                  <a16:creationId xmlns:a16="http://schemas.microsoft.com/office/drawing/2014/main" id="{BE9AAF57-48D7-426B-876A-05ACB2362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6" name="Freeform 43">
              <a:extLst>
                <a:ext uri="{FF2B5EF4-FFF2-40B4-BE49-F238E27FC236}">
                  <a16:creationId xmlns:a16="http://schemas.microsoft.com/office/drawing/2014/main" id="{45CDC76F-D282-4560-ABB4-5CFE2E39D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7" name="Freeform 44">
              <a:extLst>
                <a:ext uri="{FF2B5EF4-FFF2-40B4-BE49-F238E27FC236}">
                  <a16:creationId xmlns:a16="http://schemas.microsoft.com/office/drawing/2014/main" id="{6334E998-7CB1-466C-A268-A1FC1B2F6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8" name="Freeform 45">
              <a:extLst>
                <a:ext uri="{FF2B5EF4-FFF2-40B4-BE49-F238E27FC236}">
                  <a16:creationId xmlns:a16="http://schemas.microsoft.com/office/drawing/2014/main" id="{7BF88EC5-22E4-4C15-8598-6AC67D660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9" name="Freeform 46">
              <a:extLst>
                <a:ext uri="{FF2B5EF4-FFF2-40B4-BE49-F238E27FC236}">
                  <a16:creationId xmlns:a16="http://schemas.microsoft.com/office/drawing/2014/main" id="{3E4C4CF3-D2FC-46B0-9EE8-3B32D432E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40" name="AutoShape 35">
            <a:extLst>
              <a:ext uri="{FF2B5EF4-FFF2-40B4-BE49-F238E27FC236}">
                <a16:creationId xmlns:a16="http://schemas.microsoft.com/office/drawing/2014/main" id="{1F03EBD2-AC52-4B2E-9A1B-FA3EEB29B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2678" y="5851807"/>
            <a:ext cx="6302694" cy="81212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each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this is a finite statement,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for each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we will eventually get it.</a:t>
            </a:r>
          </a:p>
        </p:txBody>
      </p:sp>
    </p:spTree>
    <p:extLst>
      <p:ext uri="{BB962C8B-B14F-4D97-AF65-F5344CB8AC3E}">
        <p14:creationId xmlns:p14="http://schemas.microsoft.com/office/powerpoint/2010/main" val="3162651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362200" y="2819768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0C08F7-27DB-4FB9-ADF6-BD8CBB5CD5E9}"/>
              </a:ext>
            </a:extLst>
          </p:cNvPr>
          <p:cNvSpPr txBox="1"/>
          <p:nvPr/>
        </p:nvSpPr>
        <p:spPr>
          <a:xfrm>
            <a:off x="2528248" y="2424752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10B63BA-9879-4E31-B920-56019920BF89}"/>
              </a:ext>
            </a:extLst>
          </p:cNvPr>
          <p:cNvSpPr txBox="1"/>
          <p:nvPr/>
        </p:nvSpPr>
        <p:spPr>
          <a:xfrm>
            <a:off x="2930856" y="198120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61DC327-7061-42BE-BFEB-232C8D9070DC}"/>
              </a:ext>
            </a:extLst>
          </p:cNvPr>
          <p:cNvSpPr/>
          <p:nvPr/>
        </p:nvSpPr>
        <p:spPr bwMode="auto">
          <a:xfrm>
            <a:off x="5195248" y="1953904"/>
            <a:ext cx="381000" cy="504004"/>
          </a:xfrm>
          <a:prstGeom prst="ellipse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71306C4-3EDB-4CC9-A7A4-9D408A732703}"/>
              </a:ext>
            </a:extLst>
          </p:cNvPr>
          <p:cNvSpPr txBox="1"/>
          <p:nvPr/>
        </p:nvSpPr>
        <p:spPr>
          <a:xfrm>
            <a:off x="2917208" y="159224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D839E3-06FD-4CA3-AECE-5E60B17F4C1E}"/>
              </a:ext>
            </a:extLst>
          </p:cNvPr>
          <p:cNvSpPr txBox="1"/>
          <p:nvPr/>
        </p:nvSpPr>
        <p:spPr>
          <a:xfrm>
            <a:off x="7323074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12" name="AutoShape 35">
            <a:extLst>
              <a:ext uri="{FF2B5EF4-FFF2-40B4-BE49-F238E27FC236}">
                <a16:creationId xmlns:a16="http://schemas.microsoft.com/office/drawing/2014/main" id="{CE125279-1409-40A7-9593-0FD6986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143" y="3325513"/>
            <a:ext cx="7848600" cy="3456287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Instead: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Enumerate the set of all terms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,…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this is the universe of objects.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stage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change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{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,…}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3" name="Group 29">
            <a:extLst>
              <a:ext uri="{FF2B5EF4-FFF2-40B4-BE49-F238E27FC236}">
                <a16:creationId xmlns:a16="http://schemas.microsoft.com/office/drawing/2014/main" id="{572AFBA2-2BE0-4AD2-BB09-882E35153F23}"/>
              </a:ext>
            </a:extLst>
          </p:cNvPr>
          <p:cNvGrpSpPr>
            <a:grpSpLocks/>
          </p:cNvGrpSpPr>
          <p:nvPr/>
        </p:nvGrpSpPr>
        <p:grpSpPr bwMode="auto">
          <a:xfrm>
            <a:off x="662567" y="5851807"/>
            <a:ext cx="917591" cy="929993"/>
            <a:chOff x="2065" y="1551"/>
            <a:chExt cx="1628" cy="1988"/>
          </a:xfrm>
        </p:grpSpPr>
        <p:sp>
          <p:nvSpPr>
            <p:cNvPr id="14" name="Freeform 30">
              <a:extLst>
                <a:ext uri="{FF2B5EF4-FFF2-40B4-BE49-F238E27FC236}">
                  <a16:creationId xmlns:a16="http://schemas.microsoft.com/office/drawing/2014/main" id="{97B0797E-DA11-4555-AD42-FCFBFFEB4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5" name="Freeform 31">
              <a:extLst>
                <a:ext uri="{FF2B5EF4-FFF2-40B4-BE49-F238E27FC236}">
                  <a16:creationId xmlns:a16="http://schemas.microsoft.com/office/drawing/2014/main" id="{8684A611-B569-43B2-BE5E-426CFEC15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6" name="Freeform 32">
              <a:extLst>
                <a:ext uri="{FF2B5EF4-FFF2-40B4-BE49-F238E27FC236}">
                  <a16:creationId xmlns:a16="http://schemas.microsoft.com/office/drawing/2014/main" id="{17273803-1B7C-42B6-945A-DA87140FF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7" name="Freeform 33">
              <a:extLst>
                <a:ext uri="{FF2B5EF4-FFF2-40B4-BE49-F238E27FC236}">
                  <a16:creationId xmlns:a16="http://schemas.microsoft.com/office/drawing/2014/main" id="{87C54B50-B908-4888-B3DA-AC95AA913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8" name="Freeform 34">
              <a:extLst>
                <a:ext uri="{FF2B5EF4-FFF2-40B4-BE49-F238E27FC236}">
                  <a16:creationId xmlns:a16="http://schemas.microsoft.com/office/drawing/2014/main" id="{60D86DDD-486C-4831-86F6-38B09E17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9" name="Freeform 35">
              <a:extLst>
                <a:ext uri="{FF2B5EF4-FFF2-40B4-BE49-F238E27FC236}">
                  <a16:creationId xmlns:a16="http://schemas.microsoft.com/office/drawing/2014/main" id="{90545D06-8B8A-41AC-BC17-B235613F0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0" name="Freeform 36">
              <a:extLst>
                <a:ext uri="{FF2B5EF4-FFF2-40B4-BE49-F238E27FC236}">
                  <a16:creationId xmlns:a16="http://schemas.microsoft.com/office/drawing/2014/main" id="{710A0757-87F9-4DB6-8BE5-24EF08DC1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2" name="Freeform 37">
              <a:extLst>
                <a:ext uri="{FF2B5EF4-FFF2-40B4-BE49-F238E27FC236}">
                  <a16:creationId xmlns:a16="http://schemas.microsoft.com/office/drawing/2014/main" id="{6865A3F3-2C02-419F-A413-3C6D117D9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38">
              <a:extLst>
                <a:ext uri="{FF2B5EF4-FFF2-40B4-BE49-F238E27FC236}">
                  <a16:creationId xmlns:a16="http://schemas.microsoft.com/office/drawing/2014/main" id="{016B2B19-2BC7-4397-BBB3-A96B9363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39">
              <a:extLst>
                <a:ext uri="{FF2B5EF4-FFF2-40B4-BE49-F238E27FC236}">
                  <a16:creationId xmlns:a16="http://schemas.microsoft.com/office/drawing/2014/main" id="{37E36256-3C0A-4C0A-9421-4F5C25FB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40">
              <a:extLst>
                <a:ext uri="{FF2B5EF4-FFF2-40B4-BE49-F238E27FC236}">
                  <a16:creationId xmlns:a16="http://schemas.microsoft.com/office/drawing/2014/main" id="{0C141C4D-CCBA-473E-82D4-FC5E0DA52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41">
              <a:extLst>
                <a:ext uri="{FF2B5EF4-FFF2-40B4-BE49-F238E27FC236}">
                  <a16:creationId xmlns:a16="http://schemas.microsoft.com/office/drawing/2014/main" id="{55DC78A5-8CC1-4C1C-98C6-C23D839F9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42">
              <a:extLst>
                <a:ext uri="{FF2B5EF4-FFF2-40B4-BE49-F238E27FC236}">
                  <a16:creationId xmlns:a16="http://schemas.microsoft.com/office/drawing/2014/main" id="{40B0EC7C-C7D1-4DF1-BD87-C8E310690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8" name="Freeform 43">
              <a:extLst>
                <a:ext uri="{FF2B5EF4-FFF2-40B4-BE49-F238E27FC236}">
                  <a16:creationId xmlns:a16="http://schemas.microsoft.com/office/drawing/2014/main" id="{0A208FF1-EC61-4AF8-AC2C-4CD3EF854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2" name="Freeform 44">
              <a:extLst>
                <a:ext uri="{FF2B5EF4-FFF2-40B4-BE49-F238E27FC236}">
                  <a16:creationId xmlns:a16="http://schemas.microsoft.com/office/drawing/2014/main" id="{8C94F68E-9D3B-42AC-A41C-2F5B0FEFA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3" name="Freeform 45">
              <a:extLst>
                <a:ext uri="{FF2B5EF4-FFF2-40B4-BE49-F238E27FC236}">
                  <a16:creationId xmlns:a16="http://schemas.microsoft.com/office/drawing/2014/main" id="{00CDF1A7-059A-4992-A04A-67CD5A4E6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4" name="Freeform 46">
              <a:extLst>
                <a:ext uri="{FF2B5EF4-FFF2-40B4-BE49-F238E27FC236}">
                  <a16:creationId xmlns:a16="http://schemas.microsoft.com/office/drawing/2014/main" id="{421D4F07-8806-46F9-8060-F6980E9E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35" name="AutoShape 35">
            <a:extLst>
              <a:ext uri="{FF2B5EF4-FFF2-40B4-BE49-F238E27FC236}">
                <a16:creationId xmlns:a16="http://schemas.microsoft.com/office/drawing/2014/main" id="{FE385BFD-AA1B-45A0-8F50-5BF2E4CEC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2678" y="5851807"/>
            <a:ext cx="6302694" cy="81212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each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this is a finite statement,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for each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we will eventually get it.</a:t>
            </a:r>
          </a:p>
        </p:txBody>
      </p:sp>
    </p:spTree>
    <p:extLst>
      <p:ext uri="{BB962C8B-B14F-4D97-AF65-F5344CB8AC3E}">
        <p14:creationId xmlns:p14="http://schemas.microsoft.com/office/powerpoint/2010/main" val="3396008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362200" y="2819768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0C08F7-27DB-4FB9-ADF6-BD8CBB5CD5E9}"/>
              </a:ext>
            </a:extLst>
          </p:cNvPr>
          <p:cNvSpPr txBox="1"/>
          <p:nvPr/>
        </p:nvSpPr>
        <p:spPr>
          <a:xfrm>
            <a:off x="2528248" y="2424752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10B63BA-9879-4E31-B920-56019920BF89}"/>
              </a:ext>
            </a:extLst>
          </p:cNvPr>
          <p:cNvSpPr txBox="1"/>
          <p:nvPr/>
        </p:nvSpPr>
        <p:spPr>
          <a:xfrm>
            <a:off x="2930856" y="198120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71306C4-3EDB-4CC9-A7A4-9D408A732703}"/>
              </a:ext>
            </a:extLst>
          </p:cNvPr>
          <p:cNvSpPr txBox="1"/>
          <p:nvPr/>
        </p:nvSpPr>
        <p:spPr>
          <a:xfrm>
            <a:off x="6767484" y="1647219"/>
            <a:ext cx="203579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D839E3-06FD-4CA3-AECE-5E60B17F4C1E}"/>
              </a:ext>
            </a:extLst>
          </p:cNvPr>
          <p:cNvSpPr txBox="1"/>
          <p:nvPr/>
        </p:nvSpPr>
        <p:spPr>
          <a:xfrm>
            <a:off x="7323074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12" name="AutoShape 35">
            <a:extLst>
              <a:ext uri="{FF2B5EF4-FFF2-40B4-BE49-F238E27FC236}">
                <a16:creationId xmlns:a16="http://schemas.microsoft.com/office/drawing/2014/main" id="{CE125279-1409-40A7-9593-0FD6986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143" y="3325513"/>
            <a:ext cx="7848600" cy="3456287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Instead: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Enumerate the set of all terms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,…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this is the universe of objects.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stage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change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{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,…}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3" name="Group 29">
            <a:extLst>
              <a:ext uri="{FF2B5EF4-FFF2-40B4-BE49-F238E27FC236}">
                <a16:creationId xmlns:a16="http://schemas.microsoft.com/office/drawing/2014/main" id="{572AFBA2-2BE0-4AD2-BB09-882E35153F23}"/>
              </a:ext>
            </a:extLst>
          </p:cNvPr>
          <p:cNvGrpSpPr>
            <a:grpSpLocks/>
          </p:cNvGrpSpPr>
          <p:nvPr/>
        </p:nvGrpSpPr>
        <p:grpSpPr bwMode="auto">
          <a:xfrm>
            <a:off x="662567" y="5851807"/>
            <a:ext cx="917591" cy="929993"/>
            <a:chOff x="2065" y="1551"/>
            <a:chExt cx="1628" cy="1988"/>
          </a:xfrm>
        </p:grpSpPr>
        <p:sp>
          <p:nvSpPr>
            <p:cNvPr id="14" name="Freeform 30">
              <a:extLst>
                <a:ext uri="{FF2B5EF4-FFF2-40B4-BE49-F238E27FC236}">
                  <a16:creationId xmlns:a16="http://schemas.microsoft.com/office/drawing/2014/main" id="{97B0797E-DA11-4555-AD42-FCFBFFEB4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5" name="Freeform 31">
              <a:extLst>
                <a:ext uri="{FF2B5EF4-FFF2-40B4-BE49-F238E27FC236}">
                  <a16:creationId xmlns:a16="http://schemas.microsoft.com/office/drawing/2014/main" id="{8684A611-B569-43B2-BE5E-426CFEC15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6" name="Freeform 32">
              <a:extLst>
                <a:ext uri="{FF2B5EF4-FFF2-40B4-BE49-F238E27FC236}">
                  <a16:creationId xmlns:a16="http://schemas.microsoft.com/office/drawing/2014/main" id="{17273803-1B7C-42B6-945A-DA87140FF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7" name="Freeform 33">
              <a:extLst>
                <a:ext uri="{FF2B5EF4-FFF2-40B4-BE49-F238E27FC236}">
                  <a16:creationId xmlns:a16="http://schemas.microsoft.com/office/drawing/2014/main" id="{87C54B50-B908-4888-B3DA-AC95AA913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8" name="Freeform 34">
              <a:extLst>
                <a:ext uri="{FF2B5EF4-FFF2-40B4-BE49-F238E27FC236}">
                  <a16:creationId xmlns:a16="http://schemas.microsoft.com/office/drawing/2014/main" id="{60D86DDD-486C-4831-86F6-38B09E17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9" name="Freeform 35">
              <a:extLst>
                <a:ext uri="{FF2B5EF4-FFF2-40B4-BE49-F238E27FC236}">
                  <a16:creationId xmlns:a16="http://schemas.microsoft.com/office/drawing/2014/main" id="{90545D06-8B8A-41AC-BC17-B235613F0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0" name="Freeform 36">
              <a:extLst>
                <a:ext uri="{FF2B5EF4-FFF2-40B4-BE49-F238E27FC236}">
                  <a16:creationId xmlns:a16="http://schemas.microsoft.com/office/drawing/2014/main" id="{710A0757-87F9-4DB6-8BE5-24EF08DC1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2" name="Freeform 37">
              <a:extLst>
                <a:ext uri="{FF2B5EF4-FFF2-40B4-BE49-F238E27FC236}">
                  <a16:creationId xmlns:a16="http://schemas.microsoft.com/office/drawing/2014/main" id="{6865A3F3-2C02-419F-A413-3C6D117D9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38">
              <a:extLst>
                <a:ext uri="{FF2B5EF4-FFF2-40B4-BE49-F238E27FC236}">
                  <a16:creationId xmlns:a16="http://schemas.microsoft.com/office/drawing/2014/main" id="{016B2B19-2BC7-4397-BBB3-A96B9363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39">
              <a:extLst>
                <a:ext uri="{FF2B5EF4-FFF2-40B4-BE49-F238E27FC236}">
                  <a16:creationId xmlns:a16="http://schemas.microsoft.com/office/drawing/2014/main" id="{37E36256-3C0A-4C0A-9421-4F5C25FB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40">
              <a:extLst>
                <a:ext uri="{FF2B5EF4-FFF2-40B4-BE49-F238E27FC236}">
                  <a16:creationId xmlns:a16="http://schemas.microsoft.com/office/drawing/2014/main" id="{0C141C4D-CCBA-473E-82D4-FC5E0DA52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41">
              <a:extLst>
                <a:ext uri="{FF2B5EF4-FFF2-40B4-BE49-F238E27FC236}">
                  <a16:creationId xmlns:a16="http://schemas.microsoft.com/office/drawing/2014/main" id="{55DC78A5-8CC1-4C1C-98C6-C23D839F9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42">
              <a:extLst>
                <a:ext uri="{FF2B5EF4-FFF2-40B4-BE49-F238E27FC236}">
                  <a16:creationId xmlns:a16="http://schemas.microsoft.com/office/drawing/2014/main" id="{40B0EC7C-C7D1-4DF1-BD87-C8E310690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8" name="Freeform 43">
              <a:extLst>
                <a:ext uri="{FF2B5EF4-FFF2-40B4-BE49-F238E27FC236}">
                  <a16:creationId xmlns:a16="http://schemas.microsoft.com/office/drawing/2014/main" id="{0A208FF1-EC61-4AF8-AC2C-4CD3EF854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2" name="Freeform 44">
              <a:extLst>
                <a:ext uri="{FF2B5EF4-FFF2-40B4-BE49-F238E27FC236}">
                  <a16:creationId xmlns:a16="http://schemas.microsoft.com/office/drawing/2014/main" id="{8C94F68E-9D3B-42AC-A41C-2F5B0FEFA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3" name="Freeform 45">
              <a:extLst>
                <a:ext uri="{FF2B5EF4-FFF2-40B4-BE49-F238E27FC236}">
                  <a16:creationId xmlns:a16="http://schemas.microsoft.com/office/drawing/2014/main" id="{00CDF1A7-059A-4992-A04A-67CD5A4E6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4" name="Freeform 46">
              <a:extLst>
                <a:ext uri="{FF2B5EF4-FFF2-40B4-BE49-F238E27FC236}">
                  <a16:creationId xmlns:a16="http://schemas.microsoft.com/office/drawing/2014/main" id="{421D4F07-8806-46F9-8060-F6980E9E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35" name="AutoShape 35">
            <a:extLst>
              <a:ext uri="{FF2B5EF4-FFF2-40B4-BE49-F238E27FC236}">
                <a16:creationId xmlns:a16="http://schemas.microsoft.com/office/drawing/2014/main" id="{FE385BFD-AA1B-45A0-8F50-5BF2E4CEC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2678" y="5851807"/>
            <a:ext cx="6302694" cy="81212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each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this is a finite statement,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for each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we will eventually get it.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7435806-515A-40FA-84C9-6958B5791B81}"/>
              </a:ext>
            </a:extLst>
          </p:cNvPr>
          <p:cNvSpPr txBox="1"/>
          <p:nvPr/>
        </p:nvSpPr>
        <p:spPr>
          <a:xfrm>
            <a:off x="326408" y="1647219"/>
            <a:ext cx="188339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456384A-C76C-4715-A422-8925253AB914}"/>
              </a:ext>
            </a:extLst>
          </p:cNvPr>
          <p:cNvSpPr txBox="1"/>
          <p:nvPr/>
        </p:nvSpPr>
        <p:spPr>
          <a:xfrm>
            <a:off x="1850408" y="1647219"/>
            <a:ext cx="20216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1619484-2B99-40BF-B725-8F76D384A916}"/>
              </a:ext>
            </a:extLst>
          </p:cNvPr>
          <p:cNvSpPr txBox="1"/>
          <p:nvPr/>
        </p:nvSpPr>
        <p:spPr>
          <a:xfrm>
            <a:off x="3352800" y="1647219"/>
            <a:ext cx="206653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94BEC9E-F380-4840-88D4-7FC0C9C99AA1}"/>
              </a:ext>
            </a:extLst>
          </p:cNvPr>
          <p:cNvSpPr txBox="1"/>
          <p:nvPr/>
        </p:nvSpPr>
        <p:spPr>
          <a:xfrm>
            <a:off x="4876800" y="1647219"/>
            <a:ext cx="240247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02E949C8-6318-430E-BB6E-E0D3374E697B}"/>
              </a:ext>
            </a:extLst>
          </p:cNvPr>
          <p:cNvGrpSpPr/>
          <p:nvPr/>
        </p:nvGrpSpPr>
        <p:grpSpPr>
          <a:xfrm>
            <a:off x="2403144" y="1725304"/>
            <a:ext cx="3750388" cy="338809"/>
            <a:chOff x="2403144" y="1725304"/>
            <a:chExt cx="3750388" cy="338809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E6F5464-7F17-41EB-ABE4-EDA3C46D2CB9}"/>
                </a:ext>
              </a:extLst>
            </p:cNvPr>
            <p:cNvSpPr/>
            <p:nvPr/>
          </p:nvSpPr>
          <p:spPr bwMode="auto">
            <a:xfrm>
              <a:off x="2403144" y="1725304"/>
              <a:ext cx="299780" cy="338809"/>
            </a:xfrm>
            <a:prstGeom prst="ellipse">
              <a:avLst/>
            </a:prstGeom>
            <a:noFill/>
            <a:ln w="1905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B40DF8FA-21D9-402E-94B0-1ADFEE24729A}"/>
                </a:ext>
              </a:extLst>
            </p:cNvPr>
            <p:cNvSpPr/>
            <p:nvPr/>
          </p:nvSpPr>
          <p:spPr bwMode="auto">
            <a:xfrm>
              <a:off x="3904868" y="1725304"/>
              <a:ext cx="299780" cy="338809"/>
            </a:xfrm>
            <a:prstGeom prst="ellipse">
              <a:avLst/>
            </a:prstGeom>
            <a:noFill/>
            <a:ln w="1905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AC3EC5F3-54A3-4278-B7F8-F85C5DFC424D}"/>
                </a:ext>
              </a:extLst>
            </p:cNvPr>
            <p:cNvSpPr/>
            <p:nvPr/>
          </p:nvSpPr>
          <p:spPr bwMode="auto">
            <a:xfrm>
              <a:off x="5853752" y="1725304"/>
              <a:ext cx="299780" cy="338809"/>
            </a:xfrm>
            <a:prstGeom prst="ellipse">
              <a:avLst/>
            </a:prstGeom>
            <a:noFill/>
            <a:ln w="1905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B23E64D-ACC5-48A0-9C57-FA9706EBBC82}"/>
              </a:ext>
            </a:extLst>
          </p:cNvPr>
          <p:cNvGrpSpPr/>
          <p:nvPr/>
        </p:nvGrpSpPr>
        <p:grpSpPr>
          <a:xfrm>
            <a:off x="2507799" y="1251485"/>
            <a:ext cx="4121601" cy="462519"/>
            <a:chOff x="2507799" y="1251485"/>
            <a:chExt cx="4121601" cy="462519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91053EB5-547C-49AE-A282-CDA199824BA5}"/>
                </a:ext>
              </a:extLst>
            </p:cNvPr>
            <p:cNvGrpSpPr/>
            <p:nvPr/>
          </p:nvGrpSpPr>
          <p:grpSpPr>
            <a:xfrm>
              <a:off x="2507799" y="1251485"/>
              <a:ext cx="3516786" cy="390547"/>
              <a:chOff x="1905000" y="2590800"/>
              <a:chExt cx="3516786" cy="390547"/>
            </a:xfrm>
          </p:grpSpPr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B956A938-112D-4566-AF99-73ACC5270A6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2667000"/>
                <a:ext cx="1676400" cy="314347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56A8AA78-0247-488D-A7C4-ED1E3FB9809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074545" y="2667000"/>
                <a:ext cx="1347241" cy="314347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arrow" w="med" len="med"/>
                <a:tailEnd type="none"/>
              </a:ln>
              <a:effectLst/>
            </p:spPr>
          </p:cxn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EAD3A4B0-63FE-4AD1-B55D-5EEA4932151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48000" y="2590800"/>
                <a:ext cx="685800" cy="368939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59B886F6-B535-4458-8A81-52A9CAA6C08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952853" y="2629528"/>
                <a:ext cx="433212" cy="308603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D6AE214D-3A75-440F-805D-706729E4FCB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616207" y="2597543"/>
                <a:ext cx="197439" cy="302152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E190836-B958-4BD1-B245-076D429ACE04}"/>
                </a:ext>
              </a:extLst>
            </p:cNvPr>
            <p:cNvSpPr txBox="1"/>
            <p:nvPr/>
          </p:nvSpPr>
          <p:spPr>
            <a:xfrm>
              <a:off x="5522324" y="1313894"/>
              <a:ext cx="110707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anose="05050102010706020507" pitchFamily="18" charset="2"/>
                </a:rPr>
                <a:t>2</a:t>
              </a:r>
              <a:r>
                <a:rPr kumimoji="0" lang="en-US" altLang="en-US" sz="20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anose="05050102010706020507" pitchFamily="18" charset="2"/>
                </a:rPr>
                <a:t>i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anose="05050102010706020507" pitchFamily="18" charset="2"/>
                </a:rPr>
                <a:t> paths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84D0C2E-F8F8-42B6-9D24-B1B8EB42DEC3}"/>
                </a:ext>
              </a:extLst>
            </p:cNvPr>
            <p:cNvSpPr/>
            <p:nvPr/>
          </p:nvSpPr>
          <p:spPr bwMode="auto">
            <a:xfrm>
              <a:off x="3384645" y="1337451"/>
              <a:ext cx="2047164" cy="259337"/>
            </a:xfrm>
            <a:custGeom>
              <a:avLst/>
              <a:gdLst>
                <a:gd name="connsiteX0" fmla="*/ 0 w 2047164"/>
                <a:gd name="connsiteY0" fmla="*/ 245689 h 259337"/>
                <a:gd name="connsiteX1" fmla="*/ 1105468 w 2047164"/>
                <a:gd name="connsiteY1" fmla="*/ 30 h 259337"/>
                <a:gd name="connsiteX2" fmla="*/ 2047164 w 2047164"/>
                <a:gd name="connsiteY2" fmla="*/ 259337 h 25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7164" h="259337">
                  <a:moveTo>
                    <a:pt x="0" y="245689"/>
                  </a:moveTo>
                  <a:cubicBezTo>
                    <a:pt x="382137" y="121722"/>
                    <a:pt x="764274" y="-2245"/>
                    <a:pt x="1105468" y="30"/>
                  </a:cubicBezTo>
                  <a:cubicBezTo>
                    <a:pt x="1446662" y="2305"/>
                    <a:pt x="1746913" y="130821"/>
                    <a:pt x="2047164" y="259337"/>
                  </a:cubicBezTo>
                </a:path>
              </a:pathLst>
            </a:custGeom>
            <a:noFill/>
            <a:ln w="3175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491C39DF-AFE5-47D8-BE76-39D18EB127D2}"/>
              </a:ext>
            </a:extLst>
          </p:cNvPr>
          <p:cNvSpPr txBox="1"/>
          <p:nvPr/>
        </p:nvSpPr>
        <p:spPr>
          <a:xfrm>
            <a:off x="2731649" y="865496"/>
            <a:ext cx="565035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2ED1F215-7A0C-448C-AE73-441ABB4FDD56}"/>
              </a:ext>
            </a:extLst>
          </p:cNvPr>
          <p:cNvSpPr txBox="1"/>
          <p:nvPr/>
        </p:nvSpPr>
        <p:spPr>
          <a:xfrm>
            <a:off x="2263626" y="179696"/>
            <a:ext cx="5508774" cy="707886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When choosing path, choose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vs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depending on which is different than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BB9406-C374-41AF-B338-61AF8BACF0A5}"/>
              </a:ext>
            </a:extLst>
          </p:cNvPr>
          <p:cNvGrpSpPr/>
          <p:nvPr/>
        </p:nvGrpSpPr>
        <p:grpSpPr>
          <a:xfrm>
            <a:off x="2569035" y="1698042"/>
            <a:ext cx="3703313" cy="0"/>
            <a:chOff x="2569035" y="1698042"/>
            <a:chExt cx="3703313" cy="0"/>
          </a:xfrm>
        </p:grpSpPr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2BE1D8DE-8ED7-4E33-B19F-FB37D642475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9035" y="1698042"/>
              <a:ext cx="224239" cy="0"/>
            </a:xfrm>
            <a:prstGeom prst="line">
              <a:avLst/>
            </a:prstGeom>
            <a:noFill/>
            <a:ln w="127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7FBA1048-3265-4004-A421-423E604F806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23063" y="1698042"/>
              <a:ext cx="224239" cy="0"/>
            </a:xfrm>
            <a:prstGeom prst="line">
              <a:avLst/>
            </a:prstGeom>
            <a:noFill/>
            <a:ln w="127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010AB9FD-E6D1-4B8C-9720-419F4BE3687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48109" y="1698042"/>
              <a:ext cx="224239" cy="0"/>
            </a:xfrm>
            <a:prstGeom prst="line">
              <a:avLst/>
            </a:prstGeom>
            <a:noFill/>
            <a:ln w="127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286E317-8007-4AF8-88C9-3EDC95150485}"/>
              </a:ext>
            </a:extLst>
          </p:cNvPr>
          <p:cNvGrpSpPr/>
          <p:nvPr/>
        </p:nvGrpSpPr>
        <p:grpSpPr>
          <a:xfrm>
            <a:off x="2299063" y="1698042"/>
            <a:ext cx="3703313" cy="0"/>
            <a:chOff x="2299063" y="1698042"/>
            <a:chExt cx="3703313" cy="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0D551FE-E429-470D-980A-7DECFC9331B1}"/>
                </a:ext>
              </a:extLst>
            </p:cNvPr>
            <p:cNvGrpSpPr/>
            <p:nvPr/>
          </p:nvGrpSpPr>
          <p:grpSpPr>
            <a:xfrm>
              <a:off x="2299063" y="1698042"/>
              <a:ext cx="2018211" cy="0"/>
              <a:chOff x="2299063" y="1698042"/>
              <a:chExt cx="2018211" cy="0"/>
            </a:xfrm>
          </p:grpSpPr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185CFA71-D5B9-4674-80DC-B2E1DA1C73D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299063" y="1698042"/>
                <a:ext cx="22423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160E7B0B-3458-44F0-99C9-FC0E31BD401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93035" y="1698042"/>
                <a:ext cx="22423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0970FC3A-CA6A-4C98-A01B-541D6C7934C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778137" y="1698042"/>
              <a:ext cx="224239" cy="0"/>
            </a:xfrm>
            <a:prstGeom prst="line">
              <a:avLst/>
            </a:prstGeom>
            <a:noFill/>
            <a:ln w="127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DF80F20-2DF2-4CD3-87B0-698139374578}"/>
              </a:ext>
            </a:extLst>
          </p:cNvPr>
          <p:cNvCxnSpPr>
            <a:cxnSpLocks/>
          </p:cNvCxnSpPr>
          <p:nvPr/>
        </p:nvCxnSpPr>
        <p:spPr bwMode="auto">
          <a:xfrm flipH="1">
            <a:off x="4509448" y="1255458"/>
            <a:ext cx="204461" cy="306838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2927188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4" dur="6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37" grpId="0"/>
      <p:bldP spid="38" grpId="0"/>
      <p:bldP spid="40" grpId="0"/>
      <p:bldP spid="42" grpId="0"/>
      <p:bldP spid="63" grpId="0"/>
      <p:bldP spid="71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362200" y="2819768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0C08F7-27DB-4FB9-ADF6-BD8CBB5CD5E9}"/>
              </a:ext>
            </a:extLst>
          </p:cNvPr>
          <p:cNvSpPr txBox="1"/>
          <p:nvPr/>
        </p:nvSpPr>
        <p:spPr>
          <a:xfrm>
            <a:off x="2528248" y="2424752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10B63BA-9879-4E31-B920-56019920BF89}"/>
              </a:ext>
            </a:extLst>
          </p:cNvPr>
          <p:cNvSpPr txBox="1"/>
          <p:nvPr/>
        </p:nvSpPr>
        <p:spPr>
          <a:xfrm>
            <a:off x="2930856" y="198120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71306C4-3EDB-4CC9-A7A4-9D408A732703}"/>
              </a:ext>
            </a:extLst>
          </p:cNvPr>
          <p:cNvSpPr txBox="1"/>
          <p:nvPr/>
        </p:nvSpPr>
        <p:spPr>
          <a:xfrm>
            <a:off x="6767484" y="1647219"/>
            <a:ext cx="203579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D839E3-06FD-4CA3-AECE-5E60B17F4C1E}"/>
              </a:ext>
            </a:extLst>
          </p:cNvPr>
          <p:cNvSpPr txBox="1"/>
          <p:nvPr/>
        </p:nvSpPr>
        <p:spPr>
          <a:xfrm>
            <a:off x="7323074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12" name="AutoShape 35">
            <a:extLst>
              <a:ext uri="{FF2B5EF4-FFF2-40B4-BE49-F238E27FC236}">
                <a16:creationId xmlns:a16="http://schemas.microsoft.com/office/drawing/2014/main" id="{CE125279-1409-40A7-9593-0FD69860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143" y="3325513"/>
            <a:ext cx="7848600" cy="3456287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Instead: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Enumerate the set of all terms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,…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this is the universe of objects.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stage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change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{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i+3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,…}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3" name="Group 29">
            <a:extLst>
              <a:ext uri="{FF2B5EF4-FFF2-40B4-BE49-F238E27FC236}">
                <a16:creationId xmlns:a16="http://schemas.microsoft.com/office/drawing/2014/main" id="{572AFBA2-2BE0-4AD2-BB09-882E35153F23}"/>
              </a:ext>
            </a:extLst>
          </p:cNvPr>
          <p:cNvGrpSpPr>
            <a:grpSpLocks/>
          </p:cNvGrpSpPr>
          <p:nvPr/>
        </p:nvGrpSpPr>
        <p:grpSpPr bwMode="auto">
          <a:xfrm>
            <a:off x="662567" y="5851807"/>
            <a:ext cx="917591" cy="929993"/>
            <a:chOff x="2065" y="1551"/>
            <a:chExt cx="1628" cy="1988"/>
          </a:xfrm>
        </p:grpSpPr>
        <p:sp>
          <p:nvSpPr>
            <p:cNvPr id="14" name="Freeform 30">
              <a:extLst>
                <a:ext uri="{FF2B5EF4-FFF2-40B4-BE49-F238E27FC236}">
                  <a16:creationId xmlns:a16="http://schemas.microsoft.com/office/drawing/2014/main" id="{97B0797E-DA11-4555-AD42-FCFBFFEB4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5" name="Freeform 31">
              <a:extLst>
                <a:ext uri="{FF2B5EF4-FFF2-40B4-BE49-F238E27FC236}">
                  <a16:creationId xmlns:a16="http://schemas.microsoft.com/office/drawing/2014/main" id="{8684A611-B569-43B2-BE5E-426CFEC15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6" name="Freeform 32">
              <a:extLst>
                <a:ext uri="{FF2B5EF4-FFF2-40B4-BE49-F238E27FC236}">
                  <a16:creationId xmlns:a16="http://schemas.microsoft.com/office/drawing/2014/main" id="{17273803-1B7C-42B6-945A-DA87140FF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7" name="Freeform 33">
              <a:extLst>
                <a:ext uri="{FF2B5EF4-FFF2-40B4-BE49-F238E27FC236}">
                  <a16:creationId xmlns:a16="http://schemas.microsoft.com/office/drawing/2014/main" id="{87C54B50-B908-4888-B3DA-AC95AA913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8" name="Freeform 34">
              <a:extLst>
                <a:ext uri="{FF2B5EF4-FFF2-40B4-BE49-F238E27FC236}">
                  <a16:creationId xmlns:a16="http://schemas.microsoft.com/office/drawing/2014/main" id="{60D86DDD-486C-4831-86F6-38B09E17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9" name="Freeform 35">
              <a:extLst>
                <a:ext uri="{FF2B5EF4-FFF2-40B4-BE49-F238E27FC236}">
                  <a16:creationId xmlns:a16="http://schemas.microsoft.com/office/drawing/2014/main" id="{90545D06-8B8A-41AC-BC17-B235613F0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0" name="Freeform 36">
              <a:extLst>
                <a:ext uri="{FF2B5EF4-FFF2-40B4-BE49-F238E27FC236}">
                  <a16:creationId xmlns:a16="http://schemas.microsoft.com/office/drawing/2014/main" id="{710A0757-87F9-4DB6-8BE5-24EF08DC1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2" name="Freeform 37">
              <a:extLst>
                <a:ext uri="{FF2B5EF4-FFF2-40B4-BE49-F238E27FC236}">
                  <a16:creationId xmlns:a16="http://schemas.microsoft.com/office/drawing/2014/main" id="{6865A3F3-2C02-419F-A413-3C6D117D9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38">
              <a:extLst>
                <a:ext uri="{FF2B5EF4-FFF2-40B4-BE49-F238E27FC236}">
                  <a16:creationId xmlns:a16="http://schemas.microsoft.com/office/drawing/2014/main" id="{016B2B19-2BC7-4397-BBB3-A96B9363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39">
              <a:extLst>
                <a:ext uri="{FF2B5EF4-FFF2-40B4-BE49-F238E27FC236}">
                  <a16:creationId xmlns:a16="http://schemas.microsoft.com/office/drawing/2014/main" id="{37E36256-3C0A-4C0A-9421-4F5C25FB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40">
              <a:extLst>
                <a:ext uri="{FF2B5EF4-FFF2-40B4-BE49-F238E27FC236}">
                  <a16:creationId xmlns:a16="http://schemas.microsoft.com/office/drawing/2014/main" id="{0C141C4D-CCBA-473E-82D4-FC5E0DA52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41">
              <a:extLst>
                <a:ext uri="{FF2B5EF4-FFF2-40B4-BE49-F238E27FC236}">
                  <a16:creationId xmlns:a16="http://schemas.microsoft.com/office/drawing/2014/main" id="{55DC78A5-8CC1-4C1C-98C6-C23D839F9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42">
              <a:extLst>
                <a:ext uri="{FF2B5EF4-FFF2-40B4-BE49-F238E27FC236}">
                  <a16:creationId xmlns:a16="http://schemas.microsoft.com/office/drawing/2014/main" id="{40B0EC7C-C7D1-4DF1-BD87-C8E310690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8" name="Freeform 43">
              <a:extLst>
                <a:ext uri="{FF2B5EF4-FFF2-40B4-BE49-F238E27FC236}">
                  <a16:creationId xmlns:a16="http://schemas.microsoft.com/office/drawing/2014/main" id="{0A208FF1-EC61-4AF8-AC2C-4CD3EF854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2" name="Freeform 44">
              <a:extLst>
                <a:ext uri="{FF2B5EF4-FFF2-40B4-BE49-F238E27FC236}">
                  <a16:creationId xmlns:a16="http://schemas.microsoft.com/office/drawing/2014/main" id="{8C94F68E-9D3B-42AC-A41C-2F5B0FEFA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3" name="Freeform 45">
              <a:extLst>
                <a:ext uri="{FF2B5EF4-FFF2-40B4-BE49-F238E27FC236}">
                  <a16:creationId xmlns:a16="http://schemas.microsoft.com/office/drawing/2014/main" id="{00CDF1A7-059A-4992-A04A-67CD5A4E6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4" name="Freeform 46">
              <a:extLst>
                <a:ext uri="{FF2B5EF4-FFF2-40B4-BE49-F238E27FC236}">
                  <a16:creationId xmlns:a16="http://schemas.microsoft.com/office/drawing/2014/main" id="{421D4F07-8806-46F9-8060-F6980E9E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35" name="AutoShape 35">
            <a:extLst>
              <a:ext uri="{FF2B5EF4-FFF2-40B4-BE49-F238E27FC236}">
                <a16:creationId xmlns:a16="http://schemas.microsoft.com/office/drawing/2014/main" id="{FE385BFD-AA1B-45A0-8F50-5BF2E4CEC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2678" y="5851807"/>
            <a:ext cx="6302694" cy="81212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each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this is a finite statement,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for each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we will eventually get it.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7435806-515A-40FA-84C9-6958B5791B81}"/>
              </a:ext>
            </a:extLst>
          </p:cNvPr>
          <p:cNvSpPr txBox="1"/>
          <p:nvPr/>
        </p:nvSpPr>
        <p:spPr>
          <a:xfrm>
            <a:off x="326408" y="1647219"/>
            <a:ext cx="188339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456384A-C76C-4715-A422-8925253AB914}"/>
              </a:ext>
            </a:extLst>
          </p:cNvPr>
          <p:cNvSpPr txBox="1"/>
          <p:nvPr/>
        </p:nvSpPr>
        <p:spPr>
          <a:xfrm>
            <a:off x="1850408" y="1647219"/>
            <a:ext cx="20216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1619484-2B99-40BF-B725-8F76D384A916}"/>
              </a:ext>
            </a:extLst>
          </p:cNvPr>
          <p:cNvSpPr txBox="1"/>
          <p:nvPr/>
        </p:nvSpPr>
        <p:spPr>
          <a:xfrm>
            <a:off x="3352800" y="1647219"/>
            <a:ext cx="206653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94BEC9E-F380-4840-88D4-7FC0C9C99AA1}"/>
              </a:ext>
            </a:extLst>
          </p:cNvPr>
          <p:cNvSpPr txBox="1"/>
          <p:nvPr/>
        </p:nvSpPr>
        <p:spPr>
          <a:xfrm>
            <a:off x="4876800" y="1647219"/>
            <a:ext cx="240247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B23E64D-ACC5-48A0-9C57-FA9706EBBC82}"/>
              </a:ext>
            </a:extLst>
          </p:cNvPr>
          <p:cNvGrpSpPr/>
          <p:nvPr/>
        </p:nvGrpSpPr>
        <p:grpSpPr>
          <a:xfrm>
            <a:off x="2507799" y="1251485"/>
            <a:ext cx="3516786" cy="390547"/>
            <a:chOff x="2507799" y="1251485"/>
            <a:chExt cx="3516786" cy="390547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91053EB5-547C-49AE-A282-CDA199824BA5}"/>
                </a:ext>
              </a:extLst>
            </p:cNvPr>
            <p:cNvGrpSpPr/>
            <p:nvPr/>
          </p:nvGrpSpPr>
          <p:grpSpPr>
            <a:xfrm>
              <a:off x="2507799" y="1251485"/>
              <a:ext cx="3516786" cy="390547"/>
              <a:chOff x="1905000" y="2590800"/>
              <a:chExt cx="3516786" cy="390547"/>
            </a:xfrm>
          </p:grpSpPr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B956A938-112D-4566-AF99-73ACC5270A6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2667000"/>
                <a:ext cx="1676400" cy="314347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56A8AA78-0247-488D-A7C4-ED1E3FB9809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074545" y="2667000"/>
                <a:ext cx="1347241" cy="314347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arrow" w="med" len="med"/>
                <a:tailEnd type="none"/>
              </a:ln>
              <a:effectLst/>
            </p:spPr>
          </p:cxn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EAD3A4B0-63FE-4AD1-B55D-5EEA4932151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48000" y="2590800"/>
                <a:ext cx="685800" cy="368939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59B886F6-B535-4458-8A81-52A9CAA6C08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952853" y="2629528"/>
                <a:ext cx="433212" cy="308603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D6AE214D-3A75-440F-805D-706729E4FCB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616207" y="2597543"/>
                <a:ext cx="197439" cy="302152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C619A948-E20F-450B-AF47-3FE5F89F153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906649" y="2594773"/>
                <a:ext cx="204461" cy="306838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84D0C2E-F8F8-42B6-9D24-B1B8EB42DEC3}"/>
                </a:ext>
              </a:extLst>
            </p:cNvPr>
            <p:cNvSpPr/>
            <p:nvPr/>
          </p:nvSpPr>
          <p:spPr bwMode="auto">
            <a:xfrm>
              <a:off x="3384645" y="1337451"/>
              <a:ext cx="2047164" cy="259337"/>
            </a:xfrm>
            <a:custGeom>
              <a:avLst/>
              <a:gdLst>
                <a:gd name="connsiteX0" fmla="*/ 0 w 2047164"/>
                <a:gd name="connsiteY0" fmla="*/ 245689 h 259337"/>
                <a:gd name="connsiteX1" fmla="*/ 1105468 w 2047164"/>
                <a:gd name="connsiteY1" fmla="*/ 30 h 259337"/>
                <a:gd name="connsiteX2" fmla="*/ 2047164 w 2047164"/>
                <a:gd name="connsiteY2" fmla="*/ 259337 h 25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7164" h="259337">
                  <a:moveTo>
                    <a:pt x="0" y="245689"/>
                  </a:moveTo>
                  <a:cubicBezTo>
                    <a:pt x="382137" y="121722"/>
                    <a:pt x="764274" y="-2245"/>
                    <a:pt x="1105468" y="30"/>
                  </a:cubicBezTo>
                  <a:cubicBezTo>
                    <a:pt x="1446662" y="2305"/>
                    <a:pt x="1746913" y="130821"/>
                    <a:pt x="2047164" y="259337"/>
                  </a:cubicBezTo>
                </a:path>
              </a:pathLst>
            </a:custGeom>
            <a:noFill/>
            <a:ln w="3175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491C39DF-AFE5-47D8-BE76-39D18EB127D2}"/>
              </a:ext>
            </a:extLst>
          </p:cNvPr>
          <p:cNvSpPr txBox="1"/>
          <p:nvPr/>
        </p:nvSpPr>
        <p:spPr>
          <a:xfrm>
            <a:off x="2731649" y="865496"/>
            <a:ext cx="565035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5E4E741-1491-4771-B990-8A1FAE469B5F}"/>
              </a:ext>
            </a:extLst>
          </p:cNvPr>
          <p:cNvSpPr txBox="1"/>
          <p:nvPr/>
        </p:nvSpPr>
        <p:spPr>
          <a:xfrm>
            <a:off x="4081816" y="644856"/>
            <a:ext cx="236671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Oops. Not an Axiom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2ED1F215-7A0C-448C-AE73-441ABB4FDD56}"/>
              </a:ext>
            </a:extLst>
          </p:cNvPr>
          <p:cNvSpPr txBox="1"/>
          <p:nvPr/>
        </p:nvSpPr>
        <p:spPr>
          <a:xfrm>
            <a:off x="2751840" y="454514"/>
            <a:ext cx="402474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Great we did not want to prove it.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41ABFAB-F7BF-4960-9D78-C9173F9F9C34}"/>
              </a:ext>
            </a:extLst>
          </p:cNvPr>
          <p:cNvGrpSpPr/>
          <p:nvPr/>
        </p:nvGrpSpPr>
        <p:grpSpPr>
          <a:xfrm>
            <a:off x="2299063" y="1698042"/>
            <a:ext cx="3703313" cy="0"/>
            <a:chOff x="2299063" y="1698042"/>
            <a:chExt cx="3703313" cy="0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A1EB6A3-C205-4CC9-A786-CF61CE0DA09B}"/>
                </a:ext>
              </a:extLst>
            </p:cNvPr>
            <p:cNvGrpSpPr/>
            <p:nvPr/>
          </p:nvGrpSpPr>
          <p:grpSpPr>
            <a:xfrm>
              <a:off x="2299063" y="1698042"/>
              <a:ext cx="2018211" cy="0"/>
              <a:chOff x="2299063" y="1698042"/>
              <a:chExt cx="2018211" cy="0"/>
            </a:xfrm>
          </p:grpSpPr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0543D643-88DA-44CF-84EF-D9FF25387D6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299063" y="1698042"/>
                <a:ext cx="22423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6D0B7BA6-0E49-4A58-A1D1-DBDA79B7A7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93035" y="1698042"/>
                <a:ext cx="22423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4566F944-1A7D-4CCD-BB5B-C5D540B78F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778137" y="1698042"/>
              <a:ext cx="224239" cy="0"/>
            </a:xfrm>
            <a:prstGeom prst="line">
              <a:avLst/>
            </a:prstGeom>
            <a:noFill/>
            <a:ln w="127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B1452807-17B2-4A27-9EDD-5CFF8058A1AE}"/>
              </a:ext>
            </a:extLst>
          </p:cNvPr>
          <p:cNvSpPr txBox="1"/>
          <p:nvPr/>
        </p:nvSpPr>
        <p:spPr>
          <a:xfrm>
            <a:off x="5522324" y="1313894"/>
            <a:ext cx="110707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 paths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380744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71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362200" y="2819768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0C08F7-27DB-4FB9-ADF6-BD8CBB5CD5E9}"/>
              </a:ext>
            </a:extLst>
          </p:cNvPr>
          <p:cNvSpPr txBox="1"/>
          <p:nvPr/>
        </p:nvSpPr>
        <p:spPr>
          <a:xfrm>
            <a:off x="2528248" y="2424752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10B63BA-9879-4E31-B920-56019920BF89}"/>
              </a:ext>
            </a:extLst>
          </p:cNvPr>
          <p:cNvSpPr txBox="1"/>
          <p:nvPr/>
        </p:nvSpPr>
        <p:spPr>
          <a:xfrm>
            <a:off x="2930856" y="198120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71306C4-3EDB-4CC9-A7A4-9D408A732703}"/>
              </a:ext>
            </a:extLst>
          </p:cNvPr>
          <p:cNvSpPr txBox="1"/>
          <p:nvPr/>
        </p:nvSpPr>
        <p:spPr>
          <a:xfrm>
            <a:off x="6767484" y="1647219"/>
            <a:ext cx="203579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D839E3-06FD-4CA3-AECE-5E60B17F4C1E}"/>
              </a:ext>
            </a:extLst>
          </p:cNvPr>
          <p:cNvSpPr txBox="1"/>
          <p:nvPr/>
        </p:nvSpPr>
        <p:spPr>
          <a:xfrm>
            <a:off x="7323074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7435806-515A-40FA-84C9-6958B5791B81}"/>
              </a:ext>
            </a:extLst>
          </p:cNvPr>
          <p:cNvSpPr txBox="1"/>
          <p:nvPr/>
        </p:nvSpPr>
        <p:spPr>
          <a:xfrm>
            <a:off x="326408" y="1647219"/>
            <a:ext cx="188339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456384A-C76C-4715-A422-8925253AB914}"/>
              </a:ext>
            </a:extLst>
          </p:cNvPr>
          <p:cNvSpPr txBox="1"/>
          <p:nvPr/>
        </p:nvSpPr>
        <p:spPr>
          <a:xfrm>
            <a:off x="1850408" y="1647219"/>
            <a:ext cx="20216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1619484-2B99-40BF-B725-8F76D384A916}"/>
              </a:ext>
            </a:extLst>
          </p:cNvPr>
          <p:cNvSpPr txBox="1"/>
          <p:nvPr/>
        </p:nvSpPr>
        <p:spPr>
          <a:xfrm>
            <a:off x="3352800" y="1647219"/>
            <a:ext cx="206653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94BEC9E-F380-4840-88D4-7FC0C9C99AA1}"/>
              </a:ext>
            </a:extLst>
          </p:cNvPr>
          <p:cNvSpPr txBox="1"/>
          <p:nvPr/>
        </p:nvSpPr>
        <p:spPr>
          <a:xfrm>
            <a:off x="4876800" y="1647219"/>
            <a:ext cx="240247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B23E64D-ACC5-48A0-9C57-FA9706EBBC82}"/>
              </a:ext>
            </a:extLst>
          </p:cNvPr>
          <p:cNvGrpSpPr/>
          <p:nvPr/>
        </p:nvGrpSpPr>
        <p:grpSpPr>
          <a:xfrm>
            <a:off x="2507799" y="1251485"/>
            <a:ext cx="3516786" cy="390547"/>
            <a:chOff x="2507799" y="1251485"/>
            <a:chExt cx="3516786" cy="390547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91053EB5-547C-49AE-A282-CDA199824BA5}"/>
                </a:ext>
              </a:extLst>
            </p:cNvPr>
            <p:cNvGrpSpPr/>
            <p:nvPr/>
          </p:nvGrpSpPr>
          <p:grpSpPr>
            <a:xfrm>
              <a:off x="2507799" y="1251485"/>
              <a:ext cx="3516786" cy="390547"/>
              <a:chOff x="1905000" y="2590800"/>
              <a:chExt cx="3516786" cy="390547"/>
            </a:xfrm>
          </p:grpSpPr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B956A938-112D-4566-AF99-73ACC5270A6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2667000"/>
                <a:ext cx="1676400" cy="314347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56A8AA78-0247-488D-A7C4-ED1E3FB9809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074545" y="2667000"/>
                <a:ext cx="1347241" cy="314347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arrow" w="med" len="med"/>
                <a:tailEnd type="none"/>
              </a:ln>
              <a:effectLst/>
            </p:spPr>
          </p:cxn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EAD3A4B0-63FE-4AD1-B55D-5EEA4932151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48000" y="2590800"/>
                <a:ext cx="685800" cy="368939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59B886F6-B535-4458-8A81-52A9CAA6C08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952853" y="2629528"/>
                <a:ext cx="433212" cy="308603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D6AE214D-3A75-440F-805D-706729E4FCB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616207" y="2597543"/>
                <a:ext cx="197439" cy="302152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C619A948-E20F-450B-AF47-3FE5F89F153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906649" y="2594773"/>
                <a:ext cx="204461" cy="306838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84D0C2E-F8F8-42B6-9D24-B1B8EB42DEC3}"/>
                </a:ext>
              </a:extLst>
            </p:cNvPr>
            <p:cNvSpPr/>
            <p:nvPr/>
          </p:nvSpPr>
          <p:spPr bwMode="auto">
            <a:xfrm>
              <a:off x="3384645" y="1337451"/>
              <a:ext cx="2047164" cy="259337"/>
            </a:xfrm>
            <a:custGeom>
              <a:avLst/>
              <a:gdLst>
                <a:gd name="connsiteX0" fmla="*/ 0 w 2047164"/>
                <a:gd name="connsiteY0" fmla="*/ 245689 h 259337"/>
                <a:gd name="connsiteX1" fmla="*/ 1105468 w 2047164"/>
                <a:gd name="connsiteY1" fmla="*/ 30 h 259337"/>
                <a:gd name="connsiteX2" fmla="*/ 2047164 w 2047164"/>
                <a:gd name="connsiteY2" fmla="*/ 259337 h 25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7164" h="259337">
                  <a:moveTo>
                    <a:pt x="0" y="245689"/>
                  </a:moveTo>
                  <a:cubicBezTo>
                    <a:pt x="382137" y="121722"/>
                    <a:pt x="764274" y="-2245"/>
                    <a:pt x="1105468" y="30"/>
                  </a:cubicBezTo>
                  <a:cubicBezTo>
                    <a:pt x="1446662" y="2305"/>
                    <a:pt x="1746913" y="130821"/>
                    <a:pt x="2047164" y="259337"/>
                  </a:cubicBezTo>
                </a:path>
              </a:pathLst>
            </a:custGeom>
            <a:noFill/>
            <a:ln w="3175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491C39DF-AFE5-47D8-BE76-39D18EB127D2}"/>
              </a:ext>
            </a:extLst>
          </p:cNvPr>
          <p:cNvSpPr txBox="1"/>
          <p:nvPr/>
        </p:nvSpPr>
        <p:spPr>
          <a:xfrm>
            <a:off x="2731649" y="865496"/>
            <a:ext cx="565035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0F7844BF-6A69-4634-A335-220FB8158E57}"/>
              </a:ext>
            </a:extLst>
          </p:cNvPr>
          <p:cNvSpPr txBox="1"/>
          <p:nvPr/>
        </p:nvSpPr>
        <p:spPr>
          <a:xfrm>
            <a:off x="3633244" y="445982"/>
            <a:ext cx="239134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Make this leaf false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F093A7A2-F798-4AF2-A42A-E4BA3E63C08A}"/>
              </a:ext>
            </a:extLst>
          </p:cNvPr>
          <p:cNvSpPr txBox="1"/>
          <p:nvPr/>
        </p:nvSpPr>
        <p:spPr>
          <a:xfrm>
            <a:off x="2514600" y="3209214"/>
            <a:ext cx="457286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same setting makes root sequent false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0E45FBF-54C4-44B8-A4A1-23877FE85094}"/>
              </a:ext>
            </a:extLst>
          </p:cNvPr>
          <p:cNvSpPr txBox="1"/>
          <p:nvPr/>
        </p:nvSpPr>
        <p:spPr>
          <a:xfrm>
            <a:off x="1752601" y="673514"/>
            <a:ext cx="27432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Make these clauses true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55179C0-653E-481B-AAC8-DB2E5B17ECFB}"/>
              </a:ext>
            </a:extLst>
          </p:cNvPr>
          <p:cNvSpPr txBox="1"/>
          <p:nvPr/>
        </p:nvSpPr>
        <p:spPr>
          <a:xfrm>
            <a:off x="5013707" y="673514"/>
            <a:ext cx="329765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Make these clauses false</a:t>
            </a:r>
          </a:p>
        </p:txBody>
      </p:sp>
      <p:sp>
        <p:nvSpPr>
          <p:cNvPr id="69" name="AutoShape 35">
            <a:extLst>
              <a:ext uri="{FF2B5EF4-FFF2-40B4-BE49-F238E27FC236}">
                <a16:creationId xmlns:a16="http://schemas.microsoft.com/office/drawing/2014/main" id="{0E3B7BB2-1D8D-416D-8653-350F6C3AD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542" y="3700947"/>
            <a:ext cx="7957458" cy="2362191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Now all the rules are If-and-only-if: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 “If” gives that if all the leaves are true in every model,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root sequent is true in every model.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The “Only-if” gives that if there is a leaf that is not true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in some model,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then the root sequent is not true in some model.  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5C2D983-9CED-401F-B626-BFD84AE9CDBC}"/>
              </a:ext>
            </a:extLst>
          </p:cNvPr>
          <p:cNvGrpSpPr/>
          <p:nvPr/>
        </p:nvGrpSpPr>
        <p:grpSpPr>
          <a:xfrm>
            <a:off x="2299063" y="1698042"/>
            <a:ext cx="3703313" cy="0"/>
            <a:chOff x="2299063" y="1698042"/>
            <a:chExt cx="3703313" cy="0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E469B2CF-C345-49BA-8184-B22E9E38242D}"/>
                </a:ext>
              </a:extLst>
            </p:cNvPr>
            <p:cNvGrpSpPr/>
            <p:nvPr/>
          </p:nvGrpSpPr>
          <p:grpSpPr>
            <a:xfrm>
              <a:off x="2299063" y="1698042"/>
              <a:ext cx="2018211" cy="0"/>
              <a:chOff x="2299063" y="1698042"/>
              <a:chExt cx="2018211" cy="0"/>
            </a:xfrm>
          </p:grpSpPr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99786AF9-CBA6-4A63-B717-D502173C96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299063" y="1698042"/>
                <a:ext cx="22423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72367BC3-0913-4ECC-9673-B0B8E6CF466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93035" y="1698042"/>
                <a:ext cx="22423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02B71FC5-06FD-4F17-B8A0-A1098A6754A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778137" y="1698042"/>
              <a:ext cx="224239" cy="0"/>
            </a:xfrm>
            <a:prstGeom prst="line">
              <a:avLst/>
            </a:prstGeom>
            <a:noFill/>
            <a:ln w="127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18BACE47-C3E9-45F1-A452-45953C7ED9F7}"/>
              </a:ext>
            </a:extLst>
          </p:cNvPr>
          <p:cNvSpPr txBox="1"/>
          <p:nvPr/>
        </p:nvSpPr>
        <p:spPr>
          <a:xfrm>
            <a:off x="5522324" y="1313894"/>
            <a:ext cx="110707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 paths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369236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65" grpId="0"/>
      <p:bldP spid="66" grpId="0"/>
      <p:bldP spid="68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94CDA27-17DC-423D-B04E-BD2BD018A96B}"/>
              </a:ext>
            </a:extLst>
          </p:cNvPr>
          <p:cNvSpPr txBox="1"/>
          <p:nvPr/>
        </p:nvSpPr>
        <p:spPr>
          <a:xfrm>
            <a:off x="2362200" y="2819768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7D4E4EB-F144-439E-9125-3E78F5C91747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30" name="Rectangle 2">
              <a:extLst>
                <a:ext uri="{FF2B5EF4-FFF2-40B4-BE49-F238E27FC236}">
                  <a16:creationId xmlns:a16="http://schemas.microsoft.com/office/drawing/2014/main" id="{BD3F0428-A5D2-4605-882A-9FDD84A0EF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31" name="Rectangle 2">
              <a:extLst>
                <a:ext uri="{FF2B5EF4-FFF2-40B4-BE49-F238E27FC236}">
                  <a16:creationId xmlns:a16="http://schemas.microsoft.com/office/drawing/2014/main" id="{BC131DD1-00FD-4BE5-B776-46C2066AB4D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0C08F7-27DB-4FB9-ADF6-BD8CBB5CD5E9}"/>
              </a:ext>
            </a:extLst>
          </p:cNvPr>
          <p:cNvSpPr txBox="1"/>
          <p:nvPr/>
        </p:nvSpPr>
        <p:spPr>
          <a:xfrm>
            <a:off x="2528248" y="2424752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10B63BA-9879-4E31-B920-56019920BF89}"/>
              </a:ext>
            </a:extLst>
          </p:cNvPr>
          <p:cNvSpPr txBox="1"/>
          <p:nvPr/>
        </p:nvSpPr>
        <p:spPr>
          <a:xfrm>
            <a:off x="2930856" y="1981200"/>
            <a:ext cx="5029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71306C4-3EDB-4CC9-A7A4-9D408A732703}"/>
              </a:ext>
            </a:extLst>
          </p:cNvPr>
          <p:cNvSpPr txBox="1"/>
          <p:nvPr/>
        </p:nvSpPr>
        <p:spPr>
          <a:xfrm>
            <a:off x="6767484" y="1647219"/>
            <a:ext cx="203579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D839E3-06FD-4CA3-AECE-5E60B17F4C1E}"/>
              </a:ext>
            </a:extLst>
          </p:cNvPr>
          <p:cNvSpPr txBox="1"/>
          <p:nvPr/>
        </p:nvSpPr>
        <p:spPr>
          <a:xfrm>
            <a:off x="7323074" y="2862379"/>
            <a:ext cx="9065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Invalid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7435806-515A-40FA-84C9-6958B5791B81}"/>
              </a:ext>
            </a:extLst>
          </p:cNvPr>
          <p:cNvSpPr txBox="1"/>
          <p:nvPr/>
        </p:nvSpPr>
        <p:spPr>
          <a:xfrm>
            <a:off x="326408" y="1647219"/>
            <a:ext cx="188339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456384A-C76C-4715-A422-8925253AB914}"/>
              </a:ext>
            </a:extLst>
          </p:cNvPr>
          <p:cNvSpPr txBox="1"/>
          <p:nvPr/>
        </p:nvSpPr>
        <p:spPr>
          <a:xfrm>
            <a:off x="1850408" y="1647219"/>
            <a:ext cx="20216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1619484-2B99-40BF-B725-8F76D384A916}"/>
              </a:ext>
            </a:extLst>
          </p:cNvPr>
          <p:cNvSpPr txBox="1"/>
          <p:nvPr/>
        </p:nvSpPr>
        <p:spPr>
          <a:xfrm>
            <a:off x="3352800" y="1647219"/>
            <a:ext cx="206653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94BEC9E-F380-4840-88D4-7FC0C9C99AA1}"/>
              </a:ext>
            </a:extLst>
          </p:cNvPr>
          <p:cNvSpPr txBox="1"/>
          <p:nvPr/>
        </p:nvSpPr>
        <p:spPr>
          <a:xfrm>
            <a:off x="4876800" y="1647219"/>
            <a:ext cx="240247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B23E64D-ACC5-48A0-9C57-FA9706EBBC82}"/>
              </a:ext>
            </a:extLst>
          </p:cNvPr>
          <p:cNvGrpSpPr/>
          <p:nvPr/>
        </p:nvGrpSpPr>
        <p:grpSpPr>
          <a:xfrm>
            <a:off x="2507799" y="1251485"/>
            <a:ext cx="3516786" cy="390547"/>
            <a:chOff x="2507799" y="1251485"/>
            <a:chExt cx="3516786" cy="390547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91053EB5-547C-49AE-A282-CDA199824BA5}"/>
                </a:ext>
              </a:extLst>
            </p:cNvPr>
            <p:cNvGrpSpPr/>
            <p:nvPr/>
          </p:nvGrpSpPr>
          <p:grpSpPr>
            <a:xfrm>
              <a:off x="2507799" y="1251485"/>
              <a:ext cx="3516786" cy="390547"/>
              <a:chOff x="1905000" y="2590800"/>
              <a:chExt cx="3516786" cy="390547"/>
            </a:xfrm>
          </p:grpSpPr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B956A938-112D-4566-AF99-73ACC5270A6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2667000"/>
                <a:ext cx="1676400" cy="314347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56A8AA78-0247-488D-A7C4-ED1E3FB9809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074545" y="2667000"/>
                <a:ext cx="1347241" cy="314347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arrow" w="med" len="med"/>
                <a:tailEnd type="none"/>
              </a:ln>
              <a:effectLst/>
            </p:spPr>
          </p:cxn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EAD3A4B0-63FE-4AD1-B55D-5EEA4932151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48000" y="2590800"/>
                <a:ext cx="685800" cy="368939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59B886F6-B535-4458-8A81-52A9CAA6C08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952853" y="2629528"/>
                <a:ext cx="433212" cy="308603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D6AE214D-3A75-440F-805D-706729E4FCB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616207" y="2597543"/>
                <a:ext cx="197439" cy="302152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C619A948-E20F-450B-AF47-3FE5F89F153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906649" y="2594773"/>
                <a:ext cx="204461" cy="306838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84D0C2E-F8F8-42B6-9D24-B1B8EB42DEC3}"/>
                </a:ext>
              </a:extLst>
            </p:cNvPr>
            <p:cNvSpPr/>
            <p:nvPr/>
          </p:nvSpPr>
          <p:spPr bwMode="auto">
            <a:xfrm>
              <a:off x="3384645" y="1337451"/>
              <a:ext cx="2047164" cy="259337"/>
            </a:xfrm>
            <a:custGeom>
              <a:avLst/>
              <a:gdLst>
                <a:gd name="connsiteX0" fmla="*/ 0 w 2047164"/>
                <a:gd name="connsiteY0" fmla="*/ 245689 h 259337"/>
                <a:gd name="connsiteX1" fmla="*/ 1105468 w 2047164"/>
                <a:gd name="connsiteY1" fmla="*/ 30 h 259337"/>
                <a:gd name="connsiteX2" fmla="*/ 2047164 w 2047164"/>
                <a:gd name="connsiteY2" fmla="*/ 259337 h 25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7164" h="259337">
                  <a:moveTo>
                    <a:pt x="0" y="245689"/>
                  </a:moveTo>
                  <a:cubicBezTo>
                    <a:pt x="382137" y="121722"/>
                    <a:pt x="764274" y="-2245"/>
                    <a:pt x="1105468" y="30"/>
                  </a:cubicBezTo>
                  <a:cubicBezTo>
                    <a:pt x="1446662" y="2305"/>
                    <a:pt x="1746913" y="130821"/>
                    <a:pt x="2047164" y="259337"/>
                  </a:cubicBezTo>
                </a:path>
              </a:pathLst>
            </a:custGeom>
            <a:noFill/>
            <a:ln w="3175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491C39DF-AFE5-47D8-BE76-39D18EB127D2}"/>
              </a:ext>
            </a:extLst>
          </p:cNvPr>
          <p:cNvSpPr txBox="1"/>
          <p:nvPr/>
        </p:nvSpPr>
        <p:spPr>
          <a:xfrm>
            <a:off x="2731649" y="865496"/>
            <a:ext cx="565035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</a:p>
        </p:txBody>
      </p:sp>
      <p:sp>
        <p:nvSpPr>
          <p:cNvPr id="69" name="AutoShape 35">
            <a:extLst>
              <a:ext uri="{FF2B5EF4-FFF2-40B4-BE49-F238E27FC236}">
                <a16:creationId xmlns:a16="http://schemas.microsoft.com/office/drawing/2014/main" id="{0E3B7BB2-1D8D-416D-8653-350F6C3AD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7739" y="3497574"/>
            <a:ext cx="5403418" cy="461666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Such a false path will continue infinitely!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B9F417F-82D5-4C35-A762-F5A45E689F93}"/>
              </a:ext>
            </a:extLst>
          </p:cNvPr>
          <p:cNvGrpSpPr/>
          <p:nvPr/>
        </p:nvGrpSpPr>
        <p:grpSpPr>
          <a:xfrm>
            <a:off x="5105400" y="-385345"/>
            <a:ext cx="41268" cy="1348649"/>
            <a:chOff x="6030234" y="-144867"/>
            <a:chExt cx="41268" cy="1348649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DDA683F-6F68-48E1-A07D-6D8C209704E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30234" y="986879"/>
              <a:ext cx="0" cy="216903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EB728D59-4492-4140-8A10-90878434468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34314" y="714828"/>
              <a:ext cx="0" cy="216903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FB799664-69AD-47E6-9B26-C05DA53D717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52908" y="428263"/>
              <a:ext cx="0" cy="216903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0089A3D4-CA3A-4BBF-BE7B-29AE4090970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71502" y="141698"/>
              <a:ext cx="0" cy="216903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B0FCDBE-A160-4A38-9E28-04E20D19C31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61068" y="-144867"/>
              <a:ext cx="0" cy="216903"/>
            </a:xfrm>
            <a:prstGeom prst="line">
              <a:avLst/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7239BE63-FB67-4F38-B0EB-079A62E32DBD}"/>
              </a:ext>
            </a:extLst>
          </p:cNvPr>
          <p:cNvGrpSpPr/>
          <p:nvPr/>
        </p:nvGrpSpPr>
        <p:grpSpPr>
          <a:xfrm>
            <a:off x="2299063" y="1698042"/>
            <a:ext cx="3703313" cy="0"/>
            <a:chOff x="2299063" y="1698042"/>
            <a:chExt cx="3703313" cy="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379CDAB6-0A99-44B8-857C-2ACA5BC48628}"/>
                </a:ext>
              </a:extLst>
            </p:cNvPr>
            <p:cNvGrpSpPr/>
            <p:nvPr/>
          </p:nvGrpSpPr>
          <p:grpSpPr>
            <a:xfrm>
              <a:off x="2299063" y="1698042"/>
              <a:ext cx="2018211" cy="0"/>
              <a:chOff x="2299063" y="1698042"/>
              <a:chExt cx="2018211" cy="0"/>
            </a:xfrm>
          </p:grpSpPr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id="{CAEF5A95-97B0-41DB-9ACA-E90E900755D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299063" y="1698042"/>
                <a:ext cx="22423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id="{836F653E-DE15-4857-A588-036C97F2704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093035" y="1698042"/>
                <a:ext cx="22423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6DB2F43C-C11D-418F-864B-785EC53B00B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778137" y="1698042"/>
              <a:ext cx="224239" cy="0"/>
            </a:xfrm>
            <a:prstGeom prst="line">
              <a:avLst/>
            </a:prstGeom>
            <a:noFill/>
            <a:ln w="127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A52CAFA6-A180-4580-9675-7B1F9E6FCFB3}"/>
              </a:ext>
            </a:extLst>
          </p:cNvPr>
          <p:cNvSpPr txBox="1"/>
          <p:nvPr/>
        </p:nvSpPr>
        <p:spPr>
          <a:xfrm>
            <a:off x="5522324" y="1313894"/>
            <a:ext cx="110707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 paths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13855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245100" y="4370388"/>
            <a:ext cx="2286000" cy="2386012"/>
            <a:chOff x="5245100" y="4370388"/>
            <a:chExt cx="2286000" cy="2386012"/>
          </a:xfrm>
        </p:grpSpPr>
        <p:sp>
          <p:nvSpPr>
            <p:cNvPr id="36" name="Oval 11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endParaRPr lang="en-US" altLang="en-US">
                <a:effectLst/>
              </a:endParaRPr>
            </a:p>
          </p:txBody>
        </p:sp>
        <p:sp>
          <p:nvSpPr>
            <p:cNvPr id="37" name="Text Box 12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rgbClr val="CC99FF"/>
                  </a:solidFill>
                  <a:effectLst/>
                </a:rPr>
                <a:t>Poly</a:t>
              </a:r>
            </a:p>
          </p:txBody>
        </p:sp>
      </p:grpSp>
      <p:sp>
        <p:nvSpPr>
          <p:cNvPr id="10" name="Text Box 20"/>
          <p:cNvSpPr txBox="1">
            <a:spLocks noChangeArrowheads="1"/>
          </p:cNvSpPr>
          <p:nvPr/>
        </p:nvSpPr>
        <p:spPr bwMode="auto">
          <a:xfrm>
            <a:off x="3924186" y="3455007"/>
            <a:ext cx="20395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grpSp>
        <p:nvGrpSpPr>
          <p:cNvPr id="11" name="Group 7"/>
          <p:cNvGrpSpPr>
            <a:grpSpLocks/>
          </p:cNvGrpSpPr>
          <p:nvPr/>
        </p:nvGrpSpPr>
        <p:grpSpPr bwMode="auto">
          <a:xfrm>
            <a:off x="3916363" y="1830388"/>
            <a:ext cx="4986337" cy="4887912"/>
            <a:chOff x="2467" y="1153"/>
            <a:chExt cx="3141" cy="3079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00FF00"/>
              </a:solidFill>
              <a:round/>
              <a:headEnd/>
              <a:tailEnd/>
            </a:ln>
            <a:effectLst/>
          </p:spPr>
          <p:txBody>
            <a:bodyPr wrap="none" lIns="274320" rIns="274320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3" name="Text Box 9"/>
            <p:cNvSpPr txBox="1">
              <a:spLocks noChangeArrowheads="1"/>
            </p:cNvSpPr>
            <p:nvPr/>
          </p:nvSpPr>
          <p:spPr bwMode="auto">
            <a:xfrm>
              <a:off x="3696" y="1153"/>
              <a:ext cx="70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 err="1">
                  <a:solidFill>
                    <a:srgbClr val="66FF33"/>
                  </a:solidFill>
                  <a:effectLst/>
                </a:rPr>
                <a:t>Exp</a:t>
              </a:r>
              <a:endParaRPr lang="en-US" altLang="en-US" dirty="0">
                <a:solidFill>
                  <a:srgbClr val="66FF33"/>
                </a:solidFill>
                <a:effectLst/>
              </a:endParaRPr>
            </a:p>
          </p:txBody>
        </p:sp>
      </p:grpSp>
      <p:grpSp>
        <p:nvGrpSpPr>
          <p:cNvPr id="14" name="Group 27"/>
          <p:cNvGrpSpPr>
            <a:grpSpLocks/>
          </p:cNvGrpSpPr>
          <p:nvPr/>
        </p:nvGrpSpPr>
        <p:grpSpPr bwMode="auto">
          <a:xfrm>
            <a:off x="3657600" y="3087689"/>
            <a:ext cx="4202113" cy="3254376"/>
            <a:chOff x="2304" y="1945"/>
            <a:chExt cx="2647" cy="2050"/>
          </a:xfrm>
        </p:grpSpPr>
        <p:sp>
          <p:nvSpPr>
            <p:cNvPr id="15" name="Oval 28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6" name="Text Box 29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>
                  <a:solidFill>
                    <a:srgbClr val="FF00FF"/>
                  </a:solidFill>
                  <a:effectLst/>
                </a:rPr>
                <a:t>NP</a:t>
              </a:r>
            </a:p>
          </p:txBody>
        </p:sp>
      </p:grpSp>
      <p:grpSp>
        <p:nvGrpSpPr>
          <p:cNvPr id="17" name="Group 27"/>
          <p:cNvGrpSpPr>
            <a:grpSpLocks/>
          </p:cNvGrpSpPr>
          <p:nvPr/>
        </p:nvGrpSpPr>
        <p:grpSpPr bwMode="auto">
          <a:xfrm flipH="1">
            <a:off x="4946136" y="3070483"/>
            <a:ext cx="4202113" cy="3254375"/>
            <a:chOff x="2304" y="1945"/>
            <a:chExt cx="2647" cy="2050"/>
          </a:xfrm>
        </p:grpSpPr>
        <p:sp>
          <p:nvSpPr>
            <p:cNvPr id="18" name="Oval 28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9" name="Text Box 29"/>
            <p:cNvSpPr txBox="1">
              <a:spLocks noChangeArrowheads="1"/>
            </p:cNvSpPr>
            <p:nvPr/>
          </p:nvSpPr>
          <p:spPr bwMode="auto">
            <a:xfrm>
              <a:off x="2823" y="1945"/>
              <a:ext cx="97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>
                  <a:solidFill>
                    <a:srgbClr val="FF00FF"/>
                  </a:solidFill>
                  <a:effectLst/>
                </a:rPr>
                <a:t>Co-NP</a:t>
              </a:r>
            </a:p>
          </p:txBody>
        </p:sp>
      </p:grpSp>
      <p:sp>
        <p:nvSpPr>
          <p:cNvPr id="20" name="Text Box 20"/>
          <p:cNvSpPr txBox="1">
            <a:spLocks noChangeArrowheads="1"/>
          </p:cNvSpPr>
          <p:nvPr/>
        </p:nvSpPr>
        <p:spPr bwMode="auto">
          <a:xfrm>
            <a:off x="5562600" y="4724400"/>
            <a:ext cx="16916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66FF66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21" name="Text Box 20"/>
          <p:cNvSpPr txBox="1">
            <a:spLocks noChangeArrowheads="1"/>
          </p:cNvSpPr>
          <p:nvPr/>
        </p:nvSpPr>
        <p:spPr bwMode="auto">
          <a:xfrm>
            <a:off x="6841755" y="3429000"/>
            <a:ext cx="20908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grpSp>
        <p:nvGrpSpPr>
          <p:cNvPr id="30" name="Group 3">
            <a:extLst>
              <a:ext uri="{FF2B5EF4-FFF2-40B4-BE49-F238E27FC236}">
                <a16:creationId xmlns:a16="http://schemas.microsoft.com/office/drawing/2014/main" id="{44148877-58B9-43C9-AA78-19C04F323016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32" name="Oval 4">
              <a:extLst>
                <a:ext uri="{FF2B5EF4-FFF2-40B4-BE49-F238E27FC236}">
                  <a16:creationId xmlns:a16="http://schemas.microsoft.com/office/drawing/2014/main" id="{38F82761-C6E3-42A7-B979-4F1A38910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3" name="Text Box 5">
              <a:extLst>
                <a:ext uri="{FF2B5EF4-FFF2-40B4-BE49-F238E27FC236}">
                  <a16:creationId xmlns:a16="http://schemas.microsoft.com/office/drawing/2014/main" id="{4E51FEF3-6343-44A8-8A2C-72206E954E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rgbClr val="FF5050"/>
                  </a:solidFill>
                  <a:effectLst/>
                </a:rPr>
                <a:t>Computable</a:t>
              </a:r>
            </a:p>
          </p:txBody>
        </p:sp>
      </p:grpSp>
      <p:sp>
        <p:nvSpPr>
          <p:cNvPr id="38" name="Text Box 20">
            <a:extLst>
              <a:ext uri="{FF2B5EF4-FFF2-40B4-BE49-F238E27FC236}">
                <a16:creationId xmlns:a16="http://schemas.microsoft.com/office/drawing/2014/main" id="{7A58481C-1251-47CE-B00D-AFA6DAB332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8743" y="619780"/>
            <a:ext cx="21570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00"/>
                </a:solidFill>
                <a:latin typeface="+mj-lt"/>
              </a:rPr>
              <a:t>t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Halt(</a:t>
            </a:r>
            <a:r>
              <a:rPr lang="en-US" altLang="en-US" sz="2400" dirty="0" err="1">
                <a:solidFill>
                  <a:srgbClr val="00FF00"/>
                </a:solidFill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00FF00"/>
                </a:solidFill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0000"/>
                </a:solidFill>
              </a:rPr>
              <a:t>t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39" name="Text Box 20">
            <a:extLst>
              <a:ext uri="{FF2B5EF4-FFF2-40B4-BE49-F238E27FC236}">
                <a16:creationId xmlns:a16="http://schemas.microsoft.com/office/drawing/2014/main" id="{FC94872E-D2AA-4505-977F-9124B4BD0C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5362" y="2362200"/>
            <a:ext cx="17498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Halt(</a:t>
            </a:r>
            <a:r>
              <a:rPr lang="en-US" altLang="en-US" sz="2400" dirty="0" err="1">
                <a:solidFill>
                  <a:srgbClr val="66FF66"/>
                </a:solidFill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</a:rPr>
              <a:t>t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10ED92E-9317-4991-B2C0-A1250EA53E5D}"/>
              </a:ext>
            </a:extLst>
          </p:cNvPr>
          <p:cNvGrpSpPr/>
          <p:nvPr/>
        </p:nvGrpSpPr>
        <p:grpSpPr>
          <a:xfrm>
            <a:off x="3016250" y="-78710"/>
            <a:ext cx="5956108" cy="7032625"/>
            <a:chOff x="3016250" y="-78710"/>
            <a:chExt cx="5956108" cy="7032625"/>
          </a:xfrm>
        </p:grpSpPr>
        <p:sp>
          <p:nvSpPr>
            <p:cNvPr id="41" name="Oval 48">
              <a:extLst>
                <a:ext uri="{FF2B5EF4-FFF2-40B4-BE49-F238E27FC236}">
                  <a16:creationId xmlns:a16="http://schemas.microsoft.com/office/drawing/2014/main" id="{CC04BB7E-5A1C-4C60-B572-3AA46012D9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11688" flipH="1">
              <a:off x="3150306" y="-78710"/>
              <a:ext cx="5822052" cy="7032625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2" name="Rectangle 49">
              <a:extLst>
                <a:ext uri="{FF2B5EF4-FFF2-40B4-BE49-F238E27FC236}">
                  <a16:creationId xmlns:a16="http://schemas.microsoft.com/office/drawing/2014/main" id="{D02A0E60-22EC-4DE6-9BBF-CEA2FA42D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76200"/>
              <a:ext cx="2165350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800" dirty="0">
                  <a:solidFill>
                    <a:srgbClr val="FF00FF"/>
                  </a:solidFill>
                  <a:latin typeface="Times New Roman" pitchFamily="18" charset="0"/>
                </a:rPr>
                <a:t>Acceptable</a:t>
              </a:r>
              <a:endParaRPr lang="en-US" altLang="en-US" sz="2400" dirty="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DF80D14-36B3-497B-831C-FEF5420FE350}"/>
              </a:ext>
            </a:extLst>
          </p:cNvPr>
          <p:cNvGrpSpPr/>
          <p:nvPr/>
        </p:nvGrpSpPr>
        <p:grpSpPr>
          <a:xfrm>
            <a:off x="4064706" y="-95915"/>
            <a:ext cx="5822052" cy="7032625"/>
            <a:chOff x="4064706" y="-95915"/>
            <a:chExt cx="5822052" cy="7032625"/>
          </a:xfrm>
        </p:grpSpPr>
        <p:sp>
          <p:nvSpPr>
            <p:cNvPr id="44" name="Rectangle 49">
              <a:extLst>
                <a:ext uri="{FF2B5EF4-FFF2-40B4-BE49-F238E27FC236}">
                  <a16:creationId xmlns:a16="http://schemas.microsoft.com/office/drawing/2014/main" id="{B9CA6500-625F-4719-8F29-E6F46D16C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5600" y="76200"/>
              <a:ext cx="2703513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800">
                  <a:solidFill>
                    <a:srgbClr val="FF00FF"/>
                  </a:solidFill>
                  <a:latin typeface="Times New Roman" pitchFamily="18" charset="0"/>
                </a:rPr>
                <a:t>Co-Acceptable</a:t>
              </a:r>
              <a:endParaRPr lang="en-US" altLang="en-US" sz="240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  <p:sp>
          <p:nvSpPr>
            <p:cNvPr id="45" name="Oval 48">
              <a:extLst>
                <a:ext uri="{FF2B5EF4-FFF2-40B4-BE49-F238E27FC236}">
                  <a16:creationId xmlns:a16="http://schemas.microsoft.com/office/drawing/2014/main" id="{313E511D-BA6B-460F-8296-74696976E1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288312">
              <a:off x="4064706" y="-95915"/>
              <a:ext cx="5822052" cy="7032625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n-US" altLang="en-US">
                <a:latin typeface="Times New Roman" pitchFamily="18" charset="0"/>
              </a:endParaRPr>
            </a:p>
          </p:txBody>
        </p:sp>
      </p:grpSp>
      <p:sp>
        <p:nvSpPr>
          <p:cNvPr id="46" name="Text Box 20">
            <a:extLst>
              <a:ext uri="{FF2B5EF4-FFF2-40B4-BE49-F238E27FC236}">
                <a16:creationId xmlns:a16="http://schemas.microsoft.com/office/drawing/2014/main" id="{570AE9C5-72FD-4F6D-AF58-C00288658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568307"/>
            <a:ext cx="23509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</a:rPr>
              <a:t>t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US" altLang="en-US" sz="2400" dirty="0">
                <a:solidFill>
                  <a:srgbClr val="FFC000"/>
                </a:solidFill>
              </a:rPr>
              <a:t>Halt(</a:t>
            </a:r>
            <a:r>
              <a:rPr lang="en-US" altLang="en-US" sz="2400" dirty="0" err="1">
                <a:solidFill>
                  <a:srgbClr val="66FF66"/>
                </a:solidFill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0000"/>
                </a:solidFill>
              </a:rPr>
              <a:t>t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47" name="Text Box 20">
            <a:extLst>
              <a:ext uri="{FF2B5EF4-FFF2-40B4-BE49-F238E27FC236}">
                <a16:creationId xmlns:a16="http://schemas.microsoft.com/office/drawing/2014/main" id="{18CD131E-D035-4F36-A89F-1CFBC6DBA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6151" y="1016607"/>
            <a:ext cx="1971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00"/>
                </a:solidFill>
                <a:latin typeface="+mj-lt"/>
              </a:rPr>
              <a:t>I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P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48" name="Text Box 20">
            <a:extLst>
              <a:ext uri="{FF2B5EF4-FFF2-40B4-BE49-F238E27FC236}">
                <a16:creationId xmlns:a16="http://schemas.microsoft.com/office/drawing/2014/main" id="{C82C2D75-4D0F-4507-841E-1514450AC7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0576" y="5029200"/>
            <a:ext cx="162390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P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66FF66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49" name="Text Box 20">
            <a:extLst>
              <a:ext uri="{FF2B5EF4-FFF2-40B4-BE49-F238E27FC236}">
                <a16:creationId xmlns:a16="http://schemas.microsoft.com/office/drawing/2014/main" id="{97DB6B25-C847-4D84-AC43-979EE5315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5200" y="990600"/>
            <a:ext cx="22426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  <a:latin typeface="+mj-lt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P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50" name="Rectangle 2">
            <a:extLst>
              <a:ext uri="{FF2B5EF4-FFF2-40B4-BE49-F238E27FC236}">
                <a16:creationId xmlns:a16="http://schemas.microsoft.com/office/drawing/2014/main" id="{63E0713A-38AE-455F-AD77-B24F0F7A4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53" y="-99392"/>
            <a:ext cx="7650651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altLang="en-US" sz="36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3600" dirty="0">
                <a:solidFill>
                  <a:schemeClr val="tx2"/>
                </a:solidFill>
              </a:rPr>
              <a:t>Witness </a:t>
            </a:r>
            <a:r>
              <a:rPr lang="el-GR" altLang="en-US" sz="3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altLang="en-US" sz="3600" dirty="0">
                <a:solidFill>
                  <a:schemeClr val="tx2"/>
                </a:solidFill>
              </a:rPr>
              <a:t>Acceptable &amp; NP</a:t>
            </a:r>
            <a:endParaRPr lang="en-CA" altLang="en-US" sz="3600" dirty="0">
              <a:solidFill>
                <a:schemeClr val="tx2"/>
              </a:solidFill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4BFF6DC-D910-4EEE-8DA2-70B0CB17A577}"/>
              </a:ext>
            </a:extLst>
          </p:cNvPr>
          <p:cNvGrpSpPr/>
          <p:nvPr/>
        </p:nvGrpSpPr>
        <p:grpSpPr>
          <a:xfrm>
            <a:off x="3082944" y="105036"/>
            <a:ext cx="2708256" cy="2277295"/>
            <a:chOff x="3048000" y="64268"/>
            <a:chExt cx="2743200" cy="2290871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744587-BCC0-4ECD-9C67-CAEEC3346FE8}"/>
                </a:ext>
              </a:extLst>
            </p:cNvPr>
            <p:cNvGrpSpPr/>
            <p:nvPr/>
          </p:nvGrpSpPr>
          <p:grpSpPr>
            <a:xfrm>
              <a:off x="3048000" y="64268"/>
              <a:ext cx="2743200" cy="1914347"/>
              <a:chOff x="3048000" y="64268"/>
              <a:chExt cx="2743200" cy="1914347"/>
            </a:xfrm>
          </p:grpSpPr>
          <p:sp>
            <p:nvSpPr>
              <p:cNvPr id="54" name="Freeform 38">
                <a:extLst>
                  <a:ext uri="{FF2B5EF4-FFF2-40B4-BE49-F238E27FC236}">
                    <a16:creationId xmlns:a16="http://schemas.microsoft.com/office/drawing/2014/main" id="{DFBFE978-24BB-48D6-99B3-A01747F63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804" y="64268"/>
                <a:ext cx="2599396" cy="1595289"/>
              </a:xfrm>
              <a:custGeom>
                <a:avLst/>
                <a:gdLst/>
                <a:ahLst/>
                <a:cxnLst>
                  <a:cxn ang="0">
                    <a:pos x="0" y="342"/>
                  </a:cxn>
                  <a:cxn ang="0">
                    <a:pos x="852" y="348"/>
                  </a:cxn>
                  <a:cxn ang="0">
                    <a:pos x="1428" y="0"/>
                  </a:cxn>
                </a:cxnLst>
                <a:rect l="0" t="0" r="r" b="b"/>
                <a:pathLst>
                  <a:path w="1428" h="405">
                    <a:moveTo>
                      <a:pt x="0" y="342"/>
                    </a:moveTo>
                    <a:cubicBezTo>
                      <a:pt x="142" y="344"/>
                      <a:pt x="614" y="405"/>
                      <a:pt x="852" y="348"/>
                    </a:cubicBezTo>
                    <a:cubicBezTo>
                      <a:pt x="1103" y="294"/>
                      <a:pt x="1308" y="72"/>
                      <a:pt x="1428" y="0"/>
                    </a:cubicBezTo>
                  </a:path>
                </a:pathLst>
              </a:custGeom>
              <a:noFill/>
              <a:ln w="38100" cap="sq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274320" rIns="274320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55" name="Text Box 39">
                <a:extLst>
                  <a:ext uri="{FF2B5EF4-FFF2-40B4-BE49-F238E27FC236}">
                    <a16:creationId xmlns:a16="http://schemas.microsoft.com/office/drawing/2014/main" id="{F1DF79CE-9C73-4585-95A7-B2CB16B442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8000" y="1454730"/>
                <a:ext cx="2421006" cy="5238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/>
                <a:r>
                  <a:rPr lang="en-US" altLang="en-US" dirty="0">
                    <a:solidFill>
                      <a:schemeClr val="accent2"/>
                    </a:solidFill>
                    <a:effectLst/>
                  </a:rPr>
                  <a:t>complete</a:t>
                </a:r>
              </a:p>
            </p:txBody>
          </p:sp>
        </p:grpSp>
        <p:sp>
          <p:nvSpPr>
            <p:cNvPr id="53" name="Rectangle 40">
              <a:extLst>
                <a:ext uri="{FF2B5EF4-FFF2-40B4-BE49-F238E27FC236}">
                  <a16:creationId xmlns:a16="http://schemas.microsoft.com/office/drawing/2014/main" id="{87CB9FB5-058F-4201-A445-2F37CC91A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005" y="1828800"/>
              <a:ext cx="1145674" cy="526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>
                  <a:solidFill>
                    <a:srgbClr val="FFC000"/>
                  </a:solidFill>
                  <a:latin typeface="Symbol" pitchFamily="18" charset="2"/>
                  <a:sym typeface="Symbol" pitchFamily="18" charset="2"/>
                </a:rPr>
                <a:t></a:t>
              </a:r>
              <a:r>
                <a:rPr lang="en-US" altLang="en-US" baseline="-25000" dirty="0">
                  <a:solidFill>
                    <a:srgbClr val="FFC000"/>
                  </a:solidFill>
                </a:rPr>
                <a:t> </a:t>
              </a:r>
              <a:r>
                <a:rPr lang="en-US" altLang="en-US" dirty="0">
                  <a:solidFill>
                    <a:srgbClr val="FFC000"/>
                  </a:solidFill>
                </a:rPr>
                <a:t>P</a:t>
              </a:r>
              <a:r>
                <a:rPr lang="el-GR" altLang="en-US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altLang="en-US" dirty="0"/>
            </a:p>
          </p:txBody>
        </p:sp>
      </p:grpSp>
      <p:grpSp>
        <p:nvGrpSpPr>
          <p:cNvPr id="56" name="Group 23">
            <a:extLst>
              <a:ext uri="{FF2B5EF4-FFF2-40B4-BE49-F238E27FC236}">
                <a16:creationId xmlns:a16="http://schemas.microsoft.com/office/drawing/2014/main" id="{288F5275-D9BC-44D9-8473-6D4A8AFD2BA7}"/>
              </a:ext>
            </a:extLst>
          </p:cNvPr>
          <p:cNvGrpSpPr>
            <a:grpSpLocks/>
          </p:cNvGrpSpPr>
          <p:nvPr/>
        </p:nvGrpSpPr>
        <p:grpSpPr bwMode="auto">
          <a:xfrm>
            <a:off x="739509" y="4697616"/>
            <a:ext cx="1546491" cy="2083594"/>
            <a:chOff x="1236" y="1032"/>
            <a:chExt cx="1126" cy="1681"/>
          </a:xfrm>
        </p:grpSpPr>
        <p:pic>
          <p:nvPicPr>
            <p:cNvPr id="57" name="Picture 24" descr="Stephen">
              <a:extLst>
                <a:ext uri="{FF2B5EF4-FFF2-40B4-BE49-F238E27FC236}">
                  <a16:creationId xmlns:a16="http://schemas.microsoft.com/office/drawing/2014/main" id="{CE58DD61-B3E0-4C9F-BB5F-3D295328E0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1" y="1032"/>
              <a:ext cx="1121" cy="1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" name="Rectangle 25">
              <a:extLst>
                <a:ext uri="{FF2B5EF4-FFF2-40B4-BE49-F238E27FC236}">
                  <a16:creationId xmlns:a16="http://schemas.microsoft.com/office/drawing/2014/main" id="{6D688114-F11B-4EA9-BBE6-AB9A9DC14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2448"/>
              <a:ext cx="1110" cy="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altLang="en-US" sz="2000" dirty="0">
                  <a:effectLst/>
                </a:rPr>
                <a:t>Steve Cook 1971</a:t>
              </a:r>
            </a:p>
          </p:txBody>
        </p:sp>
      </p:grpSp>
      <p:sp>
        <p:nvSpPr>
          <p:cNvPr id="59" name="Text Box 20">
            <a:extLst>
              <a:ext uri="{FF2B5EF4-FFF2-40B4-BE49-F238E27FC236}">
                <a16:creationId xmlns:a16="http://schemas.microsoft.com/office/drawing/2014/main" id="{F4422543-E492-45CA-B994-5B5FDF119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3124200"/>
            <a:ext cx="303865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These </a:t>
            </a:r>
            <a:r>
              <a:rPr lang="en-CA" altLang="en-US" sz="2400" dirty="0">
                <a:solidFill>
                  <a:schemeClr val="accent2"/>
                </a:solidFill>
              </a:rPr>
              <a:t>problems</a:t>
            </a:r>
            <a:r>
              <a:rPr lang="en-CA" altLang="en-US" sz="2400" dirty="0"/>
              <a:t> are </a:t>
            </a:r>
            <a:br>
              <a:rPr lang="en-CA" altLang="en-US" sz="2400" dirty="0"/>
            </a:br>
            <a:r>
              <a:rPr lang="en-CA" altLang="en-US" sz="2400" dirty="0"/>
              <a:t>“at least as hard”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as every </a:t>
            </a:r>
            <a:r>
              <a:rPr lang="en-CA" altLang="en-US" sz="2400" dirty="0">
                <a:solidFill>
                  <a:srgbClr val="FF00FF"/>
                </a:solidFill>
              </a:rPr>
              <a:t>problem</a:t>
            </a:r>
            <a:r>
              <a:rPr lang="en-CA" altLang="en-US" sz="2400" dirty="0"/>
              <a:t> </a:t>
            </a:r>
            <a:br>
              <a:rPr lang="en-CA" altLang="en-US" sz="2400" dirty="0"/>
            </a:br>
            <a:r>
              <a:rPr lang="en-CA" altLang="en-US" sz="2400" dirty="0"/>
              <a:t>in the </a:t>
            </a:r>
            <a:r>
              <a:rPr lang="en-CA" altLang="en-US" sz="2400" dirty="0">
                <a:solidFill>
                  <a:srgbClr val="FF00FF"/>
                </a:solidFill>
              </a:rPr>
              <a:t>class</a:t>
            </a:r>
            <a:r>
              <a:rPr lang="en-CA" altLang="en-US" sz="2400" dirty="0"/>
              <a:t>.</a:t>
            </a: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3ED4FEE6-E93E-42A3-8651-1BAD6E3931B7}"/>
              </a:ext>
            </a:extLst>
          </p:cNvPr>
          <p:cNvGrpSpPr/>
          <p:nvPr/>
        </p:nvGrpSpPr>
        <p:grpSpPr>
          <a:xfrm>
            <a:off x="3810000" y="3578225"/>
            <a:ext cx="2392363" cy="997883"/>
            <a:chOff x="3810000" y="3578225"/>
            <a:chExt cx="2392363" cy="997883"/>
          </a:xfrm>
        </p:grpSpPr>
        <p:grpSp>
          <p:nvGrpSpPr>
            <p:cNvPr id="70" name="Group 37">
              <a:extLst>
                <a:ext uri="{FF2B5EF4-FFF2-40B4-BE49-F238E27FC236}">
                  <a16:creationId xmlns:a16="http://schemas.microsoft.com/office/drawing/2014/main" id="{2B6243DD-427B-426E-8C69-4944FD323C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0000" y="3578225"/>
              <a:ext cx="2392363" cy="674688"/>
              <a:chOff x="2400" y="2254"/>
              <a:chExt cx="1507" cy="425"/>
            </a:xfrm>
          </p:grpSpPr>
          <p:sp>
            <p:nvSpPr>
              <p:cNvPr id="72" name="Freeform 38">
                <a:extLst>
                  <a:ext uri="{FF2B5EF4-FFF2-40B4-BE49-F238E27FC236}">
                    <a16:creationId xmlns:a16="http://schemas.microsoft.com/office/drawing/2014/main" id="{75B3F91C-9356-4679-8D76-1661F8F06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" y="2254"/>
                <a:ext cx="1428" cy="405"/>
              </a:xfrm>
              <a:custGeom>
                <a:avLst/>
                <a:gdLst/>
                <a:ahLst/>
                <a:cxnLst>
                  <a:cxn ang="0">
                    <a:pos x="0" y="342"/>
                  </a:cxn>
                  <a:cxn ang="0">
                    <a:pos x="852" y="348"/>
                  </a:cxn>
                  <a:cxn ang="0">
                    <a:pos x="1428" y="0"/>
                  </a:cxn>
                </a:cxnLst>
                <a:rect l="0" t="0" r="r" b="b"/>
                <a:pathLst>
                  <a:path w="1428" h="405">
                    <a:moveTo>
                      <a:pt x="0" y="342"/>
                    </a:moveTo>
                    <a:cubicBezTo>
                      <a:pt x="142" y="344"/>
                      <a:pt x="614" y="405"/>
                      <a:pt x="852" y="348"/>
                    </a:cubicBezTo>
                    <a:cubicBezTo>
                      <a:pt x="1103" y="294"/>
                      <a:pt x="1308" y="72"/>
                      <a:pt x="1428" y="0"/>
                    </a:cubicBezTo>
                  </a:path>
                </a:pathLst>
              </a:custGeom>
              <a:noFill/>
              <a:ln w="38100" cap="sq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274320" rIns="274320">
                <a:spAutoFit/>
              </a:bodyPr>
              <a:lstStyle/>
              <a:p>
                <a:pPr>
                  <a:defRPr/>
                </a:pPr>
                <a:endParaRPr lang="en-CA" dirty="0"/>
              </a:p>
            </p:txBody>
          </p:sp>
          <p:sp>
            <p:nvSpPr>
              <p:cNvPr id="73" name="Text Box 39">
                <a:extLst>
                  <a:ext uri="{FF2B5EF4-FFF2-40B4-BE49-F238E27FC236}">
                    <a16:creationId xmlns:a16="http://schemas.microsoft.com/office/drawing/2014/main" id="{9B345F83-AF8E-440E-92B0-7D29CB0C04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00" y="2352"/>
                <a:ext cx="1165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 dirty="0">
                    <a:solidFill>
                      <a:schemeClr val="accent2"/>
                    </a:solidFill>
                    <a:effectLst/>
                  </a:rPr>
                  <a:t>complete</a:t>
                </a:r>
              </a:p>
            </p:txBody>
          </p:sp>
        </p:grpSp>
        <p:sp>
          <p:nvSpPr>
            <p:cNvPr id="71" name="Rectangle 40">
              <a:extLst>
                <a:ext uri="{FF2B5EF4-FFF2-40B4-BE49-F238E27FC236}">
                  <a16:creationId xmlns:a16="http://schemas.microsoft.com/office/drawing/2014/main" id="{315014F5-8906-4FB9-B9CE-5C85ABE16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522" y="4052888"/>
              <a:ext cx="15574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>
                  <a:solidFill>
                    <a:srgbClr val="FFC000"/>
                  </a:solidFill>
                  <a:effectLst/>
                  <a:latin typeface="Symbol" pitchFamily="18" charset="2"/>
                  <a:sym typeface="Symbol" pitchFamily="18" charset="2"/>
                </a:rPr>
                <a:t></a:t>
              </a:r>
              <a:r>
                <a:rPr lang="en-US" altLang="en-US" baseline="-25000" dirty="0">
                  <a:solidFill>
                    <a:srgbClr val="FFC000"/>
                  </a:solidFill>
                  <a:effectLst/>
                </a:rPr>
                <a:t>poly </a:t>
              </a:r>
              <a:r>
                <a:rPr lang="en-US" altLang="en-US" dirty="0">
                  <a:solidFill>
                    <a:srgbClr val="FFC000"/>
                  </a:solidFill>
                  <a:effectLst/>
                </a:rPr>
                <a:t>P</a:t>
              </a:r>
              <a:r>
                <a:rPr lang="el-GR" altLang="en-US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altLang="en-US" dirty="0">
                <a:solidFill>
                  <a:srgbClr val="FFC000"/>
                </a:solidFill>
                <a:effectLst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5897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9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19" name="AutoShape 35">
            <a:extLst>
              <a:ext uri="{FF2B5EF4-FFF2-40B4-BE49-F238E27FC236}">
                <a16:creationId xmlns:a16="http://schemas.microsoft.com/office/drawing/2014/main" id="{A7BE2CD9-0B67-4326-86E8-957FB0C58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142" y="3325513"/>
            <a:ext cx="8871858" cy="3456287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There are three cases: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process halts with each leaf being an Axiom: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β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In this case, we have a finite proof that the root sequent is valid.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58B9B652-883A-48E3-B935-0B2AB1CAF591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42" name="Rectangle 2">
              <a:extLst>
                <a:ext uri="{FF2B5EF4-FFF2-40B4-BE49-F238E27FC236}">
                  <a16:creationId xmlns:a16="http://schemas.microsoft.com/office/drawing/2014/main" id="{40FE5D1E-2F58-41EF-94A9-4D5C4C963B7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43" name="Rectangle 2">
              <a:extLst>
                <a:ext uri="{FF2B5EF4-FFF2-40B4-BE49-F238E27FC236}">
                  <a16:creationId xmlns:a16="http://schemas.microsoft.com/office/drawing/2014/main" id="{CA069C25-28C7-424B-9816-AD052F9F68A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707A4F9-6E39-47D0-BDCE-B3E115319657}"/>
              </a:ext>
            </a:extLst>
          </p:cNvPr>
          <p:cNvGrpSpPr/>
          <p:nvPr/>
        </p:nvGrpSpPr>
        <p:grpSpPr>
          <a:xfrm>
            <a:off x="457199" y="533400"/>
            <a:ext cx="8686800" cy="2748033"/>
            <a:chOff x="457199" y="533400"/>
            <a:chExt cx="8686800" cy="2748033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BFAF542-D668-462B-9EF9-A05966086730}"/>
                </a:ext>
              </a:extLst>
            </p:cNvPr>
            <p:cNvSpPr txBox="1"/>
            <p:nvPr/>
          </p:nvSpPr>
          <p:spPr>
            <a:xfrm>
              <a:off x="457199" y="533400"/>
              <a:ext cx="4572000" cy="23083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Sequent Calculus Proof:</a:t>
              </a:r>
            </a:p>
            <a:p>
              <a:pPr marL="514350" marR="0" lvl="0" indent="-51435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Axiom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  <a:p>
              <a:pPr marL="514350" marR="0" lvl="0" indent="-51435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</a:p>
            <a:p>
              <a:pPr marL="514350" marR="0" lvl="0" indent="-51435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[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(x)]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</a:p>
            <a:p>
              <a:pPr marL="514350" marR="0" lvl="0" indent="-51435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[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(x)]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x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</a:p>
            <a:p>
              <a:pPr marL="514350" marR="0" lvl="0" indent="-51435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x [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(x)]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x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2E29380B-B510-4532-9E98-D7A64D9E5589}"/>
                </a:ext>
              </a:extLst>
            </p:cNvPr>
            <p:cNvSpPr txBox="1"/>
            <p:nvPr/>
          </p:nvSpPr>
          <p:spPr>
            <a:xfrm>
              <a:off x="4571999" y="533400"/>
              <a:ext cx="4572000" cy="23083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</a:p>
            <a:p>
              <a:pPr marL="457200" marR="0" lvl="0" indent="-4572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 startAt="6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Axiom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endParaRPr>
            </a:p>
            <a:p>
              <a:pPr marL="457200" marR="0" lvl="0" indent="-4572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 startAt="6"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</a:p>
            <a:p>
              <a:pPr marL="457200" marR="0" lvl="0" indent="-4572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 startAt="6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[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(x)]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</a:p>
            <a:p>
              <a:pPr marL="457200" marR="0" lvl="0" indent="-4572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 startAt="6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[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(x)]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x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</a:p>
            <a:p>
              <a:pPr marL="457200" marR="0" lvl="0" indent="-4572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 startAt="6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x [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(x)]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x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6DA36D11-DEF4-4618-B82D-E40DA7364100}"/>
                </a:ext>
              </a:extLst>
            </p:cNvPr>
            <p:cNvSpPr txBox="1"/>
            <p:nvPr/>
          </p:nvSpPr>
          <p:spPr>
            <a:xfrm>
              <a:off x="2202049" y="2819768"/>
              <a:ext cx="648475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11.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x [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(x)]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[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x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x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(x)]</a:t>
              </a:r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6BB9EE89-0CE0-4296-938B-802247DB9433}"/>
                </a:ext>
              </a:extLst>
            </p:cNvPr>
            <p:cNvGrpSpPr/>
            <p:nvPr/>
          </p:nvGrpSpPr>
          <p:grpSpPr>
            <a:xfrm>
              <a:off x="2031999" y="1203782"/>
              <a:ext cx="3984171" cy="1777565"/>
              <a:chOff x="2031999" y="1203782"/>
              <a:chExt cx="3984171" cy="1777565"/>
            </a:xfrm>
          </p:grpSpPr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42D55E4-1D29-440B-8B7D-B81D9CB8FA9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33709" y="2715213"/>
                <a:ext cx="1655019" cy="259313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EB55757F-14D7-4E4A-BE92-52036D317C8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88729" y="2715213"/>
                <a:ext cx="1716840" cy="266134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arrow" w="med" len="med"/>
                <a:tailEnd type="none"/>
              </a:ln>
              <a:effectLst/>
            </p:spPr>
          </p:cxnSp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7E4D1AE-888A-496A-822E-98A268FB4F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454966" y="2295027"/>
                <a:ext cx="78743" cy="313567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EF106DA1-0738-4D71-892C-D6440481A6B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403716" y="1907168"/>
                <a:ext cx="0" cy="214732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6B826629-E7AE-4518-9C1E-83D2E7E254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318139" y="1570268"/>
                <a:ext cx="76875" cy="214732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93534D00-1855-49A6-98EF-9E6C0CA0B0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031999" y="1203782"/>
                <a:ext cx="214597" cy="229021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781191B9-FF00-4566-B5C9-A5304022D9B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943602" y="2309541"/>
                <a:ext cx="57604" cy="310841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2ACA7207-F38D-4211-89FD-410C66B6272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001206" y="1981200"/>
                <a:ext cx="0" cy="242873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B34E3EDC-7E54-4BAB-B117-96A87E1DEB5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001206" y="1638955"/>
                <a:ext cx="0" cy="216903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60AE5C65-1A70-4BBE-8389-C7DEF68030D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016170" y="1262742"/>
                <a:ext cx="0" cy="216903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948619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19" name="AutoShape 35">
            <a:extLst>
              <a:ext uri="{FF2B5EF4-FFF2-40B4-BE49-F238E27FC236}">
                <a16:creationId xmlns:a16="http://schemas.microsoft.com/office/drawing/2014/main" id="{A7BE2CD9-0B67-4326-86E8-957FB0C58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142" y="3325513"/>
            <a:ext cx="8871858" cy="3456287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There are three cases: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process halts with each leaf being an Axiom: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β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In this case, we have a finite proof that the root sequent is valid.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At least, one of the leaves is a sequence of atomic clauses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with no repeats: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Q(5)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R(y)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S(7,1)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58B9B652-883A-48E3-B935-0B2AB1CAF591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42" name="Rectangle 2">
              <a:extLst>
                <a:ext uri="{FF2B5EF4-FFF2-40B4-BE49-F238E27FC236}">
                  <a16:creationId xmlns:a16="http://schemas.microsoft.com/office/drawing/2014/main" id="{40FE5D1E-2F58-41EF-94A9-4D5C4C963B7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43" name="Rectangle 2">
              <a:extLst>
                <a:ext uri="{FF2B5EF4-FFF2-40B4-BE49-F238E27FC236}">
                  <a16:creationId xmlns:a16="http://schemas.microsoft.com/office/drawing/2014/main" id="{CA069C25-28C7-424B-9816-AD052F9F68A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6F225126-2FE8-4AFA-92EA-BF24C8BDA700}"/>
              </a:ext>
            </a:extLst>
          </p:cNvPr>
          <p:cNvGrpSpPr/>
          <p:nvPr/>
        </p:nvGrpSpPr>
        <p:grpSpPr>
          <a:xfrm>
            <a:off x="680383" y="527938"/>
            <a:ext cx="7203473" cy="2753495"/>
            <a:chOff x="680383" y="527938"/>
            <a:chExt cx="7203473" cy="275349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64EA853-73EE-4AB7-8932-2D327F18A712}"/>
                </a:ext>
              </a:extLst>
            </p:cNvPr>
            <p:cNvSpPr txBox="1"/>
            <p:nvPr/>
          </p:nvSpPr>
          <p:spPr>
            <a:xfrm>
              <a:off x="3380305" y="2819768"/>
              <a:ext cx="268839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(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αβ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(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αβ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9F19C16-EAB6-4FCC-96A2-A06FE544E071}"/>
                </a:ext>
              </a:extLst>
            </p:cNvPr>
            <p:cNvSpPr txBox="1"/>
            <p:nvPr/>
          </p:nvSpPr>
          <p:spPr>
            <a:xfrm>
              <a:off x="680383" y="1339839"/>
              <a:ext cx="12382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Axiom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DC84165-6039-4263-BEB8-0BC273C3BC8F}"/>
                </a:ext>
              </a:extLst>
            </p:cNvPr>
            <p:cNvSpPr txBox="1"/>
            <p:nvPr/>
          </p:nvSpPr>
          <p:spPr>
            <a:xfrm>
              <a:off x="762000" y="1632706"/>
              <a:ext cx="953094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αα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579DD52-D3BE-4DFF-9E27-2DDF528FFEE5}"/>
                </a:ext>
              </a:extLst>
            </p:cNvPr>
            <p:cNvSpPr txBox="1"/>
            <p:nvPr/>
          </p:nvSpPr>
          <p:spPr>
            <a:xfrm>
              <a:off x="4685706" y="1632706"/>
              <a:ext cx="953094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βα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2F34C04-4247-443F-9019-DEC740EBBF52}"/>
                </a:ext>
              </a:extLst>
            </p:cNvPr>
            <p:cNvSpPr txBox="1"/>
            <p:nvPr/>
          </p:nvSpPr>
          <p:spPr>
            <a:xfrm>
              <a:off x="2833048" y="1632706"/>
              <a:ext cx="108585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αβ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59010B2-51F2-4C2A-837E-13B71ADEB643}"/>
                </a:ext>
              </a:extLst>
            </p:cNvPr>
            <p:cNvSpPr txBox="1"/>
            <p:nvPr/>
          </p:nvSpPr>
          <p:spPr>
            <a:xfrm>
              <a:off x="6743105" y="1632706"/>
              <a:ext cx="95309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ββ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1D98789-C957-4513-ADD1-A8869B5DAA71}"/>
                </a:ext>
              </a:extLst>
            </p:cNvPr>
            <p:cNvSpPr txBox="1"/>
            <p:nvPr/>
          </p:nvSpPr>
          <p:spPr>
            <a:xfrm>
              <a:off x="1546984" y="2286000"/>
              <a:ext cx="1659104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(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αβ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D58BD63-C275-435B-9713-821A9A4F6BE1}"/>
                </a:ext>
              </a:extLst>
            </p:cNvPr>
            <p:cNvSpPr txBox="1"/>
            <p:nvPr/>
          </p:nvSpPr>
          <p:spPr>
            <a:xfrm>
              <a:off x="5421786" y="2286000"/>
              <a:ext cx="1659104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(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αβ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37CBF7D-57CF-42EE-AA43-DA6B37452500}"/>
                </a:ext>
              </a:extLst>
            </p:cNvPr>
            <p:cNvGrpSpPr/>
            <p:nvPr/>
          </p:nvGrpSpPr>
          <p:grpSpPr>
            <a:xfrm>
              <a:off x="1905000" y="2667000"/>
              <a:ext cx="3516786" cy="314347"/>
              <a:chOff x="1905000" y="2667000"/>
              <a:chExt cx="3516786" cy="314347"/>
            </a:xfrm>
          </p:grpSpPr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44BA33D2-5542-4840-AA4B-A999999A524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2667000"/>
                <a:ext cx="1676400" cy="314347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64107AFC-D17B-4A8C-BA25-E12BAAF9AE2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074545" y="2667000"/>
                <a:ext cx="1347241" cy="314347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arrow" w="med" len="med"/>
                <a:tailEnd type="none"/>
              </a:ln>
              <a:effectLst/>
            </p:spPr>
          </p:cxn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E5429011-71E2-4EB5-AD5F-5CBBD39CDC99}"/>
                </a:ext>
              </a:extLst>
            </p:cNvPr>
            <p:cNvGrpSpPr/>
            <p:nvPr/>
          </p:nvGrpSpPr>
          <p:grpSpPr>
            <a:xfrm>
              <a:off x="1462892" y="2008592"/>
              <a:ext cx="1967676" cy="424726"/>
              <a:chOff x="3054524" y="2628106"/>
              <a:chExt cx="1967676" cy="424726"/>
            </a:xfrm>
          </p:grpSpPr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A96F7BA1-DBA3-49E2-8B24-6B08B3C70ED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54524" y="2628106"/>
                <a:ext cx="873276" cy="424726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D84D416E-1DC2-4B33-955B-0E72AF0FEE7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34831" y="2671832"/>
                <a:ext cx="687369" cy="364775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arrow" w="med" len="med"/>
                <a:tailEnd type="none"/>
              </a:ln>
              <a:effectLst/>
            </p:spPr>
          </p:cxn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91CDD981-B085-48C9-8C18-269F4310413D}"/>
                </a:ext>
              </a:extLst>
            </p:cNvPr>
            <p:cNvGrpSpPr/>
            <p:nvPr/>
          </p:nvGrpSpPr>
          <p:grpSpPr>
            <a:xfrm>
              <a:off x="5374820" y="1994848"/>
              <a:ext cx="1967676" cy="424726"/>
              <a:chOff x="3054524" y="2628106"/>
              <a:chExt cx="1967676" cy="424726"/>
            </a:xfrm>
          </p:grpSpPr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EB0200D0-61A4-40C5-953F-D3D68711E2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54524" y="2628106"/>
                <a:ext cx="873276" cy="424726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3F27E8C-4DC0-46A1-991B-DEC09560B82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34831" y="2671832"/>
                <a:ext cx="687369" cy="364775"/>
              </a:xfrm>
              <a:prstGeom prst="line">
                <a:avLst/>
              </a:prstGeom>
              <a:noFill/>
              <a:ln w="25400" cap="flat" cmpd="sng" algn="ctr">
                <a:solidFill>
                  <a:srgbClr val="FFFF00"/>
                </a:solidFill>
                <a:prstDash val="solid"/>
                <a:round/>
                <a:headEnd type="arrow" w="med" len="med"/>
                <a:tailEnd type="none"/>
              </a:ln>
              <a:effectLst/>
            </p:spPr>
          </p:cxn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4F82501-78B9-466B-A15A-3BF06A235F7F}"/>
                </a:ext>
              </a:extLst>
            </p:cNvPr>
            <p:cNvSpPr txBox="1"/>
            <p:nvPr/>
          </p:nvSpPr>
          <p:spPr>
            <a:xfrm>
              <a:off x="6645591" y="1357952"/>
              <a:ext cx="12382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Axiom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2C2F4DB-5EC6-4A64-AD6F-35ECD7896908}"/>
                </a:ext>
              </a:extLst>
            </p:cNvPr>
            <p:cNvSpPr txBox="1"/>
            <p:nvPr/>
          </p:nvSpPr>
          <p:spPr>
            <a:xfrm>
              <a:off x="5562600" y="2862379"/>
              <a:ext cx="90652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Invalid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689664A-12D3-4D9E-B5B4-CD233CA54750}"/>
                </a:ext>
              </a:extLst>
            </p:cNvPr>
            <p:cNvSpPr txBox="1"/>
            <p:nvPr/>
          </p:nvSpPr>
          <p:spPr>
            <a:xfrm>
              <a:off x="2488470" y="1371600"/>
              <a:ext cx="179010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Not an Axiom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9A7203D-C735-4F59-A03A-0E9430792378}"/>
                </a:ext>
              </a:extLst>
            </p:cNvPr>
            <p:cNvSpPr txBox="1"/>
            <p:nvPr/>
          </p:nvSpPr>
          <p:spPr>
            <a:xfrm>
              <a:off x="4395742" y="1371600"/>
              <a:ext cx="179010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Not an Axiom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CD7CB24-3EF2-463C-8564-7CC09CE0C15D}"/>
                </a:ext>
              </a:extLst>
            </p:cNvPr>
            <p:cNvSpPr txBox="1"/>
            <p:nvPr/>
          </p:nvSpPr>
          <p:spPr>
            <a:xfrm>
              <a:off x="2514600" y="527938"/>
              <a:ext cx="402474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Great we did not want to prove it.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70762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8">
            <a:extLst>
              <a:ext uri="{FF2B5EF4-FFF2-40B4-BE49-F238E27FC236}">
                <a16:creationId xmlns:a16="http://schemas.microsoft.com/office/drawing/2014/main" id="{FD5913AB-066A-4001-8F75-6F68B9F01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33400"/>
            <a:ext cx="8229600" cy="274803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19" name="AutoShape 35">
            <a:extLst>
              <a:ext uri="{FF2B5EF4-FFF2-40B4-BE49-F238E27FC236}">
                <a16:creationId xmlns:a16="http://schemas.microsoft.com/office/drawing/2014/main" id="{A7BE2CD9-0B67-4326-86E8-957FB0C58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142" y="3325513"/>
            <a:ext cx="8871858" cy="3456287"/>
          </a:xfrm>
          <a:prstGeom prst="wedgeRoundRectCallout">
            <a:avLst>
              <a:gd name="adj1" fmla="val 56200"/>
              <a:gd name="adj2" fmla="val -32967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There are three cases: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process halts with each leaf being an Axiom: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β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In this case, we have a finite proof that the root sequent is valid.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At least, one of the leaves is a sequence of atomic clauses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with no repeats: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Q(5)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R(y)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S(7,1)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least, one of the paths through the “proof” is infinitely long.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In these last two cases, this is not a proof.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Gödel will construct a model for which the root sequent is false.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58B9B652-883A-48E3-B935-0B2AB1CAF591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42" name="Rectangle 2">
              <a:extLst>
                <a:ext uri="{FF2B5EF4-FFF2-40B4-BE49-F238E27FC236}">
                  <a16:creationId xmlns:a16="http://schemas.microsoft.com/office/drawing/2014/main" id="{40FE5D1E-2F58-41EF-94A9-4D5C4C963B7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43" name="Rectangle 2">
              <a:extLst>
                <a:ext uri="{FF2B5EF4-FFF2-40B4-BE49-F238E27FC236}">
                  <a16:creationId xmlns:a16="http://schemas.microsoft.com/office/drawing/2014/main" id="{CA069C25-28C7-424B-9816-AD052F9F68A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19838CC-9432-4255-A803-F62C241230E5}"/>
              </a:ext>
            </a:extLst>
          </p:cNvPr>
          <p:cNvGrpSpPr/>
          <p:nvPr/>
        </p:nvGrpSpPr>
        <p:grpSpPr>
          <a:xfrm>
            <a:off x="326408" y="-385345"/>
            <a:ext cx="8476868" cy="3666778"/>
            <a:chOff x="326408" y="-385345"/>
            <a:chExt cx="8476868" cy="3666778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16E6379-4242-4F95-9924-03633C117336}"/>
                </a:ext>
              </a:extLst>
            </p:cNvPr>
            <p:cNvGrpSpPr/>
            <p:nvPr/>
          </p:nvGrpSpPr>
          <p:grpSpPr>
            <a:xfrm>
              <a:off x="326408" y="-385345"/>
              <a:ext cx="8476868" cy="3666778"/>
              <a:chOff x="326408" y="-385345"/>
              <a:chExt cx="8476868" cy="3666778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6B7357E9-EAE5-429A-A4EE-52390E080311}"/>
                  </a:ext>
                </a:extLst>
              </p:cNvPr>
              <p:cNvSpPr txBox="1"/>
              <p:nvPr/>
            </p:nvSpPr>
            <p:spPr>
              <a:xfrm>
                <a:off x="2362200" y="2819768"/>
                <a:ext cx="50292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[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7647CFAE-24C1-4405-A73C-7E2082CCC43A}"/>
                  </a:ext>
                </a:extLst>
              </p:cNvPr>
              <p:cNvSpPr txBox="1"/>
              <p:nvPr/>
            </p:nvSpPr>
            <p:spPr>
              <a:xfrm>
                <a:off x="2528248" y="2424752"/>
                <a:ext cx="50292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B9EEFB1F-3537-41AF-A60C-5035FB9EB7BF}"/>
                  </a:ext>
                </a:extLst>
              </p:cNvPr>
              <p:cNvSpPr txBox="1"/>
              <p:nvPr/>
            </p:nvSpPr>
            <p:spPr>
              <a:xfrm>
                <a:off x="2930856" y="1981200"/>
                <a:ext cx="50292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851A87E7-FF14-491D-BC4D-71421CF3BD41}"/>
                  </a:ext>
                </a:extLst>
              </p:cNvPr>
              <p:cNvSpPr txBox="1"/>
              <p:nvPr/>
            </p:nvSpPr>
            <p:spPr>
              <a:xfrm>
                <a:off x="6767484" y="1647219"/>
                <a:ext cx="203579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[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9D155D5-EB1F-4DC4-8AE3-12BC9F47C07D}"/>
                  </a:ext>
                </a:extLst>
              </p:cNvPr>
              <p:cNvSpPr txBox="1"/>
              <p:nvPr/>
            </p:nvSpPr>
            <p:spPr>
              <a:xfrm>
                <a:off x="7323074" y="2862379"/>
                <a:ext cx="90652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Invalid</a:t>
                </a: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117D3718-AAB4-45A6-BBE3-F46AA24C3DE4}"/>
                  </a:ext>
                </a:extLst>
              </p:cNvPr>
              <p:cNvSpPr txBox="1"/>
              <p:nvPr/>
            </p:nvSpPr>
            <p:spPr>
              <a:xfrm>
                <a:off x="326408" y="1647219"/>
                <a:ext cx="188339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600BC6E8-B78E-427F-AC84-E722AB9C32BC}"/>
                  </a:ext>
                </a:extLst>
              </p:cNvPr>
              <p:cNvSpPr txBox="1"/>
              <p:nvPr/>
            </p:nvSpPr>
            <p:spPr>
              <a:xfrm>
                <a:off x="1850408" y="1647219"/>
                <a:ext cx="2021663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[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)]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A117ECED-6DF1-4B39-972C-9C1FE6C8A3F6}"/>
                  </a:ext>
                </a:extLst>
              </p:cNvPr>
              <p:cNvSpPr txBox="1"/>
              <p:nvPr/>
            </p:nvSpPr>
            <p:spPr>
              <a:xfrm>
                <a:off x="3352800" y="1647219"/>
                <a:ext cx="20665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[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)]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4CB08C53-0681-451A-B5D6-A5BCACC98BBB}"/>
                  </a:ext>
                </a:extLst>
              </p:cNvPr>
              <p:cNvSpPr txBox="1"/>
              <p:nvPr/>
            </p:nvSpPr>
            <p:spPr>
              <a:xfrm>
                <a:off x="4876800" y="1647219"/>
                <a:ext cx="240247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...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[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)]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CC15DF07-883D-448C-A561-634E286462E1}"/>
                  </a:ext>
                </a:extLst>
              </p:cNvPr>
              <p:cNvGrpSpPr/>
              <p:nvPr/>
            </p:nvGrpSpPr>
            <p:grpSpPr>
              <a:xfrm>
                <a:off x="2507799" y="1251485"/>
                <a:ext cx="3516786" cy="390547"/>
                <a:chOff x="2507799" y="1251485"/>
                <a:chExt cx="3516786" cy="390547"/>
              </a:xfrm>
            </p:grpSpPr>
            <p:grpSp>
              <p:nvGrpSpPr>
                <p:cNvPr id="24" name="Group 23">
                  <a:extLst>
                    <a:ext uri="{FF2B5EF4-FFF2-40B4-BE49-F238E27FC236}">
                      <a16:creationId xmlns:a16="http://schemas.microsoft.com/office/drawing/2014/main" id="{5F96D95D-99F5-468E-BFE1-B75D9469E82F}"/>
                    </a:ext>
                  </a:extLst>
                </p:cNvPr>
                <p:cNvGrpSpPr/>
                <p:nvPr/>
              </p:nvGrpSpPr>
              <p:grpSpPr>
                <a:xfrm>
                  <a:off x="2507799" y="1251485"/>
                  <a:ext cx="3516786" cy="390547"/>
                  <a:chOff x="1905000" y="2590800"/>
                  <a:chExt cx="3516786" cy="390547"/>
                </a:xfrm>
              </p:grpSpPr>
              <p:cxnSp>
                <p:nvCxnSpPr>
                  <p:cNvPr id="27" name="Straight Connector 26">
                    <a:extLst>
                      <a:ext uri="{FF2B5EF4-FFF2-40B4-BE49-F238E27FC236}">
                        <a16:creationId xmlns:a16="http://schemas.microsoft.com/office/drawing/2014/main" id="{6955CC28-42C0-43F5-AB62-64C42051C3E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1905000" y="2667000"/>
                    <a:ext cx="1676400" cy="314347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28" name="Straight Connector 27">
                    <a:extLst>
                      <a:ext uri="{FF2B5EF4-FFF2-40B4-BE49-F238E27FC236}">
                        <a16:creationId xmlns:a16="http://schemas.microsoft.com/office/drawing/2014/main" id="{70FC6A57-7577-41CF-A5DC-FE1B290C92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4074545" y="2667000"/>
                    <a:ext cx="1347241" cy="314347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arrow" w="med" len="med"/>
                    <a:tailEnd type="none"/>
                  </a:ln>
                  <a:effectLst/>
                </p:spPr>
              </p:cxnSp>
              <p:cxnSp>
                <p:nvCxnSpPr>
                  <p:cNvPr id="29" name="Straight Connector 28">
                    <a:extLst>
                      <a:ext uri="{FF2B5EF4-FFF2-40B4-BE49-F238E27FC236}">
                        <a16:creationId xmlns:a16="http://schemas.microsoft.com/office/drawing/2014/main" id="{2C180902-8999-4157-AD4C-DB90452C5D2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3048000" y="2590800"/>
                    <a:ext cx="685800" cy="368939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30" name="Straight Connector 29">
                    <a:extLst>
                      <a:ext uri="{FF2B5EF4-FFF2-40B4-BE49-F238E27FC236}">
                        <a16:creationId xmlns:a16="http://schemas.microsoft.com/office/drawing/2014/main" id="{C1ABF565-189E-4508-BB01-D9B6F523FE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952853" y="2629528"/>
                    <a:ext cx="433212" cy="308603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31" name="Straight Connector 30">
                    <a:extLst>
                      <a:ext uri="{FF2B5EF4-FFF2-40B4-BE49-F238E27FC236}">
                        <a16:creationId xmlns:a16="http://schemas.microsoft.com/office/drawing/2014/main" id="{53BD3A35-C105-44FE-B221-F0957968FB5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3616207" y="2597543"/>
                    <a:ext cx="197439" cy="302152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32" name="Straight Connector 31">
                    <a:extLst>
                      <a:ext uri="{FF2B5EF4-FFF2-40B4-BE49-F238E27FC236}">
                        <a16:creationId xmlns:a16="http://schemas.microsoft.com/office/drawing/2014/main" id="{28090C6F-1F68-48FD-AE74-973E33EE5D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906649" y="2594773"/>
                    <a:ext cx="204461" cy="306838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</p:grp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87D4276F-0E1C-43FB-9E6E-4866D1A858D5}"/>
                    </a:ext>
                  </a:extLst>
                </p:cNvPr>
                <p:cNvSpPr/>
                <p:nvPr/>
              </p:nvSpPr>
              <p:spPr bwMode="auto">
                <a:xfrm>
                  <a:off x="3384645" y="1337451"/>
                  <a:ext cx="2047164" cy="259337"/>
                </a:xfrm>
                <a:custGeom>
                  <a:avLst/>
                  <a:gdLst>
                    <a:gd name="connsiteX0" fmla="*/ 0 w 2047164"/>
                    <a:gd name="connsiteY0" fmla="*/ 245689 h 259337"/>
                    <a:gd name="connsiteX1" fmla="*/ 1105468 w 2047164"/>
                    <a:gd name="connsiteY1" fmla="*/ 30 h 259337"/>
                    <a:gd name="connsiteX2" fmla="*/ 2047164 w 2047164"/>
                    <a:gd name="connsiteY2" fmla="*/ 259337 h 259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47164" h="259337">
                      <a:moveTo>
                        <a:pt x="0" y="245689"/>
                      </a:moveTo>
                      <a:cubicBezTo>
                        <a:pt x="382137" y="121722"/>
                        <a:pt x="764274" y="-2245"/>
                        <a:pt x="1105468" y="30"/>
                      </a:cubicBezTo>
                      <a:cubicBezTo>
                        <a:pt x="1446662" y="2305"/>
                        <a:pt x="1746913" y="130821"/>
                        <a:pt x="2047164" y="259337"/>
                      </a:cubicBezTo>
                    </a:path>
                  </a:pathLst>
                </a:custGeom>
                <a:noFill/>
                <a:ln w="3175">
                  <a:solidFill>
                    <a:schemeClr val="tx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C91FED01-EC19-4E7D-B090-6238111D9B39}"/>
                  </a:ext>
                </a:extLst>
              </p:cNvPr>
              <p:cNvSpPr txBox="1"/>
              <p:nvPr/>
            </p:nvSpPr>
            <p:spPr>
              <a:xfrm>
                <a:off x="2731649" y="865496"/>
                <a:ext cx="565035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...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[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</a:p>
            </p:txBody>
          </p: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6F9F25FA-E0EF-4D8C-A7AA-355343B180C6}"/>
                  </a:ext>
                </a:extLst>
              </p:cNvPr>
              <p:cNvGrpSpPr/>
              <p:nvPr/>
            </p:nvGrpSpPr>
            <p:grpSpPr>
              <a:xfrm>
                <a:off x="5105400" y="-385345"/>
                <a:ext cx="41268" cy="1348649"/>
                <a:chOff x="6030234" y="-144867"/>
                <a:chExt cx="41268" cy="1348649"/>
              </a:xfrm>
            </p:grpSpPr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FA955FB2-F598-4D19-87EC-F0CC8E449B3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030234" y="986879"/>
                  <a:ext cx="0" cy="21690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DBFD8939-FF99-4F23-B351-922B0709093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034314" y="714828"/>
                  <a:ext cx="0" cy="21690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849B9B76-74D8-4836-9C68-DA5689C519F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052908" y="428263"/>
                  <a:ext cx="0" cy="21690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7643EECB-B826-42F1-AA90-5B25FF68F69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071502" y="141698"/>
                  <a:ext cx="0" cy="21690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39" name="Straight Connector 38">
                  <a:extLst>
                    <a:ext uri="{FF2B5EF4-FFF2-40B4-BE49-F238E27FC236}">
                      <a16:creationId xmlns:a16="http://schemas.microsoft.com/office/drawing/2014/main" id="{B8323857-679A-4E21-A044-2AA7C3F933B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061068" y="-144867"/>
                  <a:ext cx="0" cy="21690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</p:grp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167E21C7-80F4-4060-87D7-C5FAE6389E8F}"/>
                </a:ext>
              </a:extLst>
            </p:cNvPr>
            <p:cNvGrpSpPr/>
            <p:nvPr/>
          </p:nvGrpSpPr>
          <p:grpSpPr>
            <a:xfrm>
              <a:off x="2299063" y="1698042"/>
              <a:ext cx="3703313" cy="0"/>
              <a:chOff x="2299063" y="1698042"/>
              <a:chExt cx="3703313" cy="0"/>
            </a:xfrm>
          </p:grpSpPr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49E65196-6D43-46BC-ACEF-6654F418C966}"/>
                  </a:ext>
                </a:extLst>
              </p:cNvPr>
              <p:cNvGrpSpPr/>
              <p:nvPr/>
            </p:nvGrpSpPr>
            <p:grpSpPr>
              <a:xfrm>
                <a:off x="2299063" y="1698042"/>
                <a:ext cx="2018211" cy="0"/>
                <a:chOff x="2299063" y="1698042"/>
                <a:chExt cx="2018211" cy="0"/>
              </a:xfrm>
            </p:grpSpPr>
            <p:cxnSp>
              <p:nvCxnSpPr>
                <p:cNvPr id="46" name="Straight Connector 45">
                  <a:extLst>
                    <a:ext uri="{FF2B5EF4-FFF2-40B4-BE49-F238E27FC236}">
                      <a16:creationId xmlns:a16="http://schemas.microsoft.com/office/drawing/2014/main" id="{DCF49D5C-8703-425E-93DD-930D88E855D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299063" y="1698042"/>
                  <a:ext cx="224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FF00FF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47" name="Straight Connector 46">
                  <a:extLst>
                    <a:ext uri="{FF2B5EF4-FFF2-40B4-BE49-F238E27FC236}">
                      <a16:creationId xmlns:a16="http://schemas.microsoft.com/office/drawing/2014/main" id="{06CA7EA9-8E60-44FF-86BB-145C80A5299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4093035" y="1698042"/>
                  <a:ext cx="224239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FF00FF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</p:grp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00E612D1-CEA7-44B8-8D46-E082D8AC771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778137" y="1698042"/>
                <a:ext cx="224239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A4DD12B-F187-4CE8-B084-3F14C0F8BA8B}"/>
                </a:ext>
              </a:extLst>
            </p:cNvPr>
            <p:cNvSpPr txBox="1"/>
            <p:nvPr/>
          </p:nvSpPr>
          <p:spPr>
            <a:xfrm>
              <a:off x="5522324" y="1313894"/>
              <a:ext cx="110707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anose="05050102010706020507" pitchFamily="18" charset="2"/>
                </a:rPr>
                <a:t>2</a:t>
              </a:r>
              <a:r>
                <a:rPr kumimoji="0" lang="en-US" altLang="en-US" sz="20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anose="05050102010706020507" pitchFamily="18" charset="2"/>
                </a:rPr>
                <a:t>i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anose="05050102010706020507" pitchFamily="18" charset="2"/>
                </a:rPr>
                <a:t> paths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5712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>
            <a:extLst>
              <a:ext uri="{FF2B5EF4-FFF2-40B4-BE49-F238E27FC236}">
                <a16:creationId xmlns:a16="http://schemas.microsoft.com/office/drawing/2014/main" id="{34189D19-115D-4D0B-B4F3-E506FD4FBA9C}"/>
              </a:ext>
            </a:extLst>
          </p:cNvPr>
          <p:cNvSpPr txBox="1">
            <a:spLocks noChangeArrowheads="1"/>
          </p:cNvSpPr>
          <p:nvPr/>
        </p:nvSpPr>
        <p:spPr>
          <a:xfrm>
            <a:off x="283026" y="-76200"/>
            <a:ext cx="8937174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  <a:sym typeface="Wingdings" panose="05000000000000000000" pitchFamily="2" charset="2"/>
              </a:rPr>
              <a:t>Proving Gödel’s Completeness Theorem</a:t>
            </a:r>
          </a:p>
        </p:txBody>
      </p:sp>
      <p:pic>
        <p:nvPicPr>
          <p:cNvPr id="44" name="Picture 7">
            <a:extLst>
              <a:ext uri="{FF2B5EF4-FFF2-40B4-BE49-F238E27FC236}">
                <a16:creationId xmlns:a16="http://schemas.microsoft.com/office/drawing/2014/main" id="{ABDFDFDA-799A-4DC4-9E1A-13F49CA329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996950" y="567158"/>
            <a:ext cx="1054100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AutoShape 55">
            <a:extLst>
              <a:ext uri="{FF2B5EF4-FFF2-40B4-BE49-F238E27FC236}">
                <a16:creationId xmlns:a16="http://schemas.microsoft.com/office/drawing/2014/main" id="{1770C3FA-A495-4717-A9B8-31E4AD6A2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603775"/>
            <a:ext cx="6096000" cy="924909"/>
          </a:xfrm>
          <a:prstGeom prst="wedgeRoundRectCallout">
            <a:avLst>
              <a:gd name="adj1" fmla="val -60299"/>
              <a:gd name="adj2" fmla="val 10192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sentence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in every 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there is a proof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 our proof system.</a:t>
            </a:r>
          </a:p>
        </p:txBody>
      </p:sp>
      <p:sp>
        <p:nvSpPr>
          <p:cNvPr id="10" name="AutoShape 55">
            <a:extLst>
              <a:ext uri="{FF2B5EF4-FFF2-40B4-BE49-F238E27FC236}">
                <a16:creationId xmlns:a16="http://schemas.microsoft.com/office/drawing/2014/main" id="{B2CBC81F-E89A-4919-9176-E20BEC57D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050" y="5015291"/>
            <a:ext cx="5791200" cy="1776294"/>
          </a:xfrm>
          <a:prstGeom prst="wedgeRoundRectCallout">
            <a:avLst>
              <a:gd name="adj1" fmla="val -54841"/>
              <a:gd name="adj2" fmla="val -36819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that this proves the result.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sentence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in every 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second option cannot happen.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Hence, this process constructs a proof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1" name="AutoShape 55">
            <a:extLst>
              <a:ext uri="{FF2B5EF4-FFF2-40B4-BE49-F238E27FC236}">
                <a16:creationId xmlns:a16="http://schemas.microsoft.com/office/drawing/2014/main" id="{D8CE38C9-374E-40B3-BD5A-B6EC6AB38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71" y="1732094"/>
            <a:ext cx="7543800" cy="3124200"/>
          </a:xfrm>
          <a:prstGeom prst="wedgeRoundRectCallout">
            <a:avLst>
              <a:gd name="adj1" fmla="val -36948"/>
              <a:gd name="adj2" fmla="val -54937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Given a sentence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start a very simple mechanical possibly infinite process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of building a proof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If this process terminates then you have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 (big but finite) proof that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true in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every 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And if it does not, then there is a simple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mechanical method of turning this infinite “proof”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into a 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in which is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false.</a:t>
            </a:r>
          </a:p>
        </p:txBody>
      </p:sp>
    </p:spTree>
    <p:extLst>
      <p:ext uri="{BB962C8B-B14F-4D97-AF65-F5344CB8AC3E}">
        <p14:creationId xmlns:p14="http://schemas.microsoft.com/office/powerpoint/2010/main" val="28406038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41" grpId="0" animBg="1"/>
      <p:bldP spid="10" grpId="0" animBg="1"/>
      <p:bldP spid="11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7">
            <a:extLst>
              <a:ext uri="{FF2B5EF4-FFF2-40B4-BE49-F238E27FC236}">
                <a16:creationId xmlns:a16="http://schemas.microsoft.com/office/drawing/2014/main" id="{ABDFDFDA-799A-4DC4-9E1A-13F49CA329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996950" y="567158"/>
            <a:ext cx="1054100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AutoShape 55">
            <a:extLst>
              <a:ext uri="{FF2B5EF4-FFF2-40B4-BE49-F238E27FC236}">
                <a16:creationId xmlns:a16="http://schemas.microsoft.com/office/drawing/2014/main" id="{1770C3FA-A495-4717-A9B8-31E4AD6A2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603775"/>
            <a:ext cx="6096000" cy="924909"/>
          </a:xfrm>
          <a:prstGeom prst="wedgeRoundRectCallout">
            <a:avLst>
              <a:gd name="adj1" fmla="val -60299"/>
              <a:gd name="adj2" fmla="val 10192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sentence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in every 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there is a proof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 our proof system.</a:t>
            </a:r>
          </a:p>
        </p:txBody>
      </p:sp>
      <p:sp>
        <p:nvSpPr>
          <p:cNvPr id="11" name="AutoShape 55">
            <a:extLst>
              <a:ext uri="{FF2B5EF4-FFF2-40B4-BE49-F238E27FC236}">
                <a16:creationId xmlns:a16="http://schemas.microsoft.com/office/drawing/2014/main" id="{D8CE38C9-374E-40B3-BD5A-B6EC6AB38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70" y="1732094"/>
            <a:ext cx="7877629" cy="4363906"/>
          </a:xfrm>
          <a:prstGeom prst="wedgeRoundRectCallout">
            <a:avLst>
              <a:gd name="adj1" fmla="val -36948"/>
              <a:gd name="adj2" fmla="val -54937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A 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specifies: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 Universe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of objects: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This could be {reals} or {boy &amp; girls}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But we will have each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be itself an object</a:t>
            </a:r>
          </a:p>
          <a:p>
            <a:pPr marL="74295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eg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x+5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father(x)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father(father(y))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Map each term to an object from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This could be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father(Josh) = Jeff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Oddly we map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to object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Map each predicate/relation/sentence to T/F.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This could be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Loves(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Josh,Jeff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 = 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We need to do this to make the root sequent false.  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AC975418-E0FB-4DA6-9BE7-6B6932C31CD1}"/>
              </a:ext>
            </a:extLst>
          </p:cNvPr>
          <p:cNvSpPr txBox="1">
            <a:spLocks noChangeArrowheads="1"/>
          </p:cNvSpPr>
          <p:nvPr/>
        </p:nvSpPr>
        <p:spPr>
          <a:xfrm>
            <a:off x="283026" y="-76200"/>
            <a:ext cx="8937174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  <a:sym typeface="Wingdings" panose="05000000000000000000" pitchFamily="2" charset="2"/>
              </a:rPr>
              <a:t>Proving Gödel’s Completeness Theorem</a:t>
            </a:r>
          </a:p>
        </p:txBody>
      </p:sp>
    </p:spTree>
    <p:extLst>
      <p:ext uri="{BB962C8B-B14F-4D97-AF65-F5344CB8AC3E}">
        <p14:creationId xmlns:p14="http://schemas.microsoft.com/office/powerpoint/2010/main" val="248888686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AutoShape 55">
            <a:extLst>
              <a:ext uri="{FF2B5EF4-FFF2-40B4-BE49-F238E27FC236}">
                <a16:creationId xmlns:a16="http://schemas.microsoft.com/office/drawing/2014/main" id="{CA977A11-6EDB-460F-B268-67D5A8901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269" y="3505200"/>
            <a:ext cx="6671331" cy="2195240"/>
          </a:xfrm>
          <a:prstGeom prst="wedgeRoundRectCallout">
            <a:avLst>
              <a:gd name="adj1" fmla="val -54841"/>
              <a:gd name="adj2" fmla="val -36819"/>
              <a:gd name="adj3" fmla="val 16667"/>
            </a:avLst>
          </a:prstGeom>
          <a:noFill/>
          <a:ln w="12700">
            <a:solidFill>
              <a:srgbClr val="E6E6E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this process goes on infinitely,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there is an infinite path.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make every sequent in this path false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making every clause on its left hand side true and every clause on its right false.</a:t>
            </a:r>
          </a:p>
        </p:txBody>
      </p:sp>
      <p:sp>
        <p:nvSpPr>
          <p:cNvPr id="42" name="AutoShape 55">
            <a:extLst>
              <a:ext uri="{FF2B5EF4-FFF2-40B4-BE49-F238E27FC236}">
                <a16:creationId xmlns:a16="http://schemas.microsoft.com/office/drawing/2014/main" id="{8E7BBCA5-F2DC-4FC7-B53D-DC20D2121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31" y="5780361"/>
            <a:ext cx="5753169" cy="965414"/>
          </a:xfrm>
          <a:prstGeom prst="wedgeRoundRectCallout">
            <a:avLst>
              <a:gd name="adj1" fmla="val -54841"/>
              <a:gd name="adj2" fmla="val -36819"/>
              <a:gd name="adj3" fmla="val 16667"/>
            </a:avLst>
          </a:prstGeom>
          <a:noFill/>
          <a:ln w="12700">
            <a:solidFill>
              <a:srgbClr val="E6E6E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no clause appears both on the left and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right or the path would have terminated.</a:t>
            </a: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38703E7D-DA78-4339-8B72-3DC83CCEC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55" y="5791200"/>
            <a:ext cx="3306093" cy="965414"/>
          </a:xfrm>
          <a:prstGeom prst="wedgeRoundRectCallout">
            <a:avLst>
              <a:gd name="adj1" fmla="val -54841"/>
              <a:gd name="adj2" fmla="val -36819"/>
              <a:gd name="adj3" fmla="val 16667"/>
            </a:avLst>
          </a:prstGeom>
          <a:noFill/>
          <a:ln w="12700">
            <a:solidFill>
              <a:srgbClr val="E6E6E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no clause is made both true and false.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FB02D1BC-AC38-4ECA-BF93-435EC665FFC0}"/>
              </a:ext>
            </a:extLst>
          </p:cNvPr>
          <p:cNvGrpSpPr/>
          <p:nvPr/>
        </p:nvGrpSpPr>
        <p:grpSpPr>
          <a:xfrm>
            <a:off x="-205014" y="-101942"/>
            <a:ext cx="9906000" cy="787742"/>
            <a:chOff x="-243114" y="-89961"/>
            <a:chExt cx="9906000" cy="787742"/>
          </a:xfrm>
        </p:grpSpPr>
        <p:sp>
          <p:nvSpPr>
            <p:cNvPr id="48" name="Rectangle 2">
              <a:extLst>
                <a:ext uri="{FF2B5EF4-FFF2-40B4-BE49-F238E27FC236}">
                  <a16:creationId xmlns:a16="http://schemas.microsoft.com/office/drawing/2014/main" id="{2622582F-84DD-40F2-BC44-C26825E31559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49" name="Rectangle 2">
              <a:extLst>
                <a:ext uri="{FF2B5EF4-FFF2-40B4-BE49-F238E27FC236}">
                  <a16:creationId xmlns:a16="http://schemas.microsoft.com/office/drawing/2014/main" id="{304BB40E-FBD2-4FAB-8226-C0BFD6798AE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50C9CEF-ED4C-4CFF-BBC3-CC41BF6941BF}"/>
              </a:ext>
            </a:extLst>
          </p:cNvPr>
          <p:cNvGrpSpPr/>
          <p:nvPr/>
        </p:nvGrpSpPr>
        <p:grpSpPr>
          <a:xfrm>
            <a:off x="304800" y="-385345"/>
            <a:ext cx="8498476" cy="3666778"/>
            <a:chOff x="304800" y="-385345"/>
            <a:chExt cx="8498476" cy="3666778"/>
          </a:xfrm>
        </p:grpSpPr>
        <p:sp>
          <p:nvSpPr>
            <p:cNvPr id="43" name="AutoShape 8">
              <a:extLst>
                <a:ext uri="{FF2B5EF4-FFF2-40B4-BE49-F238E27FC236}">
                  <a16:creationId xmlns:a16="http://schemas.microsoft.com/office/drawing/2014/main" id="{FE82687D-9C7D-401B-80BC-93E39E2F5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533400"/>
              <a:ext cx="8229600" cy="2748033"/>
            </a:xfrm>
            <a:prstGeom prst="wedgeRectCallout">
              <a:avLst>
                <a:gd name="adj1" fmla="val -53976"/>
                <a:gd name="adj2" fmla="val -30776"/>
              </a:avLst>
            </a:prstGeom>
            <a:noFill/>
            <a:ln w="12700" cap="flat" cmpd="sng" algn="ctr">
              <a:solidFill>
                <a:srgbClr val="FF00FF">
                  <a:lumMod val="10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D78AEE5C-75F5-4DE1-971A-CC7E85741325}"/>
                </a:ext>
              </a:extLst>
            </p:cNvPr>
            <p:cNvGrpSpPr/>
            <p:nvPr/>
          </p:nvGrpSpPr>
          <p:grpSpPr>
            <a:xfrm>
              <a:off x="326408" y="-385345"/>
              <a:ext cx="8476868" cy="3666778"/>
              <a:chOff x="326408" y="-385345"/>
              <a:chExt cx="8476868" cy="3666778"/>
            </a:xfrm>
          </p:grpSpPr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4BF471F9-CA2F-4E88-94FB-8354E36CD553}"/>
                  </a:ext>
                </a:extLst>
              </p:cNvPr>
              <p:cNvSpPr txBox="1"/>
              <p:nvPr/>
            </p:nvSpPr>
            <p:spPr>
              <a:xfrm>
                <a:off x="2362200" y="2819768"/>
                <a:ext cx="50292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[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A719D7E9-DC7B-4489-BBF2-14AEBC777EEF}"/>
                  </a:ext>
                </a:extLst>
              </p:cNvPr>
              <p:cNvSpPr txBox="1"/>
              <p:nvPr/>
            </p:nvSpPr>
            <p:spPr>
              <a:xfrm>
                <a:off x="2528248" y="2424752"/>
                <a:ext cx="50292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7BE92515-0373-4F44-AB25-815EB0EAFC52}"/>
                  </a:ext>
                </a:extLst>
              </p:cNvPr>
              <p:cNvSpPr txBox="1"/>
              <p:nvPr/>
            </p:nvSpPr>
            <p:spPr>
              <a:xfrm>
                <a:off x="2930856" y="1981200"/>
                <a:ext cx="50292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F367D9F4-26BB-4AB6-A0AD-8235CA4A9E27}"/>
                  </a:ext>
                </a:extLst>
              </p:cNvPr>
              <p:cNvSpPr txBox="1"/>
              <p:nvPr/>
            </p:nvSpPr>
            <p:spPr>
              <a:xfrm>
                <a:off x="6767484" y="1647219"/>
                <a:ext cx="203579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[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2E796FEF-6A03-415A-907F-F8F7BB607DB4}"/>
                  </a:ext>
                </a:extLst>
              </p:cNvPr>
              <p:cNvSpPr txBox="1"/>
              <p:nvPr/>
            </p:nvSpPr>
            <p:spPr>
              <a:xfrm>
                <a:off x="7323074" y="2862379"/>
                <a:ext cx="90652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Invalid</a:t>
                </a:r>
              </a:p>
            </p:txBody>
          </p: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98EC15CF-2A1A-46A5-A495-EC1A081588FD}"/>
                  </a:ext>
                </a:extLst>
              </p:cNvPr>
              <p:cNvSpPr txBox="1"/>
              <p:nvPr/>
            </p:nvSpPr>
            <p:spPr>
              <a:xfrm>
                <a:off x="326408" y="1647219"/>
                <a:ext cx="188339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8A81AC0A-AD9F-4D45-9B89-21D422E4632C}"/>
                  </a:ext>
                </a:extLst>
              </p:cNvPr>
              <p:cNvSpPr txBox="1"/>
              <p:nvPr/>
            </p:nvSpPr>
            <p:spPr>
              <a:xfrm>
                <a:off x="1850408" y="1647219"/>
                <a:ext cx="2021663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[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)]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22CC31EB-871D-4319-B682-BF18165D5602}"/>
                  </a:ext>
                </a:extLst>
              </p:cNvPr>
              <p:cNvSpPr txBox="1"/>
              <p:nvPr/>
            </p:nvSpPr>
            <p:spPr>
              <a:xfrm>
                <a:off x="3352800" y="1647219"/>
                <a:ext cx="20665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[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)]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8346167F-3EE9-4EAA-8F9B-301FF0627677}"/>
                  </a:ext>
                </a:extLst>
              </p:cNvPr>
              <p:cNvSpPr txBox="1"/>
              <p:nvPr/>
            </p:nvSpPr>
            <p:spPr>
              <a:xfrm>
                <a:off x="4876800" y="1647219"/>
                <a:ext cx="240247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...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[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)]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5B4319F9-9DA9-4A97-9BEF-FA2F21E1F6B9}"/>
                  </a:ext>
                </a:extLst>
              </p:cNvPr>
              <p:cNvGrpSpPr/>
              <p:nvPr/>
            </p:nvGrpSpPr>
            <p:grpSpPr>
              <a:xfrm>
                <a:off x="2507799" y="1251485"/>
                <a:ext cx="4005065" cy="514771"/>
                <a:chOff x="2507799" y="1251485"/>
                <a:chExt cx="4005065" cy="514771"/>
              </a:xfrm>
            </p:grpSpPr>
            <p:grpSp>
              <p:nvGrpSpPr>
                <p:cNvPr id="66" name="Group 65">
                  <a:extLst>
                    <a:ext uri="{FF2B5EF4-FFF2-40B4-BE49-F238E27FC236}">
                      <a16:creationId xmlns:a16="http://schemas.microsoft.com/office/drawing/2014/main" id="{0CF4E097-8263-4E3E-9E34-60FDAF3DC763}"/>
                    </a:ext>
                  </a:extLst>
                </p:cNvPr>
                <p:cNvGrpSpPr/>
                <p:nvPr/>
              </p:nvGrpSpPr>
              <p:grpSpPr>
                <a:xfrm>
                  <a:off x="2507799" y="1251485"/>
                  <a:ext cx="3516786" cy="390547"/>
                  <a:chOff x="1905000" y="2590800"/>
                  <a:chExt cx="3516786" cy="390547"/>
                </a:xfrm>
              </p:grpSpPr>
              <p:cxnSp>
                <p:nvCxnSpPr>
                  <p:cNvPr id="69" name="Straight Connector 68">
                    <a:extLst>
                      <a:ext uri="{FF2B5EF4-FFF2-40B4-BE49-F238E27FC236}">
                        <a16:creationId xmlns:a16="http://schemas.microsoft.com/office/drawing/2014/main" id="{AD8AEB3D-0907-4BEF-B835-6D91E203595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1905000" y="2667000"/>
                    <a:ext cx="1676400" cy="314347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70" name="Straight Connector 69">
                    <a:extLst>
                      <a:ext uri="{FF2B5EF4-FFF2-40B4-BE49-F238E27FC236}">
                        <a16:creationId xmlns:a16="http://schemas.microsoft.com/office/drawing/2014/main" id="{11A61874-5CDF-4F96-9EC7-467AAC8CCD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4074545" y="2667000"/>
                    <a:ext cx="1347241" cy="314347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arrow" w="med" len="med"/>
                    <a:tailEnd type="none"/>
                  </a:ln>
                  <a:effectLst/>
                </p:spPr>
              </p:cxnSp>
              <p:cxnSp>
                <p:nvCxnSpPr>
                  <p:cNvPr id="71" name="Straight Connector 70">
                    <a:extLst>
                      <a:ext uri="{FF2B5EF4-FFF2-40B4-BE49-F238E27FC236}">
                        <a16:creationId xmlns:a16="http://schemas.microsoft.com/office/drawing/2014/main" id="{5035BCFA-A0AF-4B25-8D47-8D8CA9D48D7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3048000" y="2590800"/>
                    <a:ext cx="685800" cy="368939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72" name="Straight Connector 71">
                    <a:extLst>
                      <a:ext uri="{FF2B5EF4-FFF2-40B4-BE49-F238E27FC236}">
                        <a16:creationId xmlns:a16="http://schemas.microsoft.com/office/drawing/2014/main" id="{95E59549-02E1-4861-B176-8DE2970625F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952853" y="2629528"/>
                    <a:ext cx="433212" cy="308603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73" name="Straight Connector 72">
                    <a:extLst>
                      <a:ext uri="{FF2B5EF4-FFF2-40B4-BE49-F238E27FC236}">
                        <a16:creationId xmlns:a16="http://schemas.microsoft.com/office/drawing/2014/main" id="{E1FC710A-21D3-455C-A92C-1476A26722A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3616207" y="2597543"/>
                    <a:ext cx="197439" cy="302152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74" name="Straight Connector 73">
                    <a:extLst>
                      <a:ext uri="{FF2B5EF4-FFF2-40B4-BE49-F238E27FC236}">
                        <a16:creationId xmlns:a16="http://schemas.microsoft.com/office/drawing/2014/main" id="{B8140BF8-08B4-4A8D-96F5-DE079580712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906649" y="2594773"/>
                    <a:ext cx="204461" cy="306838"/>
                  </a:xfrm>
                  <a:prstGeom prst="line">
                    <a:avLst/>
                  </a:prstGeom>
                  <a:noFill/>
                  <a:ln w="25400" cap="flat" cmpd="sng" algn="ctr">
                    <a:solidFill>
                      <a:srgbClr val="FFFF00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</p:grpSp>
            <p:sp>
              <p:nvSpPr>
                <p:cNvPr id="67" name="TextBox 66">
                  <a:extLst>
                    <a:ext uri="{FF2B5EF4-FFF2-40B4-BE49-F238E27FC236}">
                      <a16:creationId xmlns:a16="http://schemas.microsoft.com/office/drawing/2014/main" id="{0C4BA8B6-8723-4D21-B3F7-FE2C0483396D}"/>
                    </a:ext>
                  </a:extLst>
                </p:cNvPr>
                <p:cNvSpPr txBox="1"/>
                <p:nvPr/>
              </p:nvSpPr>
              <p:spPr>
                <a:xfrm>
                  <a:off x="5405788" y="1366146"/>
                  <a:ext cx="1107076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Times New Roman"/>
                      <a:ea typeface="+mn-ea"/>
                      <a:cs typeface="+mn-cs"/>
                      <a:sym typeface="Symbol" panose="05050102010706020507" pitchFamily="18" charset="2"/>
                    </a:rPr>
                    <a:t>2</a:t>
                  </a:r>
                  <a:r>
                    <a:rPr kumimoji="0" lang="en-US" altLang="en-US" sz="2000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Times New Roman"/>
                      <a:ea typeface="+mn-ea"/>
                      <a:cs typeface="+mn-cs"/>
                      <a:sym typeface="Symbol" panose="05050102010706020507" pitchFamily="18" charset="2"/>
                    </a:rPr>
                    <a:t>i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Times New Roman"/>
                      <a:ea typeface="+mn-ea"/>
                      <a:cs typeface="+mn-cs"/>
                      <a:sym typeface="Symbol" panose="05050102010706020507" pitchFamily="18" charset="2"/>
                    </a:rPr>
                    <a:t> paths</a:t>
                  </a:r>
                  <a:endPara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D8ADC1C1-2815-44FC-8E36-436147A4737C}"/>
                    </a:ext>
                  </a:extLst>
                </p:cNvPr>
                <p:cNvSpPr/>
                <p:nvPr/>
              </p:nvSpPr>
              <p:spPr bwMode="auto">
                <a:xfrm>
                  <a:off x="3384645" y="1337451"/>
                  <a:ext cx="2047164" cy="259337"/>
                </a:xfrm>
                <a:custGeom>
                  <a:avLst/>
                  <a:gdLst>
                    <a:gd name="connsiteX0" fmla="*/ 0 w 2047164"/>
                    <a:gd name="connsiteY0" fmla="*/ 245689 h 259337"/>
                    <a:gd name="connsiteX1" fmla="*/ 1105468 w 2047164"/>
                    <a:gd name="connsiteY1" fmla="*/ 30 h 259337"/>
                    <a:gd name="connsiteX2" fmla="*/ 2047164 w 2047164"/>
                    <a:gd name="connsiteY2" fmla="*/ 259337 h 259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47164" h="259337">
                      <a:moveTo>
                        <a:pt x="0" y="245689"/>
                      </a:moveTo>
                      <a:cubicBezTo>
                        <a:pt x="382137" y="121722"/>
                        <a:pt x="764274" y="-2245"/>
                        <a:pt x="1105468" y="30"/>
                      </a:cubicBezTo>
                      <a:cubicBezTo>
                        <a:pt x="1446662" y="2305"/>
                        <a:pt x="1746913" y="130821"/>
                        <a:pt x="2047164" y="259337"/>
                      </a:cubicBezTo>
                    </a:path>
                  </a:pathLst>
                </a:custGeom>
                <a:noFill/>
                <a:ln w="3175">
                  <a:solidFill>
                    <a:schemeClr val="tx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1FD34DA2-EA96-4AA3-AFED-CA967AFC5D88}"/>
                  </a:ext>
                </a:extLst>
              </p:cNvPr>
              <p:cNvSpPr txBox="1"/>
              <p:nvPr/>
            </p:nvSpPr>
            <p:spPr>
              <a:xfrm>
                <a:off x="2731649" y="865496"/>
                <a:ext cx="565035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 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...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US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0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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[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β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(x)] </a:t>
                </a:r>
              </a:p>
            </p:txBody>
          </p:sp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7E7DB4F0-B758-4D26-ABAD-8B825FD51CB1}"/>
                  </a:ext>
                </a:extLst>
              </p:cNvPr>
              <p:cNvGrpSpPr/>
              <p:nvPr/>
            </p:nvGrpSpPr>
            <p:grpSpPr>
              <a:xfrm>
                <a:off x="5105400" y="-385345"/>
                <a:ext cx="41268" cy="1348649"/>
                <a:chOff x="6030234" y="-144867"/>
                <a:chExt cx="41268" cy="1348649"/>
              </a:xfrm>
            </p:grpSpPr>
            <p:cxnSp>
              <p:nvCxnSpPr>
                <p:cNvPr id="61" name="Straight Connector 60">
                  <a:extLst>
                    <a:ext uri="{FF2B5EF4-FFF2-40B4-BE49-F238E27FC236}">
                      <a16:creationId xmlns:a16="http://schemas.microsoft.com/office/drawing/2014/main" id="{CFB2EAFD-6F5D-40F0-86BC-693283C811E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030234" y="986879"/>
                  <a:ext cx="0" cy="21690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62" name="Straight Connector 61">
                  <a:extLst>
                    <a:ext uri="{FF2B5EF4-FFF2-40B4-BE49-F238E27FC236}">
                      <a16:creationId xmlns:a16="http://schemas.microsoft.com/office/drawing/2014/main" id="{AF1566C2-8777-4F2D-B55C-EC16CB2EB9D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034314" y="714828"/>
                  <a:ext cx="0" cy="21690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63" name="Straight Connector 62">
                  <a:extLst>
                    <a:ext uri="{FF2B5EF4-FFF2-40B4-BE49-F238E27FC236}">
                      <a16:creationId xmlns:a16="http://schemas.microsoft.com/office/drawing/2014/main" id="{7A22C20C-77E9-4F24-9898-F8FF7BF42AC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052908" y="428263"/>
                  <a:ext cx="0" cy="21690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64" name="Straight Connector 63">
                  <a:extLst>
                    <a:ext uri="{FF2B5EF4-FFF2-40B4-BE49-F238E27FC236}">
                      <a16:creationId xmlns:a16="http://schemas.microsoft.com/office/drawing/2014/main" id="{46F6EF05-C94C-4855-92A5-56EA514B42A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071502" y="141698"/>
                  <a:ext cx="0" cy="21690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EBEB091A-1E50-4EBC-B0E3-E63A54AB70B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6061068" y="-144867"/>
                  <a:ext cx="0" cy="21690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</p:grpSp>
        </p:grp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A82074A6-4A05-4497-82E9-FE39E113365D}"/>
              </a:ext>
            </a:extLst>
          </p:cNvPr>
          <p:cNvSpPr txBox="1"/>
          <p:nvPr/>
        </p:nvSpPr>
        <p:spPr>
          <a:xfrm>
            <a:off x="3633244" y="445982"/>
            <a:ext cx="287961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Make this sequent false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D31310C7-179C-428C-A8C8-2303292CF5A0}"/>
              </a:ext>
            </a:extLst>
          </p:cNvPr>
          <p:cNvSpPr txBox="1"/>
          <p:nvPr/>
        </p:nvSpPr>
        <p:spPr>
          <a:xfrm>
            <a:off x="1752601" y="673514"/>
            <a:ext cx="27432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Make these clauses true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14419452-94F2-4E02-8ABE-621D46EBA594}"/>
              </a:ext>
            </a:extLst>
          </p:cNvPr>
          <p:cNvSpPr txBox="1"/>
          <p:nvPr/>
        </p:nvSpPr>
        <p:spPr>
          <a:xfrm>
            <a:off x="5013707" y="673514"/>
            <a:ext cx="329765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Make these clauses false</a:t>
            </a:r>
          </a:p>
        </p:txBody>
      </p:sp>
    </p:spTree>
    <p:extLst>
      <p:ext uri="{BB962C8B-B14F-4D97-AF65-F5344CB8AC3E}">
        <p14:creationId xmlns:p14="http://schemas.microsoft.com/office/powerpoint/2010/main" val="1334732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2" grpId="0" animBg="1"/>
      <p:bldP spid="45" grpId="0" animBg="1"/>
      <p:bldP spid="75" grpId="0"/>
      <p:bldP spid="76" grpId="0"/>
      <p:bldP spid="77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7">
            <a:extLst>
              <a:ext uri="{FF2B5EF4-FFF2-40B4-BE49-F238E27FC236}">
                <a16:creationId xmlns:a16="http://schemas.microsoft.com/office/drawing/2014/main" id="{ABDFDFDA-799A-4DC4-9E1A-13F49CA329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996950" y="567158"/>
            <a:ext cx="1054100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AutoShape 55">
            <a:extLst>
              <a:ext uri="{FF2B5EF4-FFF2-40B4-BE49-F238E27FC236}">
                <a16:creationId xmlns:a16="http://schemas.microsoft.com/office/drawing/2014/main" id="{1770C3FA-A495-4717-A9B8-31E4AD6A2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603775"/>
            <a:ext cx="6096000" cy="924909"/>
          </a:xfrm>
          <a:prstGeom prst="wedgeRoundRectCallout">
            <a:avLst>
              <a:gd name="adj1" fmla="val -60299"/>
              <a:gd name="adj2" fmla="val 10192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sentence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in every 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there is a proof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 our proof system.</a:t>
            </a:r>
          </a:p>
        </p:txBody>
      </p:sp>
      <p:sp>
        <p:nvSpPr>
          <p:cNvPr id="11" name="AutoShape 55">
            <a:extLst>
              <a:ext uri="{FF2B5EF4-FFF2-40B4-BE49-F238E27FC236}">
                <a16:creationId xmlns:a16="http://schemas.microsoft.com/office/drawing/2014/main" id="{D8CE38C9-374E-40B3-BD5A-B6EC6AB38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70" y="1732094"/>
            <a:ext cx="7877629" cy="4363906"/>
          </a:xfrm>
          <a:prstGeom prst="wedgeRoundRectCallout">
            <a:avLst>
              <a:gd name="adj1" fmla="val -36948"/>
              <a:gd name="adj2" fmla="val -54937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A 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specifies: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 Universe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of objects: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This could be {reals} or {boy &amp; girls}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But we will have each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be itself an object</a:t>
            </a:r>
          </a:p>
          <a:p>
            <a:pPr marL="74295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eg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 = x+5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t = father(x)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t = father(father(y))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Map each term to an object from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This could be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father(Josh) = Jeff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Oddly we map term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to object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Map each predicate/relation/sentence to T/F.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This could be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Loves(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Josh,Jeff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 = 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We need to do this to make the root sequent false.  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AC975418-E0FB-4DA6-9BE7-6B6932C31CD1}"/>
              </a:ext>
            </a:extLst>
          </p:cNvPr>
          <p:cNvSpPr txBox="1">
            <a:spLocks noChangeArrowheads="1"/>
          </p:cNvSpPr>
          <p:nvPr/>
        </p:nvSpPr>
        <p:spPr>
          <a:xfrm>
            <a:off x="283026" y="-76200"/>
            <a:ext cx="8937174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  <a:sym typeface="Wingdings" panose="05000000000000000000" pitchFamily="2" charset="2"/>
              </a:rPr>
              <a:t>Proving Gödel’s Completeness Theorem</a:t>
            </a:r>
          </a:p>
        </p:txBody>
      </p:sp>
      <p:sp>
        <p:nvSpPr>
          <p:cNvPr id="7" name="AutoShape 55">
            <a:extLst>
              <a:ext uri="{FF2B5EF4-FFF2-40B4-BE49-F238E27FC236}">
                <a16:creationId xmlns:a16="http://schemas.microsoft.com/office/drawing/2014/main" id="{DB3E1EE9-B0E3-4310-BF4A-8816B076E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6113417"/>
            <a:ext cx="3458030" cy="476565"/>
          </a:xfrm>
          <a:prstGeom prst="wedgeRoundRectCallout">
            <a:avLst>
              <a:gd name="adj1" fmla="val -36948"/>
              <a:gd name="adj2" fmla="val -54937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This competes the proof!</a:t>
            </a:r>
          </a:p>
        </p:txBody>
      </p:sp>
    </p:spTree>
    <p:extLst>
      <p:ext uri="{BB962C8B-B14F-4D97-AF65-F5344CB8AC3E}">
        <p14:creationId xmlns:p14="http://schemas.microsoft.com/office/powerpoint/2010/main" val="48653036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11" grpId="0" animBg="1"/>
      <p:bldP spid="7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itle 1"/>
          <p:cNvSpPr>
            <a:spLocks noGrp="1"/>
          </p:cNvSpPr>
          <p:nvPr>
            <p:ph type="title"/>
          </p:nvPr>
        </p:nvSpPr>
        <p:spPr>
          <a:xfrm>
            <a:off x="685800" y="1981200"/>
            <a:ext cx="7772400" cy="1143000"/>
          </a:xfrm>
        </p:spPr>
        <p:txBody>
          <a:bodyPr/>
          <a:lstStyle/>
          <a:p>
            <a:r>
              <a:rPr lang="en-CA" altLang="en-US"/>
              <a:t>End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D3E07AC-C76F-4180-ABB0-344B22BB069B}"/>
              </a:ext>
            </a:extLst>
          </p:cNvPr>
          <p:cNvGrpSpPr/>
          <p:nvPr/>
        </p:nvGrpSpPr>
        <p:grpSpPr>
          <a:xfrm>
            <a:off x="4933950" y="609600"/>
            <a:ext cx="3657600" cy="2057400"/>
            <a:chOff x="4933950" y="609600"/>
            <a:chExt cx="3657600" cy="2057400"/>
          </a:xfrm>
        </p:grpSpPr>
        <p:sp>
          <p:nvSpPr>
            <p:cNvPr id="21" name="AutoShape 8"/>
            <p:cNvSpPr>
              <a:spLocks noChangeArrowheads="1"/>
            </p:cNvSpPr>
            <p:nvPr/>
          </p:nvSpPr>
          <p:spPr bwMode="auto">
            <a:xfrm>
              <a:off x="4933950" y="1219200"/>
              <a:ext cx="3657600" cy="1447800"/>
            </a:xfrm>
            <a:prstGeom prst="wedgeRectCallout">
              <a:avLst>
                <a:gd name="adj1" fmla="val -66254"/>
                <a:gd name="adj2" fmla="val 30413"/>
              </a:avLst>
            </a:prstGeom>
            <a:noFill/>
            <a:ln w="12700">
              <a:solidFill>
                <a:srgbClr val="4D020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dirty="0"/>
                <a:t>If one problem has 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dirty="0"/>
                <a:t>a fast algorithm 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dirty="0"/>
                <a:t>then so does another.</a:t>
              </a:r>
              <a:endParaRPr lang="en-US" altLang="en-US" sz="28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51868163-DD5A-493B-A320-E19B5F0AB24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324600" y="609600"/>
              <a:ext cx="0" cy="6096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7AE8F18-9503-427E-B52C-66D986069106}"/>
              </a:ext>
            </a:extLst>
          </p:cNvPr>
          <p:cNvGrpSpPr/>
          <p:nvPr/>
        </p:nvGrpSpPr>
        <p:grpSpPr>
          <a:xfrm>
            <a:off x="228600" y="699052"/>
            <a:ext cx="3581400" cy="2633870"/>
            <a:chOff x="228600" y="699052"/>
            <a:chExt cx="3581400" cy="2633870"/>
          </a:xfrm>
        </p:grpSpPr>
        <p:sp>
          <p:nvSpPr>
            <p:cNvPr id="18" name="AutoShape 8"/>
            <p:cNvSpPr>
              <a:spLocks noChangeArrowheads="1"/>
            </p:cNvSpPr>
            <p:nvPr/>
          </p:nvSpPr>
          <p:spPr bwMode="auto">
            <a:xfrm>
              <a:off x="838200" y="1295400"/>
              <a:ext cx="2971800" cy="914400"/>
            </a:xfrm>
            <a:prstGeom prst="wedgeRectCallout">
              <a:avLst>
                <a:gd name="adj1" fmla="val -39390"/>
                <a:gd name="adj2" fmla="val 84837"/>
              </a:avLst>
            </a:prstGeom>
            <a:noFill/>
            <a:ln w="12700">
              <a:solidFill>
                <a:srgbClr val="4D020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dirty="0"/>
                <a:t>Non-Deterministic</a:t>
              </a:r>
              <a:br>
                <a:rPr lang="en-CA" altLang="en-US" sz="2800" dirty="0"/>
              </a:br>
              <a:r>
                <a:rPr lang="en-CA" altLang="en-US" sz="2800" dirty="0"/>
                <a:t>Polynomial Time</a:t>
              </a:r>
              <a:endParaRPr lang="en-US" altLang="en-US" sz="2800" dirty="0"/>
            </a:p>
          </p:txBody>
        </p:sp>
        <p:pic>
          <p:nvPicPr>
            <p:cNvPr id="19" name="Picture 18" descr="&lt;strong&gt;Clipart&lt;/strong&gt; - Beautiful Black &lt;strong&gt;Woman&lt;/strong&gt;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8600" y="2344517"/>
              <a:ext cx="965133" cy="988405"/>
            </a:xfrm>
            <a:prstGeom prst="rect">
              <a:avLst/>
            </a:prstGeom>
          </p:spPr>
        </p:pic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D89359A7-1EA3-497A-A597-E1E993A0D1D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66460" y="699052"/>
              <a:ext cx="0" cy="6096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12" name="AutoShape 8">
            <a:extLst>
              <a:ext uri="{FF2B5EF4-FFF2-40B4-BE49-F238E27FC236}">
                <a16:creationId xmlns:a16="http://schemas.microsoft.com/office/drawing/2014/main" id="{4883F5AE-8594-457E-AA6B-854EECF68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124200"/>
            <a:ext cx="4876800" cy="2514600"/>
          </a:xfrm>
          <a:prstGeom prst="wedgeRectCallout">
            <a:avLst>
              <a:gd name="adj1" fmla="val -59461"/>
              <a:gd name="adj2" fmla="val -35990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/>
              <a:t>Sorry for the change of notation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dirty="0"/>
          </a:p>
        </p:txBody>
      </p:sp>
      <p:graphicFrame>
        <p:nvGraphicFramePr>
          <p:cNvPr id="17" name="Table 4">
            <a:extLst>
              <a:ext uri="{FF2B5EF4-FFF2-40B4-BE49-F238E27FC236}">
                <a16:creationId xmlns:a16="http://schemas.microsoft.com/office/drawing/2014/main" id="{47FD8674-5F47-4AC1-9A88-5CEB862BED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4736442"/>
              </p:ext>
            </p:extLst>
          </p:nvPr>
        </p:nvGraphicFramePr>
        <p:xfrm>
          <a:off x="2895600" y="3657600"/>
          <a:ext cx="3810000" cy="1112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1619843632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377741501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88902012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US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dirty="0">
                          <a:solidFill>
                            <a:schemeClr val="bg2"/>
                          </a:solidFill>
                        </a:rPr>
                        <a:t>Previous</a:t>
                      </a:r>
                      <a:endParaRPr lang="en-US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New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24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CA" sz="1800" dirty="0">
                          <a:solidFill>
                            <a:schemeClr val="bg2"/>
                          </a:solidFill>
                        </a:rPr>
                        <a:t>Circuit</a:t>
                      </a:r>
                      <a:endParaRPr lang="en-US" dirty="0">
                        <a:solidFill>
                          <a:schemeClr val="bg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dirty="0">
                          <a:solidFill>
                            <a:schemeClr val="bg2"/>
                          </a:solidFill>
                        </a:rPr>
                        <a:t>C</a:t>
                      </a:r>
                      <a:endParaRPr lang="en-US" dirty="0">
                        <a:solidFill>
                          <a:schemeClr val="bg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118927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sz="1800" dirty="0">
                          <a:solidFill>
                            <a:schemeClr val="bg2"/>
                          </a:solidFill>
                        </a:rPr>
                        <a:t>Assignment</a:t>
                      </a:r>
                      <a:endParaRPr lang="en-US" sz="1800" dirty="0">
                        <a:solidFill>
                          <a:schemeClr val="bg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44734811"/>
                  </a:ext>
                </a:extLst>
              </a:tr>
            </a:tbl>
          </a:graphicData>
        </a:graphic>
      </p:graphicFrame>
      <p:grpSp>
        <p:nvGrpSpPr>
          <p:cNvPr id="29" name="Group 28">
            <a:extLst>
              <a:ext uri="{FF2B5EF4-FFF2-40B4-BE49-F238E27FC236}">
                <a16:creationId xmlns:a16="http://schemas.microsoft.com/office/drawing/2014/main" id="{A996663C-F997-408E-B321-9D46CE0C5D69}"/>
              </a:ext>
            </a:extLst>
          </p:cNvPr>
          <p:cNvGrpSpPr/>
          <p:nvPr/>
        </p:nvGrpSpPr>
        <p:grpSpPr>
          <a:xfrm>
            <a:off x="2514600" y="4636116"/>
            <a:ext cx="2270656" cy="667404"/>
            <a:chOff x="2770292" y="5245716"/>
            <a:chExt cx="2270656" cy="667404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6EBBD03-16B3-4D1B-932F-F44D3A4F1FE6}"/>
                </a:ext>
              </a:extLst>
            </p:cNvPr>
            <p:cNvSpPr/>
            <p:nvPr/>
          </p:nvSpPr>
          <p:spPr>
            <a:xfrm>
              <a:off x="2770292" y="5451455"/>
              <a:ext cx="20794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sz="2400" dirty="0"/>
                <a:t>Input to Circuit</a:t>
              </a:r>
              <a:endParaRPr lang="en-US" sz="2400" dirty="0"/>
            </a:p>
          </p:txBody>
        </p: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CAF9FA5A-94B0-406F-865D-B16CE9BD00E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05097" y="5245716"/>
              <a:ext cx="1535851" cy="329102"/>
            </a:xfrm>
            <a:prstGeom prst="straightConnector1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5D2CF50-F7F6-4319-BFA4-2994E8A5F78E}"/>
              </a:ext>
            </a:extLst>
          </p:cNvPr>
          <p:cNvGrpSpPr/>
          <p:nvPr/>
        </p:nvGrpSpPr>
        <p:grpSpPr>
          <a:xfrm>
            <a:off x="2998893" y="4265690"/>
            <a:ext cx="2993815" cy="1449310"/>
            <a:chOff x="3254585" y="4875290"/>
            <a:chExt cx="2993815" cy="144931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3496ECD7-B73A-48FF-A22D-411C67B9D966}"/>
                </a:ext>
              </a:extLst>
            </p:cNvPr>
            <p:cNvSpPr/>
            <p:nvPr/>
          </p:nvSpPr>
          <p:spPr>
            <a:xfrm>
              <a:off x="3254585" y="5862935"/>
              <a:ext cx="177439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sz="2400" dirty="0"/>
                <a:t>Input to SAT</a:t>
              </a:r>
              <a:endParaRPr lang="en-US" sz="2400" dirty="0"/>
            </a:p>
          </p:txBody>
        </p: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1E7163F5-482F-4520-ADA7-1A4D21570D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913292" y="4875290"/>
              <a:ext cx="2335108" cy="1142277"/>
            </a:xfrm>
            <a:prstGeom prst="straightConnector1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FB40604-07A0-40EC-99A2-F2BCCF6102E8}"/>
              </a:ext>
            </a:extLst>
          </p:cNvPr>
          <p:cNvGrpSpPr/>
          <p:nvPr/>
        </p:nvGrpSpPr>
        <p:grpSpPr>
          <a:xfrm>
            <a:off x="5504669" y="4677102"/>
            <a:ext cx="1226618" cy="961698"/>
            <a:chOff x="6571469" y="5286702"/>
            <a:chExt cx="1226618" cy="961698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0262250-07AD-42EA-8B27-782D6DB08C7B}"/>
                </a:ext>
              </a:extLst>
            </p:cNvPr>
            <p:cNvSpPr/>
            <p:nvPr/>
          </p:nvSpPr>
          <p:spPr>
            <a:xfrm>
              <a:off x="6571469" y="5786735"/>
              <a:ext cx="12266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sz="2400" dirty="0"/>
                <a:t>Solution</a:t>
              </a:r>
              <a:endParaRPr lang="en-US" sz="2400" dirty="0"/>
            </a:p>
          </p:txBody>
        </p: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AB3A2926-684A-4BE0-A090-B826A1F589B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62800" y="5286702"/>
              <a:ext cx="0" cy="576233"/>
            </a:xfrm>
            <a:prstGeom prst="straightConnector1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84598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897553"/>
            <a:ext cx="8534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Clause-SAT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</a:t>
            </a:r>
            <a:r>
              <a:rPr lang="en-US" sz="2400" dirty="0" err="1"/>
              <a:t>eg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sz="2400" dirty="0"/>
              <a:t>(a or ⌐b or d) and (⌐a or ⌐c or d or e)</a:t>
            </a:r>
            <a:br>
              <a:rPr lang="en-US" sz="2400" dirty="0"/>
            </a:br>
            <a:r>
              <a:rPr lang="en-US" sz="2400" dirty="0"/>
              <a:t>                     and (b or ⌐c or ⌐e) and (c or ⌐d) and (⌐a or ⌐c or e)</a:t>
            </a: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5" name="Group 14"/>
          <p:cNvGrpSpPr/>
          <p:nvPr/>
        </p:nvGrpSpPr>
        <p:grpSpPr>
          <a:xfrm>
            <a:off x="2286000" y="1600200"/>
            <a:ext cx="2895600" cy="1066800"/>
            <a:chOff x="2286000" y="1600200"/>
            <a:chExt cx="2895600" cy="1066800"/>
          </a:xfrm>
        </p:grpSpPr>
        <p:sp>
          <p:nvSpPr>
            <p:cNvPr id="13" name="Rectangle 12"/>
            <p:cNvSpPr/>
            <p:nvPr/>
          </p:nvSpPr>
          <p:spPr>
            <a:xfrm>
              <a:off x="3200400" y="2205335"/>
              <a:ext cx="19812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and of </a:t>
              </a:r>
              <a:r>
                <a:rPr lang="en-US" sz="2400" dirty="0">
                  <a:solidFill>
                    <a:schemeClr val="tx2"/>
                  </a:solidFill>
                </a:rPr>
                <a:t>clauses</a:t>
              </a:r>
              <a:endParaRPr lang="en-US" sz="2400" baseline="-25000" dirty="0">
                <a:solidFill>
                  <a:schemeClr val="tx2"/>
                </a:solidFill>
              </a:endParaRPr>
            </a:p>
          </p:txBody>
        </p:sp>
        <p:sp>
          <p:nvSpPr>
            <p:cNvPr id="14" name="Oval 13"/>
            <p:cNvSpPr/>
            <p:nvPr/>
          </p:nvSpPr>
          <p:spPr bwMode="auto">
            <a:xfrm>
              <a:off x="2286000" y="1600200"/>
              <a:ext cx="2590800" cy="609600"/>
            </a:xfrm>
            <a:prstGeom prst="ellipse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2122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897553"/>
            <a:ext cx="8534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Clause-SAT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</a:t>
            </a:r>
            <a:r>
              <a:rPr lang="en-US" sz="2400" dirty="0" err="1"/>
              <a:t>eg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sz="2400" dirty="0"/>
              <a:t>(a or ⌐b or d) and (⌐a or ⌐c or d or e)</a:t>
            </a:r>
            <a:br>
              <a:rPr lang="en-US" sz="2400" dirty="0"/>
            </a:br>
            <a:r>
              <a:rPr lang="en-US" sz="2400" dirty="0"/>
              <a:t>                     and (b or ⌐c or ⌐e) and (c or ⌐d) and (⌐a or ⌐c or e)</a:t>
            </a: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5" name="Group 14"/>
          <p:cNvGrpSpPr/>
          <p:nvPr/>
        </p:nvGrpSpPr>
        <p:grpSpPr>
          <a:xfrm>
            <a:off x="3251200" y="1651001"/>
            <a:ext cx="2159000" cy="939799"/>
            <a:chOff x="3251200" y="1651001"/>
            <a:chExt cx="2159000" cy="939799"/>
          </a:xfrm>
        </p:grpSpPr>
        <p:sp>
          <p:nvSpPr>
            <p:cNvPr id="13" name="Rectangle 12"/>
            <p:cNvSpPr/>
            <p:nvPr/>
          </p:nvSpPr>
          <p:spPr>
            <a:xfrm>
              <a:off x="3429000" y="2129135"/>
              <a:ext cx="19812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or of </a:t>
              </a:r>
              <a:r>
                <a:rPr lang="en-US" sz="2400" dirty="0">
                  <a:solidFill>
                    <a:schemeClr val="tx2"/>
                  </a:solidFill>
                  <a:sym typeface="Symbol" panose="05050102010706020507" pitchFamily="18" charset="2"/>
                </a:rPr>
                <a:t>literals</a:t>
              </a:r>
              <a:endParaRPr lang="en-US" sz="2400" baseline="-25000" dirty="0">
                <a:solidFill>
                  <a:schemeClr val="tx2"/>
                </a:solidFill>
              </a:endParaRPr>
            </a:p>
          </p:txBody>
        </p:sp>
        <p:sp>
          <p:nvSpPr>
            <p:cNvPr id="14" name="Oval 13"/>
            <p:cNvSpPr/>
            <p:nvPr/>
          </p:nvSpPr>
          <p:spPr bwMode="auto">
            <a:xfrm>
              <a:off x="3251200" y="1651001"/>
              <a:ext cx="838200" cy="497682"/>
            </a:xfrm>
            <a:prstGeom prst="ellipse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7633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897553"/>
            <a:ext cx="8534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Clause-SAT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</a:t>
            </a:r>
            <a:r>
              <a:rPr lang="en-US" sz="2400" dirty="0" err="1"/>
              <a:t>eg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sz="2400" dirty="0"/>
              <a:t>(a or ⌐b or d) and (⌐a or ⌐c or d or e)</a:t>
            </a:r>
            <a:br>
              <a:rPr lang="en-US" sz="2400" dirty="0"/>
            </a:br>
            <a:r>
              <a:rPr lang="en-US" sz="2400" dirty="0"/>
              <a:t>                     and (b or ⌐c or ⌐e) and (c or ⌐d) and (⌐a or ⌐c or e)</a:t>
            </a: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5" name="Group 14"/>
          <p:cNvGrpSpPr/>
          <p:nvPr/>
        </p:nvGrpSpPr>
        <p:grpSpPr>
          <a:xfrm>
            <a:off x="3530600" y="1651179"/>
            <a:ext cx="2717800" cy="1237218"/>
            <a:chOff x="3429000" y="1674198"/>
            <a:chExt cx="2717800" cy="1237218"/>
          </a:xfrm>
        </p:grpSpPr>
        <p:sp>
          <p:nvSpPr>
            <p:cNvPr id="13" name="Rectangle 12"/>
            <p:cNvSpPr/>
            <p:nvPr/>
          </p:nvSpPr>
          <p:spPr>
            <a:xfrm>
              <a:off x="3581400" y="2080419"/>
              <a:ext cx="256540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 </a:t>
              </a:r>
              <a:r>
                <a:rPr lang="en-US" sz="2400" dirty="0">
                  <a:solidFill>
                    <a:schemeClr val="tx2"/>
                  </a:solidFill>
                  <a:sym typeface="Symbol" panose="05050102010706020507" pitchFamily="18" charset="2"/>
                </a:rPr>
                <a:t>variable </a:t>
              </a:r>
            </a:p>
            <a:p>
              <a:pPr algn="l"/>
              <a:r>
                <a:rPr lang="en-US" sz="2400" dirty="0">
                  <a:sym typeface="Symbol" panose="05050102010706020507" pitchFamily="18" charset="2"/>
                </a:rPr>
                <a:t>    or its </a:t>
              </a:r>
              <a:r>
                <a:rPr lang="en-US" sz="2400" dirty="0">
                  <a:solidFill>
                    <a:schemeClr val="tx2"/>
                  </a:solidFill>
                  <a:sym typeface="Symbol" panose="05050102010706020507" pitchFamily="18" charset="2"/>
                </a:rPr>
                <a:t>negation.</a:t>
              </a:r>
              <a:endParaRPr lang="en-US" sz="2400" baseline="-25000" dirty="0">
                <a:solidFill>
                  <a:schemeClr val="tx2"/>
                </a:solidFill>
              </a:endParaRPr>
            </a:p>
          </p:txBody>
        </p:sp>
        <p:sp>
          <p:nvSpPr>
            <p:cNvPr id="14" name="Oval 13"/>
            <p:cNvSpPr/>
            <p:nvPr/>
          </p:nvSpPr>
          <p:spPr bwMode="auto">
            <a:xfrm>
              <a:off x="3429000" y="1674198"/>
              <a:ext cx="533400" cy="412571"/>
            </a:xfrm>
            <a:prstGeom prst="ellipse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6246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897553"/>
            <a:ext cx="853440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Clause-SAT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 </a:t>
            </a:r>
            <a:r>
              <a:rPr lang="en-US" sz="2400" dirty="0"/>
              <a:t>eg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sz="2400" dirty="0"/>
              <a:t>(a or ⌐b or d) and (⌐a or ⌐c or d or e)</a:t>
            </a:r>
            <a:br>
              <a:rPr lang="en-US" sz="2400" dirty="0"/>
            </a:br>
            <a:r>
              <a:rPr lang="en-US" sz="2400" dirty="0"/>
              <a:t>                     and (b or ⌐c or ⌐e) and (c or ⌐d) and (⌐a or ⌐c or e)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Solution:</a:t>
            </a:r>
            <a:r>
              <a:rPr lang="en-US" sz="2400" dirty="0"/>
              <a:t> eg  S = { </a:t>
            </a:r>
            <a:r>
              <a:rPr lang="en-CA" sz="2400" dirty="0"/>
              <a:t>a=T, b=T, c=F, d=F, e=T }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Satisfy: </a:t>
            </a:r>
            <a:r>
              <a:rPr lang="en-CA" sz="2400" dirty="0"/>
              <a:t>S satisfies I, if each of its clauses is satisfied.</a:t>
            </a: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25F3042-5CC7-4286-8D36-37639F887F6B}"/>
              </a:ext>
            </a:extLst>
          </p:cNvPr>
          <p:cNvGrpSpPr/>
          <p:nvPr/>
        </p:nvGrpSpPr>
        <p:grpSpPr>
          <a:xfrm>
            <a:off x="2450548" y="1339850"/>
            <a:ext cx="926548" cy="869950"/>
            <a:chOff x="2425700" y="1339850"/>
            <a:chExt cx="926548" cy="869950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6686C35-A1F1-4C80-B0F0-2A68089C60F5}"/>
                </a:ext>
              </a:extLst>
            </p:cNvPr>
            <p:cNvSpPr/>
            <p:nvPr/>
          </p:nvSpPr>
          <p:spPr bwMode="auto">
            <a:xfrm>
              <a:off x="2425700" y="1339850"/>
              <a:ext cx="457200" cy="381000"/>
            </a:xfrm>
            <a:prstGeom prst="ellipse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8" name="Straight Arrow Connector 17">
              <a:extLst>
                <a:ext uri="{FF2B5EF4-FFF2-40B4-BE49-F238E27FC236}">
                  <a16:creationId xmlns:a16="http://schemas.microsoft.com/office/drawing/2014/main" id="{F7FA7A12-D1C7-44CD-A5F2-C74FF816819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2819400" y="1676400"/>
              <a:ext cx="532848" cy="533400"/>
            </a:xfrm>
            <a:prstGeom prst="straightConnector1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3ADB2C1-6A92-4C5A-A933-1408040A0369}"/>
              </a:ext>
            </a:extLst>
          </p:cNvPr>
          <p:cNvGrpSpPr/>
          <p:nvPr/>
        </p:nvGrpSpPr>
        <p:grpSpPr>
          <a:xfrm>
            <a:off x="4749248" y="1339850"/>
            <a:ext cx="1136650" cy="807002"/>
            <a:chOff x="4724400" y="1339850"/>
            <a:chExt cx="1136650" cy="807002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1D3B281-05B1-456E-B193-01CA9B9DB69E}"/>
                </a:ext>
              </a:extLst>
            </p:cNvPr>
            <p:cNvSpPr/>
            <p:nvPr/>
          </p:nvSpPr>
          <p:spPr bwMode="auto">
            <a:xfrm>
              <a:off x="5403850" y="1339850"/>
              <a:ext cx="457200" cy="381000"/>
            </a:xfrm>
            <a:prstGeom prst="ellipse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63A2FB83-B36F-4963-A46B-9B613915F1F0}"/>
                </a:ext>
              </a:extLst>
            </p:cNvPr>
            <p:cNvCxnSpPr>
              <a:cxnSpLocks/>
              <a:endCxn id="21" idx="3"/>
            </p:cNvCxnSpPr>
            <p:nvPr/>
          </p:nvCxnSpPr>
          <p:spPr bwMode="auto">
            <a:xfrm flipV="1">
              <a:off x="4724400" y="1665054"/>
              <a:ext cx="746405" cy="481798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D363D050-4052-4128-AB8C-F546944799A7}"/>
              </a:ext>
            </a:extLst>
          </p:cNvPr>
          <p:cNvGrpSpPr/>
          <p:nvPr/>
        </p:nvGrpSpPr>
        <p:grpSpPr>
          <a:xfrm>
            <a:off x="2971247" y="1687444"/>
            <a:ext cx="1156253" cy="522356"/>
            <a:chOff x="2425700" y="1339850"/>
            <a:chExt cx="1156253" cy="522356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E070D46-8F88-4468-ACA2-7B19294626B3}"/>
                </a:ext>
              </a:extLst>
            </p:cNvPr>
            <p:cNvSpPr/>
            <p:nvPr/>
          </p:nvSpPr>
          <p:spPr bwMode="auto">
            <a:xfrm>
              <a:off x="2425700" y="1339850"/>
              <a:ext cx="457200" cy="381000"/>
            </a:xfrm>
            <a:prstGeom prst="ellipse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EBFE2AE6-BFFA-416C-A8CF-1BD678E979CE}"/>
                </a:ext>
              </a:extLst>
            </p:cNvPr>
            <p:cNvCxnSpPr>
              <a:cxnSpLocks/>
              <a:endCxn id="29" idx="5"/>
            </p:cNvCxnSpPr>
            <p:nvPr/>
          </p:nvCxnSpPr>
          <p:spPr bwMode="auto">
            <a:xfrm flipH="1" flipV="1">
              <a:off x="2815945" y="1665054"/>
              <a:ext cx="766008" cy="197152"/>
            </a:xfrm>
            <a:prstGeom prst="straightConnector1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F6EC03C-F921-494C-9554-51869A343360}"/>
              </a:ext>
            </a:extLst>
          </p:cNvPr>
          <p:cNvGrpSpPr/>
          <p:nvPr/>
        </p:nvGrpSpPr>
        <p:grpSpPr>
          <a:xfrm>
            <a:off x="5334000" y="1687444"/>
            <a:ext cx="1092200" cy="459408"/>
            <a:chOff x="4768850" y="1339850"/>
            <a:chExt cx="1092200" cy="459408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8E70719-BA20-4FC9-A376-6066192D9E54}"/>
                </a:ext>
              </a:extLst>
            </p:cNvPr>
            <p:cNvSpPr/>
            <p:nvPr/>
          </p:nvSpPr>
          <p:spPr bwMode="auto">
            <a:xfrm>
              <a:off x="5403850" y="1339850"/>
              <a:ext cx="457200" cy="381000"/>
            </a:xfrm>
            <a:prstGeom prst="ellipse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DD30E5BB-F79C-43E2-BCAC-7AFF3BD7E65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68850" y="1617054"/>
              <a:ext cx="635000" cy="182204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60B031E-C81D-467F-BC36-C3DFDF88817E}"/>
              </a:ext>
            </a:extLst>
          </p:cNvPr>
          <p:cNvGrpSpPr/>
          <p:nvPr/>
        </p:nvGrpSpPr>
        <p:grpSpPr>
          <a:xfrm>
            <a:off x="4749248" y="1684406"/>
            <a:ext cx="3480352" cy="462446"/>
            <a:chOff x="2380698" y="1339850"/>
            <a:chExt cx="3480352" cy="46244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BB138EEB-C933-4AB2-A46F-293AE9116122}"/>
                </a:ext>
              </a:extLst>
            </p:cNvPr>
            <p:cNvSpPr/>
            <p:nvPr/>
          </p:nvSpPr>
          <p:spPr bwMode="auto">
            <a:xfrm>
              <a:off x="5403850" y="1339850"/>
              <a:ext cx="457200" cy="381000"/>
            </a:xfrm>
            <a:prstGeom prst="ellipse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0121B266-C109-48A9-BC7C-C52F5F0C6060}"/>
                </a:ext>
              </a:extLst>
            </p:cNvPr>
            <p:cNvCxnSpPr>
              <a:cxnSpLocks/>
              <a:endCxn id="37" idx="2"/>
            </p:cNvCxnSpPr>
            <p:nvPr/>
          </p:nvCxnSpPr>
          <p:spPr bwMode="auto">
            <a:xfrm flipV="1">
              <a:off x="2380698" y="1530350"/>
              <a:ext cx="3023152" cy="271946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50" name="Oval 49">
            <a:extLst>
              <a:ext uri="{FF2B5EF4-FFF2-40B4-BE49-F238E27FC236}">
                <a16:creationId xmlns:a16="http://schemas.microsoft.com/office/drawing/2014/main" id="{C1DB948E-CE1D-436B-AFDF-69966F70BAD7}"/>
              </a:ext>
            </a:extLst>
          </p:cNvPr>
          <p:cNvSpPr/>
          <p:nvPr/>
        </p:nvSpPr>
        <p:spPr bwMode="auto">
          <a:xfrm>
            <a:off x="1676400" y="2329542"/>
            <a:ext cx="1752047" cy="533400"/>
          </a:xfrm>
          <a:prstGeom prst="ellipse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4AE93731-16F5-41BB-BADD-C5170E38CB38}"/>
              </a:ext>
            </a:extLst>
          </p:cNvPr>
          <p:cNvSpPr/>
          <p:nvPr/>
        </p:nvSpPr>
        <p:spPr bwMode="auto">
          <a:xfrm>
            <a:off x="2438400" y="1308100"/>
            <a:ext cx="1676400" cy="381000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104E1BAC-DA85-4A12-8310-EB8C67E4E607}"/>
              </a:ext>
            </a:extLst>
          </p:cNvPr>
          <p:cNvSpPr/>
          <p:nvPr/>
        </p:nvSpPr>
        <p:spPr bwMode="auto">
          <a:xfrm>
            <a:off x="2984500" y="1682750"/>
            <a:ext cx="1816100" cy="381000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D23C56AC-48A3-4DAB-AF21-E6AB1DB62EE8}"/>
              </a:ext>
            </a:extLst>
          </p:cNvPr>
          <p:cNvSpPr/>
          <p:nvPr/>
        </p:nvSpPr>
        <p:spPr bwMode="auto">
          <a:xfrm>
            <a:off x="5353050" y="1676400"/>
            <a:ext cx="1123950" cy="381000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E1B70D0E-9AA9-41F4-8357-91241EB44674}"/>
              </a:ext>
            </a:extLst>
          </p:cNvPr>
          <p:cNvSpPr/>
          <p:nvPr/>
        </p:nvSpPr>
        <p:spPr bwMode="auto">
          <a:xfrm>
            <a:off x="7029450" y="1689100"/>
            <a:ext cx="1809750" cy="381000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8BA26AB9-810F-40BB-82DB-CBE39C799282}"/>
              </a:ext>
            </a:extLst>
          </p:cNvPr>
          <p:cNvSpPr/>
          <p:nvPr/>
        </p:nvSpPr>
        <p:spPr bwMode="auto">
          <a:xfrm>
            <a:off x="4648200" y="1295400"/>
            <a:ext cx="2438400" cy="381000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A429236C-60B1-42E4-BF6F-8DBD612B9E90}"/>
              </a:ext>
            </a:extLst>
          </p:cNvPr>
          <p:cNvSpPr/>
          <p:nvPr/>
        </p:nvSpPr>
        <p:spPr bwMode="auto">
          <a:xfrm>
            <a:off x="2282370" y="1237948"/>
            <a:ext cx="6629400" cy="908904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4165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6" grpId="1" animBg="1"/>
      <p:bldP spid="5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897553"/>
            <a:ext cx="85344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Clause-SAT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 </a:t>
            </a:r>
            <a:r>
              <a:rPr lang="en-US" sz="2400" dirty="0" err="1"/>
              <a:t>eg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sz="2400" dirty="0"/>
              <a:t>(a or ⌐b or d) and (⌐a or ⌐c or d or e)</a:t>
            </a:r>
            <a:br>
              <a:rPr lang="en-US" sz="2400" dirty="0"/>
            </a:br>
            <a:r>
              <a:rPr lang="en-US" sz="2400" dirty="0"/>
              <a:t>                     and (b or ⌐c or ⌐e) and (c or ⌐d) and (⌐a or ⌐c or e)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Solution:</a:t>
            </a:r>
            <a:r>
              <a:rPr lang="en-US" sz="2400" dirty="0"/>
              <a:t> eg  S = { </a:t>
            </a:r>
            <a:r>
              <a:rPr lang="en-CA" sz="2400" dirty="0"/>
              <a:t>a=T, b=T, c=F, d=F, e=T }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Satisfy: </a:t>
            </a:r>
            <a:r>
              <a:rPr lang="en-CA" sz="2400" dirty="0"/>
              <a:t>S satisfies I, if each of its clauses is satisfied.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Yes Instance:</a:t>
            </a:r>
          </a:p>
          <a:p>
            <a:pPr algn="l"/>
            <a:r>
              <a:rPr lang="en-CA" sz="2400" dirty="0">
                <a:solidFill>
                  <a:schemeClr val="tx2"/>
                </a:solidFill>
              </a:rPr>
              <a:t>     </a:t>
            </a:r>
            <a:r>
              <a:rPr lang="en-CA" sz="2400" dirty="0"/>
              <a:t>  SAT(I)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“I is </a:t>
            </a:r>
            <a:r>
              <a:rPr lang="en-CA" altLang="en-US" sz="2400" dirty="0" err="1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satisfiable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”</a:t>
            </a: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a solution S, 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“S satisfies input I”</a:t>
            </a:r>
            <a:endParaRPr lang="en-US" altLang="en-US" sz="2400" dirty="0">
              <a:solidFill>
                <a:schemeClr val="tx2"/>
              </a:solidFill>
              <a:sym typeface="Symbol" panose="05050102010706020507" pitchFamily="18" charset="2"/>
            </a:endParaRP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28" name="Picture 2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3733800"/>
            <a:ext cx="727608" cy="745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0517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C88FF2B-F87D-4FD9-B779-5790505BCB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100" y="628650"/>
            <a:ext cx="9067800" cy="3867150"/>
          </a:xfrm>
          <a:prstGeom prst="rect">
            <a:avLst/>
          </a:prstGeom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78C62B56-AB3D-4A74-920B-185561AFB24F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Complexity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45CA072-3D10-4EFB-AFA4-46E9C9C727B5}"/>
              </a:ext>
            </a:extLst>
          </p:cNvPr>
          <p:cNvGrpSpPr/>
          <p:nvPr/>
        </p:nvGrpSpPr>
        <p:grpSpPr>
          <a:xfrm>
            <a:off x="-38100" y="4622800"/>
            <a:ext cx="9079148" cy="2178050"/>
            <a:chOff x="-38100" y="4622800"/>
            <a:chExt cx="9079148" cy="2178050"/>
          </a:xfrm>
        </p:grpSpPr>
        <p:pic>
          <p:nvPicPr>
            <p:cNvPr id="6" name="Picture 24" descr="Stephen">
              <a:extLst>
                <a:ext uri="{FF2B5EF4-FFF2-40B4-BE49-F238E27FC236}">
                  <a16:creationId xmlns:a16="http://schemas.microsoft.com/office/drawing/2014/main" id="{87455793-B90C-446E-9EEA-8EE623D807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25950" y="4629150"/>
              <a:ext cx="1351350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Rectangle 25">
              <a:extLst>
                <a:ext uri="{FF2B5EF4-FFF2-40B4-BE49-F238E27FC236}">
                  <a16:creationId xmlns:a16="http://schemas.microsoft.com/office/drawing/2014/main" id="{0C45EC5E-8696-472C-B845-2773480C6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3727" y="6400740"/>
              <a:ext cx="168732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altLang="en-US" sz="2000" dirty="0">
                  <a:effectLst/>
                </a:rPr>
                <a:t>Cook 1971</a:t>
              </a:r>
            </a:p>
          </p:txBody>
        </p:sp>
        <p:pic>
          <p:nvPicPr>
            <p:cNvPr id="9" name="Picture 34" descr="Photo-042">
              <a:extLst>
                <a:ext uri="{FF2B5EF4-FFF2-40B4-BE49-F238E27FC236}">
                  <a16:creationId xmlns:a16="http://schemas.microsoft.com/office/drawing/2014/main" id="{B23A806A-3FCC-43D6-8C30-4FFB9EBD2C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6698" y="4622800"/>
              <a:ext cx="1427187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Rectangle 35">
              <a:extLst>
                <a:ext uri="{FF2B5EF4-FFF2-40B4-BE49-F238E27FC236}">
                  <a16:creationId xmlns:a16="http://schemas.microsoft.com/office/drawing/2014/main" id="{D267BBA2-967E-4A06-BA92-387E99E61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534" y="6457890"/>
              <a:ext cx="179151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1600" dirty="0">
                  <a:latin typeface="Times New Roman" pitchFamily="18" charset="0"/>
                </a:rPr>
                <a:t>Edmonds 1965</a:t>
              </a:r>
            </a:p>
          </p:txBody>
        </p:sp>
        <p:pic>
          <p:nvPicPr>
            <p:cNvPr id="15" name="Picture 16" descr="Alan_Turing">
              <a:extLst>
                <a:ext uri="{FF2B5EF4-FFF2-40B4-BE49-F238E27FC236}">
                  <a16:creationId xmlns:a16="http://schemas.microsoft.com/office/drawing/2014/main" id="{409C63F1-C75A-4B72-9B97-81DC9115329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885" r="8572" b="990"/>
            <a:stretch/>
          </p:blipFill>
          <p:spPr bwMode="auto">
            <a:xfrm>
              <a:off x="4541892" y="4629150"/>
              <a:ext cx="1331089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0B7DC27A-C0A4-43B2-ADAB-9B95ABA2C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400" y="6457890"/>
              <a:ext cx="170572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Turing (1936)</a:t>
              </a:r>
            </a:p>
          </p:txBody>
        </p:sp>
        <p:pic>
          <p:nvPicPr>
            <p:cNvPr id="18" name="Picture 20" descr="Hilbert">
              <a:extLst>
                <a:ext uri="{FF2B5EF4-FFF2-40B4-BE49-F238E27FC236}">
                  <a16:creationId xmlns:a16="http://schemas.microsoft.com/office/drawing/2014/main" id="{E53F528E-EB01-4516-AA27-89D5B65F41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127" y="4648200"/>
              <a:ext cx="1450281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" name="Text Box 10">
              <a:extLst>
                <a:ext uri="{FF2B5EF4-FFF2-40B4-BE49-F238E27FC236}">
                  <a16:creationId xmlns:a16="http://schemas.microsoft.com/office/drawing/2014/main" id="{865C5BDC-D0F6-435E-BA0C-192B3380B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6457890"/>
              <a:ext cx="219867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/>
                <a:t>         Hilbert (1900)</a:t>
              </a:r>
            </a:p>
          </p:txBody>
        </p:sp>
        <p:pic>
          <p:nvPicPr>
            <p:cNvPr id="21" name="Picture 58" descr="Euclid_3">
              <a:extLst>
                <a:ext uri="{FF2B5EF4-FFF2-40B4-BE49-F238E27FC236}">
                  <a16:creationId xmlns:a16="http://schemas.microsoft.com/office/drawing/2014/main" id="{BF541755-5C6B-4C19-9045-A92B6670CF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843" y="4648200"/>
              <a:ext cx="1156717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Text Box 60">
              <a:extLst>
                <a:ext uri="{FF2B5EF4-FFF2-40B4-BE49-F238E27FC236}">
                  <a16:creationId xmlns:a16="http://schemas.microsoft.com/office/drawing/2014/main" id="{601A3A0F-8A20-44C5-8A69-BF4DB2765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8100" y="6457890"/>
              <a:ext cx="191174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Euclid (300 BC)</a:t>
              </a:r>
            </a:p>
          </p:txBody>
        </p:sp>
        <p:pic>
          <p:nvPicPr>
            <p:cNvPr id="24" name="Picture 7">
              <a:extLst>
                <a:ext uri="{FF2B5EF4-FFF2-40B4-BE49-F238E27FC236}">
                  <a16:creationId xmlns:a16="http://schemas.microsoft.com/office/drawing/2014/main" id="{0B83F9C2-1CE1-44C1-BD72-D5A1D114E5C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268" t="10841" r="24286" b="45795"/>
            <a:stretch/>
          </p:blipFill>
          <p:spPr bwMode="auto">
            <a:xfrm>
              <a:off x="3215966" y="4648200"/>
              <a:ext cx="1219200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Text Box 21">
              <a:extLst>
                <a:ext uri="{FF2B5EF4-FFF2-40B4-BE49-F238E27FC236}">
                  <a16:creationId xmlns:a16="http://schemas.microsoft.com/office/drawing/2014/main" id="{7F301769-045A-4062-BF0B-178A341641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1975" y="6457950"/>
              <a:ext cx="115671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1600" dirty="0">
                  <a:sym typeface="Wingdings" panose="05000000000000000000" pitchFamily="2" charset="2"/>
                </a:rPr>
                <a:t>Gödel 1931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8C8138A9-39EF-45B7-8995-C1B90808C8E4}"/>
              </a:ext>
            </a:extLst>
          </p:cNvPr>
          <p:cNvSpPr/>
          <p:nvPr/>
        </p:nvSpPr>
        <p:spPr>
          <a:xfrm>
            <a:off x="381000" y="1219200"/>
            <a:ext cx="2362200" cy="330558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8AC307D-0F93-444F-A587-CBCED821DCAF}"/>
              </a:ext>
            </a:extLst>
          </p:cNvPr>
          <p:cNvSpPr/>
          <p:nvPr/>
        </p:nvSpPr>
        <p:spPr>
          <a:xfrm>
            <a:off x="381000" y="1535805"/>
            <a:ext cx="2362200" cy="330558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E2B956F-F538-466B-BE75-E0556ED9E565}"/>
              </a:ext>
            </a:extLst>
          </p:cNvPr>
          <p:cNvSpPr/>
          <p:nvPr/>
        </p:nvSpPr>
        <p:spPr>
          <a:xfrm>
            <a:off x="381000" y="1840426"/>
            <a:ext cx="2362200" cy="330558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D36660C-0D68-4079-8D99-EC899E78599F}"/>
              </a:ext>
            </a:extLst>
          </p:cNvPr>
          <p:cNvSpPr/>
          <p:nvPr/>
        </p:nvSpPr>
        <p:spPr>
          <a:xfrm>
            <a:off x="381000" y="2144510"/>
            <a:ext cx="2362200" cy="330558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962234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7" grpId="0" animBg="1"/>
      <p:bldP spid="17" grpId="1" animBg="1"/>
      <p:bldP spid="20" grpId="0" animBg="1"/>
      <p:bldP spid="20" grpId="1" animBg="1"/>
      <p:bldP spid="23" grpId="0" animBg="1"/>
      <p:bldP spid="23" grpId="1" animBg="1"/>
      <p:bldP spid="27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897553"/>
            <a:ext cx="853440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Clause-SAT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 </a:t>
            </a:r>
            <a:r>
              <a:rPr lang="en-US" sz="2400" dirty="0" err="1"/>
              <a:t>eg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sz="2400" dirty="0"/>
              <a:t>(a or ⌐b or d) and (⌐a or ⌐c or d or e)</a:t>
            </a:r>
            <a:br>
              <a:rPr lang="en-US" sz="2400" dirty="0"/>
            </a:br>
            <a:r>
              <a:rPr lang="en-US" sz="2400" dirty="0"/>
              <a:t>                     and (b or ⌐c or ⌐e) and (c or ⌐d) and (⌐a or ⌐c or e)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Solution:</a:t>
            </a:r>
            <a:r>
              <a:rPr lang="en-US" sz="2400" dirty="0"/>
              <a:t> eg  S = { </a:t>
            </a:r>
            <a:r>
              <a:rPr lang="en-CA" sz="2400" dirty="0"/>
              <a:t>a=T, b=T, c=F, d=F, e=T }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Satisfy: </a:t>
            </a:r>
            <a:r>
              <a:rPr lang="en-CA" sz="2400" dirty="0"/>
              <a:t>S satisfies I, if each of its clauses is satisfied.</a:t>
            </a:r>
            <a:endParaRPr lang="en-CA" sz="2400" dirty="0">
              <a:solidFill>
                <a:schemeClr val="tx2"/>
              </a:solidFill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Yes Instance:</a:t>
            </a:r>
          </a:p>
          <a:p>
            <a:pPr algn="l"/>
            <a:r>
              <a:rPr lang="en-CA" sz="2400" dirty="0">
                <a:solidFill>
                  <a:schemeClr val="tx2"/>
                </a:solidFill>
              </a:rPr>
              <a:t>     </a:t>
            </a:r>
            <a:r>
              <a:rPr lang="en-CA" sz="2400" dirty="0"/>
              <a:t>  SAT(I)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“I is </a:t>
            </a:r>
            <a:r>
              <a:rPr lang="en-CA" altLang="en-US" sz="240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satisfiable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”</a:t>
            </a: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 </a:t>
            </a:r>
            <a:r>
              <a:rPr lang="en-US" altLang="en-US" sz="2400" dirty="0">
                <a:latin typeface="+mj-lt"/>
              </a:rPr>
              <a:t>a solution S, 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“S satisfies input I”</a:t>
            </a: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 </a:t>
            </a: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clauses C, 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“S satisfies clause C”</a:t>
            </a: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  </a:t>
            </a:r>
            <a:endParaRPr lang="en-US" altLang="en-US" sz="2400" dirty="0">
              <a:solidFill>
                <a:schemeClr val="tx2"/>
              </a:solidFill>
              <a:latin typeface="+mj-lt"/>
              <a:sym typeface="Symbol" panose="05050102010706020507" pitchFamily="18" charset="2"/>
            </a:endParaRP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6" name="Group 5"/>
          <p:cNvGrpSpPr/>
          <p:nvPr/>
        </p:nvGrpSpPr>
        <p:grpSpPr>
          <a:xfrm>
            <a:off x="2438400" y="1295400"/>
            <a:ext cx="6400800" cy="774700"/>
            <a:chOff x="2438400" y="1295400"/>
            <a:chExt cx="6400800" cy="774700"/>
          </a:xfrm>
        </p:grpSpPr>
        <p:sp>
          <p:nvSpPr>
            <p:cNvPr id="4" name="Rectangle 3"/>
            <p:cNvSpPr/>
            <p:nvPr/>
          </p:nvSpPr>
          <p:spPr bwMode="auto">
            <a:xfrm>
              <a:off x="2438400" y="1308100"/>
              <a:ext cx="1676400" cy="381000"/>
            </a:xfrm>
            <a:prstGeom prst="rect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" name="Rectangle 20"/>
            <p:cNvSpPr/>
            <p:nvPr/>
          </p:nvSpPr>
          <p:spPr bwMode="auto">
            <a:xfrm>
              <a:off x="2984500" y="1682750"/>
              <a:ext cx="1816100" cy="381000"/>
            </a:xfrm>
            <a:prstGeom prst="rect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" name="Rectangle 21"/>
            <p:cNvSpPr/>
            <p:nvPr/>
          </p:nvSpPr>
          <p:spPr bwMode="auto">
            <a:xfrm>
              <a:off x="5353050" y="1676400"/>
              <a:ext cx="1123950" cy="381000"/>
            </a:xfrm>
            <a:prstGeom prst="rect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" name="Rectangle 24"/>
            <p:cNvSpPr/>
            <p:nvPr/>
          </p:nvSpPr>
          <p:spPr bwMode="auto">
            <a:xfrm>
              <a:off x="7029450" y="1689100"/>
              <a:ext cx="1809750" cy="381000"/>
            </a:xfrm>
            <a:prstGeom prst="rect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" name="Rectangle 25"/>
            <p:cNvSpPr/>
            <p:nvPr/>
          </p:nvSpPr>
          <p:spPr bwMode="auto">
            <a:xfrm>
              <a:off x="4648200" y="1295400"/>
              <a:ext cx="2438400" cy="381000"/>
            </a:xfrm>
            <a:prstGeom prst="rect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pic>
        <p:nvPicPr>
          <p:cNvPr id="13" name="Picture 12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727C390-4592-4553-B2A0-E787B6890C1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3733800"/>
            <a:ext cx="727608" cy="745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8614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897553"/>
            <a:ext cx="9067800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Clause-SAT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 </a:t>
            </a:r>
            <a:r>
              <a:rPr lang="en-US" sz="2400" dirty="0" err="1"/>
              <a:t>eg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sz="2400" dirty="0"/>
              <a:t>(a or ⌐b or d) and (⌐a or ⌐c or d or e)</a:t>
            </a:r>
            <a:br>
              <a:rPr lang="en-US" sz="2400" dirty="0"/>
            </a:br>
            <a:r>
              <a:rPr lang="en-US" sz="2400" dirty="0"/>
              <a:t>                     and (b or ⌐c or ⌐e) and (c or ⌐d) and (⌐a or ⌐c or e)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Solution:</a:t>
            </a:r>
            <a:r>
              <a:rPr lang="en-US" sz="2400" dirty="0"/>
              <a:t> eg  S = { </a:t>
            </a:r>
            <a:r>
              <a:rPr lang="en-CA" sz="2400" dirty="0"/>
              <a:t>a=T, b=T, c=F, d=F, e=T }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Satisfy: </a:t>
            </a:r>
            <a:r>
              <a:rPr lang="en-CA" sz="2400" dirty="0"/>
              <a:t>S satisfies I, if each of its clauses is satisfied.</a:t>
            </a:r>
            <a:endParaRPr lang="en-CA" sz="2400" dirty="0">
              <a:solidFill>
                <a:schemeClr val="tx2"/>
              </a:solidFill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Yes Instance:</a:t>
            </a:r>
          </a:p>
          <a:p>
            <a:pPr algn="l"/>
            <a:r>
              <a:rPr lang="en-CA" sz="2400" dirty="0">
                <a:solidFill>
                  <a:schemeClr val="tx2"/>
                </a:solidFill>
              </a:rPr>
              <a:t>     </a:t>
            </a:r>
            <a:r>
              <a:rPr lang="en-CA" sz="2400" dirty="0"/>
              <a:t>  SAT(I)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“I is </a:t>
            </a:r>
            <a:r>
              <a:rPr lang="en-CA" altLang="en-US" sz="240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satisfiable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”</a:t>
            </a: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 </a:t>
            </a:r>
            <a:r>
              <a:rPr lang="en-US" altLang="en-US" sz="2400" dirty="0">
                <a:latin typeface="+mj-lt"/>
              </a:rPr>
              <a:t>a solution S, </a:t>
            </a: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</a:t>
            </a:r>
            <a:r>
              <a:rPr lang="en-US" altLang="en-US" sz="2400" dirty="0">
                <a:latin typeface="Symbol" pitchFamily="18" charset="2"/>
              </a:rPr>
              <a:t>" </a:t>
            </a:r>
            <a:r>
              <a:rPr lang="en-US" altLang="en-US" sz="2400" dirty="0">
                <a:latin typeface="+mj-lt"/>
              </a:rPr>
              <a:t>clauses C, 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“S satisfies clause C”</a:t>
            </a:r>
            <a:r>
              <a:rPr lang="en-US" altLang="en-US" sz="2400" dirty="0">
                <a:latin typeface="+mj-lt"/>
              </a:rPr>
              <a:t>  </a:t>
            </a:r>
          </a:p>
          <a:p>
            <a:pPr algn="l"/>
            <a:r>
              <a:rPr lang="en-US" altLang="en-US" sz="2400" dirty="0">
                <a:latin typeface="Symbol" pitchFamily="18" charset="2"/>
              </a:rPr>
              <a:t>                                  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chemeClr val="tx2"/>
                </a:solidFill>
              </a:rPr>
              <a:t>variable x,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“S satisfies variable x in clause C”</a:t>
            </a:r>
          </a:p>
          <a:p>
            <a:pPr algn="l"/>
            <a:r>
              <a:rPr lang="en-US" altLang="en-US" sz="2400" dirty="0">
                <a:latin typeface="+mj-lt"/>
              </a:rPr>
              <a:t> </a:t>
            </a:r>
            <a:endParaRPr lang="en-US" altLang="en-US" sz="2400" dirty="0">
              <a:latin typeface="+mj-lt"/>
              <a:sym typeface="Symbol" panose="05050102010706020507" pitchFamily="18" charset="2"/>
            </a:endParaRP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sp>
        <p:nvSpPr>
          <p:cNvPr id="20" name="Oval 19"/>
          <p:cNvSpPr/>
          <p:nvPr/>
        </p:nvSpPr>
        <p:spPr bwMode="auto">
          <a:xfrm>
            <a:off x="2971800" y="1689100"/>
            <a:ext cx="457200" cy="381000"/>
          </a:xfrm>
          <a:prstGeom prst="ellipse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3" name="Picture 12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B76EB731-1430-4A49-A339-1D1407A4265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3733800"/>
            <a:ext cx="727608" cy="745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0078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897553"/>
            <a:ext cx="9144000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Clause-SAT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 </a:t>
            </a:r>
            <a:r>
              <a:rPr lang="en-US" sz="2400" dirty="0" err="1"/>
              <a:t>eg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sz="2400" dirty="0"/>
              <a:t>(a or ⌐b or d) and (⌐a or ⌐c or d or e)</a:t>
            </a:r>
            <a:br>
              <a:rPr lang="en-US" sz="2400" dirty="0"/>
            </a:br>
            <a:r>
              <a:rPr lang="en-US" sz="2400" dirty="0"/>
              <a:t>                     and (b or ⌐c or ⌐e) and (c or ⌐d) and (⌐a or ⌐c or e)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Solution:</a:t>
            </a:r>
            <a:r>
              <a:rPr lang="en-US" sz="2400" dirty="0"/>
              <a:t> eg  S = { </a:t>
            </a:r>
            <a:r>
              <a:rPr lang="en-CA" sz="2400" dirty="0"/>
              <a:t>a=T, b=T, c=F, d=F, e=T }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Satisfy: </a:t>
            </a:r>
            <a:r>
              <a:rPr lang="en-CA" sz="2400" dirty="0"/>
              <a:t>S satisfies I, if each of its clauses is satisfied.</a:t>
            </a:r>
            <a:endParaRPr lang="en-CA" sz="2400" dirty="0">
              <a:solidFill>
                <a:schemeClr val="tx2"/>
              </a:solidFill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Yes Instance:</a:t>
            </a:r>
          </a:p>
          <a:p>
            <a:pPr algn="l"/>
            <a:r>
              <a:rPr lang="en-CA" sz="2400" dirty="0">
                <a:solidFill>
                  <a:schemeClr val="tx2"/>
                </a:solidFill>
              </a:rPr>
              <a:t>     </a:t>
            </a:r>
            <a:r>
              <a:rPr lang="en-CA" sz="2400" dirty="0"/>
              <a:t>  SAT(I)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“I is </a:t>
            </a:r>
            <a:r>
              <a:rPr lang="en-CA" altLang="en-US" sz="240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satisfiable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”</a:t>
            </a: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 </a:t>
            </a:r>
            <a:r>
              <a:rPr lang="en-US" altLang="en-US" sz="2400" dirty="0">
                <a:latin typeface="+mj-lt"/>
              </a:rPr>
              <a:t>a solution S, </a:t>
            </a: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</a:t>
            </a:r>
            <a:r>
              <a:rPr lang="en-US" altLang="en-US" sz="2400" dirty="0">
                <a:latin typeface="Symbol" pitchFamily="18" charset="2"/>
              </a:rPr>
              <a:t>" </a:t>
            </a:r>
            <a:r>
              <a:rPr lang="en-US" altLang="en-US" sz="2400" dirty="0">
                <a:latin typeface="+mj-lt"/>
              </a:rPr>
              <a:t>clauses C,  </a:t>
            </a:r>
          </a:p>
          <a:p>
            <a:pPr algn="l"/>
            <a:r>
              <a:rPr lang="en-US" altLang="en-US" sz="2400" dirty="0">
                <a:latin typeface="Symbol" pitchFamily="18" charset="2"/>
              </a:rPr>
              <a:t>                                   $ </a:t>
            </a:r>
            <a:r>
              <a:rPr lang="en-US" altLang="en-US" sz="2400" dirty="0"/>
              <a:t>variable x,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“S satisfies variable x in clause C”</a:t>
            </a:r>
            <a:endParaRPr lang="en-US" altLang="en-US" sz="2400" dirty="0"/>
          </a:p>
          <a:p>
            <a:pPr lvl="6"/>
            <a:r>
              <a:rPr lang="en-CA" sz="2400" dirty="0"/>
              <a:t> </a:t>
            </a:r>
            <a:r>
              <a:rPr lang="en-CA" sz="2400" dirty="0">
                <a:solidFill>
                  <a:schemeClr val="tx2"/>
                </a:solidFill>
              </a:rPr>
              <a:t>if x is an </a:t>
            </a:r>
            <a:r>
              <a:rPr lang="en-CA" sz="2400" dirty="0" err="1">
                <a:solidFill>
                  <a:schemeClr val="tx2"/>
                </a:solidFill>
              </a:rPr>
              <a:t>unnegated</a:t>
            </a:r>
            <a:r>
              <a:rPr lang="en-CA" sz="2400" dirty="0">
                <a:solidFill>
                  <a:schemeClr val="tx2"/>
                </a:solidFill>
              </a:rPr>
              <a:t> variable set by S to be true</a:t>
            </a:r>
          </a:p>
          <a:p>
            <a:pPr lvl="6"/>
            <a:r>
              <a:rPr lang="en-CA" sz="2400" dirty="0">
                <a:solidFill>
                  <a:schemeClr val="tx2"/>
                </a:solidFill>
              </a:rPr>
              <a:t>   or is an negated variable set to false</a:t>
            </a:r>
            <a:r>
              <a:rPr lang="en-US" sz="24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.</a:t>
            </a:r>
            <a:endParaRPr lang="en-CA" sz="2400" dirty="0">
              <a:solidFill>
                <a:schemeClr val="tx2"/>
              </a:solidFill>
            </a:endParaRP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7" name="Group 6"/>
          <p:cNvGrpSpPr/>
          <p:nvPr/>
        </p:nvGrpSpPr>
        <p:grpSpPr>
          <a:xfrm>
            <a:off x="3587750" y="1689100"/>
            <a:ext cx="2355850" cy="1485900"/>
            <a:chOff x="3587750" y="1689100"/>
            <a:chExt cx="2355850" cy="1485900"/>
          </a:xfrm>
        </p:grpSpPr>
        <p:sp>
          <p:nvSpPr>
            <p:cNvPr id="20" name="Oval 19"/>
            <p:cNvSpPr/>
            <p:nvPr/>
          </p:nvSpPr>
          <p:spPr bwMode="auto">
            <a:xfrm>
              <a:off x="3587750" y="1689100"/>
              <a:ext cx="457200" cy="381000"/>
            </a:xfrm>
            <a:prstGeom prst="ellipse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3977994" y="2014304"/>
              <a:ext cx="1965606" cy="1160696"/>
              <a:chOff x="3975595" y="2014304"/>
              <a:chExt cx="1663205" cy="1160696"/>
            </a:xfrm>
          </p:grpSpPr>
          <p:sp>
            <p:nvSpPr>
              <p:cNvPr id="8" name="Rectangle 7"/>
              <p:cNvSpPr/>
              <p:nvPr/>
            </p:nvSpPr>
            <p:spPr>
              <a:xfrm>
                <a:off x="4896289" y="2713335"/>
                <a:ext cx="74251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CA" sz="2400" dirty="0"/>
                  <a:t>c=F </a:t>
                </a:r>
              </a:p>
            </p:txBody>
          </p:sp>
          <p:cxnSp>
            <p:nvCxnSpPr>
              <p:cNvPr id="9" name="Straight Arrow Connector 8"/>
              <p:cNvCxnSpPr>
                <a:endCxn id="20" idx="5"/>
              </p:cNvCxnSpPr>
              <p:nvPr/>
            </p:nvCxnSpPr>
            <p:spPr bwMode="auto">
              <a:xfrm flipH="1" flipV="1">
                <a:off x="3975595" y="2014304"/>
                <a:ext cx="1276343" cy="881296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</p:grpSp>
      <p:sp>
        <p:nvSpPr>
          <p:cNvPr id="14" name="Oval 13"/>
          <p:cNvSpPr/>
          <p:nvPr/>
        </p:nvSpPr>
        <p:spPr bwMode="auto">
          <a:xfrm>
            <a:off x="2971800" y="1689100"/>
            <a:ext cx="457200" cy="381000"/>
          </a:xfrm>
          <a:prstGeom prst="ellipse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3352802" y="2040555"/>
            <a:ext cx="1981199" cy="1144438"/>
            <a:chOff x="3962401" y="2040553"/>
            <a:chExt cx="1676399" cy="1127691"/>
          </a:xfrm>
        </p:grpSpPr>
        <p:sp>
          <p:nvSpPr>
            <p:cNvPr id="16" name="Rectangle 15"/>
            <p:cNvSpPr/>
            <p:nvPr/>
          </p:nvSpPr>
          <p:spPr>
            <a:xfrm>
              <a:off x="4986756" y="2713335"/>
              <a:ext cx="652044" cy="45490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sz="2400"/>
                <a:t>b=T </a:t>
              </a:r>
              <a:endParaRPr lang="en-CA" sz="2400" dirty="0"/>
            </a:p>
          </p:txBody>
        </p:sp>
        <p:cxnSp>
          <p:nvCxnSpPr>
            <p:cNvPr id="17" name="Straight Arrow Connector 16"/>
            <p:cNvCxnSpPr/>
            <p:nvPr/>
          </p:nvCxnSpPr>
          <p:spPr bwMode="auto">
            <a:xfrm flipH="1" flipV="1">
              <a:off x="3962401" y="2040553"/>
              <a:ext cx="1289538" cy="842534"/>
            </a:xfrm>
            <a:prstGeom prst="straightConnector1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pic>
        <p:nvPicPr>
          <p:cNvPr id="18" name="Picture 1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4C5A2C2-5627-4C1F-B438-EA4D69BC594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3733800"/>
            <a:ext cx="727608" cy="745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8794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897553"/>
            <a:ext cx="9144000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Clause-SAT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 </a:t>
            </a:r>
            <a:r>
              <a:rPr lang="en-US" sz="2400" dirty="0" err="1"/>
              <a:t>eg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sz="2400" dirty="0"/>
              <a:t>(a or ⌐b or d) and (⌐a or ⌐c or d or e)</a:t>
            </a:r>
            <a:br>
              <a:rPr lang="en-US" sz="2400" dirty="0"/>
            </a:br>
            <a:r>
              <a:rPr lang="en-US" sz="2400" dirty="0"/>
              <a:t>                     and (b or ⌐c or ⌐e) and (c or ⌐d) and (⌐a or ⌐c or e)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Solution:</a:t>
            </a:r>
            <a:r>
              <a:rPr lang="en-US" sz="2400" dirty="0"/>
              <a:t> eg  S = { </a:t>
            </a:r>
            <a:r>
              <a:rPr lang="en-CA" sz="2400" dirty="0"/>
              <a:t>a=T, b=T, c=F, d=F, e=T }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Satisfy: </a:t>
            </a:r>
            <a:r>
              <a:rPr lang="en-CA" sz="2400" dirty="0"/>
              <a:t>S satisfies I, if each of its clauses is satisfied.</a:t>
            </a:r>
            <a:endParaRPr lang="en-CA" sz="2400" dirty="0">
              <a:solidFill>
                <a:schemeClr val="tx2"/>
              </a:solidFill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Yes Instance:</a:t>
            </a:r>
          </a:p>
          <a:p>
            <a:pPr algn="l"/>
            <a:r>
              <a:rPr lang="en-CA" sz="2400" dirty="0">
                <a:solidFill>
                  <a:schemeClr val="tx2"/>
                </a:solidFill>
              </a:rPr>
              <a:t>     </a:t>
            </a:r>
            <a:r>
              <a:rPr lang="en-CA" sz="2400" dirty="0"/>
              <a:t>  SAT(I)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“I is </a:t>
            </a:r>
            <a:r>
              <a:rPr lang="en-CA" altLang="en-US" sz="240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satisfiable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”</a:t>
            </a: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 </a:t>
            </a:r>
            <a:r>
              <a:rPr lang="en-US" altLang="en-US" sz="2400" dirty="0">
                <a:latin typeface="+mj-lt"/>
              </a:rPr>
              <a:t>a solution S, </a:t>
            </a: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</a:t>
            </a:r>
            <a:r>
              <a:rPr lang="en-US" altLang="en-US" sz="2400" dirty="0">
                <a:latin typeface="Symbol" pitchFamily="18" charset="2"/>
              </a:rPr>
              <a:t>" </a:t>
            </a:r>
            <a:r>
              <a:rPr lang="en-US" altLang="en-US" sz="2400" dirty="0">
                <a:latin typeface="+mj-lt"/>
              </a:rPr>
              <a:t>clauses C,  </a:t>
            </a:r>
          </a:p>
          <a:p>
            <a:pPr algn="l"/>
            <a:r>
              <a:rPr lang="en-US" altLang="en-US" sz="2400" dirty="0">
                <a:latin typeface="Symbol" pitchFamily="18" charset="2"/>
              </a:rPr>
              <a:t>                                   $ </a:t>
            </a:r>
            <a:r>
              <a:rPr lang="en-US" altLang="en-US" sz="2400" dirty="0"/>
              <a:t>variable x, </a:t>
            </a:r>
          </a:p>
          <a:p>
            <a:pPr lvl="6"/>
            <a:r>
              <a:rPr lang="en-CA" sz="2400" dirty="0"/>
              <a:t> if x is an </a:t>
            </a:r>
            <a:r>
              <a:rPr lang="en-CA" sz="2400" dirty="0" err="1"/>
              <a:t>unnegated</a:t>
            </a:r>
            <a:r>
              <a:rPr lang="en-CA" sz="2400" dirty="0"/>
              <a:t> variable set by S to be true</a:t>
            </a:r>
          </a:p>
          <a:p>
            <a:pPr lvl="6"/>
            <a:r>
              <a:rPr lang="en-CA" sz="2400" dirty="0"/>
              <a:t>   or is an negated variable set to false</a:t>
            </a:r>
            <a:r>
              <a:rPr lang="en-US" sz="2400" dirty="0">
                <a:latin typeface="+mj-lt"/>
                <a:sym typeface="Symbol" panose="05050102010706020507" pitchFamily="18" charset="2"/>
              </a:rPr>
              <a:t>.</a:t>
            </a:r>
            <a:endParaRPr lang="en-CA" sz="2400" dirty="0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sp>
        <p:nvSpPr>
          <p:cNvPr id="13" name="AutoShape 8"/>
          <p:cNvSpPr>
            <a:spLocks noChangeArrowheads="1"/>
          </p:cNvSpPr>
          <p:nvPr/>
        </p:nvSpPr>
        <p:spPr bwMode="auto">
          <a:xfrm>
            <a:off x="1792606" y="5562600"/>
            <a:ext cx="4303394" cy="990600"/>
          </a:xfrm>
          <a:prstGeom prst="wedgeRectCallout">
            <a:avLst>
              <a:gd name="adj1" fmla="val -56484"/>
              <a:gd name="adj2" fmla="val -5474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A fine logic sentence</a:t>
            </a:r>
            <a:br>
              <a:rPr lang="en-CA" altLang="en-US" sz="2400" dirty="0"/>
            </a:br>
            <a:r>
              <a:rPr lang="en-CA" altLang="en-US" sz="2400" dirty="0"/>
              <a:t>well worth understanding!</a:t>
            </a:r>
            <a:endParaRPr lang="en-US" altLang="en-US" sz="2400" dirty="0"/>
          </a:p>
        </p:txBody>
      </p:sp>
      <p:pic>
        <p:nvPicPr>
          <p:cNvPr id="6" name="Picture 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0A5A38B-3C56-48C6-9526-0BB45D05E22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3733800"/>
            <a:ext cx="727608" cy="745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6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609600"/>
            <a:ext cx="8534400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Card-Puzzle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a set of cards with two columns of holes.</a:t>
            </a:r>
            <a:b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and a box with one column of X’s.</a:t>
            </a:r>
          </a:p>
          <a:p>
            <a:pPr algn="l"/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</a:t>
            </a:r>
            <a:r>
              <a:rPr lang="en-CA" sz="240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  <a:sym typeface="Symbol" panose="05050102010706020507" pitchFamily="18" charset="2"/>
              </a:rPr>
              <a:t>Goal: </a:t>
            </a:r>
            <a:r>
              <a:rPr lang="en-US" sz="2400" dirty="0">
                <a:sym typeface="Symbol" panose="05050102010706020507" pitchFamily="18" charset="2"/>
              </a:rPr>
              <a:t>Flip and stack cards to cover all the X’s with the cards.</a:t>
            </a:r>
            <a:br>
              <a:rPr lang="en-US" sz="2400" dirty="0">
                <a:sym typeface="Symbol" panose="05050102010706020507" pitchFamily="18" charset="2"/>
              </a:rPr>
            </a:br>
            <a:r>
              <a:rPr lang="en-US" sz="2400" dirty="0">
                <a:sym typeface="Symbol" panose="05050102010706020507" pitchFamily="18" charset="2"/>
              </a:rPr>
              <a:t>          (Holes don’t cover)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Solution: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S = For each card, whether to flip it.</a:t>
            </a:r>
            <a:b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n-US" sz="240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78" name="Group 177"/>
          <p:cNvGrpSpPr/>
          <p:nvPr/>
        </p:nvGrpSpPr>
        <p:grpSpPr>
          <a:xfrm>
            <a:off x="2286000" y="1693247"/>
            <a:ext cx="4502150" cy="1823638"/>
            <a:chOff x="2286000" y="1981200"/>
            <a:chExt cx="4502150" cy="1823638"/>
          </a:xfrm>
        </p:grpSpPr>
        <p:grpSp>
          <p:nvGrpSpPr>
            <p:cNvPr id="24" name="Group 23"/>
            <p:cNvGrpSpPr/>
            <p:nvPr/>
          </p:nvGrpSpPr>
          <p:grpSpPr>
            <a:xfrm>
              <a:off x="2286000" y="2022373"/>
              <a:ext cx="609600" cy="1782465"/>
              <a:chOff x="1358900" y="3475335"/>
              <a:chExt cx="609600" cy="1782465"/>
            </a:xfrm>
          </p:grpSpPr>
          <p:sp>
            <p:nvSpPr>
              <p:cNvPr id="6" name="Rectangle 5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" name="Oval 6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" name="Oval 11"/>
              <p:cNvSpPr/>
              <p:nvPr/>
            </p:nvSpPr>
            <p:spPr bwMode="auto">
              <a:xfrm>
                <a:off x="1689100" y="44386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6" name="Oval 15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9" name="Oval 18"/>
              <p:cNvSpPr/>
              <p:nvPr/>
            </p:nvSpPr>
            <p:spPr bwMode="auto">
              <a:xfrm>
                <a:off x="1422400" y="41719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0" name="Oval 19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1" name="Oval 20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" name="Oval 21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a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" name="Straight Connector 8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5" name="Group 24"/>
            <p:cNvGrpSpPr/>
            <p:nvPr/>
          </p:nvGrpSpPr>
          <p:grpSpPr>
            <a:xfrm>
              <a:off x="2984500" y="2014138"/>
              <a:ext cx="609600" cy="1782465"/>
              <a:chOff x="1358900" y="3475335"/>
              <a:chExt cx="609600" cy="1782465"/>
            </a:xfrm>
          </p:grpSpPr>
          <p:sp>
            <p:nvSpPr>
              <p:cNvPr id="26" name="Rectangle 25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8" name="Oval 27"/>
              <p:cNvSpPr/>
              <p:nvPr/>
            </p:nvSpPr>
            <p:spPr bwMode="auto">
              <a:xfrm>
                <a:off x="1689100" y="41656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9" name="Oval 28"/>
              <p:cNvSpPr/>
              <p:nvPr/>
            </p:nvSpPr>
            <p:spPr bwMode="auto">
              <a:xfrm>
                <a:off x="1689100" y="44386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0" name="Oval 29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1" name="Oval 30"/>
              <p:cNvSpPr/>
              <p:nvPr/>
            </p:nvSpPr>
            <p:spPr bwMode="auto">
              <a:xfrm>
                <a:off x="1689100" y="49847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2" name="Oval 31"/>
              <p:cNvSpPr/>
              <p:nvPr/>
            </p:nvSpPr>
            <p:spPr bwMode="auto">
              <a:xfrm>
                <a:off x="1422400" y="38989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3" name="Oval 32"/>
              <p:cNvSpPr/>
              <p:nvPr/>
            </p:nvSpPr>
            <p:spPr bwMode="auto">
              <a:xfrm>
                <a:off x="1422400" y="41719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5" name="Oval 34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6" name="Oval 35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b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38" name="Straight Connector 37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39" name="Group 38"/>
            <p:cNvGrpSpPr/>
            <p:nvPr/>
          </p:nvGrpSpPr>
          <p:grpSpPr>
            <a:xfrm>
              <a:off x="3683000" y="2005903"/>
              <a:ext cx="609600" cy="1782465"/>
              <a:chOff x="1358900" y="3475335"/>
              <a:chExt cx="609600" cy="1782465"/>
            </a:xfrm>
          </p:grpSpPr>
          <p:sp>
            <p:nvSpPr>
              <p:cNvPr id="40" name="Rectangle 39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1" name="Oval 40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4" name="Oval 43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6" name="Oval 45"/>
              <p:cNvSpPr/>
              <p:nvPr/>
            </p:nvSpPr>
            <p:spPr bwMode="auto">
              <a:xfrm>
                <a:off x="1422400" y="38989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7" name="Oval 46"/>
              <p:cNvSpPr/>
              <p:nvPr/>
            </p:nvSpPr>
            <p:spPr bwMode="auto">
              <a:xfrm>
                <a:off x="1422400" y="41719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8" name="Oval 47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0" name="Oval 49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c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52" name="Straight Connector 51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" name="Group 52"/>
            <p:cNvGrpSpPr/>
            <p:nvPr/>
          </p:nvGrpSpPr>
          <p:grpSpPr>
            <a:xfrm>
              <a:off x="4381500" y="1997668"/>
              <a:ext cx="609600" cy="1782465"/>
              <a:chOff x="1358900" y="3475335"/>
              <a:chExt cx="609600" cy="1782465"/>
            </a:xfrm>
          </p:grpSpPr>
          <p:sp>
            <p:nvSpPr>
              <p:cNvPr id="54" name="Rectangle 53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5" name="Oval 54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6" name="Oval 55"/>
              <p:cNvSpPr/>
              <p:nvPr/>
            </p:nvSpPr>
            <p:spPr bwMode="auto">
              <a:xfrm>
                <a:off x="1689100" y="41656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7" name="Oval 56"/>
              <p:cNvSpPr/>
              <p:nvPr/>
            </p:nvSpPr>
            <p:spPr bwMode="auto">
              <a:xfrm>
                <a:off x="1689100" y="44386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9" name="Oval 58"/>
              <p:cNvSpPr/>
              <p:nvPr/>
            </p:nvSpPr>
            <p:spPr bwMode="auto">
              <a:xfrm>
                <a:off x="1689100" y="49847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2" name="Oval 61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3" name="Oval 62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4" name="Oval 63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d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66" name="Straight Connector 65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" name="Group 66"/>
            <p:cNvGrpSpPr/>
            <p:nvPr/>
          </p:nvGrpSpPr>
          <p:grpSpPr>
            <a:xfrm>
              <a:off x="5080000" y="1989433"/>
              <a:ext cx="609600" cy="1782465"/>
              <a:chOff x="1358900" y="3475335"/>
              <a:chExt cx="609600" cy="1782465"/>
            </a:xfrm>
          </p:grpSpPr>
          <p:sp>
            <p:nvSpPr>
              <p:cNvPr id="68" name="Rectangle 67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9" name="Oval 68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0" name="Oval 69"/>
              <p:cNvSpPr/>
              <p:nvPr/>
            </p:nvSpPr>
            <p:spPr bwMode="auto">
              <a:xfrm>
                <a:off x="1689100" y="41656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2" name="Oval 71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3" name="Oval 72"/>
              <p:cNvSpPr/>
              <p:nvPr/>
            </p:nvSpPr>
            <p:spPr bwMode="auto">
              <a:xfrm>
                <a:off x="1689100" y="49847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4" name="Oval 73"/>
              <p:cNvSpPr/>
              <p:nvPr/>
            </p:nvSpPr>
            <p:spPr bwMode="auto">
              <a:xfrm>
                <a:off x="1422400" y="38989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6" name="Oval 75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7" name="Oval 76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e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80" name="Straight Connector 79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82" name="Rectangle 81"/>
            <p:cNvSpPr/>
            <p:nvPr/>
          </p:nvSpPr>
          <p:spPr bwMode="auto">
            <a:xfrm>
              <a:off x="6108700" y="2087263"/>
              <a:ext cx="609600" cy="1676400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3" name="Oval 82"/>
            <p:cNvSpPr/>
            <p:nvPr/>
          </p:nvSpPr>
          <p:spPr bwMode="auto">
            <a:xfrm>
              <a:off x="6438900" y="23984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4" name="Oval 83"/>
            <p:cNvSpPr/>
            <p:nvPr/>
          </p:nvSpPr>
          <p:spPr bwMode="auto">
            <a:xfrm>
              <a:off x="6438900" y="26714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5" name="Oval 84"/>
            <p:cNvSpPr/>
            <p:nvPr/>
          </p:nvSpPr>
          <p:spPr bwMode="auto">
            <a:xfrm>
              <a:off x="6438900" y="29445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6" name="Oval 85"/>
            <p:cNvSpPr/>
            <p:nvPr/>
          </p:nvSpPr>
          <p:spPr bwMode="auto">
            <a:xfrm>
              <a:off x="6438900" y="32175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/>
            <p:cNvSpPr/>
            <p:nvPr/>
          </p:nvSpPr>
          <p:spPr bwMode="auto">
            <a:xfrm>
              <a:off x="6438900" y="34906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8" name="Oval 87"/>
            <p:cNvSpPr/>
            <p:nvPr/>
          </p:nvSpPr>
          <p:spPr bwMode="auto">
            <a:xfrm>
              <a:off x="6172200" y="24047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9" name="Oval 88"/>
            <p:cNvSpPr/>
            <p:nvPr/>
          </p:nvSpPr>
          <p:spPr bwMode="auto">
            <a:xfrm>
              <a:off x="6172200" y="26778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0" name="Oval 89"/>
            <p:cNvSpPr/>
            <p:nvPr/>
          </p:nvSpPr>
          <p:spPr bwMode="auto">
            <a:xfrm>
              <a:off x="6172200" y="29508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/>
            <p:cNvSpPr/>
            <p:nvPr/>
          </p:nvSpPr>
          <p:spPr bwMode="auto">
            <a:xfrm>
              <a:off x="6172200" y="32239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/>
            <p:cNvSpPr/>
            <p:nvPr/>
          </p:nvSpPr>
          <p:spPr bwMode="auto">
            <a:xfrm>
              <a:off x="6172200" y="34969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6070600" y="198120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box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94" name="Straight Connector 93"/>
            <p:cNvCxnSpPr/>
            <p:nvPr/>
          </p:nvCxnSpPr>
          <p:spPr bwMode="auto">
            <a:xfrm>
              <a:off x="6108700" y="2353963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95" name="Rectangle 94"/>
            <p:cNvSpPr/>
            <p:nvPr/>
          </p:nvSpPr>
          <p:spPr>
            <a:xfrm>
              <a:off x="6115050" y="2255438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6121400" y="2524023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6121400" y="2792608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6115050" y="3080243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6115050" y="3342478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2292350" y="4694535"/>
            <a:ext cx="609600" cy="1782465"/>
            <a:chOff x="1358900" y="3475335"/>
            <a:chExt cx="609600" cy="1782465"/>
          </a:xfrm>
        </p:grpSpPr>
        <p:sp>
          <p:nvSpPr>
            <p:cNvPr id="104" name="Rectangle 103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5" name="Oval 104"/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6" name="Oval 105"/>
            <p:cNvSpPr/>
            <p:nvPr/>
          </p:nvSpPr>
          <p:spPr bwMode="auto">
            <a:xfrm>
              <a:off x="1689100" y="44386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7" name="Oval 106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8" name="Oval 107"/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9" name="Oval 108"/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0" name="Oval 109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1" name="Oval 110"/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a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13" name="Straight Connector 112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14" name="Group 113"/>
          <p:cNvGrpSpPr/>
          <p:nvPr/>
        </p:nvGrpSpPr>
        <p:grpSpPr>
          <a:xfrm>
            <a:off x="2990850" y="4686300"/>
            <a:ext cx="609600" cy="1782465"/>
            <a:chOff x="1358900" y="3475335"/>
            <a:chExt cx="609600" cy="1782465"/>
          </a:xfrm>
        </p:grpSpPr>
        <p:sp>
          <p:nvSpPr>
            <p:cNvPr id="115" name="Rectangle 114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6" name="Oval 115"/>
            <p:cNvSpPr/>
            <p:nvPr/>
          </p:nvSpPr>
          <p:spPr bwMode="auto">
            <a:xfrm>
              <a:off x="1689100" y="41656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 bwMode="auto">
            <a:xfrm>
              <a:off x="1689100" y="44386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8" name="Oval 117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9" name="Oval 118"/>
            <p:cNvSpPr/>
            <p:nvPr/>
          </p:nvSpPr>
          <p:spPr bwMode="auto">
            <a:xfrm>
              <a:off x="1689100" y="49847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0" name="Oval 119"/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1" name="Oval 120"/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2" name="Oval 121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3" name="Oval 122"/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25" name="Straight Connector 124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47" name="Group 146"/>
          <p:cNvGrpSpPr/>
          <p:nvPr/>
        </p:nvGrpSpPr>
        <p:grpSpPr>
          <a:xfrm>
            <a:off x="5086350" y="4661595"/>
            <a:ext cx="609600" cy="1782465"/>
            <a:chOff x="1358900" y="3475335"/>
            <a:chExt cx="609600" cy="1782465"/>
          </a:xfrm>
        </p:grpSpPr>
        <p:sp>
          <p:nvSpPr>
            <p:cNvPr id="148" name="Rectangle 147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9" name="Oval 148"/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0" name="Oval 149"/>
            <p:cNvSpPr/>
            <p:nvPr/>
          </p:nvSpPr>
          <p:spPr bwMode="auto">
            <a:xfrm>
              <a:off x="1689100" y="41656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1" name="Oval 150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2" name="Oval 151"/>
            <p:cNvSpPr/>
            <p:nvPr/>
          </p:nvSpPr>
          <p:spPr bwMode="auto">
            <a:xfrm>
              <a:off x="1689100" y="49847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3" name="Oval 152"/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4" name="Oval 153"/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5" name="Oval 154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e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57" name="Straight Connector 156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82" name="Group 181"/>
          <p:cNvGrpSpPr/>
          <p:nvPr/>
        </p:nvGrpSpPr>
        <p:grpSpPr>
          <a:xfrm>
            <a:off x="4387850" y="4679950"/>
            <a:ext cx="723900" cy="1772345"/>
            <a:chOff x="4387850" y="4679950"/>
            <a:chExt cx="723900" cy="1772345"/>
          </a:xfrm>
        </p:grpSpPr>
        <p:sp>
          <p:nvSpPr>
            <p:cNvPr id="137" name="Rectangle 136"/>
            <p:cNvSpPr/>
            <p:nvPr/>
          </p:nvSpPr>
          <p:spPr bwMode="auto">
            <a:xfrm>
              <a:off x="4387850" y="4775895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8" name="Oval 137"/>
            <p:cNvSpPr/>
            <p:nvPr/>
          </p:nvSpPr>
          <p:spPr bwMode="auto">
            <a:xfrm>
              <a:off x="4451350" y="50870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 bwMode="auto">
            <a:xfrm>
              <a:off x="4451350" y="53600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0" name="Oval 139"/>
            <p:cNvSpPr/>
            <p:nvPr/>
          </p:nvSpPr>
          <p:spPr bwMode="auto">
            <a:xfrm>
              <a:off x="4718050" y="56331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1" name="Oval 140"/>
            <p:cNvSpPr/>
            <p:nvPr/>
          </p:nvSpPr>
          <p:spPr bwMode="auto">
            <a:xfrm>
              <a:off x="4718050" y="61792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2" name="Oval 141"/>
            <p:cNvSpPr/>
            <p:nvPr/>
          </p:nvSpPr>
          <p:spPr bwMode="auto">
            <a:xfrm>
              <a:off x="4451350" y="56394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3" name="Oval 142"/>
            <p:cNvSpPr/>
            <p:nvPr/>
          </p:nvSpPr>
          <p:spPr bwMode="auto">
            <a:xfrm>
              <a:off x="4718050" y="59125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4" name="Oval 143"/>
            <p:cNvSpPr/>
            <p:nvPr/>
          </p:nvSpPr>
          <p:spPr bwMode="auto">
            <a:xfrm>
              <a:off x="4451350" y="61855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46" name="Straight Connector 145"/>
            <p:cNvCxnSpPr/>
            <p:nvPr/>
          </p:nvCxnSpPr>
          <p:spPr bwMode="auto">
            <a:xfrm>
              <a:off x="4387850" y="5042595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76" name="Rectangle 175"/>
            <p:cNvSpPr/>
            <p:nvPr/>
          </p:nvSpPr>
          <p:spPr>
            <a:xfrm>
              <a:off x="4413250" y="4679950"/>
              <a:ext cx="6985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n-CA" altLang="en-US" sz="2400" dirty="0">
                  <a:solidFill>
                    <a:schemeClr val="bg2"/>
                  </a:solidFill>
                  <a:sym typeface="Symbol" panose="05050102010706020507" pitchFamily="18" charset="2"/>
                </a:rPr>
                <a:t>d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3689350" y="4694535"/>
            <a:ext cx="736600" cy="1782465"/>
            <a:chOff x="3689350" y="4678065"/>
            <a:chExt cx="736600" cy="1782465"/>
          </a:xfrm>
        </p:grpSpPr>
        <p:sp>
          <p:nvSpPr>
            <p:cNvPr id="127" name="Rectangle 126"/>
            <p:cNvSpPr/>
            <p:nvPr/>
          </p:nvSpPr>
          <p:spPr bwMode="auto">
            <a:xfrm>
              <a:off x="3689350" y="478413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8" name="Oval 127"/>
            <p:cNvSpPr/>
            <p:nvPr/>
          </p:nvSpPr>
          <p:spPr bwMode="auto">
            <a:xfrm>
              <a:off x="4019550" y="50952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0" name="Oval 129"/>
            <p:cNvSpPr/>
            <p:nvPr/>
          </p:nvSpPr>
          <p:spPr bwMode="auto">
            <a:xfrm>
              <a:off x="3752850" y="51016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1" name="Oval 130"/>
            <p:cNvSpPr/>
            <p:nvPr/>
          </p:nvSpPr>
          <p:spPr bwMode="auto">
            <a:xfrm>
              <a:off x="4019550" y="53746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2" name="Oval 131"/>
            <p:cNvSpPr/>
            <p:nvPr/>
          </p:nvSpPr>
          <p:spPr bwMode="auto">
            <a:xfrm>
              <a:off x="4019550" y="56477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3" name="Oval 132"/>
            <p:cNvSpPr/>
            <p:nvPr/>
          </p:nvSpPr>
          <p:spPr bwMode="auto">
            <a:xfrm>
              <a:off x="4019550" y="61938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3727450" y="4678065"/>
              <a:ext cx="6985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n-CA" sz="2400" dirty="0">
                  <a:solidFill>
                    <a:schemeClr val="bg2"/>
                  </a:solidFill>
                </a:rPr>
                <a:t>c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 bwMode="auto">
            <a:xfrm>
              <a:off x="3689350" y="505083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77" name="Oval 176"/>
            <p:cNvSpPr/>
            <p:nvPr/>
          </p:nvSpPr>
          <p:spPr bwMode="auto">
            <a:xfrm>
              <a:off x="3752850" y="5924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6083300" y="4653362"/>
            <a:ext cx="666750" cy="1782463"/>
            <a:chOff x="6083300" y="4653362"/>
            <a:chExt cx="666750" cy="1782463"/>
          </a:xfrm>
        </p:grpSpPr>
        <p:grpSp>
          <p:nvGrpSpPr>
            <p:cNvPr id="190" name="Group 189"/>
            <p:cNvGrpSpPr/>
            <p:nvPr/>
          </p:nvGrpSpPr>
          <p:grpSpPr>
            <a:xfrm>
              <a:off x="6096000" y="4759425"/>
              <a:ext cx="609600" cy="1676400"/>
              <a:chOff x="6553200" y="4759425"/>
              <a:chExt cx="609600" cy="1676400"/>
            </a:xfrm>
          </p:grpSpPr>
          <p:sp>
            <p:nvSpPr>
              <p:cNvPr id="186" name="Rectangle 185"/>
              <p:cNvSpPr/>
              <p:nvPr/>
            </p:nvSpPr>
            <p:spPr bwMode="auto">
              <a:xfrm>
                <a:off x="6553200" y="4759425"/>
                <a:ext cx="609600" cy="1676400"/>
              </a:xfrm>
              <a:prstGeom prst="rect">
                <a:avLst/>
              </a:prstGeom>
              <a:solidFill>
                <a:schemeClr val="tx1"/>
              </a:solidFill>
              <a:ln w="254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189" name="Straight Connector 188"/>
              <p:cNvCxnSpPr/>
              <p:nvPr/>
            </p:nvCxnSpPr>
            <p:spPr bwMode="auto">
              <a:xfrm>
                <a:off x="6553200" y="5026125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247" name="Rectangle 246"/>
            <p:cNvSpPr/>
            <p:nvPr/>
          </p:nvSpPr>
          <p:spPr>
            <a:xfrm>
              <a:off x="6083300" y="4653362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box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75" name="Group 274"/>
          <p:cNvGrpSpPr/>
          <p:nvPr/>
        </p:nvGrpSpPr>
        <p:grpSpPr>
          <a:xfrm>
            <a:off x="6115050" y="5204023"/>
            <a:ext cx="666750" cy="461665"/>
            <a:chOff x="6953250" y="5196185"/>
            <a:chExt cx="666750" cy="461665"/>
          </a:xfrm>
        </p:grpSpPr>
        <p:sp>
          <p:nvSpPr>
            <p:cNvPr id="165" name="Oval 164"/>
            <p:cNvSpPr/>
            <p:nvPr/>
          </p:nvSpPr>
          <p:spPr bwMode="auto">
            <a:xfrm>
              <a:off x="7004050" y="534997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6953250" y="5196185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6113731" y="5479297"/>
            <a:ext cx="666750" cy="461665"/>
            <a:chOff x="6953250" y="5464770"/>
            <a:chExt cx="666750" cy="461665"/>
          </a:xfrm>
        </p:grpSpPr>
        <p:sp>
          <p:nvSpPr>
            <p:cNvPr id="166" name="Oval 165"/>
            <p:cNvSpPr/>
            <p:nvPr/>
          </p:nvSpPr>
          <p:spPr bwMode="auto">
            <a:xfrm>
              <a:off x="7004050" y="56230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6953250" y="546477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6108700" y="6028527"/>
            <a:ext cx="666750" cy="461665"/>
            <a:chOff x="6946900" y="6014640"/>
            <a:chExt cx="666750" cy="461665"/>
          </a:xfrm>
        </p:grpSpPr>
        <p:sp>
          <p:nvSpPr>
            <p:cNvPr id="168" name="Oval 167"/>
            <p:cNvSpPr/>
            <p:nvPr/>
          </p:nvSpPr>
          <p:spPr bwMode="auto">
            <a:xfrm>
              <a:off x="7004050" y="61691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6946900" y="601464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sp>
        <p:nvSpPr>
          <p:cNvPr id="256" name="Oval 255"/>
          <p:cNvSpPr/>
          <p:nvPr/>
        </p:nvSpPr>
        <p:spPr bwMode="auto">
          <a:xfrm>
            <a:off x="6426200" y="535950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7" name="Oval 256"/>
          <p:cNvSpPr/>
          <p:nvPr/>
        </p:nvSpPr>
        <p:spPr bwMode="auto">
          <a:xfrm>
            <a:off x="6426200" y="563255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8" name="Oval 257"/>
          <p:cNvSpPr/>
          <p:nvPr/>
        </p:nvSpPr>
        <p:spPr bwMode="auto">
          <a:xfrm>
            <a:off x="6426200" y="590560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9" name="Oval 258"/>
          <p:cNvSpPr/>
          <p:nvPr/>
        </p:nvSpPr>
        <p:spPr bwMode="auto">
          <a:xfrm>
            <a:off x="6426200" y="617865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77" name="Group 276"/>
          <p:cNvGrpSpPr/>
          <p:nvPr/>
        </p:nvGrpSpPr>
        <p:grpSpPr>
          <a:xfrm>
            <a:off x="6110905" y="5756398"/>
            <a:ext cx="666750" cy="461665"/>
            <a:chOff x="6946900" y="6014640"/>
            <a:chExt cx="666750" cy="461665"/>
          </a:xfrm>
        </p:grpSpPr>
        <p:sp>
          <p:nvSpPr>
            <p:cNvPr id="278" name="Oval 277"/>
            <p:cNvSpPr/>
            <p:nvPr/>
          </p:nvSpPr>
          <p:spPr bwMode="auto">
            <a:xfrm>
              <a:off x="7004050" y="61691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9" name="Rectangle 278"/>
            <p:cNvSpPr/>
            <p:nvPr/>
          </p:nvSpPr>
          <p:spPr>
            <a:xfrm>
              <a:off x="6946900" y="601464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6108700" y="4934534"/>
            <a:ext cx="666750" cy="461665"/>
            <a:chOff x="6946900" y="4927600"/>
            <a:chExt cx="666750" cy="461665"/>
          </a:xfrm>
        </p:grpSpPr>
        <p:sp>
          <p:nvSpPr>
            <p:cNvPr id="292" name="Oval 291"/>
            <p:cNvSpPr/>
            <p:nvPr/>
          </p:nvSpPr>
          <p:spPr bwMode="auto">
            <a:xfrm>
              <a:off x="7004050" y="50769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93" name="Rectangle 292"/>
            <p:cNvSpPr/>
            <p:nvPr/>
          </p:nvSpPr>
          <p:spPr>
            <a:xfrm>
              <a:off x="6946900" y="492760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sp>
        <p:nvSpPr>
          <p:cNvPr id="294" name="Oval 293"/>
          <p:cNvSpPr/>
          <p:nvPr/>
        </p:nvSpPr>
        <p:spPr bwMode="auto">
          <a:xfrm>
            <a:off x="6426200" y="508645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9398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" grpId="0" animBg="1"/>
      <p:bldP spid="257" grpId="0" animBg="1"/>
      <p:bldP spid="258" grpId="0" animBg="1"/>
      <p:bldP spid="259" grpId="0" animBg="1"/>
      <p:bldP spid="29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609600"/>
            <a:ext cx="8534400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Card-Puzzle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a set of cards with two columns of holes.</a:t>
            </a:r>
            <a:b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and a box with one column of X’s.</a:t>
            </a:r>
          </a:p>
          <a:p>
            <a:pPr algn="l"/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</a:t>
            </a:r>
            <a:r>
              <a:rPr lang="en-CA" sz="240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  <a:sym typeface="Symbol" panose="05050102010706020507" pitchFamily="18" charset="2"/>
              </a:rPr>
              <a:t>Goal: </a:t>
            </a:r>
            <a:r>
              <a:rPr lang="en-US" sz="2400" dirty="0">
                <a:sym typeface="Symbol" panose="05050102010706020507" pitchFamily="18" charset="2"/>
              </a:rPr>
              <a:t>Flip and stack cards to cover all the X’s with the cards.</a:t>
            </a:r>
            <a:br>
              <a:rPr lang="en-US" sz="2400" dirty="0">
                <a:sym typeface="Symbol" panose="05050102010706020507" pitchFamily="18" charset="2"/>
              </a:rPr>
            </a:br>
            <a:r>
              <a:rPr lang="en-US" sz="2400" dirty="0">
                <a:sym typeface="Symbol" panose="05050102010706020507" pitchFamily="18" charset="2"/>
              </a:rPr>
              <a:t>          (Holes don’t cover)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Solution: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S = For each card, whether to flip it.</a:t>
            </a:r>
            <a:b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n-US" sz="240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78" name="Group 177"/>
          <p:cNvGrpSpPr/>
          <p:nvPr/>
        </p:nvGrpSpPr>
        <p:grpSpPr>
          <a:xfrm>
            <a:off x="2286000" y="1693247"/>
            <a:ext cx="4502150" cy="1823638"/>
            <a:chOff x="2286000" y="1981200"/>
            <a:chExt cx="4502150" cy="1823638"/>
          </a:xfrm>
        </p:grpSpPr>
        <p:grpSp>
          <p:nvGrpSpPr>
            <p:cNvPr id="24" name="Group 23"/>
            <p:cNvGrpSpPr/>
            <p:nvPr/>
          </p:nvGrpSpPr>
          <p:grpSpPr>
            <a:xfrm>
              <a:off x="2286000" y="2022373"/>
              <a:ext cx="609600" cy="1782465"/>
              <a:chOff x="1358900" y="3475335"/>
              <a:chExt cx="609600" cy="1782465"/>
            </a:xfrm>
          </p:grpSpPr>
          <p:sp>
            <p:nvSpPr>
              <p:cNvPr id="6" name="Rectangle 5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" name="Oval 6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" name="Oval 11"/>
              <p:cNvSpPr/>
              <p:nvPr/>
            </p:nvSpPr>
            <p:spPr bwMode="auto">
              <a:xfrm>
                <a:off x="1689100" y="44386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6" name="Oval 15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9" name="Oval 18"/>
              <p:cNvSpPr/>
              <p:nvPr/>
            </p:nvSpPr>
            <p:spPr bwMode="auto">
              <a:xfrm>
                <a:off x="1422400" y="41719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0" name="Oval 19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1" name="Oval 20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" name="Oval 21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a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" name="Straight Connector 8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5" name="Group 24"/>
            <p:cNvGrpSpPr/>
            <p:nvPr/>
          </p:nvGrpSpPr>
          <p:grpSpPr>
            <a:xfrm>
              <a:off x="2984500" y="2014138"/>
              <a:ext cx="609600" cy="1782465"/>
              <a:chOff x="1358900" y="3475335"/>
              <a:chExt cx="609600" cy="1782465"/>
            </a:xfrm>
          </p:grpSpPr>
          <p:sp>
            <p:nvSpPr>
              <p:cNvPr id="26" name="Rectangle 25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8" name="Oval 27"/>
              <p:cNvSpPr/>
              <p:nvPr/>
            </p:nvSpPr>
            <p:spPr bwMode="auto">
              <a:xfrm>
                <a:off x="1689100" y="41656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9" name="Oval 28"/>
              <p:cNvSpPr/>
              <p:nvPr/>
            </p:nvSpPr>
            <p:spPr bwMode="auto">
              <a:xfrm>
                <a:off x="1689100" y="44386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0" name="Oval 29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1" name="Oval 30"/>
              <p:cNvSpPr/>
              <p:nvPr/>
            </p:nvSpPr>
            <p:spPr bwMode="auto">
              <a:xfrm>
                <a:off x="1689100" y="49847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2" name="Oval 31"/>
              <p:cNvSpPr/>
              <p:nvPr/>
            </p:nvSpPr>
            <p:spPr bwMode="auto">
              <a:xfrm>
                <a:off x="1422400" y="38989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3" name="Oval 32"/>
              <p:cNvSpPr/>
              <p:nvPr/>
            </p:nvSpPr>
            <p:spPr bwMode="auto">
              <a:xfrm>
                <a:off x="1422400" y="41719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5" name="Oval 34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6" name="Oval 35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b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38" name="Straight Connector 37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39" name="Group 38"/>
            <p:cNvGrpSpPr/>
            <p:nvPr/>
          </p:nvGrpSpPr>
          <p:grpSpPr>
            <a:xfrm>
              <a:off x="3683000" y="2005903"/>
              <a:ext cx="609600" cy="1782465"/>
              <a:chOff x="1358900" y="3475335"/>
              <a:chExt cx="609600" cy="1782465"/>
            </a:xfrm>
          </p:grpSpPr>
          <p:sp>
            <p:nvSpPr>
              <p:cNvPr id="40" name="Rectangle 39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1" name="Oval 40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4" name="Oval 43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6" name="Oval 45"/>
              <p:cNvSpPr/>
              <p:nvPr/>
            </p:nvSpPr>
            <p:spPr bwMode="auto">
              <a:xfrm>
                <a:off x="1422400" y="38989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7" name="Oval 46"/>
              <p:cNvSpPr/>
              <p:nvPr/>
            </p:nvSpPr>
            <p:spPr bwMode="auto">
              <a:xfrm>
                <a:off x="1422400" y="41719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8" name="Oval 47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0" name="Oval 49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c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52" name="Straight Connector 51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" name="Group 52"/>
            <p:cNvGrpSpPr/>
            <p:nvPr/>
          </p:nvGrpSpPr>
          <p:grpSpPr>
            <a:xfrm>
              <a:off x="4381500" y="1997668"/>
              <a:ext cx="609600" cy="1782465"/>
              <a:chOff x="1358900" y="3475335"/>
              <a:chExt cx="609600" cy="1782465"/>
            </a:xfrm>
          </p:grpSpPr>
          <p:sp>
            <p:nvSpPr>
              <p:cNvPr id="54" name="Rectangle 53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5" name="Oval 54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6" name="Oval 55"/>
              <p:cNvSpPr/>
              <p:nvPr/>
            </p:nvSpPr>
            <p:spPr bwMode="auto">
              <a:xfrm>
                <a:off x="1689100" y="41656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7" name="Oval 56"/>
              <p:cNvSpPr/>
              <p:nvPr/>
            </p:nvSpPr>
            <p:spPr bwMode="auto">
              <a:xfrm>
                <a:off x="1689100" y="44386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9" name="Oval 58"/>
              <p:cNvSpPr/>
              <p:nvPr/>
            </p:nvSpPr>
            <p:spPr bwMode="auto">
              <a:xfrm>
                <a:off x="1689100" y="49847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2" name="Oval 61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3" name="Oval 62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4" name="Oval 63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d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66" name="Straight Connector 65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" name="Group 66"/>
            <p:cNvGrpSpPr/>
            <p:nvPr/>
          </p:nvGrpSpPr>
          <p:grpSpPr>
            <a:xfrm>
              <a:off x="5080000" y="1989433"/>
              <a:ext cx="609600" cy="1782465"/>
              <a:chOff x="1358900" y="3475335"/>
              <a:chExt cx="609600" cy="1782465"/>
            </a:xfrm>
          </p:grpSpPr>
          <p:sp>
            <p:nvSpPr>
              <p:cNvPr id="68" name="Rectangle 67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9" name="Oval 68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0" name="Oval 69"/>
              <p:cNvSpPr/>
              <p:nvPr/>
            </p:nvSpPr>
            <p:spPr bwMode="auto">
              <a:xfrm>
                <a:off x="1689100" y="41656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2" name="Oval 71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3" name="Oval 72"/>
              <p:cNvSpPr/>
              <p:nvPr/>
            </p:nvSpPr>
            <p:spPr bwMode="auto">
              <a:xfrm>
                <a:off x="1689100" y="49847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4" name="Oval 73"/>
              <p:cNvSpPr/>
              <p:nvPr/>
            </p:nvSpPr>
            <p:spPr bwMode="auto">
              <a:xfrm>
                <a:off x="1422400" y="38989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6" name="Oval 75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7" name="Oval 76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e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80" name="Straight Connector 79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82" name="Rectangle 81"/>
            <p:cNvSpPr/>
            <p:nvPr/>
          </p:nvSpPr>
          <p:spPr bwMode="auto">
            <a:xfrm>
              <a:off x="6108700" y="2087263"/>
              <a:ext cx="609600" cy="1676400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3" name="Oval 82"/>
            <p:cNvSpPr/>
            <p:nvPr/>
          </p:nvSpPr>
          <p:spPr bwMode="auto">
            <a:xfrm>
              <a:off x="6438900" y="23984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4" name="Oval 83"/>
            <p:cNvSpPr/>
            <p:nvPr/>
          </p:nvSpPr>
          <p:spPr bwMode="auto">
            <a:xfrm>
              <a:off x="6438900" y="26714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5" name="Oval 84"/>
            <p:cNvSpPr/>
            <p:nvPr/>
          </p:nvSpPr>
          <p:spPr bwMode="auto">
            <a:xfrm>
              <a:off x="6438900" y="29445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6" name="Oval 85"/>
            <p:cNvSpPr/>
            <p:nvPr/>
          </p:nvSpPr>
          <p:spPr bwMode="auto">
            <a:xfrm>
              <a:off x="6438900" y="32175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/>
            <p:cNvSpPr/>
            <p:nvPr/>
          </p:nvSpPr>
          <p:spPr bwMode="auto">
            <a:xfrm>
              <a:off x="6438900" y="34906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8" name="Oval 87"/>
            <p:cNvSpPr/>
            <p:nvPr/>
          </p:nvSpPr>
          <p:spPr bwMode="auto">
            <a:xfrm>
              <a:off x="6172200" y="24047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9" name="Oval 88"/>
            <p:cNvSpPr/>
            <p:nvPr/>
          </p:nvSpPr>
          <p:spPr bwMode="auto">
            <a:xfrm>
              <a:off x="6172200" y="26778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0" name="Oval 89"/>
            <p:cNvSpPr/>
            <p:nvPr/>
          </p:nvSpPr>
          <p:spPr bwMode="auto">
            <a:xfrm>
              <a:off x="6172200" y="29508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/>
            <p:cNvSpPr/>
            <p:nvPr/>
          </p:nvSpPr>
          <p:spPr bwMode="auto">
            <a:xfrm>
              <a:off x="6172200" y="32239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/>
            <p:cNvSpPr/>
            <p:nvPr/>
          </p:nvSpPr>
          <p:spPr bwMode="auto">
            <a:xfrm>
              <a:off x="6172200" y="34969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6070600" y="198120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box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94" name="Straight Connector 93"/>
            <p:cNvCxnSpPr/>
            <p:nvPr/>
          </p:nvCxnSpPr>
          <p:spPr bwMode="auto">
            <a:xfrm>
              <a:off x="6108700" y="2353963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95" name="Rectangle 94"/>
            <p:cNvSpPr/>
            <p:nvPr/>
          </p:nvSpPr>
          <p:spPr>
            <a:xfrm>
              <a:off x="6115050" y="2255438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6121400" y="2524023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6121400" y="2792608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6115050" y="3080243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6115050" y="3342478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6083300" y="4653362"/>
            <a:ext cx="666750" cy="1782463"/>
            <a:chOff x="6083300" y="4653362"/>
            <a:chExt cx="666750" cy="1782463"/>
          </a:xfrm>
        </p:grpSpPr>
        <p:grpSp>
          <p:nvGrpSpPr>
            <p:cNvPr id="190" name="Group 189"/>
            <p:cNvGrpSpPr/>
            <p:nvPr/>
          </p:nvGrpSpPr>
          <p:grpSpPr>
            <a:xfrm>
              <a:off x="6096000" y="4759425"/>
              <a:ext cx="609600" cy="1676400"/>
              <a:chOff x="6553200" y="4759425"/>
              <a:chExt cx="609600" cy="1676400"/>
            </a:xfrm>
          </p:grpSpPr>
          <p:sp>
            <p:nvSpPr>
              <p:cNvPr id="186" name="Rectangle 185"/>
              <p:cNvSpPr/>
              <p:nvPr/>
            </p:nvSpPr>
            <p:spPr bwMode="auto">
              <a:xfrm>
                <a:off x="6553200" y="4759425"/>
                <a:ext cx="609600" cy="1676400"/>
              </a:xfrm>
              <a:prstGeom prst="rect">
                <a:avLst/>
              </a:prstGeom>
              <a:solidFill>
                <a:schemeClr val="tx1"/>
              </a:solidFill>
              <a:ln w="254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189" name="Straight Connector 188"/>
              <p:cNvCxnSpPr/>
              <p:nvPr/>
            </p:nvCxnSpPr>
            <p:spPr bwMode="auto">
              <a:xfrm>
                <a:off x="6553200" y="5026125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247" name="Rectangle 246"/>
            <p:cNvSpPr/>
            <p:nvPr/>
          </p:nvSpPr>
          <p:spPr>
            <a:xfrm>
              <a:off x="6083300" y="4653362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box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53" name="Group 252"/>
          <p:cNvGrpSpPr/>
          <p:nvPr/>
        </p:nvGrpSpPr>
        <p:grpSpPr>
          <a:xfrm>
            <a:off x="6085110" y="4766965"/>
            <a:ext cx="609600" cy="1676400"/>
            <a:chOff x="7010400" y="4793555"/>
            <a:chExt cx="609600" cy="1676400"/>
          </a:xfrm>
        </p:grpSpPr>
        <p:sp>
          <p:nvSpPr>
            <p:cNvPr id="192" name="Rectangle 191"/>
            <p:cNvSpPr/>
            <p:nvPr/>
          </p:nvSpPr>
          <p:spPr bwMode="auto">
            <a:xfrm>
              <a:off x="7010400" y="4793555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201" name="Straight Connector 200"/>
            <p:cNvCxnSpPr/>
            <p:nvPr/>
          </p:nvCxnSpPr>
          <p:spPr bwMode="auto">
            <a:xfrm>
              <a:off x="7010400" y="5060255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6" name="Group 275"/>
          <p:cNvGrpSpPr/>
          <p:nvPr/>
        </p:nvGrpSpPr>
        <p:grpSpPr>
          <a:xfrm>
            <a:off x="6108700" y="4934534"/>
            <a:ext cx="666750" cy="461665"/>
            <a:chOff x="6946900" y="4927600"/>
            <a:chExt cx="666750" cy="461665"/>
          </a:xfrm>
        </p:grpSpPr>
        <p:sp>
          <p:nvSpPr>
            <p:cNvPr id="164" name="Oval 163"/>
            <p:cNvSpPr/>
            <p:nvPr/>
          </p:nvSpPr>
          <p:spPr bwMode="auto">
            <a:xfrm>
              <a:off x="7004050" y="50769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6946900" y="492760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75" name="Group 274"/>
          <p:cNvGrpSpPr/>
          <p:nvPr/>
        </p:nvGrpSpPr>
        <p:grpSpPr>
          <a:xfrm>
            <a:off x="6115050" y="5204023"/>
            <a:ext cx="666750" cy="461665"/>
            <a:chOff x="6953250" y="5196185"/>
            <a:chExt cx="666750" cy="461665"/>
          </a:xfrm>
        </p:grpSpPr>
        <p:sp>
          <p:nvSpPr>
            <p:cNvPr id="165" name="Oval 164"/>
            <p:cNvSpPr/>
            <p:nvPr/>
          </p:nvSpPr>
          <p:spPr bwMode="auto">
            <a:xfrm>
              <a:off x="7004050" y="534997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6953250" y="5196185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6113731" y="5479297"/>
            <a:ext cx="666750" cy="461665"/>
            <a:chOff x="6953250" y="5464770"/>
            <a:chExt cx="666750" cy="461665"/>
          </a:xfrm>
        </p:grpSpPr>
        <p:sp>
          <p:nvSpPr>
            <p:cNvPr id="166" name="Oval 165"/>
            <p:cNvSpPr/>
            <p:nvPr/>
          </p:nvSpPr>
          <p:spPr bwMode="auto">
            <a:xfrm>
              <a:off x="7004050" y="56230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6953250" y="546477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6108700" y="6028527"/>
            <a:ext cx="666750" cy="461665"/>
            <a:chOff x="6946900" y="6014640"/>
            <a:chExt cx="666750" cy="461665"/>
          </a:xfrm>
        </p:grpSpPr>
        <p:sp>
          <p:nvSpPr>
            <p:cNvPr id="168" name="Oval 167"/>
            <p:cNvSpPr/>
            <p:nvPr/>
          </p:nvSpPr>
          <p:spPr bwMode="auto">
            <a:xfrm>
              <a:off x="7004050" y="61691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6946900" y="601464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sp>
        <p:nvSpPr>
          <p:cNvPr id="255" name="Oval 254"/>
          <p:cNvSpPr/>
          <p:nvPr/>
        </p:nvSpPr>
        <p:spPr bwMode="auto">
          <a:xfrm>
            <a:off x="6426200" y="508645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6" name="Oval 255"/>
          <p:cNvSpPr/>
          <p:nvPr/>
        </p:nvSpPr>
        <p:spPr bwMode="auto">
          <a:xfrm>
            <a:off x="6426200" y="535950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7" name="Oval 256"/>
          <p:cNvSpPr/>
          <p:nvPr/>
        </p:nvSpPr>
        <p:spPr bwMode="auto">
          <a:xfrm>
            <a:off x="6426200" y="563255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8" name="Oval 257"/>
          <p:cNvSpPr/>
          <p:nvPr/>
        </p:nvSpPr>
        <p:spPr bwMode="auto">
          <a:xfrm>
            <a:off x="6426200" y="590560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9" name="Oval 258"/>
          <p:cNvSpPr/>
          <p:nvPr/>
        </p:nvSpPr>
        <p:spPr bwMode="auto">
          <a:xfrm>
            <a:off x="6426200" y="617865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77" name="Group 276"/>
          <p:cNvGrpSpPr/>
          <p:nvPr/>
        </p:nvGrpSpPr>
        <p:grpSpPr>
          <a:xfrm>
            <a:off x="6110905" y="5756398"/>
            <a:ext cx="666750" cy="461665"/>
            <a:chOff x="6946900" y="6014640"/>
            <a:chExt cx="666750" cy="461665"/>
          </a:xfrm>
        </p:grpSpPr>
        <p:sp>
          <p:nvSpPr>
            <p:cNvPr id="278" name="Oval 277"/>
            <p:cNvSpPr/>
            <p:nvPr/>
          </p:nvSpPr>
          <p:spPr bwMode="auto">
            <a:xfrm>
              <a:off x="7004050" y="61691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9" name="Rectangle 278"/>
            <p:cNvSpPr/>
            <p:nvPr/>
          </p:nvSpPr>
          <p:spPr>
            <a:xfrm>
              <a:off x="6946900" y="601464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sp>
        <p:nvSpPr>
          <p:cNvPr id="280" name="Rectangle 279"/>
          <p:cNvSpPr/>
          <p:nvPr/>
        </p:nvSpPr>
        <p:spPr>
          <a:xfrm>
            <a:off x="6212110" y="4660900"/>
            <a:ext cx="381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2400" dirty="0">
                <a:solidFill>
                  <a:schemeClr val="bg2"/>
                </a:solidFill>
              </a:rPr>
              <a:t>a</a:t>
            </a:r>
            <a:endParaRPr lang="en-US" sz="2400" dirty="0">
              <a:solidFill>
                <a:schemeClr val="bg2"/>
              </a:solidFill>
            </a:endParaRPr>
          </a:p>
        </p:txBody>
      </p:sp>
      <p:sp>
        <p:nvSpPr>
          <p:cNvPr id="281" name="Rectangle 280"/>
          <p:cNvSpPr/>
          <p:nvPr/>
        </p:nvSpPr>
        <p:spPr>
          <a:xfrm>
            <a:off x="6186432" y="4653665"/>
            <a:ext cx="6985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2400" dirty="0">
                <a:solidFill>
                  <a:schemeClr val="bg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</a:t>
            </a:r>
            <a:endParaRPr lang="en-US" sz="2400" dirty="0">
              <a:solidFill>
                <a:schemeClr val="bg2"/>
              </a:solidFill>
            </a:endParaRPr>
          </a:p>
        </p:txBody>
      </p:sp>
      <p:sp>
        <p:nvSpPr>
          <p:cNvPr id="288" name="Rectangle 287"/>
          <p:cNvSpPr/>
          <p:nvPr/>
        </p:nvSpPr>
        <p:spPr>
          <a:xfrm>
            <a:off x="6134594" y="4659403"/>
            <a:ext cx="6985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l-GR" altLang="en-US" sz="2400" dirty="0">
                <a:solidFill>
                  <a:schemeClr val="bg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CA" sz="2400" dirty="0">
                <a:solidFill>
                  <a:schemeClr val="bg2"/>
                </a:solidFill>
              </a:rPr>
              <a:t>c</a:t>
            </a:r>
            <a:endParaRPr lang="en-US" sz="2400" dirty="0">
              <a:solidFill>
                <a:schemeClr val="bg2"/>
              </a:solidFill>
            </a:endParaRPr>
          </a:p>
        </p:txBody>
      </p:sp>
      <p:sp>
        <p:nvSpPr>
          <p:cNvPr id="289" name="Rectangle 288"/>
          <p:cNvSpPr/>
          <p:nvPr/>
        </p:nvSpPr>
        <p:spPr>
          <a:xfrm>
            <a:off x="6096000" y="4655316"/>
            <a:ext cx="6985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l-GR" altLang="en-US" sz="2400" dirty="0">
                <a:solidFill>
                  <a:schemeClr val="bg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CA" altLang="en-US" sz="2400" dirty="0">
                <a:solidFill>
                  <a:schemeClr val="bg2"/>
                </a:solidFill>
                <a:sym typeface="Symbol" panose="05050102010706020507" pitchFamily="18" charset="2"/>
              </a:rPr>
              <a:t>d</a:t>
            </a:r>
            <a:endParaRPr lang="en-US" sz="2400" dirty="0">
              <a:solidFill>
                <a:schemeClr val="bg2"/>
              </a:solidFill>
            </a:endParaRPr>
          </a:p>
        </p:txBody>
      </p:sp>
      <p:sp>
        <p:nvSpPr>
          <p:cNvPr id="290" name="Rectangle 289"/>
          <p:cNvSpPr/>
          <p:nvPr/>
        </p:nvSpPr>
        <p:spPr>
          <a:xfrm>
            <a:off x="6195080" y="4644690"/>
            <a:ext cx="6985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2400" dirty="0">
                <a:solidFill>
                  <a:schemeClr val="bg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</a:t>
            </a:r>
            <a:endParaRPr lang="en-US" sz="2400" dirty="0">
              <a:solidFill>
                <a:schemeClr val="bg2"/>
              </a:solidFill>
            </a:endParaRPr>
          </a:p>
        </p:txBody>
      </p:sp>
      <p:grpSp>
        <p:nvGrpSpPr>
          <p:cNvPr id="147" name="Group 146"/>
          <p:cNvGrpSpPr/>
          <p:nvPr/>
        </p:nvGrpSpPr>
        <p:grpSpPr>
          <a:xfrm>
            <a:off x="5086350" y="4661595"/>
            <a:ext cx="609600" cy="1782465"/>
            <a:chOff x="1358900" y="3475335"/>
            <a:chExt cx="609600" cy="1782465"/>
          </a:xfrm>
        </p:grpSpPr>
        <p:sp>
          <p:nvSpPr>
            <p:cNvPr id="148" name="Rectangle 147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9" name="Oval 148"/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0" name="Oval 149"/>
            <p:cNvSpPr/>
            <p:nvPr/>
          </p:nvSpPr>
          <p:spPr bwMode="auto">
            <a:xfrm>
              <a:off x="1689100" y="41656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1" name="Oval 150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2" name="Oval 151"/>
            <p:cNvSpPr/>
            <p:nvPr/>
          </p:nvSpPr>
          <p:spPr bwMode="auto">
            <a:xfrm>
              <a:off x="1689100" y="49847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3" name="Oval 152"/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4" name="Oval 153"/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5" name="Oval 154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e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57" name="Straight Connector 156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82" name="Group 181"/>
          <p:cNvGrpSpPr/>
          <p:nvPr/>
        </p:nvGrpSpPr>
        <p:grpSpPr>
          <a:xfrm>
            <a:off x="4387850" y="4679950"/>
            <a:ext cx="723900" cy="1772345"/>
            <a:chOff x="4387850" y="4679950"/>
            <a:chExt cx="723900" cy="1772345"/>
          </a:xfrm>
        </p:grpSpPr>
        <p:sp>
          <p:nvSpPr>
            <p:cNvPr id="137" name="Rectangle 136"/>
            <p:cNvSpPr/>
            <p:nvPr/>
          </p:nvSpPr>
          <p:spPr bwMode="auto">
            <a:xfrm>
              <a:off x="4387850" y="4775895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8" name="Oval 137"/>
            <p:cNvSpPr/>
            <p:nvPr/>
          </p:nvSpPr>
          <p:spPr bwMode="auto">
            <a:xfrm>
              <a:off x="4451350" y="50870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 bwMode="auto">
            <a:xfrm>
              <a:off x="4451350" y="53600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0" name="Oval 139"/>
            <p:cNvSpPr/>
            <p:nvPr/>
          </p:nvSpPr>
          <p:spPr bwMode="auto">
            <a:xfrm>
              <a:off x="4718050" y="56331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1" name="Oval 140"/>
            <p:cNvSpPr/>
            <p:nvPr/>
          </p:nvSpPr>
          <p:spPr bwMode="auto">
            <a:xfrm>
              <a:off x="4718050" y="61792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2" name="Oval 141"/>
            <p:cNvSpPr/>
            <p:nvPr/>
          </p:nvSpPr>
          <p:spPr bwMode="auto">
            <a:xfrm>
              <a:off x="4451350" y="56394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3" name="Oval 142"/>
            <p:cNvSpPr/>
            <p:nvPr/>
          </p:nvSpPr>
          <p:spPr bwMode="auto">
            <a:xfrm>
              <a:off x="4718050" y="59125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4" name="Oval 143"/>
            <p:cNvSpPr/>
            <p:nvPr/>
          </p:nvSpPr>
          <p:spPr bwMode="auto">
            <a:xfrm>
              <a:off x="4451350" y="61855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46" name="Straight Connector 145"/>
            <p:cNvCxnSpPr/>
            <p:nvPr/>
          </p:nvCxnSpPr>
          <p:spPr bwMode="auto">
            <a:xfrm>
              <a:off x="4387850" y="5042595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76" name="Rectangle 175"/>
            <p:cNvSpPr/>
            <p:nvPr/>
          </p:nvSpPr>
          <p:spPr>
            <a:xfrm>
              <a:off x="4413250" y="4679950"/>
              <a:ext cx="6985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n-CA" altLang="en-US" sz="2400" dirty="0">
                  <a:solidFill>
                    <a:schemeClr val="bg2"/>
                  </a:solidFill>
                  <a:sym typeface="Symbol" panose="05050102010706020507" pitchFamily="18" charset="2"/>
                </a:rPr>
                <a:t>d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3689350" y="4694535"/>
            <a:ext cx="736600" cy="1782465"/>
            <a:chOff x="3689350" y="4678065"/>
            <a:chExt cx="736600" cy="1782465"/>
          </a:xfrm>
        </p:grpSpPr>
        <p:sp>
          <p:nvSpPr>
            <p:cNvPr id="127" name="Rectangle 126"/>
            <p:cNvSpPr/>
            <p:nvPr/>
          </p:nvSpPr>
          <p:spPr bwMode="auto">
            <a:xfrm>
              <a:off x="3689350" y="478413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8" name="Oval 127"/>
            <p:cNvSpPr/>
            <p:nvPr/>
          </p:nvSpPr>
          <p:spPr bwMode="auto">
            <a:xfrm>
              <a:off x="4019550" y="50952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0" name="Oval 129"/>
            <p:cNvSpPr/>
            <p:nvPr/>
          </p:nvSpPr>
          <p:spPr bwMode="auto">
            <a:xfrm>
              <a:off x="3752850" y="51016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1" name="Oval 130"/>
            <p:cNvSpPr/>
            <p:nvPr/>
          </p:nvSpPr>
          <p:spPr bwMode="auto">
            <a:xfrm>
              <a:off x="4019550" y="53746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2" name="Oval 131"/>
            <p:cNvSpPr/>
            <p:nvPr/>
          </p:nvSpPr>
          <p:spPr bwMode="auto">
            <a:xfrm>
              <a:off x="4019550" y="56477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3" name="Oval 132"/>
            <p:cNvSpPr/>
            <p:nvPr/>
          </p:nvSpPr>
          <p:spPr bwMode="auto">
            <a:xfrm>
              <a:off x="4019550" y="61938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3727450" y="4678065"/>
              <a:ext cx="6985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n-CA" sz="2400" dirty="0">
                  <a:solidFill>
                    <a:schemeClr val="bg2"/>
                  </a:solidFill>
                </a:rPr>
                <a:t>c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 bwMode="auto">
            <a:xfrm>
              <a:off x="3689350" y="505083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77" name="Oval 176"/>
            <p:cNvSpPr/>
            <p:nvPr/>
          </p:nvSpPr>
          <p:spPr bwMode="auto">
            <a:xfrm>
              <a:off x="3752850" y="5924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2990850" y="4686300"/>
            <a:ext cx="609600" cy="1782465"/>
            <a:chOff x="1358900" y="3475335"/>
            <a:chExt cx="609600" cy="1782465"/>
          </a:xfrm>
        </p:grpSpPr>
        <p:sp>
          <p:nvSpPr>
            <p:cNvPr id="115" name="Rectangle 114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6" name="Oval 115"/>
            <p:cNvSpPr/>
            <p:nvPr/>
          </p:nvSpPr>
          <p:spPr bwMode="auto">
            <a:xfrm>
              <a:off x="1689100" y="41656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 bwMode="auto">
            <a:xfrm>
              <a:off x="1689100" y="44386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8" name="Oval 117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9" name="Oval 118"/>
            <p:cNvSpPr/>
            <p:nvPr/>
          </p:nvSpPr>
          <p:spPr bwMode="auto">
            <a:xfrm>
              <a:off x="1689100" y="49847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0" name="Oval 119"/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1" name="Oval 120"/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2" name="Oval 121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3" name="Oval 122"/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25" name="Straight Connector 124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03" name="Group 102"/>
          <p:cNvGrpSpPr/>
          <p:nvPr/>
        </p:nvGrpSpPr>
        <p:grpSpPr>
          <a:xfrm>
            <a:off x="2292350" y="4694535"/>
            <a:ext cx="609600" cy="1782465"/>
            <a:chOff x="1358900" y="3475335"/>
            <a:chExt cx="609600" cy="1782465"/>
          </a:xfrm>
        </p:grpSpPr>
        <p:sp>
          <p:nvSpPr>
            <p:cNvPr id="104" name="Rectangle 103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5" name="Oval 104"/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6" name="Oval 105"/>
            <p:cNvSpPr/>
            <p:nvPr/>
          </p:nvSpPr>
          <p:spPr bwMode="auto">
            <a:xfrm>
              <a:off x="1689100" y="44386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7" name="Oval 106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8" name="Oval 107"/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9" name="Oval 108"/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0" name="Oval 109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1" name="Oval 110"/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a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13" name="Straight Connector 112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67" name="AutoShape 8"/>
          <p:cNvSpPr>
            <a:spLocks noChangeArrowheads="1"/>
          </p:cNvSpPr>
          <p:nvPr/>
        </p:nvSpPr>
        <p:spPr bwMode="auto">
          <a:xfrm>
            <a:off x="6781800" y="4800599"/>
            <a:ext cx="2286000" cy="1651695"/>
          </a:xfrm>
          <a:prstGeom prst="wedgeRectCallout">
            <a:avLst>
              <a:gd name="adj1" fmla="val -60365"/>
              <a:gd name="adj2" fmla="val -3698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This is a good solution </a:t>
            </a:r>
            <a:br>
              <a:rPr lang="en-CA" altLang="en-US" sz="2400" dirty="0"/>
            </a:br>
            <a:r>
              <a:rPr lang="en-CA" altLang="en-US" sz="2400" dirty="0"/>
              <a:t>because it covers all the X’s.</a:t>
            </a: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2435935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0.00509 L 0.41753 -0.0013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955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4.44444E-6 L 0.33593 0.00371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78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0.26042 -0.00741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21" y="-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4.07407E-6 L 0.18473 0.0051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36" y="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7.40741E-7 L 0.11198 0.00695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90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5" grpId="0" animBg="1"/>
      <p:bldP spid="256" grpId="0" animBg="1"/>
      <p:bldP spid="257" grpId="0" animBg="1"/>
      <p:bldP spid="259" grpId="0" animBg="1"/>
      <p:bldP spid="280" grpId="0"/>
      <p:bldP spid="280" grpId="1"/>
      <p:bldP spid="281" grpId="0"/>
      <p:bldP spid="281" grpId="1"/>
      <p:bldP spid="288" grpId="0"/>
      <p:bldP spid="288" grpId="1"/>
      <p:bldP spid="289" grpId="0"/>
      <p:bldP spid="289" grpId="1"/>
      <p:bldP spid="290" grpId="0"/>
      <p:bldP spid="16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609600"/>
            <a:ext cx="8534400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Card-Puzzle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a set of cards with two columns of holes.</a:t>
            </a:r>
            <a:b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and a box with one column of X’s.</a:t>
            </a:r>
          </a:p>
          <a:p>
            <a:pPr algn="l"/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</a:t>
            </a:r>
            <a:r>
              <a:rPr lang="en-CA" sz="240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  <a:sym typeface="Symbol" panose="05050102010706020507" pitchFamily="18" charset="2"/>
              </a:rPr>
              <a:t>Goal: </a:t>
            </a:r>
            <a:r>
              <a:rPr lang="en-US" sz="2400" dirty="0">
                <a:sym typeface="Symbol" panose="05050102010706020507" pitchFamily="18" charset="2"/>
              </a:rPr>
              <a:t>Flip and stack cards to cover all the X’s with the cards.</a:t>
            </a:r>
            <a:br>
              <a:rPr lang="en-US" sz="2400" dirty="0">
                <a:sym typeface="Symbol" panose="05050102010706020507" pitchFamily="18" charset="2"/>
              </a:rPr>
            </a:br>
            <a:r>
              <a:rPr lang="en-US" sz="2400" dirty="0">
                <a:sym typeface="Symbol" panose="05050102010706020507" pitchFamily="18" charset="2"/>
              </a:rPr>
              <a:t>          (Holes don’t cover)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Solution: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S = For each card, whether to flip it.</a:t>
            </a:r>
            <a:b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n-US" sz="240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78" name="Group 177"/>
          <p:cNvGrpSpPr/>
          <p:nvPr/>
        </p:nvGrpSpPr>
        <p:grpSpPr>
          <a:xfrm>
            <a:off x="2286000" y="1693247"/>
            <a:ext cx="4502150" cy="1823638"/>
            <a:chOff x="2286000" y="1981200"/>
            <a:chExt cx="4502150" cy="1823638"/>
          </a:xfrm>
        </p:grpSpPr>
        <p:grpSp>
          <p:nvGrpSpPr>
            <p:cNvPr id="24" name="Group 23"/>
            <p:cNvGrpSpPr/>
            <p:nvPr/>
          </p:nvGrpSpPr>
          <p:grpSpPr>
            <a:xfrm>
              <a:off x="2286000" y="2022373"/>
              <a:ext cx="609600" cy="1782465"/>
              <a:chOff x="1358900" y="3475335"/>
              <a:chExt cx="609600" cy="1782465"/>
            </a:xfrm>
          </p:grpSpPr>
          <p:sp>
            <p:nvSpPr>
              <p:cNvPr id="6" name="Rectangle 5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" name="Oval 6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" name="Oval 11"/>
              <p:cNvSpPr/>
              <p:nvPr/>
            </p:nvSpPr>
            <p:spPr bwMode="auto">
              <a:xfrm>
                <a:off x="1689100" y="44386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6" name="Oval 15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9" name="Oval 18"/>
              <p:cNvSpPr/>
              <p:nvPr/>
            </p:nvSpPr>
            <p:spPr bwMode="auto">
              <a:xfrm>
                <a:off x="1422400" y="41719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0" name="Oval 19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1" name="Oval 20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" name="Oval 21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a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" name="Straight Connector 8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5" name="Group 24"/>
            <p:cNvGrpSpPr/>
            <p:nvPr/>
          </p:nvGrpSpPr>
          <p:grpSpPr>
            <a:xfrm>
              <a:off x="2984500" y="2014138"/>
              <a:ext cx="609600" cy="1782465"/>
              <a:chOff x="1358900" y="3475335"/>
              <a:chExt cx="609600" cy="1782465"/>
            </a:xfrm>
          </p:grpSpPr>
          <p:sp>
            <p:nvSpPr>
              <p:cNvPr id="26" name="Rectangle 25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8" name="Oval 27"/>
              <p:cNvSpPr/>
              <p:nvPr/>
            </p:nvSpPr>
            <p:spPr bwMode="auto">
              <a:xfrm>
                <a:off x="1689100" y="41656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9" name="Oval 28"/>
              <p:cNvSpPr/>
              <p:nvPr/>
            </p:nvSpPr>
            <p:spPr bwMode="auto">
              <a:xfrm>
                <a:off x="1689100" y="44386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0" name="Oval 29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1" name="Oval 30"/>
              <p:cNvSpPr/>
              <p:nvPr/>
            </p:nvSpPr>
            <p:spPr bwMode="auto">
              <a:xfrm>
                <a:off x="1689100" y="49847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2" name="Oval 31"/>
              <p:cNvSpPr/>
              <p:nvPr/>
            </p:nvSpPr>
            <p:spPr bwMode="auto">
              <a:xfrm>
                <a:off x="1422400" y="38989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3" name="Oval 32"/>
              <p:cNvSpPr/>
              <p:nvPr/>
            </p:nvSpPr>
            <p:spPr bwMode="auto">
              <a:xfrm>
                <a:off x="1422400" y="41719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5" name="Oval 34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6" name="Oval 35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b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38" name="Straight Connector 37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39" name="Group 38"/>
            <p:cNvGrpSpPr/>
            <p:nvPr/>
          </p:nvGrpSpPr>
          <p:grpSpPr>
            <a:xfrm>
              <a:off x="3683000" y="2005903"/>
              <a:ext cx="609600" cy="1782465"/>
              <a:chOff x="1358900" y="3475335"/>
              <a:chExt cx="609600" cy="1782465"/>
            </a:xfrm>
          </p:grpSpPr>
          <p:sp>
            <p:nvSpPr>
              <p:cNvPr id="40" name="Rectangle 39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1" name="Oval 40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4" name="Oval 43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6" name="Oval 45"/>
              <p:cNvSpPr/>
              <p:nvPr/>
            </p:nvSpPr>
            <p:spPr bwMode="auto">
              <a:xfrm>
                <a:off x="1422400" y="38989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7" name="Oval 46"/>
              <p:cNvSpPr/>
              <p:nvPr/>
            </p:nvSpPr>
            <p:spPr bwMode="auto">
              <a:xfrm>
                <a:off x="1422400" y="41719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8" name="Oval 47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0" name="Oval 49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c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52" name="Straight Connector 51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" name="Group 52"/>
            <p:cNvGrpSpPr/>
            <p:nvPr/>
          </p:nvGrpSpPr>
          <p:grpSpPr>
            <a:xfrm>
              <a:off x="4381500" y="1997668"/>
              <a:ext cx="609600" cy="1782465"/>
              <a:chOff x="1358900" y="3475335"/>
              <a:chExt cx="609600" cy="1782465"/>
            </a:xfrm>
          </p:grpSpPr>
          <p:sp>
            <p:nvSpPr>
              <p:cNvPr id="54" name="Rectangle 53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5" name="Oval 54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6" name="Oval 55"/>
              <p:cNvSpPr/>
              <p:nvPr/>
            </p:nvSpPr>
            <p:spPr bwMode="auto">
              <a:xfrm>
                <a:off x="1689100" y="41656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7" name="Oval 56"/>
              <p:cNvSpPr/>
              <p:nvPr/>
            </p:nvSpPr>
            <p:spPr bwMode="auto">
              <a:xfrm>
                <a:off x="1689100" y="44386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9" name="Oval 58"/>
              <p:cNvSpPr/>
              <p:nvPr/>
            </p:nvSpPr>
            <p:spPr bwMode="auto">
              <a:xfrm>
                <a:off x="1689100" y="49847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2" name="Oval 61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3" name="Oval 62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4" name="Oval 63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d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66" name="Straight Connector 65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" name="Group 66"/>
            <p:cNvGrpSpPr/>
            <p:nvPr/>
          </p:nvGrpSpPr>
          <p:grpSpPr>
            <a:xfrm>
              <a:off x="5080000" y="1989433"/>
              <a:ext cx="609600" cy="1782465"/>
              <a:chOff x="1358900" y="3475335"/>
              <a:chExt cx="609600" cy="1782465"/>
            </a:xfrm>
          </p:grpSpPr>
          <p:sp>
            <p:nvSpPr>
              <p:cNvPr id="68" name="Rectangle 67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69" name="Oval 68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0" name="Oval 69"/>
              <p:cNvSpPr/>
              <p:nvPr/>
            </p:nvSpPr>
            <p:spPr bwMode="auto">
              <a:xfrm>
                <a:off x="1689100" y="41656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2" name="Oval 71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3" name="Oval 72"/>
              <p:cNvSpPr/>
              <p:nvPr/>
            </p:nvSpPr>
            <p:spPr bwMode="auto">
              <a:xfrm>
                <a:off x="1689100" y="49847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4" name="Oval 73"/>
              <p:cNvSpPr/>
              <p:nvPr/>
            </p:nvSpPr>
            <p:spPr bwMode="auto">
              <a:xfrm>
                <a:off x="1422400" y="38989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6" name="Oval 75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7" name="Oval 76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e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80" name="Straight Connector 79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82" name="Rectangle 81"/>
            <p:cNvSpPr/>
            <p:nvPr/>
          </p:nvSpPr>
          <p:spPr bwMode="auto">
            <a:xfrm>
              <a:off x="6108700" y="2087263"/>
              <a:ext cx="609600" cy="1676400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3" name="Oval 82"/>
            <p:cNvSpPr/>
            <p:nvPr/>
          </p:nvSpPr>
          <p:spPr bwMode="auto">
            <a:xfrm>
              <a:off x="6438900" y="23984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4" name="Oval 83"/>
            <p:cNvSpPr/>
            <p:nvPr/>
          </p:nvSpPr>
          <p:spPr bwMode="auto">
            <a:xfrm>
              <a:off x="6438900" y="26714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5" name="Oval 84"/>
            <p:cNvSpPr/>
            <p:nvPr/>
          </p:nvSpPr>
          <p:spPr bwMode="auto">
            <a:xfrm>
              <a:off x="6438900" y="29445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6" name="Oval 85"/>
            <p:cNvSpPr/>
            <p:nvPr/>
          </p:nvSpPr>
          <p:spPr bwMode="auto">
            <a:xfrm>
              <a:off x="6438900" y="32175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7" name="Oval 86"/>
            <p:cNvSpPr/>
            <p:nvPr/>
          </p:nvSpPr>
          <p:spPr bwMode="auto">
            <a:xfrm>
              <a:off x="6438900" y="34906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8" name="Oval 87"/>
            <p:cNvSpPr/>
            <p:nvPr/>
          </p:nvSpPr>
          <p:spPr bwMode="auto">
            <a:xfrm>
              <a:off x="6172200" y="24047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9" name="Oval 88"/>
            <p:cNvSpPr/>
            <p:nvPr/>
          </p:nvSpPr>
          <p:spPr bwMode="auto">
            <a:xfrm>
              <a:off x="6172200" y="26778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0" name="Oval 89"/>
            <p:cNvSpPr/>
            <p:nvPr/>
          </p:nvSpPr>
          <p:spPr bwMode="auto">
            <a:xfrm>
              <a:off x="6172200" y="29508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1" name="Oval 90"/>
            <p:cNvSpPr/>
            <p:nvPr/>
          </p:nvSpPr>
          <p:spPr bwMode="auto">
            <a:xfrm>
              <a:off x="6172200" y="322391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Oval 91"/>
            <p:cNvSpPr/>
            <p:nvPr/>
          </p:nvSpPr>
          <p:spPr bwMode="auto">
            <a:xfrm>
              <a:off x="6172200" y="3496963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6070600" y="198120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box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94" name="Straight Connector 93"/>
            <p:cNvCxnSpPr/>
            <p:nvPr/>
          </p:nvCxnSpPr>
          <p:spPr bwMode="auto">
            <a:xfrm>
              <a:off x="6108700" y="2353963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95" name="Rectangle 94"/>
            <p:cNvSpPr/>
            <p:nvPr/>
          </p:nvSpPr>
          <p:spPr>
            <a:xfrm>
              <a:off x="6115050" y="2255438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6121400" y="2524023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6121400" y="2792608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6115050" y="3080243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6115050" y="3342478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2292350" y="4694535"/>
            <a:ext cx="609600" cy="1782465"/>
            <a:chOff x="1358900" y="3475335"/>
            <a:chExt cx="609600" cy="1782465"/>
          </a:xfrm>
        </p:grpSpPr>
        <p:sp>
          <p:nvSpPr>
            <p:cNvPr id="104" name="Rectangle 103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5" name="Oval 104"/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6" name="Oval 105"/>
            <p:cNvSpPr/>
            <p:nvPr/>
          </p:nvSpPr>
          <p:spPr bwMode="auto">
            <a:xfrm>
              <a:off x="1689100" y="44386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7" name="Oval 106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8" name="Oval 107"/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9" name="Oval 108"/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0" name="Oval 109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1" name="Oval 110"/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a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13" name="Straight Connector 112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14" name="Group 113"/>
          <p:cNvGrpSpPr/>
          <p:nvPr/>
        </p:nvGrpSpPr>
        <p:grpSpPr>
          <a:xfrm>
            <a:off x="2990850" y="4686300"/>
            <a:ext cx="609600" cy="1782465"/>
            <a:chOff x="1358900" y="3475335"/>
            <a:chExt cx="609600" cy="1782465"/>
          </a:xfrm>
        </p:grpSpPr>
        <p:sp>
          <p:nvSpPr>
            <p:cNvPr id="115" name="Rectangle 114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6" name="Oval 115"/>
            <p:cNvSpPr/>
            <p:nvPr/>
          </p:nvSpPr>
          <p:spPr bwMode="auto">
            <a:xfrm>
              <a:off x="1689100" y="41656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 bwMode="auto">
            <a:xfrm>
              <a:off x="1689100" y="44386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8" name="Oval 117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9" name="Oval 118"/>
            <p:cNvSpPr/>
            <p:nvPr/>
          </p:nvSpPr>
          <p:spPr bwMode="auto">
            <a:xfrm>
              <a:off x="1689100" y="49847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0" name="Oval 119"/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1" name="Oval 120"/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2" name="Oval 121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3" name="Oval 122"/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25" name="Straight Connector 124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47" name="Group 146"/>
          <p:cNvGrpSpPr/>
          <p:nvPr/>
        </p:nvGrpSpPr>
        <p:grpSpPr>
          <a:xfrm>
            <a:off x="5086350" y="4661595"/>
            <a:ext cx="609600" cy="1782465"/>
            <a:chOff x="1358900" y="3475335"/>
            <a:chExt cx="609600" cy="1782465"/>
          </a:xfrm>
        </p:grpSpPr>
        <p:sp>
          <p:nvSpPr>
            <p:cNvPr id="148" name="Rectangle 147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9" name="Oval 148"/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0" name="Oval 149"/>
            <p:cNvSpPr/>
            <p:nvPr/>
          </p:nvSpPr>
          <p:spPr bwMode="auto">
            <a:xfrm>
              <a:off x="1689100" y="41656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1" name="Oval 150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2" name="Oval 151"/>
            <p:cNvSpPr/>
            <p:nvPr/>
          </p:nvSpPr>
          <p:spPr bwMode="auto">
            <a:xfrm>
              <a:off x="1689100" y="49847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3" name="Oval 152"/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4" name="Oval 153"/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5" name="Oval 154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e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57" name="Straight Connector 156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82" name="Group 181"/>
          <p:cNvGrpSpPr/>
          <p:nvPr/>
        </p:nvGrpSpPr>
        <p:grpSpPr>
          <a:xfrm>
            <a:off x="4387850" y="4679950"/>
            <a:ext cx="723900" cy="1772345"/>
            <a:chOff x="4387850" y="4679950"/>
            <a:chExt cx="723900" cy="1772345"/>
          </a:xfrm>
        </p:grpSpPr>
        <p:sp>
          <p:nvSpPr>
            <p:cNvPr id="137" name="Rectangle 136"/>
            <p:cNvSpPr/>
            <p:nvPr/>
          </p:nvSpPr>
          <p:spPr bwMode="auto">
            <a:xfrm>
              <a:off x="4387850" y="4775895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8" name="Oval 137"/>
            <p:cNvSpPr/>
            <p:nvPr/>
          </p:nvSpPr>
          <p:spPr bwMode="auto">
            <a:xfrm>
              <a:off x="4451350" y="50870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 bwMode="auto">
            <a:xfrm>
              <a:off x="4451350" y="53600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0" name="Oval 139"/>
            <p:cNvSpPr/>
            <p:nvPr/>
          </p:nvSpPr>
          <p:spPr bwMode="auto">
            <a:xfrm>
              <a:off x="4718050" y="56331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1" name="Oval 140"/>
            <p:cNvSpPr/>
            <p:nvPr/>
          </p:nvSpPr>
          <p:spPr bwMode="auto">
            <a:xfrm>
              <a:off x="4718050" y="61792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2" name="Oval 141"/>
            <p:cNvSpPr/>
            <p:nvPr/>
          </p:nvSpPr>
          <p:spPr bwMode="auto">
            <a:xfrm>
              <a:off x="4451350" y="56394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3" name="Oval 142"/>
            <p:cNvSpPr/>
            <p:nvPr/>
          </p:nvSpPr>
          <p:spPr bwMode="auto">
            <a:xfrm>
              <a:off x="4718050" y="59125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4" name="Oval 143"/>
            <p:cNvSpPr/>
            <p:nvPr/>
          </p:nvSpPr>
          <p:spPr bwMode="auto">
            <a:xfrm>
              <a:off x="4451350" y="61855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46" name="Straight Connector 145"/>
            <p:cNvCxnSpPr/>
            <p:nvPr/>
          </p:nvCxnSpPr>
          <p:spPr bwMode="auto">
            <a:xfrm>
              <a:off x="4387850" y="5042595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76" name="Rectangle 175"/>
            <p:cNvSpPr/>
            <p:nvPr/>
          </p:nvSpPr>
          <p:spPr>
            <a:xfrm>
              <a:off x="4413250" y="4679950"/>
              <a:ext cx="6985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n-CA" altLang="en-US" sz="2400" dirty="0">
                  <a:solidFill>
                    <a:schemeClr val="bg2"/>
                  </a:solidFill>
                  <a:sym typeface="Symbol" panose="05050102010706020507" pitchFamily="18" charset="2"/>
                </a:rPr>
                <a:t>d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3689350" y="4694535"/>
            <a:ext cx="736600" cy="1782465"/>
            <a:chOff x="3689350" y="4678065"/>
            <a:chExt cx="736600" cy="1782465"/>
          </a:xfrm>
        </p:grpSpPr>
        <p:sp>
          <p:nvSpPr>
            <p:cNvPr id="127" name="Rectangle 126"/>
            <p:cNvSpPr/>
            <p:nvPr/>
          </p:nvSpPr>
          <p:spPr bwMode="auto">
            <a:xfrm>
              <a:off x="3689350" y="478413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8" name="Oval 127"/>
            <p:cNvSpPr/>
            <p:nvPr/>
          </p:nvSpPr>
          <p:spPr bwMode="auto">
            <a:xfrm>
              <a:off x="4019550" y="50952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0" name="Oval 129"/>
            <p:cNvSpPr/>
            <p:nvPr/>
          </p:nvSpPr>
          <p:spPr bwMode="auto">
            <a:xfrm>
              <a:off x="3752850" y="51016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1" name="Oval 130"/>
            <p:cNvSpPr/>
            <p:nvPr/>
          </p:nvSpPr>
          <p:spPr bwMode="auto">
            <a:xfrm>
              <a:off x="4019550" y="53746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2" name="Oval 131"/>
            <p:cNvSpPr/>
            <p:nvPr/>
          </p:nvSpPr>
          <p:spPr bwMode="auto">
            <a:xfrm>
              <a:off x="4019550" y="56477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3" name="Oval 132"/>
            <p:cNvSpPr/>
            <p:nvPr/>
          </p:nvSpPr>
          <p:spPr bwMode="auto">
            <a:xfrm>
              <a:off x="4019550" y="61938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3727450" y="4678065"/>
              <a:ext cx="6985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n-CA" sz="2400" dirty="0">
                  <a:solidFill>
                    <a:schemeClr val="bg2"/>
                  </a:solidFill>
                </a:rPr>
                <a:t>c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 bwMode="auto">
            <a:xfrm>
              <a:off x="3689350" y="505083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77" name="Oval 176"/>
            <p:cNvSpPr/>
            <p:nvPr/>
          </p:nvSpPr>
          <p:spPr bwMode="auto">
            <a:xfrm>
              <a:off x="3752850" y="5924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6083300" y="4653362"/>
            <a:ext cx="666750" cy="1782463"/>
            <a:chOff x="6083300" y="4653362"/>
            <a:chExt cx="666750" cy="1782463"/>
          </a:xfrm>
        </p:grpSpPr>
        <p:grpSp>
          <p:nvGrpSpPr>
            <p:cNvPr id="190" name="Group 189"/>
            <p:cNvGrpSpPr/>
            <p:nvPr/>
          </p:nvGrpSpPr>
          <p:grpSpPr>
            <a:xfrm>
              <a:off x="6096000" y="4759425"/>
              <a:ext cx="609600" cy="1676400"/>
              <a:chOff x="6553200" y="4759425"/>
              <a:chExt cx="609600" cy="1676400"/>
            </a:xfrm>
          </p:grpSpPr>
          <p:sp>
            <p:nvSpPr>
              <p:cNvPr id="186" name="Rectangle 185"/>
              <p:cNvSpPr/>
              <p:nvPr/>
            </p:nvSpPr>
            <p:spPr bwMode="auto">
              <a:xfrm>
                <a:off x="6553200" y="4759425"/>
                <a:ext cx="609600" cy="1676400"/>
              </a:xfrm>
              <a:prstGeom prst="rect">
                <a:avLst/>
              </a:prstGeom>
              <a:solidFill>
                <a:schemeClr val="tx1"/>
              </a:solidFill>
              <a:ln w="254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189" name="Straight Connector 188"/>
              <p:cNvCxnSpPr/>
              <p:nvPr/>
            </p:nvCxnSpPr>
            <p:spPr bwMode="auto">
              <a:xfrm>
                <a:off x="6553200" y="5026125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247" name="Rectangle 246"/>
            <p:cNvSpPr/>
            <p:nvPr/>
          </p:nvSpPr>
          <p:spPr>
            <a:xfrm>
              <a:off x="6083300" y="4653362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box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75" name="Group 274"/>
          <p:cNvGrpSpPr/>
          <p:nvPr/>
        </p:nvGrpSpPr>
        <p:grpSpPr>
          <a:xfrm>
            <a:off x="6115050" y="5204023"/>
            <a:ext cx="666750" cy="461665"/>
            <a:chOff x="6953250" y="5196185"/>
            <a:chExt cx="666750" cy="461665"/>
          </a:xfrm>
        </p:grpSpPr>
        <p:sp>
          <p:nvSpPr>
            <p:cNvPr id="165" name="Oval 164"/>
            <p:cNvSpPr/>
            <p:nvPr/>
          </p:nvSpPr>
          <p:spPr bwMode="auto">
            <a:xfrm>
              <a:off x="7004050" y="534997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6953250" y="5196185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6113731" y="5479297"/>
            <a:ext cx="666750" cy="461665"/>
            <a:chOff x="6953250" y="5464770"/>
            <a:chExt cx="666750" cy="461665"/>
          </a:xfrm>
        </p:grpSpPr>
        <p:sp>
          <p:nvSpPr>
            <p:cNvPr id="166" name="Oval 165"/>
            <p:cNvSpPr/>
            <p:nvPr/>
          </p:nvSpPr>
          <p:spPr bwMode="auto">
            <a:xfrm>
              <a:off x="7004050" y="56230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6953250" y="546477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6108700" y="6028527"/>
            <a:ext cx="666750" cy="461665"/>
            <a:chOff x="6946900" y="6014640"/>
            <a:chExt cx="666750" cy="461665"/>
          </a:xfrm>
        </p:grpSpPr>
        <p:sp>
          <p:nvSpPr>
            <p:cNvPr id="168" name="Oval 167"/>
            <p:cNvSpPr/>
            <p:nvPr/>
          </p:nvSpPr>
          <p:spPr bwMode="auto">
            <a:xfrm>
              <a:off x="7004050" y="61691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6946900" y="601464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sp>
        <p:nvSpPr>
          <p:cNvPr id="256" name="Oval 255"/>
          <p:cNvSpPr/>
          <p:nvPr/>
        </p:nvSpPr>
        <p:spPr bwMode="auto">
          <a:xfrm>
            <a:off x="6426200" y="535950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7" name="Oval 256"/>
          <p:cNvSpPr/>
          <p:nvPr/>
        </p:nvSpPr>
        <p:spPr bwMode="auto">
          <a:xfrm>
            <a:off x="6426200" y="563255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8" name="Oval 257"/>
          <p:cNvSpPr/>
          <p:nvPr/>
        </p:nvSpPr>
        <p:spPr bwMode="auto">
          <a:xfrm>
            <a:off x="6426200" y="590560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9" name="Oval 258"/>
          <p:cNvSpPr/>
          <p:nvPr/>
        </p:nvSpPr>
        <p:spPr bwMode="auto">
          <a:xfrm>
            <a:off x="6426200" y="617865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77" name="Group 276"/>
          <p:cNvGrpSpPr/>
          <p:nvPr/>
        </p:nvGrpSpPr>
        <p:grpSpPr>
          <a:xfrm>
            <a:off x="6110905" y="5756398"/>
            <a:ext cx="666750" cy="461665"/>
            <a:chOff x="6946900" y="6014640"/>
            <a:chExt cx="666750" cy="461665"/>
          </a:xfrm>
        </p:grpSpPr>
        <p:sp>
          <p:nvSpPr>
            <p:cNvPr id="278" name="Oval 277"/>
            <p:cNvSpPr/>
            <p:nvPr/>
          </p:nvSpPr>
          <p:spPr bwMode="auto">
            <a:xfrm>
              <a:off x="7004050" y="61691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9" name="Rectangle 278"/>
            <p:cNvSpPr/>
            <p:nvPr/>
          </p:nvSpPr>
          <p:spPr>
            <a:xfrm>
              <a:off x="6946900" y="601464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6108700" y="4934534"/>
            <a:ext cx="666750" cy="461665"/>
            <a:chOff x="6946900" y="4927600"/>
            <a:chExt cx="666750" cy="461665"/>
          </a:xfrm>
        </p:grpSpPr>
        <p:sp>
          <p:nvSpPr>
            <p:cNvPr id="159" name="Oval 158"/>
            <p:cNvSpPr/>
            <p:nvPr/>
          </p:nvSpPr>
          <p:spPr bwMode="auto">
            <a:xfrm>
              <a:off x="7004050" y="5076925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6946900" y="4927600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sp>
        <p:nvSpPr>
          <p:cNvPr id="161" name="Oval 160"/>
          <p:cNvSpPr/>
          <p:nvPr/>
        </p:nvSpPr>
        <p:spPr bwMode="auto">
          <a:xfrm>
            <a:off x="6426200" y="5086455"/>
            <a:ext cx="203200" cy="222250"/>
          </a:xfrm>
          <a:prstGeom prst="ellipse">
            <a:avLst/>
          </a:prstGeom>
          <a:solidFill>
            <a:schemeClr val="tx1"/>
          </a:solidFill>
          <a:ln w="635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2" name="AutoShape 8"/>
          <p:cNvSpPr>
            <a:spLocks noChangeArrowheads="1"/>
          </p:cNvSpPr>
          <p:nvPr/>
        </p:nvSpPr>
        <p:spPr bwMode="auto">
          <a:xfrm>
            <a:off x="6781800" y="4800599"/>
            <a:ext cx="2286000" cy="1651695"/>
          </a:xfrm>
          <a:prstGeom prst="wedgeRectCallout">
            <a:avLst>
              <a:gd name="adj1" fmla="val -60365"/>
              <a:gd name="adj2" fmla="val -3698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This is a good solution </a:t>
            </a:r>
            <a:br>
              <a:rPr lang="en-CA" altLang="en-US" sz="2400" dirty="0"/>
            </a:br>
            <a:r>
              <a:rPr lang="en-CA" altLang="en-US" sz="2400" dirty="0"/>
              <a:t>because it covers all the X’s.</a:t>
            </a: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4174240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609600"/>
            <a:ext cx="92964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Card-Puzzle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a set of cards with two columns of holes.</a:t>
            </a:r>
            <a:b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and a box with one column of X’s.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Yes Instance:</a:t>
            </a:r>
          </a:p>
          <a:p>
            <a:pPr algn="l"/>
            <a:r>
              <a:rPr lang="en-CA" sz="2400" dirty="0">
                <a:solidFill>
                  <a:schemeClr val="tx2"/>
                </a:solidFill>
              </a:rPr>
              <a:t>     </a:t>
            </a:r>
            <a:r>
              <a:rPr lang="en-CA" sz="2400" dirty="0"/>
              <a:t>  Card(I)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“Can cover X’s”</a:t>
            </a: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chemeClr val="tx2"/>
                </a:solidFill>
              </a:rPr>
              <a:t>a solution S,</a:t>
            </a:r>
            <a:endParaRPr lang="en-US" altLang="en-US" sz="2400" dirty="0">
              <a:solidFill>
                <a:schemeClr val="tx2"/>
              </a:solidFill>
              <a:sym typeface="Symbol" panose="05050102010706020507" pitchFamily="18" charset="2"/>
            </a:endParaRPr>
          </a:p>
          <a:p>
            <a:pPr algn="l"/>
            <a:endParaRPr lang="en-US" sz="2400" dirty="0">
              <a:sym typeface="Symbol" panose="05050102010706020507" pitchFamily="18" charset="2"/>
            </a:endParaRPr>
          </a:p>
          <a:p>
            <a:pPr algn="l"/>
            <a:r>
              <a:rPr lang="en-US" sz="2400" dirty="0">
                <a:sym typeface="Symbol" panose="05050102010706020507" pitchFamily="18" charset="2"/>
              </a:rPr>
              <a:t>                       </a:t>
            </a:r>
            <a:r>
              <a:rPr lang="en-US" sz="2400" dirty="0" err="1"/>
              <a:t>eg</a:t>
            </a:r>
            <a:r>
              <a:rPr lang="en-US" sz="2400" dirty="0"/>
              <a:t>  S = { </a:t>
            </a:r>
            <a:r>
              <a:rPr lang="en-CA" sz="2400" dirty="0"/>
              <a:t>a=flip, b=flip, c=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altLang="en-US" sz="2400" dirty="0">
                <a:sym typeface="Symbol" panose="05050102010706020507" pitchFamily="18" charset="2"/>
              </a:rPr>
              <a:t>flip</a:t>
            </a:r>
            <a:r>
              <a:rPr lang="en-CA" sz="2400" dirty="0"/>
              <a:t>, d=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flip</a:t>
            </a:r>
            <a:r>
              <a:rPr lang="en-CA" sz="2400" dirty="0"/>
              <a:t>, e=flip}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</a:t>
            </a: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48400" y="1447800"/>
            <a:ext cx="2606467" cy="914400"/>
          </a:xfrm>
          <a:prstGeom prst="rect">
            <a:avLst/>
          </a:prstGeom>
        </p:spPr>
      </p:pic>
      <p:pic>
        <p:nvPicPr>
          <p:cNvPr id="163" name="Picture 16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94992" y="2362200"/>
            <a:ext cx="1981200" cy="887269"/>
          </a:xfrm>
          <a:prstGeom prst="rect">
            <a:avLst/>
          </a:prstGeom>
        </p:spPr>
      </p:pic>
      <p:pic>
        <p:nvPicPr>
          <p:cNvPr id="164" name="Picture 163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2590800"/>
            <a:ext cx="727608" cy="745153"/>
          </a:xfrm>
          <a:prstGeom prst="rect">
            <a:avLst/>
          </a:prstGeom>
        </p:spPr>
      </p:pic>
      <p:sp>
        <p:nvSpPr>
          <p:cNvPr id="167" name="Rectangle 166"/>
          <p:cNvSpPr/>
          <p:nvPr/>
        </p:nvSpPr>
        <p:spPr>
          <a:xfrm>
            <a:off x="4278848" y="2438400"/>
            <a:ext cx="20143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“S covers X’s”</a:t>
            </a:r>
          </a:p>
        </p:txBody>
      </p:sp>
    </p:spTree>
    <p:extLst>
      <p:ext uri="{BB962C8B-B14F-4D97-AF65-F5344CB8AC3E}">
        <p14:creationId xmlns:p14="http://schemas.microsoft.com/office/powerpoint/2010/main" val="1082202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609600"/>
            <a:ext cx="85344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Card-Puzzle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a set of cards with two columns of holes.</a:t>
            </a:r>
            <a:b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and a box with one column of X’s.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Yes Instance:</a:t>
            </a:r>
          </a:p>
          <a:p>
            <a:pPr algn="l"/>
            <a:r>
              <a:rPr lang="en-CA" sz="2400" dirty="0">
                <a:solidFill>
                  <a:schemeClr val="tx2"/>
                </a:solidFill>
              </a:rPr>
              <a:t>     </a:t>
            </a:r>
            <a:r>
              <a:rPr lang="en-CA" sz="2400" dirty="0"/>
              <a:t>  Card(I)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“Can cover X’s”</a:t>
            </a: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 </a:t>
            </a:r>
            <a:r>
              <a:rPr lang="en-US" altLang="en-US" sz="2400" dirty="0"/>
              <a:t>a solution S, </a:t>
            </a: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 </a:t>
            </a:r>
            <a:r>
              <a:rPr lang="en-US" altLang="en-US" sz="2400" dirty="0">
                <a:solidFill>
                  <a:schemeClr val="tx2"/>
                </a:solidFill>
              </a:rPr>
              <a:t>row r,  </a:t>
            </a:r>
          </a:p>
          <a:p>
            <a:pPr algn="l"/>
            <a:r>
              <a:rPr lang="en-US" altLang="en-US" sz="2400" dirty="0">
                <a:latin typeface="Symbol" pitchFamily="18" charset="2"/>
              </a:rPr>
              <a:t>                                   </a:t>
            </a:r>
            <a:endParaRPr lang="en-CA" sz="2400" dirty="0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48400" y="1447800"/>
            <a:ext cx="2606467" cy="9144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94992" y="2362200"/>
            <a:ext cx="1981200" cy="887269"/>
          </a:xfrm>
          <a:prstGeom prst="rect">
            <a:avLst/>
          </a:prstGeom>
        </p:spPr>
      </p:pic>
      <p:pic>
        <p:nvPicPr>
          <p:cNvPr id="6" name="Picture 5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2590800"/>
            <a:ext cx="727608" cy="745153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auto">
          <a:xfrm>
            <a:off x="8440728" y="1828800"/>
            <a:ext cx="228600" cy="228600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278848" y="2438400"/>
            <a:ext cx="20143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“S covers X’s”</a:t>
            </a:r>
          </a:p>
        </p:txBody>
      </p:sp>
      <p:sp>
        <p:nvSpPr>
          <p:cNvPr id="13" name="Rectangle 12"/>
          <p:cNvSpPr/>
          <p:nvPr/>
        </p:nvSpPr>
        <p:spPr>
          <a:xfrm>
            <a:off x="3886200" y="2819400"/>
            <a:ext cx="28600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“S covers X in row r”</a:t>
            </a:r>
          </a:p>
        </p:txBody>
      </p:sp>
    </p:spTree>
    <p:extLst>
      <p:ext uri="{BB962C8B-B14F-4D97-AF65-F5344CB8AC3E}">
        <p14:creationId xmlns:p14="http://schemas.microsoft.com/office/powerpoint/2010/main" val="4048890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609600"/>
            <a:ext cx="85344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Card-Puzzle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a set of cards with two columns of holes.</a:t>
            </a:r>
            <a:b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and a box with one column of X’s.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Yes Instance:</a:t>
            </a:r>
          </a:p>
          <a:p>
            <a:pPr algn="l"/>
            <a:r>
              <a:rPr lang="en-CA" sz="2400" dirty="0">
                <a:solidFill>
                  <a:schemeClr val="tx2"/>
                </a:solidFill>
              </a:rPr>
              <a:t>     </a:t>
            </a:r>
            <a:r>
              <a:rPr lang="en-CA" sz="2400" dirty="0"/>
              <a:t>  Card(I)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“Can cover X’s”</a:t>
            </a: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 </a:t>
            </a:r>
            <a:r>
              <a:rPr lang="en-US" altLang="en-US" sz="2400" dirty="0"/>
              <a:t>a solution S, </a:t>
            </a: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</a:t>
            </a:r>
            <a:r>
              <a:rPr lang="en-US" altLang="en-US" sz="2400" dirty="0">
                <a:latin typeface="Symbol" pitchFamily="18" charset="2"/>
              </a:rPr>
              <a:t>" </a:t>
            </a:r>
            <a:r>
              <a:rPr lang="en-US" altLang="en-US" sz="2400" dirty="0"/>
              <a:t>row r,  </a:t>
            </a:r>
          </a:p>
          <a:p>
            <a:pPr algn="l"/>
            <a:r>
              <a:rPr lang="en-US" altLang="en-US" sz="2400" dirty="0">
                <a:latin typeface="Symbol" pitchFamily="18" charset="2"/>
              </a:rPr>
              <a:t>                                  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2400" dirty="0">
                <a:solidFill>
                  <a:schemeClr val="tx2"/>
                </a:solidFill>
              </a:rPr>
              <a:t>card z, </a:t>
            </a: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48400" y="1447800"/>
            <a:ext cx="2606467" cy="9144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94992" y="2362200"/>
            <a:ext cx="1981200" cy="887269"/>
          </a:xfrm>
          <a:prstGeom prst="rect">
            <a:avLst/>
          </a:prstGeom>
        </p:spPr>
      </p:pic>
      <p:pic>
        <p:nvPicPr>
          <p:cNvPr id="6" name="Picture 5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2590800"/>
            <a:ext cx="727608" cy="745153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4343400" y="3194576"/>
            <a:ext cx="34996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“Card z covers X in row r”</a:t>
            </a:r>
          </a:p>
        </p:txBody>
      </p:sp>
      <p:sp>
        <p:nvSpPr>
          <p:cNvPr id="13" name="Rectangle 12"/>
          <p:cNvSpPr/>
          <p:nvPr/>
        </p:nvSpPr>
        <p:spPr>
          <a:xfrm>
            <a:off x="3886200" y="2819400"/>
            <a:ext cx="28600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“S covers X in row r”</a:t>
            </a:r>
          </a:p>
        </p:txBody>
      </p:sp>
      <p:sp>
        <p:nvSpPr>
          <p:cNvPr id="14" name="Rectangle 13"/>
          <p:cNvSpPr/>
          <p:nvPr/>
        </p:nvSpPr>
        <p:spPr bwMode="auto">
          <a:xfrm>
            <a:off x="8440728" y="1828800"/>
            <a:ext cx="228600" cy="228600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6893432" y="1447453"/>
            <a:ext cx="345568" cy="914747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5221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C88FF2B-F87D-4FD9-B779-5790505BCB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100" y="628650"/>
            <a:ext cx="9067800" cy="3867150"/>
          </a:xfrm>
          <a:prstGeom prst="rect">
            <a:avLst/>
          </a:prstGeom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78C62B56-AB3D-4A74-920B-185561AFB24F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Complexity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228488F8-4A26-4D21-8ABF-58EBE92479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4551000"/>
            <a:ext cx="9144000" cy="754425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B165C2DF-74DE-4E55-8F3D-0902A15C387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9050" y="5398724"/>
            <a:ext cx="9144000" cy="1246909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8669C95B-E242-42C4-A42B-C2A5A9C34BE6}"/>
              </a:ext>
            </a:extLst>
          </p:cNvPr>
          <p:cNvSpPr/>
          <p:nvPr/>
        </p:nvSpPr>
        <p:spPr>
          <a:xfrm>
            <a:off x="381000" y="2410136"/>
            <a:ext cx="2362200" cy="330558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960F445-0791-4068-915A-E7963284FB09}"/>
              </a:ext>
            </a:extLst>
          </p:cNvPr>
          <p:cNvSpPr/>
          <p:nvPr/>
        </p:nvSpPr>
        <p:spPr>
          <a:xfrm>
            <a:off x="381000" y="2692400"/>
            <a:ext cx="2362200" cy="330558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488AD1C-F135-4860-B30B-EE82944CF389}"/>
              </a:ext>
            </a:extLst>
          </p:cNvPr>
          <p:cNvSpPr/>
          <p:nvPr/>
        </p:nvSpPr>
        <p:spPr>
          <a:xfrm>
            <a:off x="381000" y="3226158"/>
            <a:ext cx="2362200" cy="330558"/>
          </a:xfrm>
          <a:prstGeom prst="rect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743830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  <p:bldP spid="8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609600"/>
            <a:ext cx="8534400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Card-Puzzle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a set of cards with two columns of holes.</a:t>
            </a:r>
            <a:b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and a box with one column of X’s.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Yes Instance:</a:t>
            </a:r>
          </a:p>
          <a:p>
            <a:pPr algn="l"/>
            <a:r>
              <a:rPr lang="en-CA" sz="2400" dirty="0">
                <a:solidFill>
                  <a:schemeClr val="tx2"/>
                </a:solidFill>
              </a:rPr>
              <a:t>     </a:t>
            </a:r>
            <a:r>
              <a:rPr lang="en-CA" sz="2400" dirty="0"/>
              <a:t>  Card(I)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“Can cover X’s”</a:t>
            </a: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 </a:t>
            </a:r>
            <a:r>
              <a:rPr lang="en-US" altLang="en-US" sz="2400" dirty="0"/>
              <a:t>a solution S, </a:t>
            </a: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</a:t>
            </a:r>
            <a:r>
              <a:rPr lang="en-US" altLang="en-US" sz="2400" dirty="0">
                <a:latin typeface="Symbol" pitchFamily="18" charset="2"/>
              </a:rPr>
              <a:t>" </a:t>
            </a:r>
            <a:r>
              <a:rPr lang="en-US" altLang="en-US" sz="2400" dirty="0"/>
              <a:t>row r,  </a:t>
            </a:r>
          </a:p>
          <a:p>
            <a:pPr algn="l"/>
            <a:r>
              <a:rPr lang="en-US" altLang="en-US" sz="2400" dirty="0">
                <a:latin typeface="Symbol" pitchFamily="18" charset="2"/>
              </a:rPr>
              <a:t>                                   $ </a:t>
            </a:r>
            <a:r>
              <a:rPr lang="en-US" altLang="en-US" sz="2400" dirty="0"/>
              <a:t>card z, </a:t>
            </a:r>
          </a:p>
          <a:p>
            <a:pPr lvl="6"/>
            <a:r>
              <a:rPr lang="en-CA" sz="2400" dirty="0"/>
              <a:t> </a:t>
            </a:r>
            <a:r>
              <a:rPr lang="en-CA" sz="2400" dirty="0">
                <a:solidFill>
                  <a:schemeClr val="tx2"/>
                </a:solidFill>
              </a:rPr>
              <a:t>if card z has a </a:t>
            </a:r>
            <a:r>
              <a:rPr lang="en-CA" sz="2400" dirty="0" err="1">
                <a:solidFill>
                  <a:schemeClr val="tx2"/>
                </a:solidFill>
              </a:rPr>
              <a:t>nonhole</a:t>
            </a:r>
            <a:r>
              <a:rPr lang="en-CA" sz="2400" dirty="0">
                <a:solidFill>
                  <a:schemeClr val="tx2"/>
                </a:solidFill>
              </a:rPr>
              <a:t> in 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sz="2400" dirty="0">
                <a:solidFill>
                  <a:schemeClr val="tx2"/>
                </a:solidFill>
              </a:rPr>
              <a:t>row r, left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24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6"/>
            <a:r>
              <a:rPr lang="en-CA" sz="2400" dirty="0">
                <a:solidFill>
                  <a:schemeClr val="tx2"/>
                </a:solidFill>
              </a:rPr>
              <a:t>   and set by S to not flip.</a:t>
            </a:r>
          </a:p>
          <a:p>
            <a:pPr lvl="6"/>
            <a:r>
              <a:rPr lang="en-CA" sz="2400" dirty="0">
                <a:solidFill>
                  <a:schemeClr val="tx2"/>
                </a:solidFill>
              </a:rPr>
              <a:t> or card z has a </a:t>
            </a:r>
            <a:r>
              <a:rPr lang="en-CA" sz="2400" dirty="0" err="1">
                <a:solidFill>
                  <a:schemeClr val="tx2"/>
                </a:solidFill>
              </a:rPr>
              <a:t>nonhole</a:t>
            </a:r>
            <a:r>
              <a:rPr lang="en-CA" sz="2400" dirty="0">
                <a:solidFill>
                  <a:schemeClr val="tx2"/>
                </a:solidFill>
              </a:rPr>
              <a:t> in 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sz="2400" dirty="0">
                <a:solidFill>
                  <a:schemeClr val="tx2"/>
                </a:solidFill>
              </a:rPr>
              <a:t>row r, right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24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6"/>
            <a:r>
              <a:rPr lang="en-CA" sz="2400" dirty="0">
                <a:solidFill>
                  <a:schemeClr val="tx2"/>
                </a:solidFill>
              </a:rPr>
              <a:t>   and set by S to flip.</a:t>
            </a: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48400" y="1447800"/>
            <a:ext cx="2606467" cy="9144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94992" y="2362200"/>
            <a:ext cx="1981200" cy="887269"/>
          </a:xfrm>
          <a:prstGeom prst="rect">
            <a:avLst/>
          </a:prstGeom>
        </p:spPr>
      </p:pic>
      <p:pic>
        <p:nvPicPr>
          <p:cNvPr id="6" name="Picture 5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2590800"/>
            <a:ext cx="727608" cy="745153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4343400" y="3194576"/>
            <a:ext cx="34996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“Card z covers X in row r”</a:t>
            </a:r>
          </a:p>
        </p:txBody>
      </p:sp>
      <p:sp>
        <p:nvSpPr>
          <p:cNvPr id="8" name="Rectangle 7"/>
          <p:cNvSpPr/>
          <p:nvPr/>
        </p:nvSpPr>
        <p:spPr bwMode="auto">
          <a:xfrm>
            <a:off x="8440728" y="1981200"/>
            <a:ext cx="228600" cy="228600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7731632" y="1975376"/>
            <a:ext cx="228600" cy="228600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7555448" y="2362200"/>
            <a:ext cx="369352" cy="222776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8440728" y="1828800"/>
            <a:ext cx="228600" cy="228600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6893432" y="1840448"/>
            <a:ext cx="228600" cy="228600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6969632" y="2356376"/>
            <a:ext cx="228600" cy="228600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6893432" y="1447453"/>
            <a:ext cx="345568" cy="914747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7620488" y="1447800"/>
            <a:ext cx="345568" cy="914747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1899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4" grpId="0" animBg="1"/>
      <p:bldP spid="15" grpId="0" animBg="1"/>
      <p:bldP spid="15" grpId="1" animBg="1"/>
      <p:bldP spid="16" grpId="0" animBg="1"/>
      <p:bldP spid="16" grpId="1" animBg="1"/>
      <p:bldP spid="17" grpId="0" animBg="1"/>
      <p:bldP spid="18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7200" y="609600"/>
            <a:ext cx="8534400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Card-Puzzle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a set of cards with two columns of holes.</a:t>
            </a:r>
            <a:b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and a box with one column of X’s.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CA" sz="2400" dirty="0">
                <a:solidFill>
                  <a:schemeClr val="tx2"/>
                </a:solidFill>
              </a:rPr>
              <a:t>Yes Instance:</a:t>
            </a:r>
          </a:p>
          <a:p>
            <a:pPr algn="l"/>
            <a:r>
              <a:rPr lang="en-CA" sz="2400" dirty="0">
                <a:solidFill>
                  <a:schemeClr val="tx2"/>
                </a:solidFill>
              </a:rPr>
              <a:t>     </a:t>
            </a:r>
            <a:r>
              <a:rPr lang="en-CA" sz="2400" dirty="0"/>
              <a:t>  Card(I)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“Can cover X’s”</a:t>
            </a: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 </a:t>
            </a:r>
            <a:r>
              <a:rPr lang="en-US" altLang="en-US" sz="2400" dirty="0"/>
              <a:t>a solution S, </a:t>
            </a: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</a:t>
            </a:r>
            <a:r>
              <a:rPr lang="en-US" altLang="en-US" sz="2400" dirty="0">
                <a:latin typeface="Symbol" pitchFamily="18" charset="2"/>
              </a:rPr>
              <a:t>" </a:t>
            </a:r>
            <a:r>
              <a:rPr lang="en-US" altLang="en-US" sz="2400" dirty="0"/>
              <a:t>row r,  </a:t>
            </a:r>
          </a:p>
          <a:p>
            <a:pPr algn="l"/>
            <a:r>
              <a:rPr lang="en-US" altLang="en-US" sz="2400" dirty="0">
                <a:latin typeface="Symbol" pitchFamily="18" charset="2"/>
              </a:rPr>
              <a:t>                                   $ </a:t>
            </a:r>
            <a:r>
              <a:rPr lang="en-US" altLang="en-US" sz="2400" dirty="0"/>
              <a:t>card z, </a:t>
            </a:r>
          </a:p>
          <a:p>
            <a:pPr lvl="6"/>
            <a:r>
              <a:rPr lang="en-CA" sz="2400" dirty="0"/>
              <a:t> if card z has a </a:t>
            </a:r>
            <a:r>
              <a:rPr lang="en-CA" sz="2400" dirty="0" err="1"/>
              <a:t>nonhole</a:t>
            </a:r>
            <a:r>
              <a:rPr lang="en-CA" sz="2400" dirty="0"/>
              <a:t> in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sz="2400" dirty="0"/>
              <a:t>row r, left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6"/>
            <a:r>
              <a:rPr lang="en-CA" sz="2400" dirty="0"/>
              <a:t>   and set by S to not flip.</a:t>
            </a:r>
          </a:p>
          <a:p>
            <a:pPr lvl="6"/>
            <a:r>
              <a:rPr lang="en-CA" sz="2400" dirty="0"/>
              <a:t> or card z has a </a:t>
            </a:r>
            <a:r>
              <a:rPr lang="en-CA" sz="2400" dirty="0" err="1"/>
              <a:t>nonhole</a:t>
            </a:r>
            <a:r>
              <a:rPr lang="en-CA" sz="2400" dirty="0"/>
              <a:t> in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sz="2400" dirty="0"/>
              <a:t>row r, right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6"/>
            <a:r>
              <a:rPr lang="en-CA" sz="2400" dirty="0"/>
              <a:t>   and set by S to flip.</a:t>
            </a: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94992" y="2362200"/>
            <a:ext cx="1981200" cy="887269"/>
          </a:xfrm>
          <a:prstGeom prst="rect">
            <a:avLst/>
          </a:prstGeom>
        </p:spPr>
      </p:pic>
      <p:pic>
        <p:nvPicPr>
          <p:cNvPr id="6" name="Picture 5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2590800"/>
            <a:ext cx="727608" cy="745153"/>
          </a:xfrm>
          <a:prstGeom prst="rect">
            <a:avLst/>
          </a:prstGeom>
        </p:spPr>
      </p:pic>
      <p:sp>
        <p:nvSpPr>
          <p:cNvPr id="19" name="AutoShape 8"/>
          <p:cNvSpPr>
            <a:spLocks noChangeArrowheads="1"/>
          </p:cNvSpPr>
          <p:nvPr/>
        </p:nvSpPr>
        <p:spPr bwMode="auto">
          <a:xfrm>
            <a:off x="1640206" y="5257800"/>
            <a:ext cx="4303394" cy="990600"/>
          </a:xfrm>
          <a:prstGeom prst="wedgeRectCallout">
            <a:avLst>
              <a:gd name="adj1" fmla="val -56484"/>
              <a:gd name="adj2" fmla="val -5474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A fine order logic sentence</a:t>
            </a:r>
            <a:br>
              <a:rPr lang="en-CA" altLang="en-US" sz="2400" dirty="0"/>
            </a:br>
            <a:r>
              <a:rPr lang="en-CA" altLang="en-US" sz="2400" dirty="0"/>
              <a:t>well worth understanding!</a:t>
            </a:r>
            <a:endParaRPr lang="en-US" altLang="en-US" sz="2400"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48400" y="1447800"/>
            <a:ext cx="2606467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3422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657600" y="1830388"/>
            <a:ext cx="5490649" cy="4926012"/>
            <a:chOff x="3657600" y="1830388"/>
            <a:chExt cx="5490649" cy="4926012"/>
          </a:xfrm>
        </p:grpSpPr>
        <p:grpSp>
          <p:nvGrpSpPr>
            <p:cNvPr id="2" name="Group 1"/>
            <p:cNvGrpSpPr/>
            <p:nvPr/>
          </p:nvGrpSpPr>
          <p:grpSpPr>
            <a:xfrm>
              <a:off x="5245100" y="4370388"/>
              <a:ext cx="2286000" cy="2386012"/>
              <a:chOff x="5245100" y="4370388"/>
              <a:chExt cx="2286000" cy="2386012"/>
            </a:xfrm>
          </p:grpSpPr>
          <p:sp>
            <p:nvSpPr>
              <p:cNvPr id="36" name="Oval 11"/>
              <p:cNvSpPr>
                <a:spLocks noChangeArrowheads="1"/>
              </p:cNvSpPr>
              <p:nvPr/>
            </p:nvSpPr>
            <p:spPr bwMode="auto">
              <a:xfrm>
                <a:off x="5245100" y="4470400"/>
                <a:ext cx="2286000" cy="228600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US" altLang="en-US">
                  <a:effectLst/>
                </a:endParaRPr>
              </a:p>
            </p:txBody>
          </p:sp>
          <p:sp>
            <p:nvSpPr>
              <p:cNvPr id="37" name="Text Box 12"/>
              <p:cNvSpPr txBox="1">
                <a:spLocks noChangeArrowheads="1"/>
              </p:cNvSpPr>
              <p:nvPr/>
            </p:nvSpPr>
            <p:spPr bwMode="auto">
              <a:xfrm>
                <a:off x="5791200" y="4370388"/>
                <a:ext cx="1201738" cy="519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>
                    <a:solidFill>
                      <a:srgbClr val="CC99FF"/>
                    </a:solidFill>
                    <a:effectLst/>
                  </a:rPr>
                  <a:t>Poly</a:t>
                </a:r>
              </a:p>
            </p:txBody>
          </p:sp>
        </p:grpSp>
        <p:sp>
          <p:nvSpPr>
            <p:cNvPr id="10" name="Text Box 20"/>
            <p:cNvSpPr txBox="1">
              <a:spLocks noChangeArrowheads="1"/>
            </p:cNvSpPr>
            <p:nvPr/>
          </p:nvSpPr>
          <p:spPr bwMode="auto">
            <a:xfrm>
              <a:off x="3924186" y="3455007"/>
              <a:ext cx="207479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Symbol" pitchFamily="18" charset="2"/>
                </a:rPr>
                <a:t>$</a:t>
              </a:r>
              <a:r>
                <a:rPr lang="en-US" altLang="en-US" sz="2400" dirty="0">
                  <a:latin typeface="+mj-lt"/>
                </a:rPr>
                <a:t>S</a:t>
              </a:r>
              <a:r>
                <a:rPr lang="en-US" altLang="en-US" sz="2400" dirty="0">
                  <a:latin typeface="Symbol" pitchFamily="18" charset="2"/>
                </a:rPr>
                <a:t> </a:t>
              </a:r>
              <a:r>
                <a:rPr lang="en-US" altLang="en-US" sz="2400" dirty="0"/>
                <a:t>SAT(I,S)</a:t>
              </a:r>
            </a:p>
          </p:txBody>
        </p:sp>
        <p:grpSp>
          <p:nvGrpSpPr>
            <p:cNvPr id="11" name="Group 7"/>
            <p:cNvGrpSpPr>
              <a:grpSpLocks/>
            </p:cNvGrpSpPr>
            <p:nvPr/>
          </p:nvGrpSpPr>
          <p:grpSpPr bwMode="auto">
            <a:xfrm>
              <a:off x="3916363" y="1830388"/>
              <a:ext cx="4986337" cy="4887912"/>
              <a:chOff x="2467" y="1153"/>
              <a:chExt cx="3141" cy="3079"/>
            </a:xfrm>
          </p:grpSpPr>
          <p:sp>
            <p:nvSpPr>
              <p:cNvPr id="12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ffectLst/>
            </p:spPr>
            <p:txBody>
              <a:bodyPr wrap="none" lIns="274320" rIns="274320"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13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>
                    <a:solidFill>
                      <a:srgbClr val="66FF33"/>
                    </a:solidFill>
                    <a:effectLst/>
                  </a:rPr>
                  <a:t>Exp</a:t>
                </a: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3657600" y="3087688"/>
              <a:ext cx="4202113" cy="3254375"/>
              <a:chOff x="2304" y="1945"/>
              <a:chExt cx="2647" cy="2050"/>
            </a:xfrm>
          </p:grpSpPr>
          <p:sp>
            <p:nvSpPr>
              <p:cNvPr id="15" name="Oval 28"/>
              <p:cNvSpPr>
                <a:spLocks noChangeArrowheads="1"/>
              </p:cNvSpPr>
              <p:nvPr/>
            </p:nvSpPr>
            <p:spPr bwMode="auto">
              <a:xfrm rot="2528719">
                <a:off x="2304" y="2256"/>
                <a:ext cx="2647" cy="1739"/>
              </a:xfrm>
              <a:prstGeom prst="ellipse">
                <a:avLst/>
              </a:prstGeom>
              <a:noFill/>
              <a:ln w="38100" cap="sq">
                <a:solidFill>
                  <a:srgbClr val="00FFFF"/>
                </a:solidFill>
                <a:round/>
                <a:headEnd/>
                <a:tailEnd/>
              </a:ln>
              <a:effectLst/>
            </p:spPr>
            <p:txBody>
              <a:bodyPr lIns="274320" rIns="274320"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16" name="Text Box 29"/>
              <p:cNvSpPr txBox="1">
                <a:spLocks noChangeArrowheads="1"/>
              </p:cNvSpPr>
              <p:nvPr/>
            </p:nvSpPr>
            <p:spPr bwMode="auto">
              <a:xfrm>
                <a:off x="2823" y="1945"/>
                <a:ext cx="63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>
                    <a:solidFill>
                      <a:srgbClr val="00FFFF"/>
                    </a:solidFill>
                    <a:effectLst/>
                  </a:rPr>
                  <a:t>NP</a:t>
                </a:r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 flipH="1">
              <a:off x="4946136" y="3070483"/>
              <a:ext cx="4202113" cy="3254375"/>
              <a:chOff x="2304" y="1945"/>
              <a:chExt cx="2647" cy="2050"/>
            </a:xfrm>
          </p:grpSpPr>
          <p:sp>
            <p:nvSpPr>
              <p:cNvPr id="18" name="Oval 28"/>
              <p:cNvSpPr>
                <a:spLocks noChangeArrowheads="1"/>
              </p:cNvSpPr>
              <p:nvPr/>
            </p:nvSpPr>
            <p:spPr bwMode="auto">
              <a:xfrm rot="2528719">
                <a:off x="2304" y="2256"/>
                <a:ext cx="2647" cy="1739"/>
              </a:xfrm>
              <a:prstGeom prst="ellipse">
                <a:avLst/>
              </a:prstGeom>
              <a:noFill/>
              <a:ln w="38100" cap="sq">
                <a:solidFill>
                  <a:srgbClr val="00FFFF"/>
                </a:solidFill>
                <a:round/>
                <a:headEnd/>
                <a:tailEnd/>
              </a:ln>
              <a:effectLst/>
            </p:spPr>
            <p:txBody>
              <a:bodyPr lIns="274320" rIns="274320"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19" name="Text Box 29"/>
              <p:cNvSpPr txBox="1">
                <a:spLocks noChangeArrowheads="1"/>
              </p:cNvSpPr>
              <p:nvPr/>
            </p:nvSpPr>
            <p:spPr bwMode="auto">
              <a:xfrm>
                <a:off x="2823" y="1945"/>
                <a:ext cx="978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 dirty="0">
                    <a:solidFill>
                      <a:srgbClr val="00FFFF"/>
                    </a:solidFill>
                    <a:effectLst/>
                  </a:rPr>
                  <a:t>Co-NP</a:t>
                </a:r>
              </a:p>
            </p:txBody>
          </p:sp>
        </p:grpSp>
        <p:sp>
          <p:nvSpPr>
            <p:cNvPr id="20" name="Text Box 20"/>
            <p:cNvSpPr txBox="1">
              <a:spLocks noChangeArrowheads="1"/>
            </p:cNvSpPr>
            <p:nvPr/>
          </p:nvSpPr>
          <p:spPr bwMode="auto">
            <a:xfrm>
              <a:off x="5562600" y="4724400"/>
              <a:ext cx="165801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/>
                <a:t>SAT(I,S)</a:t>
              </a:r>
            </a:p>
          </p:txBody>
        </p:sp>
        <p:sp>
          <p:nvSpPr>
            <p:cNvPr id="21" name="Text Box 20"/>
            <p:cNvSpPr txBox="1">
              <a:spLocks noChangeArrowheads="1"/>
            </p:cNvSpPr>
            <p:nvPr/>
          </p:nvSpPr>
          <p:spPr bwMode="auto">
            <a:xfrm>
              <a:off x="6841755" y="3429000"/>
              <a:ext cx="21260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Symbol" pitchFamily="18" charset="2"/>
                </a:rPr>
                <a:t>"</a:t>
              </a:r>
              <a:r>
                <a:rPr lang="en-US" altLang="en-US" sz="2400" dirty="0">
                  <a:latin typeface="+mj-lt"/>
                </a:rPr>
                <a:t>S</a:t>
              </a:r>
              <a:r>
                <a:rPr lang="en-US" altLang="en-US" sz="2400" dirty="0">
                  <a:latin typeface="Symbol" pitchFamily="18" charset="2"/>
                </a:rPr>
                <a:t> </a:t>
              </a:r>
              <a:r>
                <a:rPr lang="en-US" altLang="en-US" sz="2400" dirty="0"/>
                <a:t>SAT(I,S)</a:t>
              </a: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3810000" y="3578225"/>
            <a:ext cx="2392363" cy="997883"/>
            <a:chOff x="3810000" y="3578225"/>
            <a:chExt cx="2392363" cy="997883"/>
          </a:xfrm>
        </p:grpSpPr>
        <p:grpSp>
          <p:nvGrpSpPr>
            <p:cNvPr id="54" name="Group 37"/>
            <p:cNvGrpSpPr>
              <a:grpSpLocks/>
            </p:cNvGrpSpPr>
            <p:nvPr/>
          </p:nvGrpSpPr>
          <p:grpSpPr bwMode="auto">
            <a:xfrm>
              <a:off x="3810000" y="3578225"/>
              <a:ext cx="2392363" cy="674688"/>
              <a:chOff x="2400" y="2254"/>
              <a:chExt cx="1507" cy="425"/>
            </a:xfrm>
          </p:grpSpPr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2479" y="2254"/>
                <a:ext cx="1428" cy="405"/>
              </a:xfrm>
              <a:custGeom>
                <a:avLst/>
                <a:gdLst/>
                <a:ahLst/>
                <a:cxnLst>
                  <a:cxn ang="0">
                    <a:pos x="0" y="342"/>
                  </a:cxn>
                  <a:cxn ang="0">
                    <a:pos x="852" y="348"/>
                  </a:cxn>
                  <a:cxn ang="0">
                    <a:pos x="1428" y="0"/>
                  </a:cxn>
                </a:cxnLst>
                <a:rect l="0" t="0" r="r" b="b"/>
                <a:pathLst>
                  <a:path w="1428" h="405">
                    <a:moveTo>
                      <a:pt x="0" y="342"/>
                    </a:moveTo>
                    <a:cubicBezTo>
                      <a:pt x="142" y="344"/>
                      <a:pt x="614" y="405"/>
                      <a:pt x="852" y="348"/>
                    </a:cubicBezTo>
                    <a:cubicBezTo>
                      <a:pt x="1103" y="294"/>
                      <a:pt x="1308" y="72"/>
                      <a:pt x="1428" y="0"/>
                    </a:cubicBezTo>
                  </a:path>
                </a:pathLst>
              </a:custGeom>
              <a:noFill/>
              <a:ln w="38100" cap="sq" cmpd="sng">
                <a:solidFill>
                  <a:srgbClr val="00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274320" rIns="274320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57" name="Text Box 39"/>
              <p:cNvSpPr txBox="1">
                <a:spLocks noChangeArrowheads="1"/>
              </p:cNvSpPr>
              <p:nvPr/>
            </p:nvSpPr>
            <p:spPr bwMode="auto">
              <a:xfrm>
                <a:off x="2400" y="2352"/>
                <a:ext cx="1165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 dirty="0">
                    <a:solidFill>
                      <a:srgbClr val="00FFFF"/>
                    </a:solidFill>
                    <a:effectLst/>
                  </a:rPr>
                  <a:t>complete</a:t>
                </a:r>
              </a:p>
            </p:txBody>
          </p:sp>
        </p:grpSp>
        <p:sp>
          <p:nvSpPr>
            <p:cNvPr id="55" name="Rectangle 40"/>
            <p:cNvSpPr>
              <a:spLocks noChangeArrowheads="1"/>
            </p:cNvSpPr>
            <p:nvPr/>
          </p:nvSpPr>
          <p:spPr bwMode="auto">
            <a:xfrm>
              <a:off x="4736321" y="4052888"/>
              <a:ext cx="113107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>
                  <a:effectLst/>
                  <a:latin typeface="Symbol" pitchFamily="18" charset="2"/>
                  <a:sym typeface="Symbol" pitchFamily="18" charset="2"/>
                </a:rPr>
                <a:t></a:t>
              </a:r>
              <a:r>
                <a:rPr lang="en-US" altLang="en-US" baseline="-25000" dirty="0">
                  <a:effectLst/>
                </a:rPr>
                <a:t> </a:t>
              </a:r>
              <a:r>
                <a:rPr lang="en-US" altLang="en-US" dirty="0">
                  <a:effectLst/>
                </a:rPr>
                <a:t>P</a:t>
              </a:r>
              <a:r>
                <a:rPr lang="el-GR" altLang="en-US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altLang="en-US" dirty="0">
                <a:effectLst/>
              </a:endParaRPr>
            </a:p>
          </p:txBody>
        </p:sp>
      </p:grpSp>
      <p:grpSp>
        <p:nvGrpSpPr>
          <p:cNvPr id="65" name="Group 23"/>
          <p:cNvGrpSpPr>
            <a:grpSpLocks/>
          </p:cNvGrpSpPr>
          <p:nvPr/>
        </p:nvGrpSpPr>
        <p:grpSpPr bwMode="auto">
          <a:xfrm>
            <a:off x="967645" y="3578224"/>
            <a:ext cx="2080355" cy="3127375"/>
            <a:chOff x="1236" y="768"/>
            <a:chExt cx="1181" cy="1884"/>
          </a:xfrm>
        </p:grpSpPr>
        <p:pic>
          <p:nvPicPr>
            <p:cNvPr id="66" name="Picture 24" descr="Stephen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6" y="768"/>
              <a:ext cx="1121" cy="1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" name="Rectangle 25"/>
            <p:cNvSpPr>
              <a:spLocks noChangeArrowheads="1"/>
            </p:cNvSpPr>
            <p:nvPr/>
          </p:nvSpPr>
          <p:spPr bwMode="auto">
            <a:xfrm>
              <a:off x="1236" y="2448"/>
              <a:ext cx="1110" cy="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altLang="en-US" sz="2000" dirty="0">
                  <a:effectLst/>
                </a:rPr>
                <a:t>Steve Cook 1971</a:t>
              </a:r>
            </a:p>
          </p:txBody>
        </p:sp>
      </p:grpSp>
      <p:sp>
        <p:nvSpPr>
          <p:cNvPr id="51" name="Text Box 20"/>
          <p:cNvSpPr txBox="1">
            <a:spLocks noChangeArrowheads="1"/>
          </p:cNvSpPr>
          <p:nvPr/>
        </p:nvSpPr>
        <p:spPr bwMode="auto">
          <a:xfrm>
            <a:off x="0" y="2381071"/>
            <a:ext cx="419121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The SAT problem </a:t>
            </a:r>
            <a:br>
              <a:rPr lang="en-CA" altLang="en-US" sz="2400" dirty="0"/>
            </a:br>
            <a:r>
              <a:rPr lang="en-CA" altLang="en-US" sz="2400" dirty="0"/>
              <a:t>is “at least as hard”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as every problem in the class.</a:t>
            </a:r>
          </a:p>
        </p:txBody>
      </p:sp>
      <p:sp>
        <p:nvSpPr>
          <p:cNvPr id="47" name="Rectangle 46"/>
          <p:cNvSpPr/>
          <p:nvPr/>
        </p:nvSpPr>
        <p:spPr>
          <a:xfrm>
            <a:off x="457200" y="609600"/>
            <a:ext cx="8534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Card-Puzzle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a set of cards with two columns of holes.</a:t>
            </a:r>
            <a:b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and a box with one column of X’s.</a:t>
            </a:r>
          </a:p>
        </p:txBody>
      </p:sp>
      <p:sp>
        <p:nvSpPr>
          <p:cNvPr id="48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</p:spTree>
    <p:extLst>
      <p:ext uri="{BB962C8B-B14F-4D97-AF65-F5344CB8AC3E}">
        <p14:creationId xmlns:p14="http://schemas.microsoft.com/office/powerpoint/2010/main" val="422693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657600" y="1830388"/>
            <a:ext cx="5490649" cy="4926012"/>
            <a:chOff x="3657600" y="1830388"/>
            <a:chExt cx="5490649" cy="4926012"/>
          </a:xfrm>
        </p:grpSpPr>
        <p:grpSp>
          <p:nvGrpSpPr>
            <p:cNvPr id="2" name="Group 1"/>
            <p:cNvGrpSpPr/>
            <p:nvPr/>
          </p:nvGrpSpPr>
          <p:grpSpPr>
            <a:xfrm>
              <a:off x="5245100" y="4370388"/>
              <a:ext cx="2286000" cy="2386012"/>
              <a:chOff x="5245100" y="4370388"/>
              <a:chExt cx="2286000" cy="2386012"/>
            </a:xfrm>
          </p:grpSpPr>
          <p:sp>
            <p:nvSpPr>
              <p:cNvPr id="36" name="Oval 11"/>
              <p:cNvSpPr>
                <a:spLocks noChangeArrowheads="1"/>
              </p:cNvSpPr>
              <p:nvPr/>
            </p:nvSpPr>
            <p:spPr bwMode="auto">
              <a:xfrm>
                <a:off x="5245100" y="4470400"/>
                <a:ext cx="2286000" cy="228600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US" altLang="en-US">
                  <a:effectLst/>
                </a:endParaRPr>
              </a:p>
            </p:txBody>
          </p:sp>
          <p:sp>
            <p:nvSpPr>
              <p:cNvPr id="37" name="Text Box 12"/>
              <p:cNvSpPr txBox="1">
                <a:spLocks noChangeArrowheads="1"/>
              </p:cNvSpPr>
              <p:nvPr/>
            </p:nvSpPr>
            <p:spPr bwMode="auto">
              <a:xfrm>
                <a:off x="5791200" y="4370388"/>
                <a:ext cx="1201738" cy="519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>
                    <a:solidFill>
                      <a:srgbClr val="CC99FF"/>
                    </a:solidFill>
                    <a:effectLst/>
                  </a:rPr>
                  <a:t>Poly</a:t>
                </a:r>
              </a:p>
            </p:txBody>
          </p:sp>
        </p:grpSp>
        <p:sp>
          <p:nvSpPr>
            <p:cNvPr id="10" name="Text Box 20"/>
            <p:cNvSpPr txBox="1">
              <a:spLocks noChangeArrowheads="1"/>
            </p:cNvSpPr>
            <p:nvPr/>
          </p:nvSpPr>
          <p:spPr bwMode="auto">
            <a:xfrm>
              <a:off x="3924186" y="3455007"/>
              <a:ext cx="207479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Symbol" pitchFamily="18" charset="2"/>
                </a:rPr>
                <a:t>$</a:t>
              </a:r>
              <a:r>
                <a:rPr lang="en-US" altLang="en-US" sz="2400" dirty="0">
                  <a:latin typeface="+mj-lt"/>
                </a:rPr>
                <a:t>S</a:t>
              </a:r>
              <a:r>
                <a:rPr lang="en-US" altLang="en-US" sz="2400" dirty="0">
                  <a:latin typeface="Symbol" pitchFamily="18" charset="2"/>
                </a:rPr>
                <a:t> </a:t>
              </a:r>
              <a:r>
                <a:rPr lang="en-US" altLang="en-US" sz="2400" dirty="0"/>
                <a:t>SAT(I,S)</a:t>
              </a:r>
            </a:p>
          </p:txBody>
        </p:sp>
        <p:grpSp>
          <p:nvGrpSpPr>
            <p:cNvPr id="11" name="Group 7"/>
            <p:cNvGrpSpPr>
              <a:grpSpLocks/>
            </p:cNvGrpSpPr>
            <p:nvPr/>
          </p:nvGrpSpPr>
          <p:grpSpPr bwMode="auto">
            <a:xfrm>
              <a:off x="3916363" y="1830388"/>
              <a:ext cx="4986337" cy="4887912"/>
              <a:chOff x="2467" y="1153"/>
              <a:chExt cx="3141" cy="3079"/>
            </a:xfrm>
          </p:grpSpPr>
          <p:sp>
            <p:nvSpPr>
              <p:cNvPr id="12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ffectLst/>
            </p:spPr>
            <p:txBody>
              <a:bodyPr wrap="none" lIns="274320" rIns="274320"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13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>
                    <a:solidFill>
                      <a:srgbClr val="66FF33"/>
                    </a:solidFill>
                    <a:effectLst/>
                  </a:rPr>
                  <a:t>Exp</a:t>
                </a: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3657600" y="3087688"/>
              <a:ext cx="4202113" cy="3254375"/>
              <a:chOff x="2304" y="1945"/>
              <a:chExt cx="2647" cy="2050"/>
            </a:xfrm>
          </p:grpSpPr>
          <p:sp>
            <p:nvSpPr>
              <p:cNvPr id="15" name="Oval 28"/>
              <p:cNvSpPr>
                <a:spLocks noChangeArrowheads="1"/>
              </p:cNvSpPr>
              <p:nvPr/>
            </p:nvSpPr>
            <p:spPr bwMode="auto">
              <a:xfrm rot="2528719">
                <a:off x="2304" y="2256"/>
                <a:ext cx="2647" cy="1739"/>
              </a:xfrm>
              <a:prstGeom prst="ellipse">
                <a:avLst/>
              </a:prstGeom>
              <a:noFill/>
              <a:ln w="38100" cap="sq">
                <a:solidFill>
                  <a:srgbClr val="00FFFF"/>
                </a:solidFill>
                <a:round/>
                <a:headEnd/>
                <a:tailEnd/>
              </a:ln>
              <a:effectLst/>
            </p:spPr>
            <p:txBody>
              <a:bodyPr lIns="274320" rIns="274320"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16" name="Text Box 29"/>
              <p:cNvSpPr txBox="1">
                <a:spLocks noChangeArrowheads="1"/>
              </p:cNvSpPr>
              <p:nvPr/>
            </p:nvSpPr>
            <p:spPr bwMode="auto">
              <a:xfrm>
                <a:off x="2823" y="1945"/>
                <a:ext cx="63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>
                    <a:solidFill>
                      <a:srgbClr val="00FFFF"/>
                    </a:solidFill>
                    <a:effectLst/>
                  </a:rPr>
                  <a:t>NP</a:t>
                </a:r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 flipH="1">
              <a:off x="4946136" y="3070483"/>
              <a:ext cx="4202113" cy="3254375"/>
              <a:chOff x="2304" y="1945"/>
              <a:chExt cx="2647" cy="2050"/>
            </a:xfrm>
          </p:grpSpPr>
          <p:sp>
            <p:nvSpPr>
              <p:cNvPr id="18" name="Oval 28"/>
              <p:cNvSpPr>
                <a:spLocks noChangeArrowheads="1"/>
              </p:cNvSpPr>
              <p:nvPr/>
            </p:nvSpPr>
            <p:spPr bwMode="auto">
              <a:xfrm rot="2528719">
                <a:off x="2304" y="2256"/>
                <a:ext cx="2647" cy="1739"/>
              </a:xfrm>
              <a:prstGeom prst="ellipse">
                <a:avLst/>
              </a:prstGeom>
              <a:noFill/>
              <a:ln w="38100" cap="sq">
                <a:solidFill>
                  <a:srgbClr val="00FFFF"/>
                </a:solidFill>
                <a:round/>
                <a:headEnd/>
                <a:tailEnd/>
              </a:ln>
              <a:effectLst/>
            </p:spPr>
            <p:txBody>
              <a:bodyPr lIns="274320" rIns="274320"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19" name="Text Box 29"/>
              <p:cNvSpPr txBox="1">
                <a:spLocks noChangeArrowheads="1"/>
              </p:cNvSpPr>
              <p:nvPr/>
            </p:nvSpPr>
            <p:spPr bwMode="auto">
              <a:xfrm>
                <a:off x="2823" y="1945"/>
                <a:ext cx="978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 dirty="0">
                    <a:solidFill>
                      <a:srgbClr val="00FFFF"/>
                    </a:solidFill>
                    <a:effectLst/>
                  </a:rPr>
                  <a:t>Co-NP</a:t>
                </a:r>
              </a:p>
            </p:txBody>
          </p:sp>
        </p:grpSp>
        <p:sp>
          <p:nvSpPr>
            <p:cNvPr id="20" name="Text Box 20"/>
            <p:cNvSpPr txBox="1">
              <a:spLocks noChangeArrowheads="1"/>
            </p:cNvSpPr>
            <p:nvPr/>
          </p:nvSpPr>
          <p:spPr bwMode="auto">
            <a:xfrm>
              <a:off x="5562600" y="4724400"/>
              <a:ext cx="165801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/>
                <a:t>SAT(I,S)</a:t>
              </a:r>
            </a:p>
          </p:txBody>
        </p:sp>
        <p:sp>
          <p:nvSpPr>
            <p:cNvPr id="21" name="Text Box 20"/>
            <p:cNvSpPr txBox="1">
              <a:spLocks noChangeArrowheads="1"/>
            </p:cNvSpPr>
            <p:nvPr/>
          </p:nvSpPr>
          <p:spPr bwMode="auto">
            <a:xfrm>
              <a:off x="6841755" y="3429000"/>
              <a:ext cx="21260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Symbol" pitchFamily="18" charset="2"/>
                </a:rPr>
                <a:t>"</a:t>
              </a:r>
              <a:r>
                <a:rPr lang="en-US" altLang="en-US" sz="2400" dirty="0">
                  <a:latin typeface="+mj-lt"/>
                </a:rPr>
                <a:t>S</a:t>
              </a:r>
              <a:r>
                <a:rPr lang="en-US" altLang="en-US" sz="2400" dirty="0">
                  <a:latin typeface="Symbol" pitchFamily="18" charset="2"/>
                </a:rPr>
                <a:t> </a:t>
              </a:r>
              <a:r>
                <a:rPr lang="en-US" altLang="en-US" sz="2400" dirty="0"/>
                <a:t>SAT(I,S)</a:t>
              </a: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3810000" y="3578225"/>
            <a:ext cx="2392363" cy="997883"/>
            <a:chOff x="3810000" y="3578225"/>
            <a:chExt cx="2392363" cy="997883"/>
          </a:xfrm>
        </p:grpSpPr>
        <p:grpSp>
          <p:nvGrpSpPr>
            <p:cNvPr id="54" name="Group 37"/>
            <p:cNvGrpSpPr>
              <a:grpSpLocks/>
            </p:cNvGrpSpPr>
            <p:nvPr/>
          </p:nvGrpSpPr>
          <p:grpSpPr bwMode="auto">
            <a:xfrm>
              <a:off x="3810000" y="3578225"/>
              <a:ext cx="2392363" cy="674688"/>
              <a:chOff x="2400" y="2254"/>
              <a:chExt cx="1507" cy="425"/>
            </a:xfrm>
          </p:grpSpPr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2479" y="2254"/>
                <a:ext cx="1428" cy="405"/>
              </a:xfrm>
              <a:custGeom>
                <a:avLst/>
                <a:gdLst/>
                <a:ahLst/>
                <a:cxnLst>
                  <a:cxn ang="0">
                    <a:pos x="0" y="342"/>
                  </a:cxn>
                  <a:cxn ang="0">
                    <a:pos x="852" y="348"/>
                  </a:cxn>
                  <a:cxn ang="0">
                    <a:pos x="1428" y="0"/>
                  </a:cxn>
                </a:cxnLst>
                <a:rect l="0" t="0" r="r" b="b"/>
                <a:pathLst>
                  <a:path w="1428" h="405">
                    <a:moveTo>
                      <a:pt x="0" y="342"/>
                    </a:moveTo>
                    <a:cubicBezTo>
                      <a:pt x="142" y="344"/>
                      <a:pt x="614" y="405"/>
                      <a:pt x="852" y="348"/>
                    </a:cubicBezTo>
                    <a:cubicBezTo>
                      <a:pt x="1103" y="294"/>
                      <a:pt x="1308" y="72"/>
                      <a:pt x="1428" y="0"/>
                    </a:cubicBezTo>
                  </a:path>
                </a:pathLst>
              </a:custGeom>
              <a:noFill/>
              <a:ln w="38100" cap="sq" cmpd="sng">
                <a:solidFill>
                  <a:srgbClr val="00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274320" rIns="274320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57" name="Text Box 39"/>
              <p:cNvSpPr txBox="1">
                <a:spLocks noChangeArrowheads="1"/>
              </p:cNvSpPr>
              <p:nvPr/>
            </p:nvSpPr>
            <p:spPr bwMode="auto">
              <a:xfrm>
                <a:off x="2400" y="2352"/>
                <a:ext cx="1165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 dirty="0">
                    <a:solidFill>
                      <a:srgbClr val="00FFFF"/>
                    </a:solidFill>
                    <a:effectLst/>
                  </a:rPr>
                  <a:t>complete</a:t>
                </a:r>
              </a:p>
            </p:txBody>
          </p:sp>
        </p:grpSp>
        <p:sp>
          <p:nvSpPr>
            <p:cNvPr id="55" name="Rectangle 40"/>
            <p:cNvSpPr>
              <a:spLocks noChangeArrowheads="1"/>
            </p:cNvSpPr>
            <p:nvPr/>
          </p:nvSpPr>
          <p:spPr bwMode="auto">
            <a:xfrm>
              <a:off x="4736321" y="4052888"/>
              <a:ext cx="113107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>
                  <a:effectLst/>
                  <a:latin typeface="Symbol" pitchFamily="18" charset="2"/>
                  <a:sym typeface="Symbol" pitchFamily="18" charset="2"/>
                </a:rPr>
                <a:t></a:t>
              </a:r>
              <a:r>
                <a:rPr lang="en-US" altLang="en-US" baseline="-25000" dirty="0">
                  <a:effectLst/>
                </a:rPr>
                <a:t> </a:t>
              </a:r>
              <a:r>
                <a:rPr lang="en-US" altLang="en-US" dirty="0">
                  <a:effectLst/>
                </a:rPr>
                <a:t>P</a:t>
              </a:r>
              <a:r>
                <a:rPr lang="el-GR" altLang="en-US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altLang="en-US" dirty="0">
                <a:effectLst/>
              </a:endParaRPr>
            </a:p>
          </p:txBody>
        </p:sp>
      </p:grpSp>
      <p:sp>
        <p:nvSpPr>
          <p:cNvPr id="51" name="Text Box 20"/>
          <p:cNvSpPr txBox="1">
            <a:spLocks noChangeArrowheads="1"/>
          </p:cNvSpPr>
          <p:nvPr/>
        </p:nvSpPr>
        <p:spPr bwMode="auto">
          <a:xfrm>
            <a:off x="5824" y="1725335"/>
            <a:ext cx="4937442" cy="597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We will now prove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  Card-Puzzle </a:t>
            </a:r>
            <a:r>
              <a:rPr lang="en-US" altLang="en-US" sz="2400" dirty="0">
                <a:latin typeface="Symbol" pitchFamily="18" charset="2"/>
                <a:sym typeface="Symbol" pitchFamily="18" charset="2"/>
              </a:rPr>
              <a:t> </a:t>
            </a:r>
            <a:r>
              <a:rPr lang="en-US" altLang="en-US" sz="2400" dirty="0">
                <a:latin typeface="+mj-lt"/>
                <a:sym typeface="Symbol" pitchFamily="18" charset="2"/>
              </a:rPr>
              <a:t>Clause-Sat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1400" dirty="0"/>
              <a:t> 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ie if we had a fast algorithm for</a:t>
            </a:r>
            <a:br>
              <a:rPr lang="en-CA" altLang="en-US" sz="2400" dirty="0"/>
            </a:br>
            <a:r>
              <a:rPr lang="en-CA" altLang="en-US" sz="2400" dirty="0"/>
              <a:t>   Card-Puzzle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then we would have one for</a:t>
            </a:r>
            <a:br>
              <a:rPr lang="en-CA" altLang="en-US" sz="2400" dirty="0"/>
            </a:br>
            <a:r>
              <a:rPr lang="en-CA" altLang="en-US" sz="2400" dirty="0">
                <a:sym typeface="Symbol" pitchFamily="18" charset="2"/>
              </a:rPr>
              <a:t>   </a:t>
            </a:r>
            <a:r>
              <a:rPr lang="en-US" altLang="en-US" sz="2400" dirty="0">
                <a:sym typeface="Symbol" pitchFamily="18" charset="2"/>
              </a:rPr>
              <a:t>Clause-Sat,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1400" dirty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itchFamily="18" charset="2"/>
              </a:rPr>
              <a:t>So in some sense Clause-SAT </a:t>
            </a:r>
            <a:br>
              <a:rPr lang="en-US" altLang="en-US" sz="2400" dirty="0">
                <a:sym typeface="Symbol" pitchFamily="18" charset="2"/>
              </a:rPr>
            </a:br>
            <a:r>
              <a:rPr lang="en-US" altLang="en-US" sz="2400" dirty="0">
                <a:sym typeface="Symbol" pitchFamily="18" charset="2"/>
              </a:rPr>
              <a:t>is an easier problem.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>
                <a:sym typeface="Symbol" pitchFamily="18" charset="2"/>
              </a:rPr>
              <a:t> 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itchFamily="18" charset="2"/>
              </a:rPr>
              <a:t>But we likely don’t do not have </a:t>
            </a:r>
            <a:br>
              <a:rPr lang="en-US" altLang="en-US" sz="2400" dirty="0">
                <a:sym typeface="Symbol" pitchFamily="18" charset="2"/>
              </a:rPr>
            </a:br>
            <a:r>
              <a:rPr lang="en-CA" altLang="en-US" sz="2400" dirty="0"/>
              <a:t>a fast algorithm for</a:t>
            </a:r>
            <a:r>
              <a:rPr lang="en-US" altLang="en-US" sz="2400" dirty="0">
                <a:sym typeface="Symbol" pitchFamily="18" charset="2"/>
              </a:rPr>
              <a:t> Clause-Sat.</a:t>
            </a:r>
            <a:endParaRPr lang="en-CA" altLang="en-US" sz="2400" dirty="0"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Hence, </a:t>
            </a:r>
            <a:r>
              <a:rPr lang="en-US" altLang="en-US" sz="2400" dirty="0">
                <a:sym typeface="Symbol" pitchFamily="18" charset="2"/>
              </a:rPr>
              <a:t>we likely don’t do not have </a:t>
            </a:r>
            <a:br>
              <a:rPr lang="en-US" altLang="en-US" sz="2400" dirty="0">
                <a:sym typeface="Symbol" pitchFamily="18" charset="2"/>
              </a:rPr>
            </a:br>
            <a:r>
              <a:rPr lang="en-CA" altLang="en-US" sz="2400" dirty="0"/>
              <a:t>one for</a:t>
            </a:r>
            <a:r>
              <a:rPr lang="en-US" altLang="en-US" sz="2400" dirty="0">
                <a:sym typeface="Symbol" pitchFamily="18" charset="2"/>
              </a:rPr>
              <a:t> </a:t>
            </a:r>
            <a:r>
              <a:rPr lang="en-CA" altLang="en-US" sz="2400" dirty="0"/>
              <a:t>Card-Puzzle.</a:t>
            </a:r>
            <a:br>
              <a:rPr lang="en-CA" altLang="en-US" sz="2400" dirty="0"/>
            </a:br>
            <a:endParaRPr lang="en-CA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400" dirty="0">
              <a:latin typeface="+mj-lt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457200" y="609600"/>
            <a:ext cx="8534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The Card-Puzzle Problem: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a set of cards with two columns of holes.</a:t>
            </a:r>
            <a:b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and a box with one column of X’s.</a:t>
            </a:r>
          </a:p>
        </p:txBody>
      </p:sp>
      <p:sp>
        <p:nvSpPr>
          <p:cNvPr id="48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sp>
        <p:nvSpPr>
          <p:cNvPr id="29" name="Text Box 20"/>
          <p:cNvSpPr txBox="1">
            <a:spLocks noChangeArrowheads="1"/>
          </p:cNvSpPr>
          <p:nvPr/>
        </p:nvSpPr>
        <p:spPr bwMode="auto">
          <a:xfrm>
            <a:off x="3937009" y="3196380"/>
            <a:ext cx="207364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Card-Puzzle</a:t>
            </a:r>
            <a:endParaRPr lang="en-CA" altLang="en-US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34382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AutoShape 38"/>
          <p:cNvSpPr>
            <a:spLocks noChangeArrowheads="1"/>
          </p:cNvSpPr>
          <p:nvPr/>
        </p:nvSpPr>
        <p:spPr bwMode="auto">
          <a:xfrm>
            <a:off x="1103481" y="702518"/>
            <a:ext cx="1468159" cy="523810"/>
          </a:xfrm>
          <a:prstGeom prst="wedgeRoundRectCallout">
            <a:avLst>
              <a:gd name="adj1" fmla="val -58991"/>
              <a:gd name="adj2" fmla="val -44908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Overview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1" name="Text Box 6">
            <a:extLst>
              <a:ext uri="{FF2B5EF4-FFF2-40B4-BE49-F238E27FC236}">
                <a16:creationId xmlns:a16="http://schemas.microsoft.com/office/drawing/2014/main" id="{B0F2829C-65EC-4E1B-A8FA-A7C540756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459" y="1484244"/>
            <a:ext cx="493435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⌐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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C-SAT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not likely in Poly.”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⌐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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CP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not likely in Poly.”</a:t>
            </a:r>
          </a:p>
        </p:txBody>
      </p:sp>
      <p:sp>
        <p:nvSpPr>
          <p:cNvPr id="42" name="Text Box 6">
            <a:extLst>
              <a:ext uri="{FF2B5EF4-FFF2-40B4-BE49-F238E27FC236}">
                <a16:creationId xmlns:a16="http://schemas.microsoft.com/office/drawing/2014/main" id="{B03B30E1-D94D-4AB2-B0EA-C2B22B8525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915" y="1497369"/>
            <a:ext cx="302433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already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Want to prove.</a:t>
            </a:r>
          </a:p>
        </p:txBody>
      </p:sp>
      <p:sp>
        <p:nvSpPr>
          <p:cNvPr id="45" name="Text Box 6">
            <a:extLst>
              <a:ext uri="{FF2B5EF4-FFF2-40B4-BE49-F238E27FC236}">
                <a16:creationId xmlns:a16="http://schemas.microsoft.com/office/drawing/2014/main" id="{25B0BF92-665A-475F-A413-F6C978D72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1294" y="2362200"/>
            <a:ext cx="361275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Prove:     ⌐A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⌐B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Same as: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</a:p>
        </p:txBody>
      </p:sp>
      <p:sp>
        <p:nvSpPr>
          <p:cNvPr id="54" name="Text Box 6">
            <a:extLst>
              <a:ext uri="{FF2B5EF4-FFF2-40B4-BE49-F238E27FC236}">
                <a16:creationId xmlns:a16="http://schemas.microsoft.com/office/drawing/2014/main" id="{5EA82AEB-D138-4F7C-A980-4E9FF95BB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0538" y="3269960"/>
            <a:ext cx="8192145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“P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CP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in Poly”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è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Design an algorithm 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C-SAT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     (Using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an oracle for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CP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as a subroutine)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C-SAT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in Poly”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è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</a:p>
        </p:txBody>
      </p:sp>
      <p:sp>
        <p:nvSpPr>
          <p:cNvPr id="55" name="Text Box 6">
            <a:extLst>
              <a:ext uri="{FF2B5EF4-FFF2-40B4-BE49-F238E27FC236}">
                <a16:creationId xmlns:a16="http://schemas.microsoft.com/office/drawing/2014/main" id="{73561354-2C41-45D6-87E8-8D88CA1EB9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9347" y="3299472"/>
            <a:ext cx="134847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56" name="Text Box 6">
            <a:extLst>
              <a:ext uri="{FF2B5EF4-FFF2-40B4-BE49-F238E27FC236}">
                <a16:creationId xmlns:a16="http://schemas.microsoft.com/office/drawing/2014/main" id="{07846CB3-5AB9-486E-9DF0-17079F7EF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4731" y="5179804"/>
            <a:ext cx="45281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⌐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is true. So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⌐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 is true.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77" name="AutoShape 38">
            <a:extLst>
              <a:ext uri="{FF2B5EF4-FFF2-40B4-BE49-F238E27FC236}">
                <a16:creationId xmlns:a16="http://schemas.microsoft.com/office/drawing/2014/main" id="{6E291831-CA08-48DA-AE78-FDA523C0F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204" y="5660321"/>
            <a:ext cx="6613578" cy="557212"/>
          </a:xfrm>
          <a:prstGeom prst="wedgeRoundRectCallout">
            <a:avLst>
              <a:gd name="adj1" fmla="val -35625"/>
              <a:gd name="adj2" fmla="val -61410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Goal Accomplished: Proved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not likely in Poly.</a:t>
            </a:r>
          </a:p>
        </p:txBody>
      </p:sp>
      <p:sp>
        <p:nvSpPr>
          <p:cNvPr id="49" name="Rectangle 2">
            <a:extLst>
              <a:ext uri="{FF2B5EF4-FFF2-40B4-BE49-F238E27FC236}">
                <a16:creationId xmlns:a16="http://schemas.microsoft.com/office/drawing/2014/main" id="{D77A8C40-9C00-4B6E-B2A8-F528E1AC4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sp>
        <p:nvSpPr>
          <p:cNvPr id="50" name="Text Box 20">
            <a:extLst>
              <a:ext uri="{FF2B5EF4-FFF2-40B4-BE49-F238E27FC236}">
                <a16:creationId xmlns:a16="http://schemas.microsoft.com/office/drawing/2014/main" id="{B4D3D691-AA91-4B02-9E70-C610F43F4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7507" y="649943"/>
            <a:ext cx="388183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We will now prove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  Card-Puzzle </a:t>
            </a:r>
            <a:r>
              <a:rPr lang="en-US" altLang="en-US" sz="2400" dirty="0">
                <a:latin typeface="Symbol" pitchFamily="18" charset="2"/>
                <a:sym typeface="Symbol" pitchFamily="18" charset="2"/>
              </a:rPr>
              <a:t> </a:t>
            </a:r>
            <a:r>
              <a:rPr lang="en-US" altLang="en-US" sz="2400" dirty="0">
                <a:latin typeface="+mj-lt"/>
                <a:sym typeface="Symbol" pitchFamily="18" charset="2"/>
              </a:rPr>
              <a:t>Clause-Sat</a:t>
            </a:r>
          </a:p>
        </p:txBody>
      </p:sp>
      <p:grpSp>
        <p:nvGrpSpPr>
          <p:cNvPr id="51" name="Group 5">
            <a:extLst>
              <a:ext uri="{FF2B5EF4-FFF2-40B4-BE49-F238E27FC236}">
                <a16:creationId xmlns:a16="http://schemas.microsoft.com/office/drawing/2014/main" id="{4F099C45-D8D9-4E2C-A092-5185AA3596F7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E7A5FEF0-AB43-4B6C-8421-40E6100A793C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3" name="Group 7">
              <a:extLst>
                <a:ext uri="{FF2B5EF4-FFF2-40B4-BE49-F238E27FC236}">
                  <a16:creationId xmlns:a16="http://schemas.microsoft.com/office/drawing/2014/main" id="{F7B2F503-2807-4825-AFED-41F0B9BF4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78" name="Freeform 8">
                <a:extLst>
                  <a:ext uri="{FF2B5EF4-FFF2-40B4-BE49-F238E27FC236}">
                    <a16:creationId xmlns:a16="http://schemas.microsoft.com/office/drawing/2014/main" id="{F896502D-F69C-4AF1-ABE0-B9E62EDB3C8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9">
                <a:extLst>
                  <a:ext uri="{FF2B5EF4-FFF2-40B4-BE49-F238E27FC236}">
                    <a16:creationId xmlns:a16="http://schemas.microsoft.com/office/drawing/2014/main" id="{7DA700F6-38EB-4F94-A9BB-5556DE3ECCD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0">
                <a:extLst>
                  <a:ext uri="{FF2B5EF4-FFF2-40B4-BE49-F238E27FC236}">
                    <a16:creationId xmlns:a16="http://schemas.microsoft.com/office/drawing/2014/main" id="{446679FC-890A-4740-9576-E369D7B5197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Freeform 11">
                <a:extLst>
                  <a:ext uri="{FF2B5EF4-FFF2-40B4-BE49-F238E27FC236}">
                    <a16:creationId xmlns:a16="http://schemas.microsoft.com/office/drawing/2014/main" id="{AA6963CC-2AB3-4CC1-8276-5B5E478DF66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12">
                <a:extLst>
                  <a:ext uri="{FF2B5EF4-FFF2-40B4-BE49-F238E27FC236}">
                    <a16:creationId xmlns:a16="http://schemas.microsoft.com/office/drawing/2014/main" id="{FCB65618-A627-4FAA-AF6C-74A1ED2C747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13">
                <a:extLst>
                  <a:ext uri="{FF2B5EF4-FFF2-40B4-BE49-F238E27FC236}">
                    <a16:creationId xmlns:a16="http://schemas.microsoft.com/office/drawing/2014/main" id="{8B07A8B7-E902-46C6-AF0F-8A0BF89E21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14">
                <a:extLst>
                  <a:ext uri="{FF2B5EF4-FFF2-40B4-BE49-F238E27FC236}">
                    <a16:creationId xmlns:a16="http://schemas.microsoft.com/office/drawing/2014/main" id="{AD79B395-E2CC-4AEF-9C7B-3148B6E2154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5">
                <a:extLst>
                  <a:ext uri="{FF2B5EF4-FFF2-40B4-BE49-F238E27FC236}">
                    <a16:creationId xmlns:a16="http://schemas.microsoft.com/office/drawing/2014/main" id="{AD4E3E10-6134-423B-BB3F-6E0943F96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16">
                <a:extLst>
                  <a:ext uri="{FF2B5EF4-FFF2-40B4-BE49-F238E27FC236}">
                    <a16:creationId xmlns:a16="http://schemas.microsoft.com/office/drawing/2014/main" id="{67AEF9D9-48CF-499E-8482-9CDA66E7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7" name="Oval 17">
                <a:extLst>
                  <a:ext uri="{FF2B5EF4-FFF2-40B4-BE49-F238E27FC236}">
                    <a16:creationId xmlns:a16="http://schemas.microsoft.com/office/drawing/2014/main" id="{1361C3F0-9346-4B1E-874F-7D2096384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Oval 18">
                <a:extLst>
                  <a:ext uri="{FF2B5EF4-FFF2-40B4-BE49-F238E27FC236}">
                    <a16:creationId xmlns:a16="http://schemas.microsoft.com/office/drawing/2014/main" id="{237C90E8-E5FD-40F3-A883-5C48831F2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Oval 19">
                <a:extLst>
                  <a:ext uri="{FF2B5EF4-FFF2-40B4-BE49-F238E27FC236}">
                    <a16:creationId xmlns:a16="http://schemas.microsoft.com/office/drawing/2014/main" id="{4DB5BC67-AA3A-43A3-9005-4420EBE2A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0" name="Oval 20">
                <a:extLst>
                  <a:ext uri="{FF2B5EF4-FFF2-40B4-BE49-F238E27FC236}">
                    <a16:creationId xmlns:a16="http://schemas.microsoft.com/office/drawing/2014/main" id="{547190A6-8BAD-40E2-B6DD-138083423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1871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 autoUpdateAnimBg="0"/>
      <p:bldP spid="55" grpId="0"/>
      <p:bldP spid="56" grpId="0"/>
      <p:bldP spid="77" grpId="0" animBg="1" autoUpdateAnimBg="0"/>
      <p:bldP spid="5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AutoShape 38"/>
          <p:cNvSpPr>
            <a:spLocks noChangeArrowheads="1"/>
          </p:cNvSpPr>
          <p:nvPr/>
        </p:nvSpPr>
        <p:spPr bwMode="auto">
          <a:xfrm>
            <a:off x="1103481" y="702518"/>
            <a:ext cx="1468159" cy="523810"/>
          </a:xfrm>
          <a:prstGeom prst="wedgeRoundRectCallout">
            <a:avLst>
              <a:gd name="adj1" fmla="val -58991"/>
              <a:gd name="adj2" fmla="val -44908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Overview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5" name="AutoShape 35">
            <a:extLst>
              <a:ext uri="{FF2B5EF4-FFF2-40B4-BE49-F238E27FC236}">
                <a16:creationId xmlns:a16="http://schemas.microsoft.com/office/drawing/2014/main" id="{B5B7B0F8-D5F8-49EB-9119-57EE10494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658" y="1792943"/>
            <a:ext cx="6685484" cy="1354882"/>
          </a:xfrm>
          <a:prstGeom prst="wedgeRoundRectCallout">
            <a:avLst>
              <a:gd name="adj1" fmla="val -46911"/>
              <a:gd name="adj2" fmla="val 68035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proof might feel hard,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we will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just be mechanically following the steps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set up for proving Predicate logic sentences.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9" name="Rectangle 2">
            <a:extLst>
              <a:ext uri="{FF2B5EF4-FFF2-40B4-BE49-F238E27FC236}">
                <a16:creationId xmlns:a16="http://schemas.microsoft.com/office/drawing/2014/main" id="{D77A8C40-9C00-4B6E-B2A8-F528E1AC4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sp>
        <p:nvSpPr>
          <p:cNvPr id="50" name="Text Box 20">
            <a:extLst>
              <a:ext uri="{FF2B5EF4-FFF2-40B4-BE49-F238E27FC236}">
                <a16:creationId xmlns:a16="http://schemas.microsoft.com/office/drawing/2014/main" id="{B4D3D691-AA91-4B02-9E70-C610F43F4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7507" y="649943"/>
            <a:ext cx="388183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We will now prove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  Card-Puzzle </a:t>
            </a:r>
            <a:r>
              <a:rPr lang="en-US" altLang="en-US" sz="2400" dirty="0">
                <a:latin typeface="Symbol" pitchFamily="18" charset="2"/>
                <a:sym typeface="Symbol" pitchFamily="18" charset="2"/>
              </a:rPr>
              <a:t> </a:t>
            </a:r>
            <a:r>
              <a:rPr lang="en-US" altLang="en-US" sz="2400" dirty="0">
                <a:latin typeface="+mj-lt"/>
                <a:sym typeface="Symbol" pitchFamily="18" charset="2"/>
              </a:rPr>
              <a:t>Clause-Sat</a:t>
            </a:r>
          </a:p>
        </p:txBody>
      </p:sp>
      <p:grpSp>
        <p:nvGrpSpPr>
          <p:cNvPr id="51" name="Group 5">
            <a:extLst>
              <a:ext uri="{FF2B5EF4-FFF2-40B4-BE49-F238E27FC236}">
                <a16:creationId xmlns:a16="http://schemas.microsoft.com/office/drawing/2014/main" id="{4F099C45-D8D9-4E2C-A092-5185AA3596F7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E7A5FEF0-AB43-4B6C-8421-40E6100A793C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3" name="Group 7">
              <a:extLst>
                <a:ext uri="{FF2B5EF4-FFF2-40B4-BE49-F238E27FC236}">
                  <a16:creationId xmlns:a16="http://schemas.microsoft.com/office/drawing/2014/main" id="{F7B2F503-2807-4825-AFED-41F0B9BF4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78" name="Freeform 8">
                <a:extLst>
                  <a:ext uri="{FF2B5EF4-FFF2-40B4-BE49-F238E27FC236}">
                    <a16:creationId xmlns:a16="http://schemas.microsoft.com/office/drawing/2014/main" id="{F896502D-F69C-4AF1-ABE0-B9E62EDB3C8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9">
                <a:extLst>
                  <a:ext uri="{FF2B5EF4-FFF2-40B4-BE49-F238E27FC236}">
                    <a16:creationId xmlns:a16="http://schemas.microsoft.com/office/drawing/2014/main" id="{7DA700F6-38EB-4F94-A9BB-5556DE3ECCD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0">
                <a:extLst>
                  <a:ext uri="{FF2B5EF4-FFF2-40B4-BE49-F238E27FC236}">
                    <a16:creationId xmlns:a16="http://schemas.microsoft.com/office/drawing/2014/main" id="{446679FC-890A-4740-9576-E369D7B5197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Freeform 11">
                <a:extLst>
                  <a:ext uri="{FF2B5EF4-FFF2-40B4-BE49-F238E27FC236}">
                    <a16:creationId xmlns:a16="http://schemas.microsoft.com/office/drawing/2014/main" id="{AA6963CC-2AB3-4CC1-8276-5B5E478DF66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Freeform 12">
                <a:extLst>
                  <a:ext uri="{FF2B5EF4-FFF2-40B4-BE49-F238E27FC236}">
                    <a16:creationId xmlns:a16="http://schemas.microsoft.com/office/drawing/2014/main" id="{FCB65618-A627-4FAA-AF6C-74A1ED2C747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Freeform 13">
                <a:extLst>
                  <a:ext uri="{FF2B5EF4-FFF2-40B4-BE49-F238E27FC236}">
                    <a16:creationId xmlns:a16="http://schemas.microsoft.com/office/drawing/2014/main" id="{8B07A8B7-E902-46C6-AF0F-8A0BF89E21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14">
                <a:extLst>
                  <a:ext uri="{FF2B5EF4-FFF2-40B4-BE49-F238E27FC236}">
                    <a16:creationId xmlns:a16="http://schemas.microsoft.com/office/drawing/2014/main" id="{AD79B395-E2CC-4AEF-9C7B-3148B6E2154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5">
                <a:extLst>
                  <a:ext uri="{FF2B5EF4-FFF2-40B4-BE49-F238E27FC236}">
                    <a16:creationId xmlns:a16="http://schemas.microsoft.com/office/drawing/2014/main" id="{AD4E3E10-6134-423B-BB3F-6E0943F96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16">
                <a:extLst>
                  <a:ext uri="{FF2B5EF4-FFF2-40B4-BE49-F238E27FC236}">
                    <a16:creationId xmlns:a16="http://schemas.microsoft.com/office/drawing/2014/main" id="{67AEF9D9-48CF-499E-8482-9CDA66E7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7" name="Oval 17">
                <a:extLst>
                  <a:ext uri="{FF2B5EF4-FFF2-40B4-BE49-F238E27FC236}">
                    <a16:creationId xmlns:a16="http://schemas.microsoft.com/office/drawing/2014/main" id="{1361C3F0-9346-4B1E-874F-7D2096384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Oval 18">
                <a:extLst>
                  <a:ext uri="{FF2B5EF4-FFF2-40B4-BE49-F238E27FC236}">
                    <a16:creationId xmlns:a16="http://schemas.microsoft.com/office/drawing/2014/main" id="{237C90E8-E5FD-40F3-A883-5C48831F2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Oval 19">
                <a:extLst>
                  <a:ext uri="{FF2B5EF4-FFF2-40B4-BE49-F238E27FC236}">
                    <a16:creationId xmlns:a16="http://schemas.microsoft.com/office/drawing/2014/main" id="{4DB5BC67-AA3A-43A3-9005-4420EBE2A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0" name="Oval 20">
                <a:extLst>
                  <a:ext uri="{FF2B5EF4-FFF2-40B4-BE49-F238E27FC236}">
                    <a16:creationId xmlns:a16="http://schemas.microsoft.com/office/drawing/2014/main" id="{547190A6-8BAD-40E2-B6DD-138083423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7" name="Picture 46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09A80520-FB77-43DE-AFB0-05941577389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924" y="2895600"/>
            <a:ext cx="967276" cy="990600"/>
          </a:xfrm>
          <a:prstGeom prst="rect">
            <a:avLst/>
          </a:prstGeom>
        </p:spPr>
      </p:pic>
      <p:pic>
        <p:nvPicPr>
          <p:cNvPr id="3074" name="Picture 2" descr="Need to Catch Your Breath? Try This Breathing Technique for ...">
            <a:extLst>
              <a:ext uri="{FF2B5EF4-FFF2-40B4-BE49-F238E27FC236}">
                <a16:creationId xmlns:a16="http://schemas.microsoft.com/office/drawing/2014/main" id="{8C378B56-53C8-49E6-9934-212764814E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3807" y="3352800"/>
            <a:ext cx="5867400" cy="3300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35049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507FEDB-93C1-494B-B4EA-1E841EFCCFA9}"/>
              </a:ext>
            </a:extLst>
          </p:cNvPr>
          <p:cNvGrpSpPr/>
          <p:nvPr/>
        </p:nvGrpSpPr>
        <p:grpSpPr>
          <a:xfrm>
            <a:off x="4572000" y="3741813"/>
            <a:ext cx="4495800" cy="2601473"/>
            <a:chOff x="4572000" y="3741813"/>
            <a:chExt cx="4495800" cy="2601473"/>
          </a:xfrm>
        </p:grpSpPr>
        <p:grpSp>
          <p:nvGrpSpPr>
            <p:cNvPr id="13" name="Group 12"/>
            <p:cNvGrpSpPr/>
            <p:nvPr/>
          </p:nvGrpSpPr>
          <p:grpSpPr>
            <a:xfrm>
              <a:off x="4845050" y="4519648"/>
              <a:ext cx="4222750" cy="1823638"/>
              <a:chOff x="4724400" y="4519648"/>
              <a:chExt cx="4222750" cy="1823638"/>
            </a:xfrm>
          </p:grpSpPr>
          <p:grpSp>
            <p:nvGrpSpPr>
              <p:cNvPr id="11" name="Group 10"/>
              <p:cNvGrpSpPr/>
              <p:nvPr/>
            </p:nvGrpSpPr>
            <p:grpSpPr>
              <a:xfrm>
                <a:off x="4724400" y="4527881"/>
                <a:ext cx="3403600" cy="1815405"/>
                <a:chOff x="4724400" y="4527881"/>
                <a:chExt cx="3403600" cy="1815405"/>
              </a:xfrm>
            </p:grpSpPr>
            <p:grpSp>
              <p:nvGrpSpPr>
                <p:cNvPr id="24" name="Group 23"/>
                <p:cNvGrpSpPr/>
                <p:nvPr/>
              </p:nvGrpSpPr>
              <p:grpSpPr>
                <a:xfrm>
                  <a:off x="4724400" y="4560821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6" name="Rectangle 5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" name="Oval 6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2" name="Oval 11"/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6" name="Oval 15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9" name="Oval 18"/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0" name="Oval 19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1" name="Oval 20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2" name="Oval 21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3" name="Rectangle 22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a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9" name="Straight Connector 8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5" name="Group 24"/>
                <p:cNvGrpSpPr/>
                <p:nvPr/>
              </p:nvGrpSpPr>
              <p:grpSpPr>
                <a:xfrm>
                  <a:off x="5422900" y="4552586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26" name="Rectangle 25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8" name="Oval 27"/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9" name="Oval 28"/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" name="Oval 29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" name="Oval 30"/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" name="Oval 31"/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" name="Oval 32"/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5" name="Oval 34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6" name="Oval 35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7" name="Rectangle 36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b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8" name="Straight Connector 37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9" name="Group 38"/>
                <p:cNvGrpSpPr/>
                <p:nvPr/>
              </p:nvGrpSpPr>
              <p:grpSpPr>
                <a:xfrm>
                  <a:off x="6121400" y="4544351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40" name="Rectangle 39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41" name="Oval 40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44" name="Oval 43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46" name="Oval 45"/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47" name="Oval 46"/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48" name="Oval 47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0" name="Oval 49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" name="Rectangle 50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c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52" name="Straight Connector 51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53" name="Group 52"/>
                <p:cNvGrpSpPr/>
                <p:nvPr/>
              </p:nvGrpSpPr>
              <p:grpSpPr>
                <a:xfrm>
                  <a:off x="6819900" y="4536116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54" name="Rectangle 53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5" name="Oval 54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6" name="Oval 55"/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7" name="Oval 56"/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9" name="Oval 58"/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62" name="Oval 61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63" name="Oval 62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64" name="Oval 63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65" name="Rectangle 64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d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66" name="Straight Connector 65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67" name="Group 66"/>
                <p:cNvGrpSpPr/>
                <p:nvPr/>
              </p:nvGrpSpPr>
              <p:grpSpPr>
                <a:xfrm>
                  <a:off x="7518400" y="4527881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68" name="Rectangle 67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69" name="Oval 68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2" name="Oval 71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3" name="Oval 72"/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4" name="Oval 73"/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6" name="Oval 75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7" name="Oval 76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9" name="Rectangle 78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e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80" name="Straight Connector 79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10" name="Group 9"/>
              <p:cNvGrpSpPr/>
              <p:nvPr/>
            </p:nvGrpSpPr>
            <p:grpSpPr>
              <a:xfrm>
                <a:off x="8229600" y="4519648"/>
                <a:ext cx="717550" cy="1822943"/>
                <a:chOff x="8509000" y="4519648"/>
                <a:chExt cx="717550" cy="1822943"/>
              </a:xfrm>
            </p:grpSpPr>
            <p:sp>
              <p:nvSpPr>
                <p:cNvPr id="82" name="Rectangle 81"/>
                <p:cNvSpPr/>
                <p:nvPr/>
              </p:nvSpPr>
              <p:spPr bwMode="auto">
                <a:xfrm>
                  <a:off x="8547100" y="4625711"/>
                  <a:ext cx="609600" cy="1676400"/>
                </a:xfrm>
                <a:prstGeom prst="rect">
                  <a:avLst/>
                </a:prstGeom>
                <a:solidFill>
                  <a:schemeClr val="tx1"/>
                </a:solidFill>
                <a:ln w="254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83" name="Oval 82"/>
                <p:cNvSpPr/>
                <p:nvPr/>
              </p:nvSpPr>
              <p:spPr bwMode="auto">
                <a:xfrm>
                  <a:off x="8877300" y="49368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84" name="Oval 83"/>
                <p:cNvSpPr/>
                <p:nvPr/>
              </p:nvSpPr>
              <p:spPr bwMode="auto">
                <a:xfrm>
                  <a:off x="8877300" y="52099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85" name="Oval 84"/>
                <p:cNvSpPr/>
                <p:nvPr/>
              </p:nvSpPr>
              <p:spPr bwMode="auto">
                <a:xfrm>
                  <a:off x="8877300" y="54829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86" name="Oval 85"/>
                <p:cNvSpPr/>
                <p:nvPr/>
              </p:nvSpPr>
              <p:spPr bwMode="auto">
                <a:xfrm>
                  <a:off x="8877300" y="57560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87" name="Oval 86"/>
                <p:cNvSpPr/>
                <p:nvPr/>
              </p:nvSpPr>
              <p:spPr bwMode="auto">
                <a:xfrm>
                  <a:off x="8877300" y="60290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88" name="Oval 87"/>
                <p:cNvSpPr/>
                <p:nvPr/>
              </p:nvSpPr>
              <p:spPr bwMode="auto">
                <a:xfrm>
                  <a:off x="8610600" y="49432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89" name="Oval 88"/>
                <p:cNvSpPr/>
                <p:nvPr/>
              </p:nvSpPr>
              <p:spPr bwMode="auto">
                <a:xfrm>
                  <a:off x="8610600" y="52162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90" name="Oval 89"/>
                <p:cNvSpPr/>
                <p:nvPr/>
              </p:nvSpPr>
              <p:spPr bwMode="auto">
                <a:xfrm>
                  <a:off x="8610600" y="54893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91" name="Oval 90"/>
                <p:cNvSpPr/>
                <p:nvPr/>
              </p:nvSpPr>
              <p:spPr bwMode="auto">
                <a:xfrm>
                  <a:off x="8610600" y="57623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92" name="Oval 91"/>
                <p:cNvSpPr/>
                <p:nvPr/>
              </p:nvSpPr>
              <p:spPr bwMode="auto">
                <a:xfrm>
                  <a:off x="8610600" y="60354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8509000" y="4519648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box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94" name="Straight Connector 93"/>
                <p:cNvCxnSpPr/>
                <p:nvPr/>
              </p:nvCxnSpPr>
              <p:spPr bwMode="auto">
                <a:xfrm>
                  <a:off x="8547100" y="4892411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5" name="Rectangle 94"/>
                <p:cNvSpPr/>
                <p:nvPr/>
              </p:nvSpPr>
              <p:spPr>
                <a:xfrm>
                  <a:off x="8553450" y="479388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96" name="Rectangle 95"/>
                <p:cNvSpPr/>
                <p:nvPr/>
              </p:nvSpPr>
              <p:spPr>
                <a:xfrm>
                  <a:off x="8559800" y="506247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97" name="Rectangle 96"/>
                <p:cNvSpPr/>
                <p:nvPr/>
              </p:nvSpPr>
              <p:spPr>
                <a:xfrm>
                  <a:off x="8559800" y="533105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98" name="Rectangle 97"/>
                <p:cNvSpPr/>
                <p:nvPr/>
              </p:nvSpPr>
              <p:spPr>
                <a:xfrm>
                  <a:off x="8553450" y="561869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99" name="Rectangle 98"/>
                <p:cNvSpPr/>
                <p:nvPr/>
              </p:nvSpPr>
              <p:spPr>
                <a:xfrm>
                  <a:off x="8553450" y="588092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164" name="Rectangle 163"/>
            <p:cNvSpPr/>
            <p:nvPr/>
          </p:nvSpPr>
          <p:spPr>
            <a:xfrm>
              <a:off x="4572000" y="3741813"/>
              <a:ext cx="20510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chemeClr val="tx2"/>
                  </a:solidFill>
                </a:rPr>
                <a:t>Card-Puzzle:</a:t>
              </a:r>
            </a:p>
            <a:p>
              <a:pPr marL="342900" indent="-342900" algn="l">
                <a:buFont typeface="Arial" panose="020B0604020202020204" pitchFamily="34" charset="0"/>
                <a:buChar char="•"/>
              </a:pPr>
              <a:r>
                <a:rPr lang="en-US" sz="2400" dirty="0">
                  <a:solidFill>
                    <a:schemeClr val="tx2"/>
                  </a:solidFill>
                </a:rPr>
                <a:t>Input:</a:t>
              </a:r>
              <a:r>
                <a:rPr lang="en-US" sz="2400" dirty="0"/>
                <a:t> I</a:t>
              </a:r>
              <a:r>
                <a:rPr lang="en-US" altLang="en-US" sz="2400" baseline="-25000" dirty="0">
                  <a:sym typeface="Wingdings" panose="05000000000000000000" pitchFamily="2" charset="2"/>
                </a:rPr>
                <a:t>CP</a:t>
              </a:r>
              <a:r>
                <a:rPr lang="en-US" sz="2400" dirty="0"/>
                <a:t> </a:t>
              </a:r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endParaRPr lang="en-US" sz="2400" dirty="0">
                <a:sym typeface="Symbol" panose="05050102010706020507" pitchFamily="18" charset="2"/>
              </a:endParaRPr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10190" t="1270" r="44777" b="55957"/>
          <a:stretch/>
        </p:blipFill>
        <p:spPr>
          <a:xfrm>
            <a:off x="111125" y="848948"/>
            <a:ext cx="4460875" cy="1056052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5E6269CB-9CDB-482A-A838-7402D6DF1891}"/>
              </a:ext>
            </a:extLst>
          </p:cNvPr>
          <p:cNvGrpSpPr/>
          <p:nvPr/>
        </p:nvGrpSpPr>
        <p:grpSpPr>
          <a:xfrm>
            <a:off x="710362" y="3740801"/>
            <a:ext cx="4566488" cy="2616101"/>
            <a:chOff x="710362" y="3740801"/>
            <a:chExt cx="4566488" cy="2616101"/>
          </a:xfrm>
        </p:grpSpPr>
        <p:sp>
          <p:nvSpPr>
            <p:cNvPr id="163" name="Rectangle 162"/>
            <p:cNvSpPr/>
            <p:nvPr/>
          </p:nvSpPr>
          <p:spPr>
            <a:xfrm>
              <a:off x="914400" y="3740801"/>
              <a:ext cx="3822700" cy="26161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chemeClr val="tx2"/>
                  </a:solidFill>
                </a:rPr>
                <a:t>Clause-SAT:</a:t>
              </a:r>
            </a:p>
            <a:p>
              <a:pPr marL="342900" indent="-342900" algn="l">
                <a:buFont typeface="Arial" panose="020B0604020202020204" pitchFamily="34" charset="0"/>
                <a:buChar char="•"/>
              </a:pPr>
              <a:r>
                <a:rPr lang="en-US" sz="2400" dirty="0">
                  <a:solidFill>
                    <a:schemeClr val="tx2"/>
                  </a:solidFill>
                </a:rPr>
                <a:t>Input: </a:t>
              </a:r>
              <a:r>
                <a:rPr lang="en-US" sz="2400" dirty="0"/>
                <a:t>I</a:t>
              </a:r>
              <a:r>
                <a:rPr lang="en-US" altLang="en-US" sz="2400" baseline="-25000" dirty="0">
                  <a:sym typeface="Wingdings" panose="05000000000000000000" pitchFamily="2" charset="2"/>
                </a:rPr>
                <a:t>C-SAT</a:t>
              </a:r>
              <a:r>
                <a:rPr lang="en-US" sz="2400" dirty="0"/>
                <a:t> </a:t>
              </a:r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 </a:t>
              </a:r>
            </a:p>
            <a:p>
              <a:pPr algn="l"/>
              <a:r>
                <a:rPr lang="en-CA" sz="20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</a:t>
              </a:r>
            </a:p>
            <a:p>
              <a:pPr algn="l"/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  <a:r>
                <a:rPr lang="en-US" sz="1800" dirty="0"/>
                <a:t>(  a or ⌐b or               d       ) and </a:t>
              </a:r>
              <a:br>
                <a:rPr lang="en-US" sz="1800" dirty="0"/>
              </a:br>
              <a:r>
                <a:rPr lang="en-US" sz="1800" dirty="0"/>
                <a:t>      (⌐a or           ⌐c or     d or e) and </a:t>
              </a:r>
              <a:br>
                <a:rPr lang="en-US" sz="1800" dirty="0"/>
              </a:br>
              <a:r>
                <a:rPr lang="en-US" sz="1800" dirty="0"/>
                <a:t>      (            b or ⌐c or          ⌐e) and </a:t>
              </a:r>
              <a:br>
                <a:rPr lang="en-US" sz="1800" dirty="0"/>
              </a:br>
              <a:r>
                <a:rPr lang="en-US" sz="1800" dirty="0"/>
                <a:t>      (                      c or  ⌐d       ) and </a:t>
              </a:r>
              <a:br>
                <a:rPr lang="en-US" sz="1800" dirty="0"/>
              </a:br>
              <a:r>
                <a:rPr lang="en-US" sz="1800" dirty="0"/>
                <a:t>      (⌐a or           ⌐c or            e) </a:t>
              </a:r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3E88D84E-74B3-4450-8A8A-DA07CE00E190}"/>
                </a:ext>
              </a:extLst>
            </p:cNvPr>
            <p:cNvSpPr/>
            <p:nvPr/>
          </p:nvSpPr>
          <p:spPr>
            <a:xfrm>
              <a:off x="1454150" y="4474770"/>
              <a:ext cx="38227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ym typeface="Symbol" panose="05050102010706020507" pitchFamily="18" charset="2"/>
                </a:rPr>
                <a:t>Variables = {</a:t>
              </a:r>
              <a:r>
                <a:rPr lang="en-US" sz="2400" dirty="0" err="1">
                  <a:sym typeface="Symbol" panose="05050102010706020507" pitchFamily="18" charset="2"/>
                </a:rPr>
                <a:t>a,b,c,d,e</a:t>
              </a:r>
              <a:r>
                <a:rPr lang="en-US" sz="2400" dirty="0">
                  <a:sym typeface="Symbol" panose="05050102010706020507" pitchFamily="18" charset="2"/>
                </a:rPr>
                <a:t>}</a:t>
              </a:r>
              <a:endParaRPr lang="en-CA" sz="20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" name="Left Brace 3">
              <a:extLst>
                <a:ext uri="{FF2B5EF4-FFF2-40B4-BE49-F238E27FC236}">
                  <a16:creationId xmlns:a16="http://schemas.microsoft.com/office/drawing/2014/main" id="{63C4EB72-2E3F-4CF0-85E4-3787A9F26CC7}"/>
                </a:ext>
              </a:extLst>
            </p:cNvPr>
            <p:cNvSpPr/>
            <p:nvPr/>
          </p:nvSpPr>
          <p:spPr bwMode="auto">
            <a:xfrm>
              <a:off x="1156608" y="4933586"/>
              <a:ext cx="171450" cy="1423316"/>
            </a:xfrm>
            <a:prstGeom prst="leftBrac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CC621F3-91EF-4FD3-8921-95485ACB62E4}"/>
                </a:ext>
              </a:extLst>
            </p:cNvPr>
            <p:cNvSpPr/>
            <p:nvPr/>
          </p:nvSpPr>
          <p:spPr>
            <a:xfrm rot="16200000">
              <a:off x="341120" y="5452907"/>
              <a:ext cx="12001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ym typeface="Symbol" panose="05050102010706020507" pitchFamily="18" charset="2"/>
                </a:rPr>
                <a:t>Clauses</a:t>
              </a:r>
              <a:endParaRPr lang="en-CA" sz="20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pic>
        <p:nvPicPr>
          <p:cNvPr id="100" name="Picture 99">
            <a:extLst>
              <a:ext uri="{FF2B5EF4-FFF2-40B4-BE49-F238E27FC236}">
                <a16:creationId xmlns:a16="http://schemas.microsoft.com/office/drawing/2014/main" id="{AD625B0A-5054-4892-8752-D11AE23EA9C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5223" t="1270" b="54503"/>
          <a:stretch/>
        </p:blipFill>
        <p:spPr>
          <a:xfrm>
            <a:off x="4572000" y="848947"/>
            <a:ext cx="4435476" cy="10919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0670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A32F479-0860-45A0-97AD-B8350D047415}"/>
              </a:ext>
            </a:extLst>
          </p:cNvPr>
          <p:cNvSpPr/>
          <p:nvPr/>
        </p:nvSpPr>
        <p:spPr>
          <a:xfrm>
            <a:off x="3429000" y="3216206"/>
            <a:ext cx="24513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</a:rPr>
              <a:t>I</a:t>
            </a:r>
            <a:r>
              <a:rPr lang="en-US" altLang="en-US" sz="24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CP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= Map(I</a:t>
            </a:r>
            <a:r>
              <a:rPr lang="en-US" altLang="en-US" sz="2400" baseline="-25000" dirty="0">
                <a:solidFill>
                  <a:schemeClr val="tx2"/>
                </a:solidFill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endParaRPr lang="en-US" sz="2400" dirty="0">
              <a:solidFill>
                <a:schemeClr val="tx2"/>
              </a:solidFill>
            </a:endParaRP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E2913A79-C8D7-4347-AB43-8B719EC738A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0190" t="1270" r="44777" b="55957"/>
          <a:stretch/>
        </p:blipFill>
        <p:spPr>
          <a:xfrm>
            <a:off x="111125" y="848948"/>
            <a:ext cx="4460875" cy="1056052"/>
          </a:xfrm>
          <a:prstGeom prst="rect">
            <a:avLst/>
          </a:prstGeom>
        </p:spPr>
      </p:pic>
      <p:pic>
        <p:nvPicPr>
          <p:cNvPr id="105" name="Picture 104">
            <a:extLst>
              <a:ext uri="{FF2B5EF4-FFF2-40B4-BE49-F238E27FC236}">
                <a16:creationId xmlns:a16="http://schemas.microsoft.com/office/drawing/2014/main" id="{41286001-291D-4403-8B8E-02B70D4A7DF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5223" t="1270" b="54503"/>
          <a:stretch/>
        </p:blipFill>
        <p:spPr>
          <a:xfrm>
            <a:off x="4572000" y="848947"/>
            <a:ext cx="4435476" cy="1091937"/>
          </a:xfrm>
          <a:prstGeom prst="rect">
            <a:avLst/>
          </a:prstGeom>
        </p:spPr>
      </p:pic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3" name="Group 12"/>
          <p:cNvGrpSpPr/>
          <p:nvPr/>
        </p:nvGrpSpPr>
        <p:grpSpPr>
          <a:xfrm>
            <a:off x="4845050" y="4519648"/>
            <a:ext cx="4222750" cy="1823638"/>
            <a:chOff x="4724400" y="4519648"/>
            <a:chExt cx="4222750" cy="1823638"/>
          </a:xfrm>
        </p:grpSpPr>
        <p:grpSp>
          <p:nvGrpSpPr>
            <p:cNvPr id="11" name="Group 10"/>
            <p:cNvGrpSpPr/>
            <p:nvPr/>
          </p:nvGrpSpPr>
          <p:grpSpPr>
            <a:xfrm>
              <a:off x="4724400" y="4527881"/>
              <a:ext cx="3403600" cy="1815405"/>
              <a:chOff x="4724400" y="4527881"/>
              <a:chExt cx="3403600" cy="1815405"/>
            </a:xfrm>
          </p:grpSpPr>
          <p:grpSp>
            <p:nvGrpSpPr>
              <p:cNvPr id="24" name="Group 23"/>
              <p:cNvGrpSpPr/>
              <p:nvPr/>
            </p:nvGrpSpPr>
            <p:grpSpPr>
              <a:xfrm>
                <a:off x="4724400" y="456082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6" name="Rectangle 5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" name="Oval 6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2" name="Oval 11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6" name="Oval 15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0" name="Oval 19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2" name="Oval 21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3" name="Rectangle 22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a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9" name="Straight Connector 8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5" name="Group 24"/>
              <p:cNvGrpSpPr/>
              <p:nvPr/>
            </p:nvGrpSpPr>
            <p:grpSpPr>
              <a:xfrm>
                <a:off x="5422900" y="4552586"/>
                <a:ext cx="609600" cy="1782465"/>
                <a:chOff x="1358900" y="3475335"/>
                <a:chExt cx="609600" cy="1782465"/>
              </a:xfrm>
            </p:grpSpPr>
            <p:sp>
              <p:nvSpPr>
                <p:cNvPr id="26" name="Rectangle 25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" name="Oval 27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0" name="Oval 29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1" name="Oval 30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2" name="Oval 31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3" name="Oval 32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5" name="Oval 34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6" name="Oval 35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7" name="Rectangle 36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b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38" name="Straight Connector 37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9" name="Group 38"/>
              <p:cNvGrpSpPr/>
              <p:nvPr/>
            </p:nvGrpSpPr>
            <p:grpSpPr>
              <a:xfrm>
                <a:off x="6121400" y="454435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40" name="Rectangle 39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4" name="Oval 43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6" name="Oval 45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7" name="Oval 46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8" name="Oval 47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0" name="Oval 49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1" name="Rectangle 50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c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52" name="Straight Connector 51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53" name="Group 52"/>
              <p:cNvGrpSpPr/>
              <p:nvPr/>
            </p:nvGrpSpPr>
            <p:grpSpPr>
              <a:xfrm>
                <a:off x="6819900" y="4536116"/>
                <a:ext cx="609600" cy="1782465"/>
                <a:chOff x="1358900" y="3475335"/>
                <a:chExt cx="609600" cy="1782465"/>
              </a:xfrm>
            </p:grpSpPr>
            <p:sp>
              <p:nvSpPr>
                <p:cNvPr id="54" name="Rectangle 53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9" name="Oval 58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2" name="Oval 61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3" name="Oval 62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4" name="Oval 63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5" name="Rectangle 64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d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66" name="Straight Connector 65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7" name="Group 66"/>
              <p:cNvGrpSpPr/>
              <p:nvPr/>
            </p:nvGrpSpPr>
            <p:grpSpPr>
              <a:xfrm>
                <a:off x="7518400" y="452788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68" name="Rectangle 67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9" name="Oval 68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0" name="Oval 69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2" name="Oval 71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3" name="Oval 72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4" name="Oval 73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6" name="Oval 75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7" name="Oval 76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e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80" name="Straight Connector 79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10" name="Group 9"/>
            <p:cNvGrpSpPr/>
            <p:nvPr/>
          </p:nvGrpSpPr>
          <p:grpSpPr>
            <a:xfrm>
              <a:off x="8229600" y="4519648"/>
              <a:ext cx="717550" cy="1822943"/>
              <a:chOff x="8509000" y="4519648"/>
              <a:chExt cx="717550" cy="1822943"/>
            </a:xfrm>
          </p:grpSpPr>
          <p:sp>
            <p:nvSpPr>
              <p:cNvPr id="82" name="Rectangle 81"/>
              <p:cNvSpPr/>
              <p:nvPr/>
            </p:nvSpPr>
            <p:spPr bwMode="auto">
              <a:xfrm>
                <a:off x="8547100" y="4625711"/>
                <a:ext cx="609600" cy="1676400"/>
              </a:xfrm>
              <a:prstGeom prst="rect">
                <a:avLst/>
              </a:prstGeom>
              <a:solidFill>
                <a:schemeClr val="tx1"/>
              </a:solidFill>
              <a:ln w="254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3" name="Oval 82"/>
              <p:cNvSpPr/>
              <p:nvPr/>
            </p:nvSpPr>
            <p:spPr bwMode="auto">
              <a:xfrm>
                <a:off x="8877300" y="49368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4" name="Oval 83"/>
              <p:cNvSpPr/>
              <p:nvPr/>
            </p:nvSpPr>
            <p:spPr bwMode="auto">
              <a:xfrm>
                <a:off x="8877300" y="52099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5" name="Oval 84"/>
              <p:cNvSpPr/>
              <p:nvPr/>
            </p:nvSpPr>
            <p:spPr bwMode="auto">
              <a:xfrm>
                <a:off x="8877300" y="54829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6" name="Oval 85"/>
              <p:cNvSpPr/>
              <p:nvPr/>
            </p:nvSpPr>
            <p:spPr bwMode="auto">
              <a:xfrm>
                <a:off x="8877300" y="57560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7" name="Oval 86"/>
              <p:cNvSpPr/>
              <p:nvPr/>
            </p:nvSpPr>
            <p:spPr bwMode="auto">
              <a:xfrm>
                <a:off x="8877300" y="60290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8" name="Oval 87"/>
              <p:cNvSpPr/>
              <p:nvPr/>
            </p:nvSpPr>
            <p:spPr bwMode="auto">
              <a:xfrm>
                <a:off x="8610600" y="49432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9" name="Oval 88"/>
              <p:cNvSpPr/>
              <p:nvPr/>
            </p:nvSpPr>
            <p:spPr bwMode="auto">
              <a:xfrm>
                <a:off x="8610600" y="52162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0" name="Oval 89"/>
              <p:cNvSpPr/>
              <p:nvPr/>
            </p:nvSpPr>
            <p:spPr bwMode="auto">
              <a:xfrm>
                <a:off x="8610600" y="54893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1" name="Oval 90"/>
              <p:cNvSpPr/>
              <p:nvPr/>
            </p:nvSpPr>
            <p:spPr bwMode="auto">
              <a:xfrm>
                <a:off x="8610600" y="57623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2" name="Oval 91"/>
              <p:cNvSpPr/>
              <p:nvPr/>
            </p:nvSpPr>
            <p:spPr bwMode="auto">
              <a:xfrm>
                <a:off x="8610600" y="60354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8509000" y="4519648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box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4" name="Straight Connector 93"/>
              <p:cNvCxnSpPr/>
              <p:nvPr/>
            </p:nvCxnSpPr>
            <p:spPr bwMode="auto">
              <a:xfrm>
                <a:off x="8547100" y="4892411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5" name="Rectangle 94"/>
              <p:cNvSpPr/>
              <p:nvPr/>
            </p:nvSpPr>
            <p:spPr>
              <a:xfrm>
                <a:off x="8553450" y="479388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8559800" y="5062471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8559800" y="533105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8553450" y="5618691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8553450" y="588092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</p:grpSp>
      </p:grpSp>
      <p:sp>
        <p:nvSpPr>
          <p:cNvPr id="164" name="Rectangle 163"/>
          <p:cNvSpPr/>
          <p:nvPr/>
        </p:nvSpPr>
        <p:spPr>
          <a:xfrm>
            <a:off x="4572000" y="3741813"/>
            <a:ext cx="192314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Card-Puzzle: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</a:t>
            </a:r>
            <a:r>
              <a:rPr lang="en-US" altLang="en-US" sz="2400" baseline="-250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CP</a:t>
            </a:r>
            <a:r>
              <a:rPr lang="en-US" sz="2400" dirty="0"/>
              <a:t>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endParaRPr lang="en-US" sz="2400" dirty="0">
              <a:sym typeface="Symbol" panose="05050102010706020507" pitchFamily="18" charset="2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10190" t="45150" r="-544"/>
          <a:stretch/>
        </p:blipFill>
        <p:spPr>
          <a:xfrm>
            <a:off x="111125" y="1932333"/>
            <a:ext cx="8950325" cy="1354205"/>
          </a:xfrm>
          <a:prstGeom prst="rect">
            <a:avLst/>
          </a:prstGeom>
        </p:spPr>
      </p:pic>
      <p:sp>
        <p:nvSpPr>
          <p:cNvPr id="100" name="Rectangle 99">
            <a:extLst>
              <a:ext uri="{FF2B5EF4-FFF2-40B4-BE49-F238E27FC236}">
                <a16:creationId xmlns:a16="http://schemas.microsoft.com/office/drawing/2014/main" id="{B2290CA2-8A61-4F85-B532-70E2A4DF9E14}"/>
              </a:ext>
            </a:extLst>
          </p:cNvPr>
          <p:cNvSpPr/>
          <p:nvPr/>
        </p:nvSpPr>
        <p:spPr bwMode="auto">
          <a:xfrm>
            <a:off x="195942" y="1905000"/>
            <a:ext cx="1480458" cy="352263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2BF2F956-A9A8-4F01-A999-7DE0ADE82999}"/>
              </a:ext>
            </a:extLst>
          </p:cNvPr>
          <p:cNvSpPr/>
          <p:nvPr/>
        </p:nvSpPr>
        <p:spPr bwMode="auto">
          <a:xfrm>
            <a:off x="4568370" y="1905000"/>
            <a:ext cx="975180" cy="311151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94C57C97-B5E6-4CF0-8C86-3132F4291F71}"/>
              </a:ext>
            </a:extLst>
          </p:cNvPr>
          <p:cNvGrpSpPr/>
          <p:nvPr/>
        </p:nvGrpSpPr>
        <p:grpSpPr>
          <a:xfrm>
            <a:off x="6241142" y="2756877"/>
            <a:ext cx="736600" cy="1782465"/>
            <a:chOff x="3689350" y="4678065"/>
            <a:chExt cx="736600" cy="1782465"/>
          </a:xfrm>
        </p:grpSpPr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CCF8B278-CD8F-4C47-9B74-CB69CBBA1863}"/>
                </a:ext>
              </a:extLst>
            </p:cNvPr>
            <p:cNvSpPr/>
            <p:nvPr/>
          </p:nvSpPr>
          <p:spPr bwMode="auto">
            <a:xfrm>
              <a:off x="3689350" y="478413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25F9DACB-D15C-4F70-9C02-08994D8ED5C6}"/>
                </a:ext>
              </a:extLst>
            </p:cNvPr>
            <p:cNvSpPr/>
            <p:nvPr/>
          </p:nvSpPr>
          <p:spPr bwMode="auto">
            <a:xfrm>
              <a:off x="4019550" y="50952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33319E2E-5C75-4B0A-9651-0D11A8606EEE}"/>
                </a:ext>
              </a:extLst>
            </p:cNvPr>
            <p:cNvSpPr/>
            <p:nvPr/>
          </p:nvSpPr>
          <p:spPr bwMode="auto">
            <a:xfrm>
              <a:off x="3752850" y="51016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1BAF2B69-95A3-498D-B81B-8DE021CA9A0D}"/>
                </a:ext>
              </a:extLst>
            </p:cNvPr>
            <p:cNvSpPr/>
            <p:nvPr/>
          </p:nvSpPr>
          <p:spPr bwMode="auto">
            <a:xfrm>
              <a:off x="4019550" y="53746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DFF6F85E-785C-45A0-BD6B-ADFDD5C51ABE}"/>
                </a:ext>
              </a:extLst>
            </p:cNvPr>
            <p:cNvSpPr/>
            <p:nvPr/>
          </p:nvSpPr>
          <p:spPr bwMode="auto">
            <a:xfrm>
              <a:off x="4019550" y="56477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C77D1CE4-0BDA-4FC0-9705-608B9DFD6124}"/>
                </a:ext>
              </a:extLst>
            </p:cNvPr>
            <p:cNvSpPr/>
            <p:nvPr/>
          </p:nvSpPr>
          <p:spPr bwMode="auto">
            <a:xfrm>
              <a:off x="4019550" y="61938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1881118B-88BA-4732-8262-D9D633A362AC}"/>
                </a:ext>
              </a:extLst>
            </p:cNvPr>
            <p:cNvSpPr/>
            <p:nvPr/>
          </p:nvSpPr>
          <p:spPr>
            <a:xfrm>
              <a:off x="3727450" y="4678065"/>
              <a:ext cx="6985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n-CA" sz="2400" dirty="0">
                  <a:solidFill>
                    <a:schemeClr val="bg2"/>
                  </a:solidFill>
                </a:rPr>
                <a:t>c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55BC6947-811B-4436-96C9-7BF3A5ED9EB8}"/>
                </a:ext>
              </a:extLst>
            </p:cNvPr>
            <p:cNvCxnSpPr/>
            <p:nvPr/>
          </p:nvCxnSpPr>
          <p:spPr bwMode="auto">
            <a:xfrm>
              <a:off x="3689350" y="505083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15386232-3929-4625-94EC-6B18C336824E}"/>
                </a:ext>
              </a:extLst>
            </p:cNvPr>
            <p:cNvSpPr/>
            <p:nvPr/>
          </p:nvSpPr>
          <p:spPr bwMode="auto">
            <a:xfrm>
              <a:off x="3752850" y="5924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25" name="Oval 124">
            <a:extLst>
              <a:ext uri="{FF2B5EF4-FFF2-40B4-BE49-F238E27FC236}">
                <a16:creationId xmlns:a16="http://schemas.microsoft.com/office/drawing/2014/main" id="{C560B1FA-4551-4E69-805D-55D9F45D2780}"/>
              </a:ext>
            </a:extLst>
          </p:cNvPr>
          <p:cNvSpPr/>
          <p:nvPr/>
        </p:nvSpPr>
        <p:spPr bwMode="auto">
          <a:xfrm>
            <a:off x="6324600" y="4592918"/>
            <a:ext cx="457200" cy="381000"/>
          </a:xfrm>
          <a:prstGeom prst="ellipse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AF119063-07F3-4C5E-9578-21235D4C7DE5}"/>
              </a:ext>
            </a:extLst>
          </p:cNvPr>
          <p:cNvSpPr/>
          <p:nvPr/>
        </p:nvSpPr>
        <p:spPr bwMode="auto">
          <a:xfrm>
            <a:off x="6295572" y="2804886"/>
            <a:ext cx="457200" cy="381000"/>
          </a:xfrm>
          <a:prstGeom prst="ellipse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DDC7F701-5F03-4623-8B13-6867AE958024}"/>
              </a:ext>
            </a:extLst>
          </p:cNvPr>
          <p:cNvSpPr/>
          <p:nvPr/>
        </p:nvSpPr>
        <p:spPr bwMode="auto">
          <a:xfrm>
            <a:off x="3432630" y="4563322"/>
            <a:ext cx="457200" cy="381000"/>
          </a:xfrm>
          <a:prstGeom prst="ellipse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3" name="Rectangle 162"/>
          <p:cNvSpPr/>
          <p:nvPr/>
        </p:nvSpPr>
        <p:spPr>
          <a:xfrm>
            <a:off x="914400" y="3740801"/>
            <a:ext cx="3822700" cy="26161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Clause-SAT: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 </a:t>
            </a:r>
            <a:r>
              <a:rPr lang="en-US" sz="2400" dirty="0"/>
              <a:t>I</a:t>
            </a:r>
            <a:r>
              <a:rPr lang="en-US" altLang="en-US" sz="2400" baseline="-25000" dirty="0">
                <a:sym typeface="Wingdings" panose="05000000000000000000" pitchFamily="2" charset="2"/>
              </a:rPr>
              <a:t>C-SAT</a:t>
            </a:r>
            <a:r>
              <a:rPr lang="en-US" sz="2400" dirty="0"/>
              <a:t> </a:t>
            </a: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</a:p>
          <a:p>
            <a:pPr algn="l"/>
            <a:r>
              <a:rPr lang="en-CA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</a:p>
          <a:p>
            <a:pPr algn="l"/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US" sz="1800" dirty="0"/>
              <a:t>(  a or ⌐b or               d       ) and </a:t>
            </a:r>
            <a:br>
              <a:rPr lang="en-US" sz="1800" dirty="0"/>
            </a:br>
            <a:r>
              <a:rPr lang="en-US" sz="1800" dirty="0"/>
              <a:t>      (⌐a or           ⌐c or     d or e) and </a:t>
            </a:r>
            <a:br>
              <a:rPr lang="en-US" sz="1800" dirty="0"/>
            </a:br>
            <a:r>
              <a:rPr lang="en-US" sz="1800" dirty="0"/>
              <a:t>      (            b or ⌐c or          ⌐e) and </a:t>
            </a:r>
            <a:br>
              <a:rPr lang="en-US" sz="1800" dirty="0"/>
            </a:br>
            <a:r>
              <a:rPr lang="en-US" sz="1800" dirty="0"/>
              <a:t>      (                      c or  ⌐d       ) and </a:t>
            </a:r>
            <a:br>
              <a:rPr lang="en-US" sz="1800" dirty="0"/>
            </a:br>
            <a:r>
              <a:rPr lang="en-US" sz="1800" dirty="0"/>
              <a:t>      (⌐a or           ⌐c or            e) 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3E88D84E-74B3-4450-8A8A-DA07CE00E190}"/>
              </a:ext>
            </a:extLst>
          </p:cNvPr>
          <p:cNvSpPr/>
          <p:nvPr/>
        </p:nvSpPr>
        <p:spPr>
          <a:xfrm>
            <a:off x="1454150" y="4474770"/>
            <a:ext cx="3822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ym typeface="Symbol" panose="05050102010706020507" pitchFamily="18" charset="2"/>
              </a:rPr>
              <a:t>Variables = {</a:t>
            </a:r>
            <a:r>
              <a:rPr lang="en-US" sz="2400" dirty="0" err="1">
                <a:sym typeface="Symbol" panose="05050102010706020507" pitchFamily="18" charset="2"/>
              </a:rPr>
              <a:t>a,b,c,d,e</a:t>
            </a:r>
            <a:r>
              <a:rPr lang="en-US" sz="2400" dirty="0">
                <a:sym typeface="Symbol" panose="05050102010706020507" pitchFamily="18" charset="2"/>
              </a:rPr>
              <a:t>}</a:t>
            </a:r>
            <a:endParaRPr lang="en-CA" sz="20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3C5DD0F-8A02-458A-8A98-2E72E7E4150D}"/>
              </a:ext>
            </a:extLst>
          </p:cNvPr>
          <p:cNvGrpSpPr/>
          <p:nvPr/>
        </p:nvGrpSpPr>
        <p:grpSpPr>
          <a:xfrm>
            <a:off x="710362" y="4933586"/>
            <a:ext cx="617696" cy="1423316"/>
            <a:chOff x="710362" y="4965888"/>
            <a:chExt cx="617696" cy="1423316"/>
          </a:xfrm>
        </p:grpSpPr>
        <p:sp>
          <p:nvSpPr>
            <p:cNvPr id="4" name="Left Brace 3">
              <a:extLst>
                <a:ext uri="{FF2B5EF4-FFF2-40B4-BE49-F238E27FC236}">
                  <a16:creationId xmlns:a16="http://schemas.microsoft.com/office/drawing/2014/main" id="{63C4EB72-2E3F-4CF0-85E4-3787A9F26CC7}"/>
                </a:ext>
              </a:extLst>
            </p:cNvPr>
            <p:cNvSpPr/>
            <p:nvPr/>
          </p:nvSpPr>
          <p:spPr bwMode="auto">
            <a:xfrm>
              <a:off x="1156608" y="4965888"/>
              <a:ext cx="171450" cy="1423316"/>
            </a:xfrm>
            <a:prstGeom prst="leftBrac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CC621F3-91EF-4FD3-8921-95485ACB62E4}"/>
                </a:ext>
              </a:extLst>
            </p:cNvPr>
            <p:cNvSpPr/>
            <p:nvPr/>
          </p:nvSpPr>
          <p:spPr>
            <a:xfrm rot="16200000">
              <a:off x="341120" y="5485209"/>
              <a:ext cx="12001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ym typeface="Symbol" panose="05050102010706020507" pitchFamily="18" charset="2"/>
                </a:rPr>
                <a:t>Clauses</a:t>
              </a:r>
              <a:endParaRPr lang="en-CA" sz="20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sp>
        <p:nvSpPr>
          <p:cNvPr id="106" name="Rectangle 105">
            <a:extLst>
              <a:ext uri="{FF2B5EF4-FFF2-40B4-BE49-F238E27FC236}">
                <a16:creationId xmlns:a16="http://schemas.microsoft.com/office/drawing/2014/main" id="{087D6DE2-381D-40A2-8E52-02118B0BEE57}"/>
              </a:ext>
            </a:extLst>
          </p:cNvPr>
          <p:cNvSpPr/>
          <p:nvPr/>
        </p:nvSpPr>
        <p:spPr bwMode="auto">
          <a:xfrm>
            <a:off x="4800600" y="4630056"/>
            <a:ext cx="3530600" cy="1726846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0F99F5BD-EA57-450F-97F1-EC249AE89E83}"/>
              </a:ext>
            </a:extLst>
          </p:cNvPr>
          <p:cNvSpPr/>
          <p:nvPr/>
        </p:nvSpPr>
        <p:spPr bwMode="auto">
          <a:xfrm>
            <a:off x="1473202" y="4531020"/>
            <a:ext cx="2895598" cy="413302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B3568A3-F8B8-4EBE-BE9B-C486EB342AFB}"/>
              </a:ext>
            </a:extLst>
          </p:cNvPr>
          <p:cNvSpPr/>
          <p:nvPr/>
        </p:nvSpPr>
        <p:spPr bwMode="auto">
          <a:xfrm>
            <a:off x="1371600" y="1901370"/>
            <a:ext cx="304800" cy="352263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5C3BB47A-DFC6-4ED9-8839-76AA704D1186}"/>
              </a:ext>
            </a:extLst>
          </p:cNvPr>
          <p:cNvSpPr/>
          <p:nvPr/>
        </p:nvSpPr>
        <p:spPr bwMode="auto">
          <a:xfrm>
            <a:off x="6105978" y="1902397"/>
            <a:ext cx="2612572" cy="291942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B9F20BD3-17ED-4E9C-B036-E74E53A3431B}"/>
              </a:ext>
            </a:extLst>
          </p:cNvPr>
          <p:cNvSpPr/>
          <p:nvPr/>
        </p:nvSpPr>
        <p:spPr bwMode="auto">
          <a:xfrm>
            <a:off x="5983514" y="2146457"/>
            <a:ext cx="2938236" cy="316445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FA562F3-B58A-4F67-AC6A-85C400F397BF}"/>
              </a:ext>
            </a:extLst>
          </p:cNvPr>
          <p:cNvGrpSpPr/>
          <p:nvPr/>
        </p:nvGrpSpPr>
        <p:grpSpPr>
          <a:xfrm>
            <a:off x="4341112" y="2146852"/>
            <a:ext cx="320222" cy="1040296"/>
            <a:chOff x="4341112" y="2146852"/>
            <a:chExt cx="320222" cy="1040296"/>
          </a:xfrm>
        </p:grpSpPr>
        <p:sp>
          <p:nvSpPr>
            <p:cNvPr id="112" name="Arrow: Right 111">
              <a:extLst>
                <a:ext uri="{FF2B5EF4-FFF2-40B4-BE49-F238E27FC236}">
                  <a16:creationId xmlns:a16="http://schemas.microsoft.com/office/drawing/2014/main" id="{691B9EE0-B69B-48D8-8043-13A1F553CE6F}"/>
                </a:ext>
              </a:extLst>
            </p:cNvPr>
            <p:cNvSpPr/>
            <p:nvPr/>
          </p:nvSpPr>
          <p:spPr bwMode="auto">
            <a:xfrm>
              <a:off x="4341112" y="2465299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3" name="Arrow: Right 112">
              <a:extLst>
                <a:ext uri="{FF2B5EF4-FFF2-40B4-BE49-F238E27FC236}">
                  <a16:creationId xmlns:a16="http://schemas.microsoft.com/office/drawing/2014/main" id="{94383EDA-C3A2-4A26-B907-5DDF8F88823E}"/>
                </a:ext>
              </a:extLst>
            </p:cNvPr>
            <p:cNvSpPr/>
            <p:nvPr/>
          </p:nvSpPr>
          <p:spPr bwMode="auto">
            <a:xfrm>
              <a:off x="4341112" y="2743595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0" name="Arrow: Right 129">
              <a:extLst>
                <a:ext uri="{FF2B5EF4-FFF2-40B4-BE49-F238E27FC236}">
                  <a16:creationId xmlns:a16="http://schemas.microsoft.com/office/drawing/2014/main" id="{E33E80E5-4EED-4A41-BED2-E9E4D5D3A49C}"/>
                </a:ext>
              </a:extLst>
            </p:cNvPr>
            <p:cNvSpPr/>
            <p:nvPr/>
          </p:nvSpPr>
          <p:spPr bwMode="auto">
            <a:xfrm>
              <a:off x="4341112" y="3021891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1" name="Arrow: Right 130">
              <a:extLst>
                <a:ext uri="{FF2B5EF4-FFF2-40B4-BE49-F238E27FC236}">
                  <a16:creationId xmlns:a16="http://schemas.microsoft.com/office/drawing/2014/main" id="{9362F308-9214-4C41-A27D-E1C95B08AF4C}"/>
                </a:ext>
              </a:extLst>
            </p:cNvPr>
            <p:cNvSpPr/>
            <p:nvPr/>
          </p:nvSpPr>
          <p:spPr bwMode="auto">
            <a:xfrm>
              <a:off x="4341112" y="2146852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BBF5FA51-DC12-4913-A8BA-3E13CE660C8C}"/>
              </a:ext>
            </a:extLst>
          </p:cNvPr>
          <p:cNvSpPr/>
          <p:nvPr/>
        </p:nvSpPr>
        <p:spPr bwMode="auto">
          <a:xfrm>
            <a:off x="2650435" y="3987779"/>
            <a:ext cx="3167269" cy="279421"/>
          </a:xfrm>
          <a:custGeom>
            <a:avLst/>
            <a:gdLst>
              <a:gd name="connsiteX0" fmla="*/ 0 w 3167269"/>
              <a:gd name="connsiteY0" fmla="*/ 199908 h 279421"/>
              <a:gd name="connsiteX1" fmla="*/ 1245704 w 3167269"/>
              <a:gd name="connsiteY1" fmla="*/ 1125 h 279421"/>
              <a:gd name="connsiteX2" fmla="*/ 3167269 w 3167269"/>
              <a:gd name="connsiteY2" fmla="*/ 279421 h 279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67269" h="279421">
                <a:moveTo>
                  <a:pt x="0" y="199908"/>
                </a:moveTo>
                <a:cubicBezTo>
                  <a:pt x="358913" y="93890"/>
                  <a:pt x="717826" y="-12127"/>
                  <a:pt x="1245704" y="1125"/>
                </a:cubicBezTo>
                <a:cubicBezTo>
                  <a:pt x="1773582" y="14377"/>
                  <a:pt x="2470425" y="146899"/>
                  <a:pt x="3167269" y="279421"/>
                </a:cubicBezTo>
              </a:path>
            </a:pathLst>
          </a:custGeom>
          <a:noFill/>
          <a:ln w="57150" cap="flat" cmpd="sng" algn="ctr">
            <a:solidFill>
              <a:schemeClr val="hlink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0062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0" grpId="0" animBg="1"/>
      <p:bldP spid="100" grpId="1" animBg="1"/>
      <p:bldP spid="101" grpId="0" animBg="1"/>
      <p:bldP spid="101" grpId="1" animBg="1"/>
      <p:bldP spid="125" grpId="0" animBg="1"/>
      <p:bldP spid="125" grpId="1" animBg="1"/>
      <p:bldP spid="126" grpId="0" animBg="1"/>
      <p:bldP spid="127" grpId="0" animBg="1"/>
      <p:bldP spid="106" grpId="0" animBg="1"/>
      <p:bldP spid="106" grpId="1" animBg="1"/>
      <p:bldP spid="107" grpId="0" animBg="1"/>
      <p:bldP spid="107" grpId="1" animBg="1"/>
      <p:bldP spid="109" grpId="0" animBg="1"/>
      <p:bldP spid="110" grpId="0" animBg="1"/>
      <p:bldP spid="110" grpId="1" animBg="1"/>
      <p:bldP spid="111" grpId="0" animBg="1"/>
      <p:bldP spid="13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3" name="Group 12"/>
          <p:cNvGrpSpPr/>
          <p:nvPr/>
        </p:nvGrpSpPr>
        <p:grpSpPr>
          <a:xfrm>
            <a:off x="4845050" y="4519648"/>
            <a:ext cx="4222750" cy="1823638"/>
            <a:chOff x="4724400" y="4519648"/>
            <a:chExt cx="4222750" cy="1823638"/>
          </a:xfrm>
        </p:grpSpPr>
        <p:grpSp>
          <p:nvGrpSpPr>
            <p:cNvPr id="11" name="Group 10"/>
            <p:cNvGrpSpPr/>
            <p:nvPr/>
          </p:nvGrpSpPr>
          <p:grpSpPr>
            <a:xfrm>
              <a:off x="4724400" y="4527881"/>
              <a:ext cx="3403600" cy="1815405"/>
              <a:chOff x="4724400" y="4527881"/>
              <a:chExt cx="3403600" cy="1815405"/>
            </a:xfrm>
          </p:grpSpPr>
          <p:grpSp>
            <p:nvGrpSpPr>
              <p:cNvPr id="24" name="Group 23"/>
              <p:cNvGrpSpPr/>
              <p:nvPr/>
            </p:nvGrpSpPr>
            <p:grpSpPr>
              <a:xfrm>
                <a:off x="4724400" y="456082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6" name="Rectangle 5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" name="Oval 6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2" name="Oval 11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6" name="Oval 15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0" name="Oval 19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2" name="Oval 21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3" name="Rectangle 22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a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9" name="Straight Connector 8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5" name="Group 24"/>
              <p:cNvGrpSpPr/>
              <p:nvPr/>
            </p:nvGrpSpPr>
            <p:grpSpPr>
              <a:xfrm>
                <a:off x="5422900" y="4552586"/>
                <a:ext cx="609600" cy="1782465"/>
                <a:chOff x="1358900" y="3475335"/>
                <a:chExt cx="609600" cy="1782465"/>
              </a:xfrm>
            </p:grpSpPr>
            <p:sp>
              <p:nvSpPr>
                <p:cNvPr id="26" name="Rectangle 25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" name="Oval 27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0" name="Oval 29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1" name="Oval 30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2" name="Oval 31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3" name="Oval 32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5" name="Oval 34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6" name="Oval 35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7" name="Rectangle 36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b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38" name="Straight Connector 37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9" name="Group 38"/>
              <p:cNvGrpSpPr/>
              <p:nvPr/>
            </p:nvGrpSpPr>
            <p:grpSpPr>
              <a:xfrm>
                <a:off x="6121400" y="454435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40" name="Rectangle 39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4" name="Oval 43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6" name="Oval 45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7" name="Oval 46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8" name="Oval 47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0" name="Oval 49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1" name="Rectangle 50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c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52" name="Straight Connector 51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53" name="Group 52"/>
              <p:cNvGrpSpPr/>
              <p:nvPr/>
            </p:nvGrpSpPr>
            <p:grpSpPr>
              <a:xfrm>
                <a:off x="6819900" y="4536116"/>
                <a:ext cx="609600" cy="1782465"/>
                <a:chOff x="1358900" y="3475335"/>
                <a:chExt cx="609600" cy="1782465"/>
              </a:xfrm>
            </p:grpSpPr>
            <p:sp>
              <p:nvSpPr>
                <p:cNvPr id="54" name="Rectangle 53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9" name="Oval 58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2" name="Oval 61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3" name="Oval 62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4" name="Oval 63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5" name="Rectangle 64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d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66" name="Straight Connector 65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7" name="Group 66"/>
              <p:cNvGrpSpPr/>
              <p:nvPr/>
            </p:nvGrpSpPr>
            <p:grpSpPr>
              <a:xfrm>
                <a:off x="7518400" y="452788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68" name="Rectangle 67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9" name="Oval 68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0" name="Oval 69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2" name="Oval 71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3" name="Oval 72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4" name="Oval 73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6" name="Oval 75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7" name="Oval 76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e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80" name="Straight Connector 79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10" name="Group 9"/>
            <p:cNvGrpSpPr/>
            <p:nvPr/>
          </p:nvGrpSpPr>
          <p:grpSpPr>
            <a:xfrm>
              <a:off x="8229600" y="4519648"/>
              <a:ext cx="717550" cy="1822943"/>
              <a:chOff x="8509000" y="4519648"/>
              <a:chExt cx="717550" cy="1822943"/>
            </a:xfrm>
          </p:grpSpPr>
          <p:sp>
            <p:nvSpPr>
              <p:cNvPr id="82" name="Rectangle 81"/>
              <p:cNvSpPr/>
              <p:nvPr/>
            </p:nvSpPr>
            <p:spPr bwMode="auto">
              <a:xfrm>
                <a:off x="8547100" y="4625711"/>
                <a:ext cx="609600" cy="1676400"/>
              </a:xfrm>
              <a:prstGeom prst="rect">
                <a:avLst/>
              </a:prstGeom>
              <a:solidFill>
                <a:schemeClr val="tx1"/>
              </a:solidFill>
              <a:ln w="254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3" name="Oval 82"/>
              <p:cNvSpPr/>
              <p:nvPr/>
            </p:nvSpPr>
            <p:spPr bwMode="auto">
              <a:xfrm>
                <a:off x="8877300" y="49368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4" name="Oval 83"/>
              <p:cNvSpPr/>
              <p:nvPr/>
            </p:nvSpPr>
            <p:spPr bwMode="auto">
              <a:xfrm>
                <a:off x="8877300" y="52099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5" name="Oval 84"/>
              <p:cNvSpPr/>
              <p:nvPr/>
            </p:nvSpPr>
            <p:spPr bwMode="auto">
              <a:xfrm>
                <a:off x="8877300" y="54829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6" name="Oval 85"/>
              <p:cNvSpPr/>
              <p:nvPr/>
            </p:nvSpPr>
            <p:spPr bwMode="auto">
              <a:xfrm>
                <a:off x="8877300" y="57560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7" name="Oval 86"/>
              <p:cNvSpPr/>
              <p:nvPr/>
            </p:nvSpPr>
            <p:spPr bwMode="auto">
              <a:xfrm>
                <a:off x="8877300" y="60290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8" name="Oval 87"/>
              <p:cNvSpPr/>
              <p:nvPr/>
            </p:nvSpPr>
            <p:spPr bwMode="auto">
              <a:xfrm>
                <a:off x="8610600" y="49432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9" name="Oval 88"/>
              <p:cNvSpPr/>
              <p:nvPr/>
            </p:nvSpPr>
            <p:spPr bwMode="auto">
              <a:xfrm>
                <a:off x="8610600" y="52162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0" name="Oval 89"/>
              <p:cNvSpPr/>
              <p:nvPr/>
            </p:nvSpPr>
            <p:spPr bwMode="auto">
              <a:xfrm>
                <a:off x="8610600" y="54893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1" name="Oval 90"/>
              <p:cNvSpPr/>
              <p:nvPr/>
            </p:nvSpPr>
            <p:spPr bwMode="auto">
              <a:xfrm>
                <a:off x="8610600" y="57623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2" name="Oval 91"/>
              <p:cNvSpPr/>
              <p:nvPr/>
            </p:nvSpPr>
            <p:spPr bwMode="auto">
              <a:xfrm>
                <a:off x="8610600" y="60354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8509000" y="4519648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box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4" name="Straight Connector 93"/>
              <p:cNvCxnSpPr/>
              <p:nvPr/>
            </p:nvCxnSpPr>
            <p:spPr bwMode="auto">
              <a:xfrm>
                <a:off x="8547100" y="4892411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5" name="Rectangle 94"/>
              <p:cNvSpPr/>
              <p:nvPr/>
            </p:nvSpPr>
            <p:spPr>
              <a:xfrm>
                <a:off x="8553450" y="479388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8559800" y="5062471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8559800" y="533105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8553450" y="5618691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8553450" y="588092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</p:grpSp>
      </p:grpSp>
      <p:sp>
        <p:nvSpPr>
          <p:cNvPr id="164" name="Rectangle 163"/>
          <p:cNvSpPr/>
          <p:nvPr/>
        </p:nvSpPr>
        <p:spPr>
          <a:xfrm>
            <a:off x="4572000" y="3741813"/>
            <a:ext cx="19558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Card-Puzzle: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</a:t>
            </a:r>
            <a:r>
              <a:rPr lang="en-US" altLang="en-US" sz="2400" baseline="-250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CP</a:t>
            </a:r>
            <a:r>
              <a:rPr lang="en-US" sz="2400" dirty="0"/>
              <a:t>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endParaRPr lang="en-US" sz="2400" dirty="0">
              <a:sym typeface="Symbol" panose="05050102010706020507" pitchFamily="18" charset="2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10190" t="1270"/>
          <a:stretch/>
        </p:blipFill>
        <p:spPr>
          <a:xfrm>
            <a:off x="111125" y="848947"/>
            <a:ext cx="8896351" cy="2437591"/>
          </a:xfrm>
          <a:prstGeom prst="rect">
            <a:avLst/>
          </a:prstGeom>
        </p:spPr>
      </p:pic>
      <p:sp>
        <p:nvSpPr>
          <p:cNvPr id="103" name="Rectangle 102">
            <a:extLst>
              <a:ext uri="{FF2B5EF4-FFF2-40B4-BE49-F238E27FC236}">
                <a16:creationId xmlns:a16="http://schemas.microsoft.com/office/drawing/2014/main" id="{A4F9622D-6369-4908-BAF8-2AA8038C7FA9}"/>
              </a:ext>
            </a:extLst>
          </p:cNvPr>
          <p:cNvSpPr/>
          <p:nvPr/>
        </p:nvSpPr>
        <p:spPr bwMode="auto">
          <a:xfrm>
            <a:off x="181428" y="2438400"/>
            <a:ext cx="4376058" cy="247721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0558EF11-4B9F-48F0-B69B-495C2885601A}"/>
              </a:ext>
            </a:extLst>
          </p:cNvPr>
          <p:cNvSpPr/>
          <p:nvPr/>
        </p:nvSpPr>
        <p:spPr bwMode="auto">
          <a:xfrm>
            <a:off x="4553856" y="2438400"/>
            <a:ext cx="4376058" cy="247721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4B5C7B61-9CD3-4F8F-BBBF-3093290DAE50}"/>
              </a:ext>
            </a:extLst>
          </p:cNvPr>
          <p:cNvSpPr/>
          <p:nvPr/>
        </p:nvSpPr>
        <p:spPr>
          <a:xfrm>
            <a:off x="914400" y="3740801"/>
            <a:ext cx="3822700" cy="26161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Clause-SAT: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 </a:t>
            </a:r>
            <a:r>
              <a:rPr lang="en-US" sz="2400" dirty="0"/>
              <a:t>I</a:t>
            </a:r>
            <a:r>
              <a:rPr lang="en-US" altLang="en-US" sz="2400" baseline="-25000" dirty="0">
                <a:sym typeface="Wingdings" panose="05000000000000000000" pitchFamily="2" charset="2"/>
              </a:rPr>
              <a:t>C-SAT</a:t>
            </a:r>
            <a:r>
              <a:rPr lang="en-US" sz="2400" dirty="0"/>
              <a:t>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</a:p>
          <a:p>
            <a:pPr algn="l"/>
            <a:r>
              <a:rPr lang="en-CA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</a:p>
          <a:p>
            <a:pPr algn="l"/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US" sz="1800" dirty="0"/>
              <a:t>(  a or ⌐b or               d       ) and </a:t>
            </a:r>
            <a:br>
              <a:rPr lang="en-US" sz="1800" dirty="0"/>
            </a:br>
            <a:r>
              <a:rPr lang="en-US" sz="1800" dirty="0"/>
              <a:t>      (⌐a or           ⌐c or     d or e) and </a:t>
            </a:r>
            <a:br>
              <a:rPr lang="en-US" sz="1800" dirty="0"/>
            </a:br>
            <a:r>
              <a:rPr lang="en-US" sz="1800" dirty="0"/>
              <a:t>      (            b or ⌐c or          ⌐e) and </a:t>
            </a:r>
            <a:br>
              <a:rPr lang="en-US" sz="1800" dirty="0"/>
            </a:br>
            <a:r>
              <a:rPr lang="en-US" sz="1800" dirty="0"/>
              <a:t>      (                      c or  ⌐d       ) and </a:t>
            </a:r>
            <a:br>
              <a:rPr lang="en-US" sz="1800" dirty="0"/>
            </a:br>
            <a:r>
              <a:rPr lang="en-US" sz="1800" dirty="0"/>
              <a:t>      (⌐a or           ⌐c or            e) </a:t>
            </a: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51FC3CFD-1D6F-47BB-B89F-834F9C39DC19}"/>
              </a:ext>
            </a:extLst>
          </p:cNvPr>
          <p:cNvSpPr/>
          <p:nvPr/>
        </p:nvSpPr>
        <p:spPr>
          <a:xfrm>
            <a:off x="1454150" y="4474770"/>
            <a:ext cx="3822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ym typeface="Symbol" panose="05050102010706020507" pitchFamily="18" charset="2"/>
              </a:rPr>
              <a:t>Variables = {</a:t>
            </a:r>
            <a:r>
              <a:rPr lang="en-US" sz="2400" dirty="0" err="1">
                <a:sym typeface="Symbol" panose="05050102010706020507" pitchFamily="18" charset="2"/>
              </a:rPr>
              <a:t>a,b,c,d,e</a:t>
            </a:r>
            <a:r>
              <a:rPr lang="en-US" sz="2400" dirty="0">
                <a:sym typeface="Symbol" panose="05050102010706020507" pitchFamily="18" charset="2"/>
              </a:rPr>
              <a:t>}</a:t>
            </a:r>
            <a:endParaRPr lang="en-CA" sz="20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56EFDB2-B931-401D-97A8-774974797E1F}"/>
              </a:ext>
            </a:extLst>
          </p:cNvPr>
          <p:cNvGrpSpPr/>
          <p:nvPr/>
        </p:nvGrpSpPr>
        <p:grpSpPr>
          <a:xfrm>
            <a:off x="710362" y="4933586"/>
            <a:ext cx="617696" cy="1423316"/>
            <a:chOff x="710362" y="4933586"/>
            <a:chExt cx="617696" cy="1423316"/>
          </a:xfrm>
        </p:grpSpPr>
        <p:sp>
          <p:nvSpPr>
            <p:cNvPr id="128" name="Left Brace 127">
              <a:extLst>
                <a:ext uri="{FF2B5EF4-FFF2-40B4-BE49-F238E27FC236}">
                  <a16:creationId xmlns:a16="http://schemas.microsoft.com/office/drawing/2014/main" id="{46CC8F37-F693-46BC-AC47-ECDF0FD60860}"/>
                </a:ext>
              </a:extLst>
            </p:cNvPr>
            <p:cNvSpPr/>
            <p:nvPr/>
          </p:nvSpPr>
          <p:spPr bwMode="auto">
            <a:xfrm>
              <a:off x="1156608" y="4933586"/>
              <a:ext cx="171450" cy="1423316"/>
            </a:xfrm>
            <a:prstGeom prst="leftBrace">
              <a:avLst/>
            </a:prstGeom>
            <a:noFill/>
            <a:ln w="1905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432611CF-8A2C-4AB5-9D8F-F0E2BE08E9EE}"/>
                </a:ext>
              </a:extLst>
            </p:cNvPr>
            <p:cNvSpPr/>
            <p:nvPr/>
          </p:nvSpPr>
          <p:spPr>
            <a:xfrm rot="16200000">
              <a:off x="341120" y="5452907"/>
              <a:ext cx="12001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rgbClr val="66FF66"/>
                  </a:solidFill>
                  <a:sym typeface="Symbol" panose="05050102010706020507" pitchFamily="18" charset="2"/>
                </a:rPr>
                <a:t>Clauses</a:t>
              </a:r>
              <a:endParaRPr lang="en-CA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F962022-7C07-45C8-B53B-318BD25D947B}"/>
              </a:ext>
            </a:extLst>
          </p:cNvPr>
          <p:cNvGrpSpPr/>
          <p:nvPr/>
        </p:nvGrpSpPr>
        <p:grpSpPr>
          <a:xfrm>
            <a:off x="4331674" y="4930312"/>
            <a:ext cx="559640" cy="1423316"/>
            <a:chOff x="4331674" y="4930312"/>
            <a:chExt cx="559640" cy="1423316"/>
          </a:xfrm>
        </p:grpSpPr>
        <p:sp>
          <p:nvSpPr>
            <p:cNvPr id="130" name="Left Brace 129">
              <a:extLst>
                <a:ext uri="{FF2B5EF4-FFF2-40B4-BE49-F238E27FC236}">
                  <a16:creationId xmlns:a16="http://schemas.microsoft.com/office/drawing/2014/main" id="{3C859AF7-7C21-4B74-A174-4C39D3B5CAEA}"/>
                </a:ext>
              </a:extLst>
            </p:cNvPr>
            <p:cNvSpPr/>
            <p:nvPr/>
          </p:nvSpPr>
          <p:spPr bwMode="auto">
            <a:xfrm>
              <a:off x="4719864" y="4930312"/>
              <a:ext cx="171450" cy="1423316"/>
            </a:xfrm>
            <a:prstGeom prst="leftBrace">
              <a:avLst/>
            </a:prstGeom>
            <a:noFill/>
            <a:ln w="1905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3C24F946-AD63-44E0-90A8-3811F010DA94}"/>
                </a:ext>
              </a:extLst>
            </p:cNvPr>
            <p:cNvSpPr/>
            <p:nvPr/>
          </p:nvSpPr>
          <p:spPr>
            <a:xfrm rot="16200000">
              <a:off x="3962432" y="5449633"/>
              <a:ext cx="12001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400" dirty="0">
                  <a:solidFill>
                    <a:srgbClr val="66FF66"/>
                  </a:solidFill>
                  <a:sym typeface="Symbol" panose="05050102010706020507" pitchFamily="18" charset="2"/>
                </a:rPr>
                <a:t>Rows</a:t>
              </a:r>
              <a:endParaRPr lang="en-CA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BB3C78CA-7D1C-466E-93DB-3BD84088F4C7}"/>
              </a:ext>
            </a:extLst>
          </p:cNvPr>
          <p:cNvGrpSpPr/>
          <p:nvPr/>
        </p:nvGrpSpPr>
        <p:grpSpPr>
          <a:xfrm>
            <a:off x="4341112" y="2146852"/>
            <a:ext cx="320222" cy="1040296"/>
            <a:chOff x="4341112" y="2146852"/>
            <a:chExt cx="320222" cy="1040296"/>
          </a:xfrm>
        </p:grpSpPr>
        <p:sp>
          <p:nvSpPr>
            <p:cNvPr id="102" name="Arrow: Right 101">
              <a:extLst>
                <a:ext uri="{FF2B5EF4-FFF2-40B4-BE49-F238E27FC236}">
                  <a16:creationId xmlns:a16="http://schemas.microsoft.com/office/drawing/2014/main" id="{42C46CAE-EEDA-4F48-AD0D-C261C1F77F21}"/>
                </a:ext>
              </a:extLst>
            </p:cNvPr>
            <p:cNvSpPr/>
            <p:nvPr/>
          </p:nvSpPr>
          <p:spPr bwMode="auto">
            <a:xfrm>
              <a:off x="4341112" y="2465299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5" name="Arrow: Right 104">
              <a:extLst>
                <a:ext uri="{FF2B5EF4-FFF2-40B4-BE49-F238E27FC236}">
                  <a16:creationId xmlns:a16="http://schemas.microsoft.com/office/drawing/2014/main" id="{3AD4969F-0404-4D83-AF81-23A69E2ADB14}"/>
                </a:ext>
              </a:extLst>
            </p:cNvPr>
            <p:cNvSpPr/>
            <p:nvPr/>
          </p:nvSpPr>
          <p:spPr bwMode="auto">
            <a:xfrm>
              <a:off x="4341112" y="2743595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6" name="Arrow: Right 105">
              <a:extLst>
                <a:ext uri="{FF2B5EF4-FFF2-40B4-BE49-F238E27FC236}">
                  <a16:creationId xmlns:a16="http://schemas.microsoft.com/office/drawing/2014/main" id="{97A07CCA-8D42-44B4-A521-09833F190D8C}"/>
                </a:ext>
              </a:extLst>
            </p:cNvPr>
            <p:cNvSpPr/>
            <p:nvPr/>
          </p:nvSpPr>
          <p:spPr bwMode="auto">
            <a:xfrm>
              <a:off x="4341112" y="3021891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7" name="Arrow: Right 106">
              <a:extLst>
                <a:ext uri="{FF2B5EF4-FFF2-40B4-BE49-F238E27FC236}">
                  <a16:creationId xmlns:a16="http://schemas.microsoft.com/office/drawing/2014/main" id="{1D92C546-452F-4E85-B7EA-3EDA5DFF357D}"/>
                </a:ext>
              </a:extLst>
            </p:cNvPr>
            <p:cNvSpPr/>
            <p:nvPr/>
          </p:nvSpPr>
          <p:spPr bwMode="auto">
            <a:xfrm>
              <a:off x="4341112" y="2146852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DF6CDF10-502E-475A-B72D-E419F461F363}"/>
              </a:ext>
            </a:extLst>
          </p:cNvPr>
          <p:cNvSpPr/>
          <p:nvPr/>
        </p:nvSpPr>
        <p:spPr bwMode="auto">
          <a:xfrm>
            <a:off x="2650435" y="3987779"/>
            <a:ext cx="3167269" cy="279421"/>
          </a:xfrm>
          <a:custGeom>
            <a:avLst/>
            <a:gdLst>
              <a:gd name="connsiteX0" fmla="*/ 0 w 3167269"/>
              <a:gd name="connsiteY0" fmla="*/ 199908 h 279421"/>
              <a:gd name="connsiteX1" fmla="*/ 1245704 w 3167269"/>
              <a:gd name="connsiteY1" fmla="*/ 1125 h 279421"/>
              <a:gd name="connsiteX2" fmla="*/ 3167269 w 3167269"/>
              <a:gd name="connsiteY2" fmla="*/ 279421 h 279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67269" h="279421">
                <a:moveTo>
                  <a:pt x="0" y="199908"/>
                </a:moveTo>
                <a:cubicBezTo>
                  <a:pt x="358913" y="93890"/>
                  <a:pt x="717826" y="-12127"/>
                  <a:pt x="1245704" y="1125"/>
                </a:cubicBezTo>
                <a:cubicBezTo>
                  <a:pt x="1773582" y="14377"/>
                  <a:pt x="2470425" y="146899"/>
                  <a:pt x="3167269" y="279421"/>
                </a:cubicBezTo>
              </a:path>
            </a:pathLst>
          </a:custGeom>
          <a:noFill/>
          <a:ln w="57150" cap="flat" cmpd="sng" algn="ctr">
            <a:solidFill>
              <a:schemeClr val="hlink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196D89E-E4FC-4337-A4DE-70C636E0C786}"/>
              </a:ext>
            </a:extLst>
          </p:cNvPr>
          <p:cNvSpPr/>
          <p:nvPr/>
        </p:nvSpPr>
        <p:spPr>
          <a:xfrm>
            <a:off x="3429000" y="3216206"/>
            <a:ext cx="24513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</a:rPr>
              <a:t>I</a:t>
            </a:r>
            <a:r>
              <a:rPr lang="en-US" altLang="en-US" sz="24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CP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= Map(I</a:t>
            </a:r>
            <a:r>
              <a:rPr lang="en-US" altLang="en-US" sz="2400" baseline="-25000" dirty="0">
                <a:solidFill>
                  <a:schemeClr val="tx2"/>
                </a:solidFill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endParaRPr lang="en-US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393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 animBg="1"/>
      <p:bldP spid="104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3" name="Group 12"/>
          <p:cNvGrpSpPr/>
          <p:nvPr/>
        </p:nvGrpSpPr>
        <p:grpSpPr>
          <a:xfrm>
            <a:off x="4845050" y="4519648"/>
            <a:ext cx="4222750" cy="1823638"/>
            <a:chOff x="4724400" y="4519648"/>
            <a:chExt cx="4222750" cy="1823638"/>
          </a:xfrm>
        </p:grpSpPr>
        <p:grpSp>
          <p:nvGrpSpPr>
            <p:cNvPr id="11" name="Group 10"/>
            <p:cNvGrpSpPr/>
            <p:nvPr/>
          </p:nvGrpSpPr>
          <p:grpSpPr>
            <a:xfrm>
              <a:off x="4724400" y="4527881"/>
              <a:ext cx="3403600" cy="1815405"/>
              <a:chOff x="4724400" y="4527881"/>
              <a:chExt cx="3403600" cy="1815405"/>
            </a:xfrm>
          </p:grpSpPr>
          <p:grpSp>
            <p:nvGrpSpPr>
              <p:cNvPr id="24" name="Group 23"/>
              <p:cNvGrpSpPr/>
              <p:nvPr/>
            </p:nvGrpSpPr>
            <p:grpSpPr>
              <a:xfrm>
                <a:off x="4724400" y="456082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6" name="Rectangle 5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" name="Oval 6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2" name="Oval 11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6" name="Oval 15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0" name="Oval 19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2" name="Oval 21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3" name="Rectangle 22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a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9" name="Straight Connector 8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5" name="Group 24"/>
              <p:cNvGrpSpPr/>
              <p:nvPr/>
            </p:nvGrpSpPr>
            <p:grpSpPr>
              <a:xfrm>
                <a:off x="5422900" y="4552586"/>
                <a:ext cx="609600" cy="1782465"/>
                <a:chOff x="1358900" y="3475335"/>
                <a:chExt cx="609600" cy="1782465"/>
              </a:xfrm>
            </p:grpSpPr>
            <p:sp>
              <p:nvSpPr>
                <p:cNvPr id="26" name="Rectangle 25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" name="Oval 27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0" name="Oval 29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1" name="Oval 30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2" name="Oval 31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3" name="Oval 32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5" name="Oval 34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6" name="Oval 35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7" name="Rectangle 36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b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38" name="Straight Connector 37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9" name="Group 38"/>
              <p:cNvGrpSpPr/>
              <p:nvPr/>
            </p:nvGrpSpPr>
            <p:grpSpPr>
              <a:xfrm>
                <a:off x="6121400" y="454435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40" name="Rectangle 39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4" name="Oval 43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6" name="Oval 45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7" name="Oval 46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8" name="Oval 47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0" name="Oval 49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1" name="Rectangle 50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c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52" name="Straight Connector 51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53" name="Group 52"/>
              <p:cNvGrpSpPr/>
              <p:nvPr/>
            </p:nvGrpSpPr>
            <p:grpSpPr>
              <a:xfrm>
                <a:off x="6819900" y="4536116"/>
                <a:ext cx="609600" cy="1782465"/>
                <a:chOff x="1358900" y="3475335"/>
                <a:chExt cx="609600" cy="1782465"/>
              </a:xfrm>
            </p:grpSpPr>
            <p:sp>
              <p:nvSpPr>
                <p:cNvPr id="54" name="Rectangle 53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59" name="Oval 58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2" name="Oval 61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3" name="Oval 62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4" name="Oval 63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5" name="Rectangle 64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d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66" name="Straight Connector 65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7" name="Group 66"/>
              <p:cNvGrpSpPr/>
              <p:nvPr/>
            </p:nvGrpSpPr>
            <p:grpSpPr>
              <a:xfrm>
                <a:off x="7518400" y="452788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68" name="Rectangle 67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69" name="Oval 68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0" name="Oval 69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2" name="Oval 71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3" name="Oval 72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4" name="Oval 73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6" name="Oval 75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7" name="Oval 76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e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80" name="Straight Connector 79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10" name="Group 9"/>
            <p:cNvGrpSpPr/>
            <p:nvPr/>
          </p:nvGrpSpPr>
          <p:grpSpPr>
            <a:xfrm>
              <a:off x="8229600" y="4519648"/>
              <a:ext cx="717550" cy="1822943"/>
              <a:chOff x="8509000" y="4519648"/>
              <a:chExt cx="717550" cy="1822943"/>
            </a:xfrm>
          </p:grpSpPr>
          <p:sp>
            <p:nvSpPr>
              <p:cNvPr id="82" name="Rectangle 81"/>
              <p:cNvSpPr/>
              <p:nvPr/>
            </p:nvSpPr>
            <p:spPr bwMode="auto">
              <a:xfrm>
                <a:off x="8547100" y="4625711"/>
                <a:ext cx="609600" cy="1676400"/>
              </a:xfrm>
              <a:prstGeom prst="rect">
                <a:avLst/>
              </a:prstGeom>
              <a:solidFill>
                <a:schemeClr val="tx1"/>
              </a:solidFill>
              <a:ln w="254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3" name="Oval 82"/>
              <p:cNvSpPr/>
              <p:nvPr/>
            </p:nvSpPr>
            <p:spPr bwMode="auto">
              <a:xfrm>
                <a:off x="8877300" y="49368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4" name="Oval 83"/>
              <p:cNvSpPr/>
              <p:nvPr/>
            </p:nvSpPr>
            <p:spPr bwMode="auto">
              <a:xfrm>
                <a:off x="8877300" y="52099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5" name="Oval 84"/>
              <p:cNvSpPr/>
              <p:nvPr/>
            </p:nvSpPr>
            <p:spPr bwMode="auto">
              <a:xfrm>
                <a:off x="8877300" y="54829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6" name="Oval 85"/>
              <p:cNvSpPr/>
              <p:nvPr/>
            </p:nvSpPr>
            <p:spPr bwMode="auto">
              <a:xfrm>
                <a:off x="8877300" y="57560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7" name="Oval 86"/>
              <p:cNvSpPr/>
              <p:nvPr/>
            </p:nvSpPr>
            <p:spPr bwMode="auto">
              <a:xfrm>
                <a:off x="8877300" y="60290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8" name="Oval 87"/>
              <p:cNvSpPr/>
              <p:nvPr/>
            </p:nvSpPr>
            <p:spPr bwMode="auto">
              <a:xfrm>
                <a:off x="8610600" y="49432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89" name="Oval 88"/>
              <p:cNvSpPr/>
              <p:nvPr/>
            </p:nvSpPr>
            <p:spPr bwMode="auto">
              <a:xfrm>
                <a:off x="8610600" y="52162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0" name="Oval 89"/>
              <p:cNvSpPr/>
              <p:nvPr/>
            </p:nvSpPr>
            <p:spPr bwMode="auto">
              <a:xfrm>
                <a:off x="8610600" y="54893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1" name="Oval 90"/>
              <p:cNvSpPr/>
              <p:nvPr/>
            </p:nvSpPr>
            <p:spPr bwMode="auto">
              <a:xfrm>
                <a:off x="8610600" y="57623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2" name="Oval 91"/>
              <p:cNvSpPr/>
              <p:nvPr/>
            </p:nvSpPr>
            <p:spPr bwMode="auto">
              <a:xfrm>
                <a:off x="8610600" y="60354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8509000" y="4519648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box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94" name="Straight Connector 93"/>
              <p:cNvCxnSpPr/>
              <p:nvPr/>
            </p:nvCxnSpPr>
            <p:spPr bwMode="auto">
              <a:xfrm>
                <a:off x="8547100" y="4892411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5" name="Rectangle 94"/>
              <p:cNvSpPr/>
              <p:nvPr/>
            </p:nvSpPr>
            <p:spPr>
              <a:xfrm>
                <a:off x="8553450" y="479388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8559800" y="5062471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8559800" y="533105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8553450" y="5618691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8553450" y="588092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</p:grpSp>
      </p:grpSp>
      <p:sp>
        <p:nvSpPr>
          <p:cNvPr id="164" name="Rectangle 163"/>
          <p:cNvSpPr/>
          <p:nvPr/>
        </p:nvSpPr>
        <p:spPr>
          <a:xfrm>
            <a:off x="4572000" y="3741813"/>
            <a:ext cx="200025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Card-Puzzle: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</a:t>
            </a:r>
            <a:r>
              <a:rPr lang="en-US" altLang="en-US" sz="2400" baseline="-250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CP</a:t>
            </a:r>
            <a:r>
              <a:rPr lang="en-US" sz="2400" dirty="0"/>
              <a:t>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endParaRPr lang="en-US" sz="2400" dirty="0">
              <a:sym typeface="Symbol" panose="05050102010706020507" pitchFamily="18" charset="2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10190" t="1270"/>
          <a:stretch/>
        </p:blipFill>
        <p:spPr>
          <a:xfrm>
            <a:off x="111125" y="848947"/>
            <a:ext cx="8896351" cy="2437591"/>
          </a:xfrm>
          <a:prstGeom prst="rect">
            <a:avLst/>
          </a:prstGeom>
        </p:spPr>
      </p:pic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6200E65-FFA6-4B2A-B1A9-AF2B2625835C}"/>
              </a:ext>
            </a:extLst>
          </p:cNvPr>
          <p:cNvGrpSpPr/>
          <p:nvPr/>
        </p:nvGrpSpPr>
        <p:grpSpPr>
          <a:xfrm>
            <a:off x="710362" y="3740801"/>
            <a:ext cx="4566488" cy="2616101"/>
            <a:chOff x="710362" y="3740801"/>
            <a:chExt cx="4566488" cy="2616101"/>
          </a:xfrm>
        </p:grpSpPr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4B5C7B61-9CD3-4F8F-BBBF-3093290DAE50}"/>
                </a:ext>
              </a:extLst>
            </p:cNvPr>
            <p:cNvSpPr/>
            <p:nvPr/>
          </p:nvSpPr>
          <p:spPr>
            <a:xfrm>
              <a:off x="914400" y="3740801"/>
              <a:ext cx="3822700" cy="26161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chemeClr val="tx2"/>
                  </a:solidFill>
                </a:rPr>
                <a:t>Clause-SAT:</a:t>
              </a:r>
            </a:p>
            <a:p>
              <a:pPr marL="342900" indent="-342900" algn="l">
                <a:buFont typeface="Arial" panose="020B0604020202020204" pitchFamily="34" charset="0"/>
                <a:buChar char="•"/>
              </a:pPr>
              <a:r>
                <a:rPr lang="en-US" sz="2400" dirty="0">
                  <a:solidFill>
                    <a:schemeClr val="tx2"/>
                  </a:solidFill>
                </a:rPr>
                <a:t>Input: </a:t>
              </a:r>
              <a:r>
                <a:rPr lang="en-US" sz="2400" dirty="0"/>
                <a:t>I</a:t>
              </a:r>
              <a:r>
                <a:rPr lang="en-US" altLang="en-US" sz="2400" baseline="-25000" dirty="0">
                  <a:sym typeface="Wingdings" panose="05000000000000000000" pitchFamily="2" charset="2"/>
                </a:rPr>
                <a:t>C-SAT</a:t>
              </a:r>
              <a:r>
                <a:rPr lang="en-US" sz="2400" dirty="0"/>
                <a:t> </a:t>
              </a:r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 </a:t>
              </a:r>
            </a:p>
            <a:p>
              <a:pPr algn="l"/>
              <a:r>
                <a:rPr lang="en-CA" sz="20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</a:t>
              </a:r>
            </a:p>
            <a:p>
              <a:pPr algn="l"/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  <a:r>
                <a:rPr lang="en-US" sz="1800" dirty="0"/>
                <a:t>(  a or ⌐b or               d       ) and </a:t>
              </a:r>
              <a:br>
                <a:rPr lang="en-US" sz="1800" dirty="0"/>
              </a:br>
              <a:r>
                <a:rPr lang="en-US" sz="1800" dirty="0"/>
                <a:t>      (⌐a or           ⌐c or     d or e) and </a:t>
              </a:r>
              <a:br>
                <a:rPr lang="en-US" sz="1800" dirty="0"/>
              </a:br>
              <a:r>
                <a:rPr lang="en-US" sz="1800" dirty="0"/>
                <a:t>      (            b or ⌐c or          ⌐e) and </a:t>
              </a:r>
              <a:br>
                <a:rPr lang="en-US" sz="1800" dirty="0"/>
              </a:br>
              <a:r>
                <a:rPr lang="en-US" sz="1800" dirty="0"/>
                <a:t>      (                      c or  ⌐d       ) and </a:t>
              </a:r>
              <a:br>
                <a:rPr lang="en-US" sz="1800" dirty="0"/>
              </a:br>
              <a:r>
                <a:rPr lang="en-US" sz="1800" dirty="0"/>
                <a:t>      (⌐a or           ⌐c or            e) </a:t>
              </a:r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51FC3CFD-1D6F-47BB-B89F-834F9C39DC19}"/>
                </a:ext>
              </a:extLst>
            </p:cNvPr>
            <p:cNvSpPr/>
            <p:nvPr/>
          </p:nvSpPr>
          <p:spPr>
            <a:xfrm>
              <a:off x="1454150" y="4474770"/>
              <a:ext cx="38227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ym typeface="Symbol" panose="05050102010706020507" pitchFamily="18" charset="2"/>
                </a:rPr>
                <a:t>Variables = {</a:t>
              </a:r>
              <a:r>
                <a:rPr lang="en-US" sz="2400" dirty="0" err="1">
                  <a:sym typeface="Symbol" panose="05050102010706020507" pitchFamily="18" charset="2"/>
                </a:rPr>
                <a:t>a,b,c,d,e</a:t>
              </a:r>
              <a:r>
                <a:rPr lang="en-US" sz="2400" dirty="0">
                  <a:sym typeface="Symbol" panose="05050102010706020507" pitchFamily="18" charset="2"/>
                </a:rPr>
                <a:t>}</a:t>
              </a:r>
              <a:endParaRPr lang="en-CA" sz="20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26" name="Left Brace 125">
              <a:extLst>
                <a:ext uri="{FF2B5EF4-FFF2-40B4-BE49-F238E27FC236}">
                  <a16:creationId xmlns:a16="http://schemas.microsoft.com/office/drawing/2014/main" id="{12AD9674-9355-4D9C-B19E-80D17A3D51D8}"/>
                </a:ext>
              </a:extLst>
            </p:cNvPr>
            <p:cNvSpPr/>
            <p:nvPr/>
          </p:nvSpPr>
          <p:spPr bwMode="auto">
            <a:xfrm>
              <a:off x="1156608" y="4933586"/>
              <a:ext cx="171450" cy="1423316"/>
            </a:xfrm>
            <a:prstGeom prst="leftBrac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B4B9104A-111C-47EA-8AAA-F0A28F5E8997}"/>
                </a:ext>
              </a:extLst>
            </p:cNvPr>
            <p:cNvSpPr/>
            <p:nvPr/>
          </p:nvSpPr>
          <p:spPr>
            <a:xfrm rot="16200000">
              <a:off x="341120" y="5452907"/>
              <a:ext cx="12001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ym typeface="Symbol" panose="05050102010706020507" pitchFamily="18" charset="2"/>
                </a:rPr>
                <a:t>Clauses</a:t>
              </a:r>
              <a:endParaRPr lang="en-CA" sz="20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sp>
        <p:nvSpPr>
          <p:cNvPr id="100" name="Oval 99">
            <a:extLst>
              <a:ext uri="{FF2B5EF4-FFF2-40B4-BE49-F238E27FC236}">
                <a16:creationId xmlns:a16="http://schemas.microsoft.com/office/drawing/2014/main" id="{4EFBB092-4A3E-4F28-8FAE-45DA7FCCE5B9}"/>
              </a:ext>
            </a:extLst>
          </p:cNvPr>
          <p:cNvSpPr/>
          <p:nvPr/>
        </p:nvSpPr>
        <p:spPr bwMode="auto">
          <a:xfrm>
            <a:off x="1404258" y="4858656"/>
            <a:ext cx="457200" cy="381000"/>
          </a:xfrm>
          <a:prstGeom prst="ellipse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3B469BFD-B67B-4211-AB0B-65E34B0154C2}"/>
              </a:ext>
            </a:extLst>
          </p:cNvPr>
          <p:cNvSpPr/>
          <p:nvPr/>
        </p:nvSpPr>
        <p:spPr bwMode="auto">
          <a:xfrm>
            <a:off x="4786086" y="4909458"/>
            <a:ext cx="457200" cy="381000"/>
          </a:xfrm>
          <a:prstGeom prst="ellipse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834BA3EF-E658-4FD0-B37B-48BCB9109384}"/>
              </a:ext>
            </a:extLst>
          </p:cNvPr>
          <p:cNvSpPr/>
          <p:nvPr/>
        </p:nvSpPr>
        <p:spPr>
          <a:xfrm>
            <a:off x="1038678" y="4781621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j</a:t>
            </a:r>
            <a:endParaRPr lang="en-CA" sz="2000" dirty="0">
              <a:solidFill>
                <a:srgbClr val="66FF66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6014A94-22F0-43F1-B82A-FF6AF6E43AC7}"/>
              </a:ext>
            </a:extLst>
          </p:cNvPr>
          <p:cNvGrpSpPr/>
          <p:nvPr/>
        </p:nvGrpSpPr>
        <p:grpSpPr>
          <a:xfrm>
            <a:off x="166914" y="2546092"/>
            <a:ext cx="4376058" cy="461665"/>
            <a:chOff x="166914" y="2546092"/>
            <a:chExt cx="4376058" cy="461665"/>
          </a:xfrm>
        </p:grpSpPr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26BA29AD-5BEC-4E08-AE7A-ED90808CE2CD}"/>
                </a:ext>
              </a:extLst>
            </p:cNvPr>
            <p:cNvSpPr/>
            <p:nvPr/>
          </p:nvSpPr>
          <p:spPr bwMode="auto">
            <a:xfrm>
              <a:off x="166914" y="2692398"/>
              <a:ext cx="4376058" cy="251089"/>
            </a:xfrm>
            <a:prstGeom prst="rect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48A7AFBA-D3A3-4471-90A9-B4A0C16CECBF}"/>
                </a:ext>
              </a:extLst>
            </p:cNvPr>
            <p:cNvSpPr/>
            <p:nvPr/>
          </p:nvSpPr>
          <p:spPr bwMode="auto">
            <a:xfrm>
              <a:off x="803274" y="2713332"/>
              <a:ext cx="228600" cy="194876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9FF70774-790A-4FCC-B299-02B4191D2277}"/>
                </a:ext>
              </a:extLst>
            </p:cNvPr>
            <p:cNvSpPr/>
            <p:nvPr/>
          </p:nvSpPr>
          <p:spPr>
            <a:xfrm>
              <a:off x="798320" y="2546092"/>
              <a:ext cx="285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rgbClr val="66FF66"/>
                  </a:solidFill>
                  <a:sym typeface="Symbol" panose="05050102010706020507" pitchFamily="18" charset="2"/>
                </a:rPr>
                <a:t>a</a:t>
              </a:r>
              <a:endParaRPr lang="en-CA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51E4BFD-91BF-4434-A956-EE1DBEAE0170}"/>
              </a:ext>
            </a:extLst>
          </p:cNvPr>
          <p:cNvGrpSpPr/>
          <p:nvPr/>
        </p:nvGrpSpPr>
        <p:grpSpPr>
          <a:xfrm>
            <a:off x="166914" y="2848428"/>
            <a:ext cx="4376058" cy="461665"/>
            <a:chOff x="166914" y="2848428"/>
            <a:chExt cx="4376058" cy="461665"/>
          </a:xfrm>
        </p:grpSpPr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A351298B-D66B-4E03-A706-383389BEC3D7}"/>
                </a:ext>
              </a:extLst>
            </p:cNvPr>
            <p:cNvSpPr/>
            <p:nvPr/>
          </p:nvSpPr>
          <p:spPr bwMode="auto">
            <a:xfrm>
              <a:off x="166914" y="2953536"/>
              <a:ext cx="4376058" cy="298646"/>
            </a:xfrm>
            <a:prstGeom prst="rect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A1581BA6-2FEB-4B64-A797-ECD8DB4CEB60}"/>
                </a:ext>
              </a:extLst>
            </p:cNvPr>
            <p:cNvSpPr/>
            <p:nvPr/>
          </p:nvSpPr>
          <p:spPr bwMode="auto">
            <a:xfrm>
              <a:off x="800518" y="3015668"/>
              <a:ext cx="228600" cy="194876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C0754ED9-AFAB-47F1-AC65-C1D17473518A}"/>
                </a:ext>
              </a:extLst>
            </p:cNvPr>
            <p:cNvSpPr/>
            <p:nvPr/>
          </p:nvSpPr>
          <p:spPr>
            <a:xfrm>
              <a:off x="795564" y="2848428"/>
              <a:ext cx="285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rgbClr val="66FF66"/>
                  </a:solidFill>
                  <a:sym typeface="Symbol" panose="05050102010706020507" pitchFamily="18" charset="2"/>
                </a:rPr>
                <a:t>a</a:t>
              </a:r>
              <a:endParaRPr lang="en-CA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DC71A23-119F-4B13-BDE2-72017C681EC1}"/>
              </a:ext>
            </a:extLst>
          </p:cNvPr>
          <p:cNvGrpSpPr/>
          <p:nvPr/>
        </p:nvGrpSpPr>
        <p:grpSpPr>
          <a:xfrm>
            <a:off x="4539342" y="2833914"/>
            <a:ext cx="4376058" cy="461665"/>
            <a:chOff x="4539342" y="2833914"/>
            <a:chExt cx="4376058" cy="461665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93D19B75-FA8F-4E40-9F04-6BEDFCB71DAA}"/>
                </a:ext>
              </a:extLst>
            </p:cNvPr>
            <p:cNvSpPr/>
            <p:nvPr/>
          </p:nvSpPr>
          <p:spPr bwMode="auto">
            <a:xfrm>
              <a:off x="4539342" y="2953536"/>
              <a:ext cx="4376058" cy="298646"/>
            </a:xfrm>
            <a:prstGeom prst="rect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84B1F63B-B12A-4726-9B87-C68DA0A5D7AF}"/>
                </a:ext>
              </a:extLst>
            </p:cNvPr>
            <p:cNvSpPr/>
            <p:nvPr/>
          </p:nvSpPr>
          <p:spPr bwMode="auto">
            <a:xfrm>
              <a:off x="5314462" y="3001154"/>
              <a:ext cx="228600" cy="194876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6C610F16-ED88-41E3-A603-782DC0558014}"/>
                </a:ext>
              </a:extLst>
            </p:cNvPr>
            <p:cNvSpPr/>
            <p:nvPr/>
          </p:nvSpPr>
          <p:spPr>
            <a:xfrm>
              <a:off x="5309508" y="2833914"/>
              <a:ext cx="285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rgbClr val="66FF66"/>
                  </a:solidFill>
                  <a:sym typeface="Symbol" panose="05050102010706020507" pitchFamily="18" charset="2"/>
                </a:rPr>
                <a:t>a</a:t>
              </a:r>
              <a:endParaRPr lang="en-CA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D0A879D-0AD0-4FD9-ACA5-A900744F925C}"/>
              </a:ext>
            </a:extLst>
          </p:cNvPr>
          <p:cNvGrpSpPr/>
          <p:nvPr/>
        </p:nvGrpSpPr>
        <p:grpSpPr>
          <a:xfrm>
            <a:off x="4539342" y="2561772"/>
            <a:ext cx="4376058" cy="461665"/>
            <a:chOff x="4539342" y="2561772"/>
            <a:chExt cx="4376058" cy="461665"/>
          </a:xfrm>
        </p:grpSpPr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C626722D-645A-4ED7-821A-D61D0154F242}"/>
                </a:ext>
              </a:extLst>
            </p:cNvPr>
            <p:cNvSpPr/>
            <p:nvPr/>
          </p:nvSpPr>
          <p:spPr bwMode="auto">
            <a:xfrm>
              <a:off x="4539342" y="2692398"/>
              <a:ext cx="4376058" cy="251089"/>
            </a:xfrm>
            <a:prstGeom prst="rect">
              <a:avLst/>
            </a:prstGeom>
            <a:noFill/>
            <a:ln w="38100" cap="flat" cmpd="sng" algn="ctr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42318604-3740-407E-A9DC-4EED9C8A77D5}"/>
                </a:ext>
              </a:extLst>
            </p:cNvPr>
            <p:cNvSpPr/>
            <p:nvPr/>
          </p:nvSpPr>
          <p:spPr bwMode="auto">
            <a:xfrm>
              <a:off x="5350746" y="2728541"/>
              <a:ext cx="228600" cy="194876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E2A254F1-D1EE-4FF8-B88E-5848A481E67D}"/>
                </a:ext>
              </a:extLst>
            </p:cNvPr>
            <p:cNvSpPr/>
            <p:nvPr/>
          </p:nvSpPr>
          <p:spPr>
            <a:xfrm>
              <a:off x="5301342" y="2561772"/>
              <a:ext cx="285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rgbClr val="66FF66"/>
                  </a:solidFill>
                  <a:sym typeface="Symbol" panose="05050102010706020507" pitchFamily="18" charset="2"/>
                </a:rPr>
                <a:t>a</a:t>
              </a:r>
              <a:endParaRPr lang="en-CA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sp>
        <p:nvSpPr>
          <p:cNvPr id="125" name="Rectangle 124">
            <a:extLst>
              <a:ext uri="{FF2B5EF4-FFF2-40B4-BE49-F238E27FC236}">
                <a16:creationId xmlns:a16="http://schemas.microsoft.com/office/drawing/2014/main" id="{3B439A61-2F79-4E71-BAC8-E1F3097C8BD2}"/>
              </a:ext>
            </a:extLst>
          </p:cNvPr>
          <p:cNvSpPr/>
          <p:nvPr/>
        </p:nvSpPr>
        <p:spPr>
          <a:xfrm>
            <a:off x="4561476" y="4842581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j</a:t>
            </a:r>
            <a:endParaRPr lang="en-CA" sz="2000" dirty="0">
              <a:solidFill>
                <a:srgbClr val="66FF66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4AAFBD16-F8E2-400C-80F1-DC6476CF8BBA}"/>
              </a:ext>
            </a:extLst>
          </p:cNvPr>
          <p:cNvSpPr/>
          <p:nvPr/>
        </p:nvSpPr>
        <p:spPr bwMode="auto">
          <a:xfrm>
            <a:off x="1317174" y="5177970"/>
            <a:ext cx="457200" cy="381000"/>
          </a:xfrm>
          <a:prstGeom prst="ellipse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999E9266-1D90-4BDB-8155-2005F407CF05}"/>
              </a:ext>
            </a:extLst>
          </p:cNvPr>
          <p:cNvSpPr/>
          <p:nvPr/>
        </p:nvSpPr>
        <p:spPr bwMode="auto">
          <a:xfrm>
            <a:off x="5036820" y="5181600"/>
            <a:ext cx="457200" cy="381000"/>
          </a:xfrm>
          <a:prstGeom prst="ellipse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7A1AA6CA-A0A3-43D7-BD6F-F4D501AB0460}"/>
              </a:ext>
            </a:extLst>
          </p:cNvPr>
          <p:cNvSpPr/>
          <p:nvPr/>
        </p:nvSpPr>
        <p:spPr>
          <a:xfrm>
            <a:off x="1024164" y="5100935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j</a:t>
            </a:r>
            <a:endParaRPr lang="en-CA" sz="2000" dirty="0">
              <a:solidFill>
                <a:srgbClr val="66FF66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DA005E91-6A12-4CE4-AB45-76E2EB7CDB30}"/>
              </a:ext>
            </a:extLst>
          </p:cNvPr>
          <p:cNvSpPr/>
          <p:nvPr/>
        </p:nvSpPr>
        <p:spPr>
          <a:xfrm>
            <a:off x="4550046" y="5100935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j</a:t>
            </a:r>
            <a:endParaRPr lang="en-CA" sz="2000" dirty="0">
              <a:solidFill>
                <a:srgbClr val="66FF66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06100BE9-CC92-44FA-8FBD-7E14980636BD}"/>
              </a:ext>
            </a:extLst>
          </p:cNvPr>
          <p:cNvGrpSpPr/>
          <p:nvPr/>
        </p:nvGrpSpPr>
        <p:grpSpPr>
          <a:xfrm>
            <a:off x="4341112" y="2146852"/>
            <a:ext cx="320222" cy="1040296"/>
            <a:chOff x="4341112" y="2146852"/>
            <a:chExt cx="320222" cy="1040296"/>
          </a:xfrm>
        </p:grpSpPr>
        <p:sp>
          <p:nvSpPr>
            <p:cNvPr id="124" name="Arrow: Right 123">
              <a:extLst>
                <a:ext uri="{FF2B5EF4-FFF2-40B4-BE49-F238E27FC236}">
                  <a16:creationId xmlns:a16="http://schemas.microsoft.com/office/drawing/2014/main" id="{302B2E49-C20C-4618-BC5A-8D3A226F68DC}"/>
                </a:ext>
              </a:extLst>
            </p:cNvPr>
            <p:cNvSpPr/>
            <p:nvPr/>
          </p:nvSpPr>
          <p:spPr bwMode="auto">
            <a:xfrm>
              <a:off x="4341112" y="2465299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3" name="Arrow: Right 132">
              <a:extLst>
                <a:ext uri="{FF2B5EF4-FFF2-40B4-BE49-F238E27FC236}">
                  <a16:creationId xmlns:a16="http://schemas.microsoft.com/office/drawing/2014/main" id="{46791978-1BDC-4186-A1C7-5300FE823FBB}"/>
                </a:ext>
              </a:extLst>
            </p:cNvPr>
            <p:cNvSpPr/>
            <p:nvPr/>
          </p:nvSpPr>
          <p:spPr bwMode="auto">
            <a:xfrm>
              <a:off x="4341112" y="2743595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4" name="Arrow: Right 133">
              <a:extLst>
                <a:ext uri="{FF2B5EF4-FFF2-40B4-BE49-F238E27FC236}">
                  <a16:creationId xmlns:a16="http://schemas.microsoft.com/office/drawing/2014/main" id="{02822A6D-5B64-4134-99F8-18A4BA58E89F}"/>
                </a:ext>
              </a:extLst>
            </p:cNvPr>
            <p:cNvSpPr/>
            <p:nvPr/>
          </p:nvSpPr>
          <p:spPr bwMode="auto">
            <a:xfrm>
              <a:off x="4341112" y="3021891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5" name="Arrow: Right 134">
              <a:extLst>
                <a:ext uri="{FF2B5EF4-FFF2-40B4-BE49-F238E27FC236}">
                  <a16:creationId xmlns:a16="http://schemas.microsoft.com/office/drawing/2014/main" id="{67CAEC7F-F907-453C-B368-748E2CD3E469}"/>
                </a:ext>
              </a:extLst>
            </p:cNvPr>
            <p:cNvSpPr/>
            <p:nvPr/>
          </p:nvSpPr>
          <p:spPr bwMode="auto">
            <a:xfrm>
              <a:off x="4341112" y="2146852"/>
              <a:ext cx="320222" cy="165257"/>
            </a:xfrm>
            <a:prstGeom prst="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BACDE3E-E9A3-439A-B12F-5A5A92E0C222}"/>
              </a:ext>
            </a:extLst>
          </p:cNvPr>
          <p:cNvSpPr/>
          <p:nvPr/>
        </p:nvSpPr>
        <p:spPr bwMode="auto">
          <a:xfrm>
            <a:off x="2650435" y="3987779"/>
            <a:ext cx="3167269" cy="279421"/>
          </a:xfrm>
          <a:custGeom>
            <a:avLst/>
            <a:gdLst>
              <a:gd name="connsiteX0" fmla="*/ 0 w 3167269"/>
              <a:gd name="connsiteY0" fmla="*/ 199908 h 279421"/>
              <a:gd name="connsiteX1" fmla="*/ 1245704 w 3167269"/>
              <a:gd name="connsiteY1" fmla="*/ 1125 h 279421"/>
              <a:gd name="connsiteX2" fmla="*/ 3167269 w 3167269"/>
              <a:gd name="connsiteY2" fmla="*/ 279421 h 279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67269" h="279421">
                <a:moveTo>
                  <a:pt x="0" y="199908"/>
                </a:moveTo>
                <a:cubicBezTo>
                  <a:pt x="358913" y="93890"/>
                  <a:pt x="717826" y="-12127"/>
                  <a:pt x="1245704" y="1125"/>
                </a:cubicBezTo>
                <a:cubicBezTo>
                  <a:pt x="1773582" y="14377"/>
                  <a:pt x="2470425" y="146899"/>
                  <a:pt x="3167269" y="279421"/>
                </a:cubicBezTo>
              </a:path>
            </a:pathLst>
          </a:custGeom>
          <a:noFill/>
          <a:ln w="57150" cap="flat" cmpd="sng" algn="ctr">
            <a:solidFill>
              <a:schemeClr val="hlink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3DF15A9A-AC38-4F72-A818-251A0A79678E}"/>
              </a:ext>
            </a:extLst>
          </p:cNvPr>
          <p:cNvSpPr/>
          <p:nvPr/>
        </p:nvSpPr>
        <p:spPr>
          <a:xfrm>
            <a:off x="3429000" y="3216206"/>
            <a:ext cx="24513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</a:rPr>
              <a:t>I</a:t>
            </a:r>
            <a:r>
              <a:rPr lang="en-US" altLang="en-US" sz="24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CP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= Map(I</a:t>
            </a:r>
            <a:r>
              <a:rPr lang="en-US" altLang="en-US" sz="2400" baseline="-25000" dirty="0">
                <a:solidFill>
                  <a:schemeClr val="tx2"/>
                </a:solidFill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endParaRPr lang="en-US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643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00" grpId="1" animBg="1"/>
      <p:bldP spid="101" grpId="0" animBg="1"/>
      <p:bldP spid="101" grpId="1" animBg="1"/>
      <p:bldP spid="114" grpId="0"/>
      <p:bldP spid="114" grpId="1"/>
      <p:bldP spid="125" grpId="0"/>
      <p:bldP spid="125" grpId="1"/>
      <p:bldP spid="128" grpId="0" animBg="1"/>
      <p:bldP spid="129" grpId="0" animBg="1"/>
      <p:bldP spid="130" grpId="0"/>
      <p:bldP spid="13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47B25505-7B4E-45E2-9B6F-2681A331878A}"/>
              </a:ext>
            </a:extLst>
          </p:cNvPr>
          <p:cNvGrpSpPr/>
          <p:nvPr/>
        </p:nvGrpSpPr>
        <p:grpSpPr>
          <a:xfrm>
            <a:off x="1206692" y="0"/>
            <a:ext cx="6870508" cy="7049830"/>
            <a:chOff x="3016250" y="-95915"/>
            <a:chExt cx="6870508" cy="7049830"/>
          </a:xfrm>
        </p:grpSpPr>
        <p:sp>
          <p:nvSpPr>
            <p:cNvPr id="38" name="Text Box 20">
              <a:extLst>
                <a:ext uri="{FF2B5EF4-FFF2-40B4-BE49-F238E27FC236}">
                  <a16:creationId xmlns:a16="http://schemas.microsoft.com/office/drawing/2014/main" id="{7A58481C-1251-47CE-B00D-AFA6DAB332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58743" y="619780"/>
              <a:ext cx="215700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0000"/>
                  </a:solidFill>
                  <a:latin typeface="+mj-lt"/>
                </a:rPr>
                <a:t>t</a:t>
              </a: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 </a:t>
              </a:r>
              <a:r>
                <a:rPr lang="en-US" altLang="en-US" sz="2400" dirty="0">
                  <a:solidFill>
                    <a:srgbClr val="FFC000"/>
                  </a:solidFill>
                </a:rPr>
                <a:t>Halt(</a:t>
              </a:r>
              <a:r>
                <a:rPr lang="en-US" altLang="en-US" sz="2400" dirty="0" err="1">
                  <a:solidFill>
                    <a:srgbClr val="00FF00"/>
                  </a:solidFill>
                </a:rPr>
                <a:t>J</a:t>
              </a:r>
              <a:r>
                <a:rPr lang="en-US" altLang="en-US" sz="2400" dirty="0" err="1">
                  <a:solidFill>
                    <a:srgbClr val="FFC000"/>
                  </a:solidFill>
                </a:rPr>
                <a:t>,</a:t>
              </a:r>
              <a:r>
                <a:rPr lang="en-US" altLang="en-US" sz="2400" dirty="0" err="1">
                  <a:solidFill>
                    <a:srgbClr val="00FF00"/>
                  </a:solidFill>
                </a:rPr>
                <a:t>I</a:t>
              </a:r>
              <a:r>
                <a:rPr lang="en-US" altLang="en-US" sz="2400" dirty="0" err="1">
                  <a:solidFill>
                    <a:srgbClr val="FFC000"/>
                  </a:solidFill>
                </a:rPr>
                <a:t>,</a:t>
              </a:r>
              <a:r>
                <a:rPr lang="en-US" altLang="en-US" sz="2400" dirty="0" err="1">
                  <a:solidFill>
                    <a:srgbClr val="FF0000"/>
                  </a:solidFill>
                </a:rPr>
                <a:t>t</a:t>
              </a:r>
              <a:r>
                <a:rPr lang="en-US" altLang="en-US" sz="2400" dirty="0">
                  <a:solidFill>
                    <a:srgbClr val="FFC000"/>
                  </a:solidFill>
                </a:rPr>
                <a:t>)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2099F02-BF59-4C7F-AF7E-6B34D01066C5}"/>
                </a:ext>
              </a:extLst>
            </p:cNvPr>
            <p:cNvGrpSpPr/>
            <p:nvPr/>
          </p:nvGrpSpPr>
          <p:grpSpPr>
            <a:xfrm>
              <a:off x="3016250" y="-95915"/>
              <a:ext cx="6870508" cy="7049830"/>
              <a:chOff x="3016250" y="-95915"/>
              <a:chExt cx="6870508" cy="7049830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5245100" y="4370388"/>
                <a:ext cx="2286000" cy="2386012"/>
                <a:chOff x="5245100" y="4370388"/>
                <a:chExt cx="2286000" cy="2386012"/>
              </a:xfrm>
            </p:grpSpPr>
            <p:sp>
              <p:nvSpPr>
                <p:cNvPr id="36" name="Oval 11"/>
                <p:cNvSpPr>
                  <a:spLocks noChangeArrowheads="1"/>
                </p:cNvSpPr>
                <p:nvPr/>
              </p:nvSpPr>
              <p:spPr bwMode="auto">
                <a:xfrm>
                  <a:off x="5245100" y="4470400"/>
                  <a:ext cx="2286000" cy="2286000"/>
                </a:xfrm>
                <a:prstGeom prst="ellipse">
                  <a:avLst/>
                </a:prstGeom>
                <a:noFill/>
                <a:ln w="38100" cap="sq">
                  <a:solidFill>
                    <a:srgbClr val="CC99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>
                    <a:effectLst/>
                  </a:endParaRPr>
                </a:p>
              </p:txBody>
            </p:sp>
            <p:sp>
              <p:nvSpPr>
                <p:cNvPr id="37" name="Text Box 12"/>
                <p:cNvSpPr txBox="1">
                  <a:spLocks noChangeArrowheads="1"/>
                </p:cNvSpPr>
                <p:nvPr/>
              </p:nvSpPr>
              <p:spPr bwMode="auto">
                <a:xfrm>
                  <a:off x="5791200" y="4370388"/>
                  <a:ext cx="1201738" cy="519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r>
                    <a:rPr lang="en-US" altLang="en-US">
                      <a:solidFill>
                        <a:srgbClr val="CC99FF"/>
                      </a:solidFill>
                      <a:effectLst/>
                    </a:rPr>
                    <a:t>Poly</a:t>
                  </a:r>
                </a:p>
              </p:txBody>
            </p:sp>
          </p:grpSp>
          <p:sp>
            <p:nvSpPr>
              <p:cNvPr id="10" name="Text Box 20"/>
              <p:cNvSpPr txBox="1">
                <a:spLocks noChangeArrowheads="1"/>
              </p:cNvSpPr>
              <p:nvPr/>
            </p:nvSpPr>
            <p:spPr bwMode="auto">
              <a:xfrm>
                <a:off x="3924186" y="3455007"/>
                <a:ext cx="2039533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+mj-lt"/>
                  </a:rPr>
                  <a:t>I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SAT(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C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>
                    <a:solidFill>
                      <a:srgbClr val="FF0000"/>
                    </a:solidFill>
                  </a:rPr>
                  <a:t>I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  <p:grpSp>
            <p:nvGrpSpPr>
              <p:cNvPr id="11" name="Group 7"/>
              <p:cNvGrpSpPr>
                <a:grpSpLocks/>
              </p:cNvGrpSpPr>
              <p:nvPr/>
            </p:nvGrpSpPr>
            <p:grpSpPr bwMode="auto">
              <a:xfrm>
                <a:off x="3916363" y="1830388"/>
                <a:ext cx="4986337" cy="4887912"/>
                <a:chOff x="2467" y="1153"/>
                <a:chExt cx="3141" cy="3079"/>
              </a:xfrm>
            </p:grpSpPr>
            <p:sp>
              <p:nvSpPr>
                <p:cNvPr id="12" name="Oval 8"/>
                <p:cNvSpPr>
                  <a:spLocks noChangeArrowheads="1"/>
                </p:cNvSpPr>
                <p:nvPr/>
              </p:nvSpPr>
              <p:spPr bwMode="auto">
                <a:xfrm>
                  <a:off x="2467" y="1240"/>
                  <a:ext cx="3141" cy="2992"/>
                </a:xfrm>
                <a:prstGeom prst="ellipse">
                  <a:avLst/>
                </a:prstGeom>
                <a:noFill/>
                <a:ln w="38100" cap="sq">
                  <a:solidFill>
                    <a:srgbClr val="00FF00"/>
                  </a:solidFill>
                  <a:round/>
                  <a:headEnd/>
                  <a:tailEnd/>
                </a:ln>
                <a:effectLst/>
              </p:spPr>
              <p:txBody>
                <a:bodyPr wrap="none" lIns="274320" rIns="274320" anchor="ctr">
                  <a:spAutoFit/>
                </a:bodyPr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13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696" y="1153"/>
                  <a:ext cx="70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r>
                    <a:rPr lang="en-US" altLang="en-US" dirty="0" err="1">
                      <a:solidFill>
                        <a:srgbClr val="66FF33"/>
                      </a:solidFill>
                      <a:effectLst/>
                    </a:rPr>
                    <a:t>Exp</a:t>
                  </a:r>
                  <a:endParaRPr lang="en-US" altLang="en-US" dirty="0">
                    <a:solidFill>
                      <a:srgbClr val="66FF33"/>
                    </a:solidFill>
                    <a:effectLst/>
                  </a:endParaRPr>
                </a:p>
              </p:txBody>
            </p:sp>
          </p:grpSp>
          <p:grpSp>
            <p:nvGrpSpPr>
              <p:cNvPr id="14" name="Group 27"/>
              <p:cNvGrpSpPr>
                <a:grpSpLocks/>
              </p:cNvGrpSpPr>
              <p:nvPr/>
            </p:nvGrpSpPr>
            <p:grpSpPr bwMode="auto">
              <a:xfrm>
                <a:off x="3657600" y="3087689"/>
                <a:ext cx="4202113" cy="3254376"/>
                <a:chOff x="2304" y="1945"/>
                <a:chExt cx="2647" cy="2050"/>
              </a:xfrm>
            </p:grpSpPr>
            <p:sp>
              <p:nvSpPr>
                <p:cNvPr id="15" name="Oval 28"/>
                <p:cNvSpPr>
                  <a:spLocks noChangeArrowheads="1"/>
                </p:cNvSpPr>
                <p:nvPr/>
              </p:nvSpPr>
              <p:spPr bwMode="auto">
                <a:xfrm rot="2528719">
                  <a:off x="2304" y="2256"/>
                  <a:ext cx="2647" cy="1739"/>
                </a:xfrm>
                <a:prstGeom prst="ellipse">
                  <a:avLst/>
                </a:prstGeom>
                <a:noFill/>
                <a:ln w="38100" cap="sq">
                  <a:solidFill>
                    <a:srgbClr val="FF00FF"/>
                  </a:solidFill>
                  <a:round/>
                  <a:headEnd/>
                  <a:tailEnd/>
                </a:ln>
                <a:effectLst/>
              </p:spPr>
              <p:txBody>
                <a:bodyPr lIns="274320" rIns="274320" anchor="ctr">
                  <a:spAutoFit/>
                </a:bodyPr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16" name="Text Box 29"/>
                <p:cNvSpPr txBox="1">
                  <a:spLocks noChangeArrowheads="1"/>
                </p:cNvSpPr>
                <p:nvPr/>
              </p:nvSpPr>
              <p:spPr bwMode="auto">
                <a:xfrm>
                  <a:off x="2823" y="1945"/>
                  <a:ext cx="633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r>
                    <a:rPr lang="en-US" altLang="en-US" dirty="0">
                      <a:solidFill>
                        <a:srgbClr val="FF00FF"/>
                      </a:solidFill>
                      <a:effectLst/>
                    </a:rPr>
                    <a:t>NP</a:t>
                  </a:r>
                </a:p>
              </p:txBody>
            </p:sp>
          </p:grpSp>
          <p:grpSp>
            <p:nvGrpSpPr>
              <p:cNvPr id="17" name="Group 27"/>
              <p:cNvGrpSpPr>
                <a:grpSpLocks/>
              </p:cNvGrpSpPr>
              <p:nvPr/>
            </p:nvGrpSpPr>
            <p:grpSpPr bwMode="auto">
              <a:xfrm flipH="1">
                <a:off x="4946136" y="3070483"/>
                <a:ext cx="4202113" cy="3254375"/>
                <a:chOff x="2304" y="1945"/>
                <a:chExt cx="2647" cy="2050"/>
              </a:xfrm>
            </p:grpSpPr>
            <p:sp>
              <p:nvSpPr>
                <p:cNvPr id="18" name="Oval 28"/>
                <p:cNvSpPr>
                  <a:spLocks noChangeArrowheads="1"/>
                </p:cNvSpPr>
                <p:nvPr/>
              </p:nvSpPr>
              <p:spPr bwMode="auto">
                <a:xfrm rot="2528719">
                  <a:off x="2304" y="2256"/>
                  <a:ext cx="2647" cy="1739"/>
                </a:xfrm>
                <a:prstGeom prst="ellipse">
                  <a:avLst/>
                </a:prstGeom>
                <a:noFill/>
                <a:ln w="38100" cap="sq">
                  <a:solidFill>
                    <a:srgbClr val="FF00FF"/>
                  </a:solidFill>
                  <a:round/>
                  <a:headEnd/>
                  <a:tailEnd/>
                </a:ln>
                <a:effectLst/>
              </p:spPr>
              <p:txBody>
                <a:bodyPr lIns="274320" rIns="274320" anchor="ctr">
                  <a:spAutoFit/>
                </a:bodyPr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19" name="Text Box 29"/>
                <p:cNvSpPr txBox="1">
                  <a:spLocks noChangeArrowheads="1"/>
                </p:cNvSpPr>
                <p:nvPr/>
              </p:nvSpPr>
              <p:spPr bwMode="auto">
                <a:xfrm>
                  <a:off x="2823" y="1945"/>
                  <a:ext cx="978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r>
                    <a:rPr lang="en-US" altLang="en-US" dirty="0">
                      <a:solidFill>
                        <a:srgbClr val="FF00FF"/>
                      </a:solidFill>
                      <a:effectLst/>
                    </a:rPr>
                    <a:t>Co-NP</a:t>
                  </a:r>
                </a:p>
              </p:txBody>
            </p:sp>
          </p:grpSp>
          <p:sp>
            <p:nvSpPr>
              <p:cNvPr id="20" name="Text Box 20"/>
              <p:cNvSpPr txBox="1">
                <a:spLocks noChangeArrowheads="1"/>
              </p:cNvSpPr>
              <p:nvPr/>
            </p:nvSpPr>
            <p:spPr bwMode="auto">
              <a:xfrm>
                <a:off x="5562600" y="4724400"/>
                <a:ext cx="169168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>
                    <a:solidFill>
                      <a:srgbClr val="FFC000"/>
                    </a:solidFill>
                  </a:rPr>
                  <a:t>SAT(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C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I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  <p:sp>
            <p:nvSpPr>
              <p:cNvPr id="21" name="Text Box 20"/>
              <p:cNvSpPr txBox="1">
                <a:spLocks noChangeArrowheads="1"/>
              </p:cNvSpPr>
              <p:nvPr/>
            </p:nvSpPr>
            <p:spPr bwMode="auto">
              <a:xfrm>
                <a:off x="6841755" y="3429000"/>
                <a:ext cx="2090829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+mj-lt"/>
                  </a:rPr>
                  <a:t>I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SAT(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C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>
                    <a:solidFill>
                      <a:srgbClr val="FF0000"/>
                    </a:solidFill>
                  </a:rPr>
                  <a:t>I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  <p:grpSp>
            <p:nvGrpSpPr>
              <p:cNvPr id="30" name="Group 3">
                <a:extLst>
                  <a:ext uri="{FF2B5EF4-FFF2-40B4-BE49-F238E27FC236}">
                    <a16:creationId xmlns:a16="http://schemas.microsoft.com/office/drawing/2014/main" id="{44148877-58B9-43C9-AA78-19C04F3230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000" y="838200"/>
                <a:ext cx="5257800" cy="5918200"/>
                <a:chOff x="2400" y="528"/>
                <a:chExt cx="3312" cy="3728"/>
              </a:xfrm>
            </p:grpSpPr>
            <p:sp>
              <p:nvSpPr>
                <p:cNvPr id="32" name="Oval 4">
                  <a:extLst>
                    <a:ext uri="{FF2B5EF4-FFF2-40B4-BE49-F238E27FC236}">
                      <a16:creationId xmlns:a16="http://schemas.microsoft.com/office/drawing/2014/main" id="{38F82761-C6E3-42A7-B979-4F1A389100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0" y="528"/>
                  <a:ext cx="3312" cy="3728"/>
                </a:xfrm>
                <a:prstGeom prst="ellipse">
                  <a:avLst/>
                </a:prstGeom>
                <a:noFill/>
                <a:ln w="38100" cap="sq">
                  <a:solidFill>
                    <a:schemeClr val="hlink"/>
                  </a:solidFill>
                  <a:round/>
                  <a:headEnd/>
                  <a:tailEnd/>
                </a:ln>
                <a:effectLst/>
              </p:spPr>
              <p:txBody>
                <a:bodyPr lIns="274320" rIns="274320" anchor="ctr">
                  <a:spAutoFit/>
                </a:bodyPr>
                <a:lstStyle/>
                <a:p>
                  <a:pPr>
                    <a:defRPr/>
                  </a:pPr>
                  <a:endParaRPr lang="en-CA"/>
                </a:p>
              </p:txBody>
            </p:sp>
            <p:sp>
              <p:nvSpPr>
                <p:cNvPr id="33" name="Text Box 5">
                  <a:extLst>
                    <a:ext uri="{FF2B5EF4-FFF2-40B4-BE49-F238E27FC236}">
                      <a16:creationId xmlns:a16="http://schemas.microsoft.com/office/drawing/2014/main" id="{4E51FEF3-6343-44A8-8A2C-72206E954E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9" y="528"/>
                  <a:ext cx="1439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r>
                    <a:rPr lang="en-US" altLang="en-US">
                      <a:solidFill>
                        <a:srgbClr val="FF5050"/>
                      </a:solidFill>
                      <a:effectLst/>
                    </a:rPr>
                    <a:t>Computable</a:t>
                  </a:r>
                </a:p>
              </p:txBody>
            </p:sp>
          </p:grpSp>
          <p:sp>
            <p:nvSpPr>
              <p:cNvPr id="39" name="Text Box 20">
                <a:extLst>
                  <a:ext uri="{FF2B5EF4-FFF2-40B4-BE49-F238E27FC236}">
                    <a16:creationId xmlns:a16="http://schemas.microsoft.com/office/drawing/2014/main" id="{FC94872E-D2AA-4505-977F-9124B4BD0C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65362" y="2362200"/>
                <a:ext cx="174983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>
                    <a:solidFill>
                      <a:srgbClr val="FFC000"/>
                    </a:solidFill>
                  </a:rPr>
                  <a:t>Halt(</a:t>
                </a:r>
                <a:r>
                  <a:rPr lang="en-US" altLang="en-US" sz="2400" dirty="0" err="1">
                    <a:solidFill>
                      <a:srgbClr val="66FF66"/>
                    </a:solidFill>
                  </a:rPr>
                  <a:t>J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 err="1">
                    <a:solidFill>
                      <a:srgbClr val="66FF66"/>
                    </a:solidFill>
                  </a:rPr>
                  <a:t>I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 err="1">
                    <a:solidFill>
                      <a:srgbClr val="66FF66"/>
                    </a:solidFill>
                  </a:rPr>
                  <a:t>t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310ED92E-9317-4991-B2C0-A1250EA53E5D}"/>
                  </a:ext>
                </a:extLst>
              </p:cNvPr>
              <p:cNvGrpSpPr/>
              <p:nvPr/>
            </p:nvGrpSpPr>
            <p:grpSpPr>
              <a:xfrm>
                <a:off x="3016250" y="-78710"/>
                <a:ext cx="5956108" cy="7032625"/>
                <a:chOff x="3016250" y="-78710"/>
                <a:chExt cx="5956108" cy="7032625"/>
              </a:xfrm>
            </p:grpSpPr>
            <p:sp>
              <p:nvSpPr>
                <p:cNvPr id="41" name="Oval 48">
                  <a:extLst>
                    <a:ext uri="{FF2B5EF4-FFF2-40B4-BE49-F238E27FC236}">
                      <a16:creationId xmlns:a16="http://schemas.microsoft.com/office/drawing/2014/main" id="{CC04BB7E-5A1C-4C60-B572-3AA46012D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311688" flipH="1">
                  <a:off x="3150306" y="-78710"/>
                  <a:ext cx="5822052" cy="7032625"/>
                </a:xfrm>
                <a:prstGeom prst="ellipse">
                  <a:avLst/>
                </a:prstGeom>
                <a:noFill/>
                <a:ln w="38100" cap="sq">
                  <a:solidFill>
                    <a:srgbClr val="FF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squar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" name="Rectangle 49">
                  <a:extLst>
                    <a:ext uri="{FF2B5EF4-FFF2-40B4-BE49-F238E27FC236}">
                      <a16:creationId xmlns:a16="http://schemas.microsoft.com/office/drawing/2014/main" id="{D02A0E60-22EC-4DE6-9BBF-CEA2FA42D6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250" y="76200"/>
                  <a:ext cx="2165350" cy="5238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r>
                    <a:rPr lang="en-US" altLang="en-US" sz="2800" dirty="0">
                      <a:solidFill>
                        <a:srgbClr val="FF00FF"/>
                      </a:solidFill>
                      <a:latin typeface="Times New Roman" pitchFamily="18" charset="0"/>
                    </a:rPr>
                    <a:t>Acceptable</a:t>
                  </a:r>
                  <a:endParaRPr lang="en-US" altLang="en-US" sz="2400" dirty="0">
                    <a:solidFill>
                      <a:srgbClr val="FF00FF"/>
                    </a:solidFill>
                    <a:latin typeface="Times New Roman" pitchFamily="18" charset="0"/>
                  </a:endParaRPr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6DF80D14-36B3-497B-831C-FEF5420FE350}"/>
                  </a:ext>
                </a:extLst>
              </p:cNvPr>
              <p:cNvGrpSpPr/>
              <p:nvPr/>
            </p:nvGrpSpPr>
            <p:grpSpPr>
              <a:xfrm>
                <a:off x="4064706" y="-95915"/>
                <a:ext cx="5822052" cy="7032625"/>
                <a:chOff x="4064706" y="-95915"/>
                <a:chExt cx="5822052" cy="7032625"/>
              </a:xfrm>
            </p:grpSpPr>
            <p:sp>
              <p:nvSpPr>
                <p:cNvPr id="44" name="Rectangle 49">
                  <a:extLst>
                    <a:ext uri="{FF2B5EF4-FFF2-40B4-BE49-F238E27FC236}">
                      <a16:creationId xmlns:a16="http://schemas.microsoft.com/office/drawing/2014/main" id="{B9CA6500-625F-4719-8F29-E6F46D16C9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05600" y="76200"/>
                  <a:ext cx="2703513" cy="5238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r>
                    <a:rPr lang="en-US" altLang="en-US" sz="2800">
                      <a:solidFill>
                        <a:srgbClr val="FF00FF"/>
                      </a:solidFill>
                      <a:latin typeface="Times New Roman" pitchFamily="18" charset="0"/>
                    </a:rPr>
                    <a:t>Co-Acceptable</a:t>
                  </a:r>
                  <a:endParaRPr lang="en-US" altLang="en-US" sz="2400">
                    <a:solidFill>
                      <a:srgbClr val="FF00FF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45" name="Oval 48">
                  <a:extLst>
                    <a:ext uri="{FF2B5EF4-FFF2-40B4-BE49-F238E27FC236}">
                      <a16:creationId xmlns:a16="http://schemas.microsoft.com/office/drawing/2014/main" id="{313E511D-BA6B-460F-8296-74696976E1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288312">
                  <a:off x="4064706" y="-95915"/>
                  <a:ext cx="5822052" cy="7032625"/>
                </a:xfrm>
                <a:prstGeom prst="ellipse">
                  <a:avLst/>
                </a:prstGeom>
                <a:noFill/>
                <a:ln w="38100" cap="sq">
                  <a:solidFill>
                    <a:srgbClr val="FF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squar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n-US" altLang="en-US"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46" name="Text Box 20">
                <a:extLst>
                  <a:ext uri="{FF2B5EF4-FFF2-40B4-BE49-F238E27FC236}">
                    <a16:creationId xmlns:a16="http://schemas.microsoft.com/office/drawing/2014/main" id="{570AE9C5-72FD-4F6D-AF58-C002886585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86600" y="568307"/>
                <a:ext cx="235096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400" dirty="0">
                    <a:solidFill>
                      <a:srgbClr val="FF0000"/>
                    </a:solidFill>
                  </a:rPr>
                  <a:t>t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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Halt(</a:t>
                </a:r>
                <a:r>
                  <a:rPr lang="en-US" altLang="en-US" sz="2400" dirty="0" err="1">
                    <a:solidFill>
                      <a:srgbClr val="66FF66"/>
                    </a:solidFill>
                  </a:rPr>
                  <a:t>J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 err="1">
                    <a:solidFill>
                      <a:srgbClr val="66FF66"/>
                    </a:solidFill>
                  </a:rPr>
                  <a:t>I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 err="1">
                    <a:solidFill>
                      <a:srgbClr val="FF0000"/>
                    </a:solidFill>
                  </a:rPr>
                  <a:t>t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  <p:sp>
            <p:nvSpPr>
              <p:cNvPr id="47" name="Text Box 20">
                <a:extLst>
                  <a:ext uri="{FF2B5EF4-FFF2-40B4-BE49-F238E27FC236}">
                    <a16:creationId xmlns:a16="http://schemas.microsoft.com/office/drawing/2014/main" id="{18CD131E-D035-4F36-A89F-1CFBC6DBAF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6151" y="1016607"/>
                <a:ext cx="197175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>
                    <a:solidFill>
                      <a:srgbClr val="FF00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rgbClr val="FF0000"/>
                    </a:solidFill>
                    <a:latin typeface="+mj-lt"/>
                  </a:rPr>
                  <a:t>I</a:t>
                </a:r>
                <a:r>
                  <a:rPr lang="en-US" altLang="en-US" sz="2400" dirty="0">
                    <a:solidFill>
                      <a:srgbClr val="FF0000"/>
                    </a:solidFill>
                    <a:latin typeface="Symbol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SAT(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P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>
                    <a:solidFill>
                      <a:srgbClr val="FF0000"/>
                    </a:solidFill>
                  </a:rPr>
                  <a:t>I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  <p:sp>
            <p:nvSpPr>
              <p:cNvPr id="48" name="Text Box 20">
                <a:extLst>
                  <a:ext uri="{FF2B5EF4-FFF2-40B4-BE49-F238E27FC236}">
                    <a16:creationId xmlns:a16="http://schemas.microsoft.com/office/drawing/2014/main" id="{C82C2D75-4D0F-4507-841E-1514450AC7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0576" y="5029200"/>
                <a:ext cx="162390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>
                    <a:solidFill>
                      <a:srgbClr val="FFC000"/>
                    </a:solidFill>
                  </a:rPr>
                  <a:t>SAT(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P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I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  <p:sp>
            <p:nvSpPr>
              <p:cNvPr id="49" name="Text Box 20">
                <a:extLst>
                  <a:ext uri="{FF2B5EF4-FFF2-40B4-BE49-F238E27FC236}">
                    <a16:creationId xmlns:a16="http://schemas.microsoft.com/office/drawing/2014/main" id="{97DB6B25-C847-4D84-AC43-979EE53151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15200" y="990600"/>
                <a:ext cx="224266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>
                    <a:solidFill>
                      <a:srgbClr val="FF0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400" dirty="0">
                    <a:solidFill>
                      <a:srgbClr val="FF0000"/>
                    </a:solidFill>
                    <a:latin typeface="+mj-lt"/>
                  </a:rPr>
                  <a:t>I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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SAT(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P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>
                    <a:solidFill>
                      <a:srgbClr val="FF0000"/>
                    </a:solidFill>
                  </a:rPr>
                  <a:t>I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24BFF6DC-D910-4EEE-8DA2-70B0CB17A577}"/>
                  </a:ext>
                </a:extLst>
              </p:cNvPr>
              <p:cNvGrpSpPr/>
              <p:nvPr/>
            </p:nvGrpSpPr>
            <p:grpSpPr>
              <a:xfrm>
                <a:off x="3082944" y="105036"/>
                <a:ext cx="2708256" cy="2277295"/>
                <a:chOff x="3048000" y="64268"/>
                <a:chExt cx="2743200" cy="2290871"/>
              </a:xfrm>
            </p:grpSpPr>
            <p:grpSp>
              <p:nvGrpSpPr>
                <p:cNvPr id="52" name="Group 51">
                  <a:extLst>
                    <a:ext uri="{FF2B5EF4-FFF2-40B4-BE49-F238E27FC236}">
                      <a16:creationId xmlns:a16="http://schemas.microsoft.com/office/drawing/2014/main" id="{95744587-BCC0-4ECD-9C67-CAEEC3346FE8}"/>
                    </a:ext>
                  </a:extLst>
                </p:cNvPr>
                <p:cNvGrpSpPr/>
                <p:nvPr/>
              </p:nvGrpSpPr>
              <p:grpSpPr>
                <a:xfrm>
                  <a:off x="3048000" y="64268"/>
                  <a:ext cx="2743200" cy="1914347"/>
                  <a:chOff x="3048000" y="64268"/>
                  <a:chExt cx="2743200" cy="1914347"/>
                </a:xfrm>
              </p:grpSpPr>
              <p:sp>
                <p:nvSpPr>
                  <p:cNvPr id="54" name="Freeform 38">
                    <a:extLst>
                      <a:ext uri="{FF2B5EF4-FFF2-40B4-BE49-F238E27FC236}">
                        <a16:creationId xmlns:a16="http://schemas.microsoft.com/office/drawing/2014/main" id="{DFBFE978-24BB-48D6-99B3-A01747F631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1804" y="64268"/>
                    <a:ext cx="2599396" cy="1595289"/>
                  </a:xfrm>
                  <a:custGeom>
                    <a:avLst/>
                    <a:gdLst/>
                    <a:ahLst/>
                    <a:cxnLst>
                      <a:cxn ang="0">
                        <a:pos x="0" y="342"/>
                      </a:cxn>
                      <a:cxn ang="0">
                        <a:pos x="852" y="348"/>
                      </a:cxn>
                      <a:cxn ang="0">
                        <a:pos x="1428" y="0"/>
                      </a:cxn>
                    </a:cxnLst>
                    <a:rect l="0" t="0" r="r" b="b"/>
                    <a:pathLst>
                      <a:path w="1428" h="405">
                        <a:moveTo>
                          <a:pt x="0" y="342"/>
                        </a:moveTo>
                        <a:cubicBezTo>
                          <a:pt x="142" y="344"/>
                          <a:pt x="614" y="405"/>
                          <a:pt x="852" y="348"/>
                        </a:cubicBezTo>
                        <a:cubicBezTo>
                          <a:pt x="1103" y="294"/>
                          <a:pt x="1308" y="72"/>
                          <a:pt x="1428" y="0"/>
                        </a:cubicBezTo>
                      </a:path>
                    </a:pathLst>
                  </a:custGeom>
                  <a:noFill/>
                  <a:ln w="38100" cap="sq" cmpd="sng">
                    <a:solidFill>
                      <a:schemeClr val="accent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lIns="274320" rIns="274320">
                    <a:spAutoFit/>
                  </a:bodyPr>
                  <a:lstStyle/>
                  <a:p>
                    <a:pPr>
                      <a:defRPr/>
                    </a:pPr>
                    <a:endParaRPr lang="en-CA"/>
                  </a:p>
                </p:txBody>
              </p:sp>
              <p:sp>
                <p:nvSpPr>
                  <p:cNvPr id="55" name="Text Box 39">
                    <a:extLst>
                      <a:ext uri="{FF2B5EF4-FFF2-40B4-BE49-F238E27FC236}">
                        <a16:creationId xmlns:a16="http://schemas.microsoft.com/office/drawing/2014/main" id="{F1DF79CE-9C73-4585-95A7-B2CB16B442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48000" y="1454730"/>
                    <a:ext cx="2421006" cy="52388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cap="sq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square" lIns="274320" rIns="274320">
                    <a:spAutoFit/>
                  </a:bodyPr>
                  <a:lstStyle>
                    <a:lvl1pPr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l"/>
                    <a:r>
                      <a:rPr lang="en-US" altLang="en-US" dirty="0">
                        <a:solidFill>
                          <a:schemeClr val="accent2"/>
                        </a:solidFill>
                        <a:effectLst/>
                      </a:rPr>
                      <a:t>complete</a:t>
                    </a:r>
                  </a:p>
                </p:txBody>
              </p:sp>
            </p:grpSp>
            <p:sp>
              <p:nvSpPr>
                <p:cNvPr id="53" name="Rectangle 40">
                  <a:extLst>
                    <a:ext uri="{FF2B5EF4-FFF2-40B4-BE49-F238E27FC236}">
                      <a16:creationId xmlns:a16="http://schemas.microsoft.com/office/drawing/2014/main" id="{87CB9FB5-058F-4201-A445-2F37CC91A0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2005" y="1828800"/>
                  <a:ext cx="1145674" cy="5263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r>
                    <a:rPr lang="en-US" altLang="en-US" dirty="0">
                      <a:solidFill>
                        <a:srgbClr val="FFC000"/>
                      </a:solidFill>
                      <a:latin typeface="Symbol" pitchFamily="18" charset="2"/>
                      <a:sym typeface="Symbol" pitchFamily="18" charset="2"/>
                    </a:rPr>
                    <a:t></a:t>
                  </a:r>
                  <a:r>
                    <a:rPr lang="en-US" altLang="en-US" baseline="-25000" dirty="0">
                      <a:solidFill>
                        <a:srgbClr val="FFC000"/>
                      </a:solidFill>
                    </a:rPr>
                    <a:t> </a:t>
                  </a:r>
                  <a:r>
                    <a:rPr lang="en-US" altLang="en-US" dirty="0">
                      <a:solidFill>
                        <a:srgbClr val="FFC000"/>
                      </a:solidFill>
                    </a:rPr>
                    <a:t>P</a:t>
                  </a:r>
                  <a:r>
                    <a:rPr lang="el-GR" altLang="en-US" dirty="0">
                      <a:solidFill>
                        <a:srgbClr val="FF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endParaRPr lang="en-US" altLang="en-US" dirty="0"/>
                </a:p>
              </p:txBody>
            </p:sp>
          </p:grpSp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3ED4FEE6-E93E-42A3-8651-1BAD6E3931B7}"/>
                  </a:ext>
                </a:extLst>
              </p:cNvPr>
              <p:cNvGrpSpPr/>
              <p:nvPr/>
            </p:nvGrpSpPr>
            <p:grpSpPr>
              <a:xfrm>
                <a:off x="3810000" y="3578225"/>
                <a:ext cx="2392363" cy="997883"/>
                <a:chOff x="3810000" y="3578225"/>
                <a:chExt cx="2392363" cy="997883"/>
              </a:xfrm>
            </p:grpSpPr>
            <p:grpSp>
              <p:nvGrpSpPr>
                <p:cNvPr id="70" name="Group 37">
                  <a:extLst>
                    <a:ext uri="{FF2B5EF4-FFF2-40B4-BE49-F238E27FC236}">
                      <a16:creationId xmlns:a16="http://schemas.microsoft.com/office/drawing/2014/main" id="{2B6243DD-427B-426E-8C69-4944FD323C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10000" y="3578225"/>
                  <a:ext cx="2392363" cy="674688"/>
                  <a:chOff x="2400" y="2254"/>
                  <a:chExt cx="1507" cy="425"/>
                </a:xfrm>
              </p:grpSpPr>
              <p:sp>
                <p:nvSpPr>
                  <p:cNvPr id="72" name="Freeform 38">
                    <a:extLst>
                      <a:ext uri="{FF2B5EF4-FFF2-40B4-BE49-F238E27FC236}">
                        <a16:creationId xmlns:a16="http://schemas.microsoft.com/office/drawing/2014/main" id="{75B3F91C-9356-4679-8D76-1661F8F067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9" y="2254"/>
                    <a:ext cx="1428" cy="405"/>
                  </a:xfrm>
                  <a:custGeom>
                    <a:avLst/>
                    <a:gdLst/>
                    <a:ahLst/>
                    <a:cxnLst>
                      <a:cxn ang="0">
                        <a:pos x="0" y="342"/>
                      </a:cxn>
                      <a:cxn ang="0">
                        <a:pos x="852" y="348"/>
                      </a:cxn>
                      <a:cxn ang="0">
                        <a:pos x="1428" y="0"/>
                      </a:cxn>
                    </a:cxnLst>
                    <a:rect l="0" t="0" r="r" b="b"/>
                    <a:pathLst>
                      <a:path w="1428" h="405">
                        <a:moveTo>
                          <a:pt x="0" y="342"/>
                        </a:moveTo>
                        <a:cubicBezTo>
                          <a:pt x="142" y="344"/>
                          <a:pt x="614" y="405"/>
                          <a:pt x="852" y="348"/>
                        </a:cubicBezTo>
                        <a:cubicBezTo>
                          <a:pt x="1103" y="294"/>
                          <a:pt x="1308" y="72"/>
                          <a:pt x="1428" y="0"/>
                        </a:cubicBezTo>
                      </a:path>
                    </a:pathLst>
                  </a:custGeom>
                  <a:noFill/>
                  <a:ln w="38100" cap="sq" cmpd="sng">
                    <a:solidFill>
                      <a:schemeClr val="accent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lIns="274320" rIns="274320">
                    <a:spAutoFit/>
                  </a:bodyPr>
                  <a:lstStyle/>
                  <a:p>
                    <a:pPr>
                      <a:defRPr/>
                    </a:pPr>
                    <a:endParaRPr lang="en-CA" dirty="0"/>
                  </a:p>
                </p:txBody>
              </p:sp>
              <p:sp>
                <p:nvSpPr>
                  <p:cNvPr id="73" name="Text Box 39">
                    <a:extLst>
                      <a:ext uri="{FF2B5EF4-FFF2-40B4-BE49-F238E27FC236}">
                        <a16:creationId xmlns:a16="http://schemas.microsoft.com/office/drawing/2014/main" id="{9B345F83-AF8E-440E-92B0-7D29CB0C04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0" y="2352"/>
                    <a:ext cx="1165" cy="3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cap="sq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274320" rIns="274320">
                    <a:spAutoFit/>
                  </a:bodyPr>
                  <a:lstStyle>
                    <a:lvl1pPr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r>
                      <a:rPr lang="en-US" altLang="en-US" dirty="0">
                        <a:solidFill>
                          <a:schemeClr val="accent2"/>
                        </a:solidFill>
                        <a:effectLst/>
                      </a:rPr>
                      <a:t>complete</a:t>
                    </a:r>
                  </a:p>
                </p:txBody>
              </p:sp>
            </p:grpSp>
            <p:sp>
              <p:nvSpPr>
                <p:cNvPr id="71" name="Rectangle 40">
                  <a:extLst>
                    <a:ext uri="{FF2B5EF4-FFF2-40B4-BE49-F238E27FC236}">
                      <a16:creationId xmlns:a16="http://schemas.microsoft.com/office/drawing/2014/main" id="{315014F5-8906-4FB9-B9CE-5C85ABE167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7522" y="4052888"/>
                  <a:ext cx="1557478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r>
                    <a:rPr lang="en-US" altLang="en-US" dirty="0">
                      <a:solidFill>
                        <a:srgbClr val="FFC000"/>
                      </a:solidFill>
                      <a:effectLst/>
                      <a:latin typeface="Symbol" pitchFamily="18" charset="2"/>
                      <a:sym typeface="Symbol" pitchFamily="18" charset="2"/>
                    </a:rPr>
                    <a:t></a:t>
                  </a:r>
                  <a:r>
                    <a:rPr lang="en-US" altLang="en-US" baseline="-25000" dirty="0">
                      <a:solidFill>
                        <a:srgbClr val="FFC000"/>
                      </a:solidFill>
                      <a:effectLst/>
                    </a:rPr>
                    <a:t>poly </a:t>
                  </a:r>
                  <a:r>
                    <a:rPr lang="en-US" altLang="en-US" dirty="0">
                      <a:solidFill>
                        <a:srgbClr val="FFC000"/>
                      </a:solidFill>
                      <a:effectLst/>
                    </a:rPr>
                    <a:t>P</a:t>
                  </a:r>
                  <a:r>
                    <a:rPr lang="el-GR" altLang="en-US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endParaRPr lang="en-US" altLang="en-US" dirty="0">
                    <a:solidFill>
                      <a:srgbClr val="FFC000"/>
                    </a:solidFill>
                    <a:effectLst/>
                  </a:endParaRPr>
                </a:p>
              </p:txBody>
            </p:sp>
          </p:grpSp>
        </p:grpSp>
      </p:grpSp>
      <p:sp>
        <p:nvSpPr>
          <p:cNvPr id="57" name="Rectangle 2">
            <a:extLst>
              <a:ext uri="{FF2B5EF4-FFF2-40B4-BE49-F238E27FC236}">
                <a16:creationId xmlns:a16="http://schemas.microsoft.com/office/drawing/2014/main" id="{2659D0F6-1F8B-4D1D-811A-C28E84927DC1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Complexity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9211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sp>
        <p:nvSpPr>
          <p:cNvPr id="163" name="Rectangle 162"/>
          <p:cNvSpPr/>
          <p:nvPr/>
        </p:nvSpPr>
        <p:spPr>
          <a:xfrm>
            <a:off x="914400" y="3740801"/>
            <a:ext cx="3822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Clause-SAT: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4572000" y="3741813"/>
            <a:ext cx="18288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Card-Puzzle:</a:t>
            </a:r>
          </a:p>
        </p:txBody>
      </p:sp>
      <p:grpSp>
        <p:nvGrpSpPr>
          <p:cNvPr id="100" name="Group 99"/>
          <p:cNvGrpSpPr/>
          <p:nvPr/>
        </p:nvGrpSpPr>
        <p:grpSpPr>
          <a:xfrm>
            <a:off x="5511800" y="4813995"/>
            <a:ext cx="3403600" cy="1815405"/>
            <a:chOff x="4578350" y="4661595"/>
            <a:chExt cx="3403600" cy="1815405"/>
          </a:xfrm>
        </p:grpSpPr>
        <p:grpSp>
          <p:nvGrpSpPr>
            <p:cNvPr id="101" name="Group 100"/>
            <p:cNvGrpSpPr/>
            <p:nvPr/>
          </p:nvGrpSpPr>
          <p:grpSpPr>
            <a:xfrm>
              <a:off x="4578350" y="4694535"/>
              <a:ext cx="609600" cy="1782465"/>
              <a:chOff x="1358900" y="3475335"/>
              <a:chExt cx="609600" cy="1782465"/>
            </a:xfrm>
          </p:grpSpPr>
          <p:sp>
            <p:nvSpPr>
              <p:cNvPr id="147" name="Rectangle 146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48" name="Oval 147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49" name="Oval 148"/>
              <p:cNvSpPr/>
              <p:nvPr/>
            </p:nvSpPr>
            <p:spPr bwMode="auto">
              <a:xfrm>
                <a:off x="1689100" y="44386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50" name="Oval 149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51" name="Oval 150"/>
              <p:cNvSpPr/>
              <p:nvPr/>
            </p:nvSpPr>
            <p:spPr bwMode="auto">
              <a:xfrm>
                <a:off x="1422400" y="41719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52" name="Oval 151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53" name="Oval 152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54" name="Oval 153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a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156" name="Straight Connector 155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02" name="Group 101"/>
            <p:cNvGrpSpPr/>
            <p:nvPr/>
          </p:nvGrpSpPr>
          <p:grpSpPr>
            <a:xfrm>
              <a:off x="5276850" y="4686300"/>
              <a:ext cx="609600" cy="1782465"/>
              <a:chOff x="1358900" y="3475335"/>
              <a:chExt cx="609600" cy="1782465"/>
            </a:xfrm>
          </p:grpSpPr>
          <p:sp>
            <p:nvSpPr>
              <p:cNvPr id="136" name="Rectangle 135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37" name="Oval 136"/>
              <p:cNvSpPr/>
              <p:nvPr/>
            </p:nvSpPr>
            <p:spPr bwMode="auto">
              <a:xfrm>
                <a:off x="1689100" y="41656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38" name="Oval 137"/>
              <p:cNvSpPr/>
              <p:nvPr/>
            </p:nvSpPr>
            <p:spPr bwMode="auto">
              <a:xfrm>
                <a:off x="1689100" y="44386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39" name="Oval 138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40" name="Oval 139"/>
              <p:cNvSpPr/>
              <p:nvPr/>
            </p:nvSpPr>
            <p:spPr bwMode="auto">
              <a:xfrm>
                <a:off x="1689100" y="49847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41" name="Oval 140"/>
              <p:cNvSpPr/>
              <p:nvPr/>
            </p:nvSpPr>
            <p:spPr bwMode="auto">
              <a:xfrm>
                <a:off x="1422400" y="38989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42" name="Oval 141"/>
              <p:cNvSpPr/>
              <p:nvPr/>
            </p:nvSpPr>
            <p:spPr bwMode="auto">
              <a:xfrm>
                <a:off x="1422400" y="41719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43" name="Oval 142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44" name="Oval 143"/>
              <p:cNvSpPr/>
              <p:nvPr/>
            </p:nvSpPr>
            <p:spPr bwMode="auto">
              <a:xfrm>
                <a:off x="1422400" y="49911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45" name="Rectangle 144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b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146" name="Straight Connector 145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03" name="Group 102"/>
            <p:cNvGrpSpPr/>
            <p:nvPr/>
          </p:nvGrpSpPr>
          <p:grpSpPr>
            <a:xfrm>
              <a:off x="7372350" y="4661595"/>
              <a:ext cx="609600" cy="1782465"/>
              <a:chOff x="1358900" y="3475335"/>
              <a:chExt cx="609600" cy="1782465"/>
            </a:xfrm>
          </p:grpSpPr>
          <p:sp>
            <p:nvSpPr>
              <p:cNvPr id="126" name="Rectangle 125"/>
              <p:cNvSpPr/>
              <p:nvPr/>
            </p:nvSpPr>
            <p:spPr bwMode="auto">
              <a:xfrm>
                <a:off x="1358900" y="358140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7" name="Oval 126"/>
              <p:cNvSpPr/>
              <p:nvPr/>
            </p:nvSpPr>
            <p:spPr bwMode="auto">
              <a:xfrm>
                <a:off x="1689100" y="3892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8" name="Oval 127"/>
              <p:cNvSpPr/>
              <p:nvPr/>
            </p:nvSpPr>
            <p:spPr bwMode="auto">
              <a:xfrm>
                <a:off x="1689100" y="41656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9" name="Oval 128"/>
              <p:cNvSpPr/>
              <p:nvPr/>
            </p:nvSpPr>
            <p:spPr bwMode="auto">
              <a:xfrm>
                <a:off x="1689100" y="47117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30" name="Oval 129"/>
              <p:cNvSpPr/>
              <p:nvPr/>
            </p:nvSpPr>
            <p:spPr bwMode="auto">
              <a:xfrm>
                <a:off x="1689100" y="49847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31" name="Oval 130"/>
              <p:cNvSpPr/>
              <p:nvPr/>
            </p:nvSpPr>
            <p:spPr bwMode="auto">
              <a:xfrm>
                <a:off x="1422400" y="38989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32" name="Oval 131"/>
              <p:cNvSpPr/>
              <p:nvPr/>
            </p:nvSpPr>
            <p:spPr bwMode="auto">
              <a:xfrm>
                <a:off x="1422400" y="444500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33" name="Oval 132"/>
              <p:cNvSpPr/>
              <p:nvPr/>
            </p:nvSpPr>
            <p:spPr bwMode="auto">
              <a:xfrm>
                <a:off x="1422400" y="47180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1485900" y="3475335"/>
                <a:ext cx="3810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e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135" name="Straight Connector 134"/>
              <p:cNvCxnSpPr/>
              <p:nvPr/>
            </p:nvCxnSpPr>
            <p:spPr bwMode="auto">
              <a:xfrm>
                <a:off x="1358900" y="384810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04" name="Group 103"/>
            <p:cNvGrpSpPr/>
            <p:nvPr/>
          </p:nvGrpSpPr>
          <p:grpSpPr>
            <a:xfrm>
              <a:off x="6673850" y="4679950"/>
              <a:ext cx="723900" cy="1772345"/>
              <a:chOff x="4387850" y="4679950"/>
              <a:chExt cx="723900" cy="1772345"/>
            </a:xfrm>
          </p:grpSpPr>
          <p:sp>
            <p:nvSpPr>
              <p:cNvPr id="116" name="Rectangle 115"/>
              <p:cNvSpPr/>
              <p:nvPr/>
            </p:nvSpPr>
            <p:spPr bwMode="auto">
              <a:xfrm>
                <a:off x="4387850" y="4775895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7" name="Oval 116"/>
              <p:cNvSpPr/>
              <p:nvPr/>
            </p:nvSpPr>
            <p:spPr bwMode="auto">
              <a:xfrm>
                <a:off x="4451350" y="5087045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8" name="Oval 117"/>
              <p:cNvSpPr/>
              <p:nvPr/>
            </p:nvSpPr>
            <p:spPr bwMode="auto">
              <a:xfrm>
                <a:off x="4451350" y="5360095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9" name="Oval 118"/>
              <p:cNvSpPr/>
              <p:nvPr/>
            </p:nvSpPr>
            <p:spPr bwMode="auto">
              <a:xfrm>
                <a:off x="4718050" y="5633145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0" name="Oval 119"/>
              <p:cNvSpPr/>
              <p:nvPr/>
            </p:nvSpPr>
            <p:spPr bwMode="auto">
              <a:xfrm>
                <a:off x="4718050" y="6179245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1" name="Oval 120"/>
              <p:cNvSpPr/>
              <p:nvPr/>
            </p:nvSpPr>
            <p:spPr bwMode="auto">
              <a:xfrm>
                <a:off x="4451350" y="5639495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2" name="Oval 121"/>
              <p:cNvSpPr/>
              <p:nvPr/>
            </p:nvSpPr>
            <p:spPr bwMode="auto">
              <a:xfrm>
                <a:off x="4718050" y="5912545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23" name="Oval 122"/>
              <p:cNvSpPr/>
              <p:nvPr/>
            </p:nvSpPr>
            <p:spPr bwMode="auto">
              <a:xfrm>
                <a:off x="4451350" y="6185595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124" name="Straight Connector 123"/>
              <p:cNvCxnSpPr/>
              <p:nvPr/>
            </p:nvCxnSpPr>
            <p:spPr bwMode="auto">
              <a:xfrm>
                <a:off x="4387850" y="5042595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25" name="Rectangle 124"/>
              <p:cNvSpPr/>
              <p:nvPr/>
            </p:nvSpPr>
            <p:spPr>
              <a:xfrm>
                <a:off x="4413250" y="4679950"/>
                <a:ext cx="6985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l-GR" altLang="en-US" sz="240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⌐</a:t>
                </a:r>
                <a:r>
                  <a:rPr lang="en-CA" altLang="en-US" sz="2400" dirty="0">
                    <a:solidFill>
                      <a:schemeClr val="bg2"/>
                    </a:solidFill>
                    <a:sym typeface="Symbol" panose="05050102010706020507" pitchFamily="18" charset="2"/>
                  </a:rPr>
                  <a:t>d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5975350" y="4694535"/>
              <a:ext cx="736600" cy="1782465"/>
              <a:chOff x="3689350" y="4678065"/>
              <a:chExt cx="736600" cy="1782465"/>
            </a:xfrm>
          </p:grpSpPr>
          <p:sp>
            <p:nvSpPr>
              <p:cNvPr id="106" name="Rectangle 105"/>
              <p:cNvSpPr/>
              <p:nvPr/>
            </p:nvSpPr>
            <p:spPr bwMode="auto">
              <a:xfrm>
                <a:off x="3689350" y="4784130"/>
                <a:ext cx="609600" cy="1676400"/>
              </a:xfrm>
              <a:prstGeom prst="rect">
                <a:avLst/>
              </a:prstGeom>
              <a:solidFill>
                <a:srgbClr val="FFC000"/>
              </a:solidFill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7" name="Oval 106"/>
              <p:cNvSpPr/>
              <p:nvPr/>
            </p:nvSpPr>
            <p:spPr bwMode="auto">
              <a:xfrm>
                <a:off x="4019550" y="509528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09" name="Oval 108"/>
              <p:cNvSpPr/>
              <p:nvPr/>
            </p:nvSpPr>
            <p:spPr bwMode="auto">
              <a:xfrm>
                <a:off x="3752850" y="510163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0" name="Oval 109"/>
              <p:cNvSpPr/>
              <p:nvPr/>
            </p:nvSpPr>
            <p:spPr bwMode="auto">
              <a:xfrm>
                <a:off x="4019550" y="537468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1" name="Oval 110"/>
              <p:cNvSpPr/>
              <p:nvPr/>
            </p:nvSpPr>
            <p:spPr bwMode="auto">
              <a:xfrm>
                <a:off x="4019550" y="564773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2" name="Oval 111"/>
              <p:cNvSpPr/>
              <p:nvPr/>
            </p:nvSpPr>
            <p:spPr bwMode="auto">
              <a:xfrm>
                <a:off x="4019550" y="619383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3727450" y="4678065"/>
                <a:ext cx="69850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l-GR" altLang="en-US" sz="2400" dirty="0">
                    <a:solidFill>
                      <a:schemeClr val="bg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⌐</a:t>
                </a:r>
                <a:r>
                  <a:rPr lang="en-CA" sz="2400" dirty="0">
                    <a:solidFill>
                      <a:schemeClr val="bg2"/>
                    </a:solidFill>
                  </a:rPr>
                  <a:t>c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114" name="Straight Connector 113"/>
              <p:cNvCxnSpPr/>
              <p:nvPr/>
            </p:nvCxnSpPr>
            <p:spPr bwMode="auto">
              <a:xfrm>
                <a:off x="3689350" y="5050830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15" name="Oval 114"/>
              <p:cNvSpPr/>
              <p:nvPr/>
            </p:nvSpPr>
            <p:spPr bwMode="auto">
              <a:xfrm>
                <a:off x="3752850" y="5924550"/>
                <a:ext cx="203200" cy="222250"/>
              </a:xfrm>
              <a:prstGeom prst="ellipse">
                <a:avLst/>
              </a:prstGeom>
              <a:solidFill>
                <a:srgbClr val="000066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</p:grpSp>
      <p:sp>
        <p:nvSpPr>
          <p:cNvPr id="157" name="Rectangle 156"/>
          <p:cNvSpPr/>
          <p:nvPr/>
        </p:nvSpPr>
        <p:spPr>
          <a:xfrm>
            <a:off x="990600" y="4134016"/>
            <a:ext cx="38227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Solution: </a:t>
            </a:r>
            <a:r>
              <a:rPr lang="en-US" sz="2400" dirty="0"/>
              <a:t>S</a:t>
            </a:r>
            <a:r>
              <a:rPr lang="en-US" altLang="en-US" sz="2400" baseline="-25000" dirty="0">
                <a:sym typeface="Wingdings" panose="05000000000000000000" pitchFamily="2" charset="2"/>
              </a:rPr>
              <a:t>C-SAT</a:t>
            </a:r>
            <a:r>
              <a:rPr lang="en-US" sz="2400" dirty="0"/>
              <a:t>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br>
              <a:rPr lang="en-US" sz="2400" dirty="0"/>
            </a:br>
            <a:r>
              <a:rPr lang="en-US" sz="2400" dirty="0"/>
              <a:t> </a:t>
            </a:r>
            <a:r>
              <a:rPr lang="en-US" sz="1600" dirty="0"/>
              <a:t>S = { </a:t>
            </a:r>
            <a:r>
              <a:rPr lang="en-CA" sz="1600" dirty="0"/>
              <a:t>a=T, b=T, c=F, d=F, e=T }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4572000" y="4114800"/>
            <a:ext cx="48768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  <a:sym typeface="Symbol" panose="05050102010706020507" pitchFamily="18" charset="2"/>
              </a:rPr>
              <a:t>Solution: </a:t>
            </a:r>
            <a:r>
              <a:rPr lang="en-US" sz="2400" dirty="0">
                <a:sym typeface="Symbol" panose="05050102010706020507" pitchFamily="18" charset="2"/>
              </a:rPr>
              <a:t>S</a:t>
            </a:r>
            <a:r>
              <a:rPr lang="en-US" altLang="en-US" sz="2400" baseline="-25000" dirty="0">
                <a:solidFill>
                  <a:srgbClr val="FFFFFF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CP</a:t>
            </a:r>
            <a:r>
              <a:rPr lang="en-US" sz="2400" dirty="0"/>
              <a:t>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br>
              <a:rPr lang="en-US" sz="2400" dirty="0">
                <a:sym typeface="Symbol" panose="05050102010706020507" pitchFamily="18" charset="2"/>
              </a:rPr>
            </a:br>
            <a:r>
              <a:rPr lang="en-US" sz="2400" dirty="0"/>
              <a:t> </a:t>
            </a:r>
            <a:r>
              <a:rPr lang="en-US" sz="1600" dirty="0"/>
              <a:t>S = {</a:t>
            </a:r>
            <a:r>
              <a:rPr lang="en-CA" sz="1600" dirty="0"/>
              <a:t>a=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 err="1"/>
              <a:t>flip,b</a:t>
            </a:r>
            <a:r>
              <a:rPr lang="en-CA" sz="1600" dirty="0"/>
              <a:t>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flip, c=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ym typeface="Symbol" panose="05050102010706020507" pitchFamily="18" charset="2"/>
              </a:rPr>
              <a:t>flip</a:t>
            </a:r>
            <a:r>
              <a:rPr lang="en-CA" sz="1600" dirty="0"/>
              <a:t>, d=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flip</a:t>
            </a:r>
            <a:r>
              <a:rPr lang="en-CA" sz="1600" dirty="0"/>
              <a:t>,  e=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 }</a:t>
            </a:r>
            <a:r>
              <a:rPr lang="en-CA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</a:t>
            </a:r>
          </a:p>
        </p:txBody>
      </p:sp>
      <p:pic>
        <p:nvPicPr>
          <p:cNvPr id="159" name="Picture 158"/>
          <p:cNvPicPr>
            <a:picLocks noChangeAspect="1"/>
          </p:cNvPicPr>
          <p:nvPr/>
        </p:nvPicPr>
        <p:blipFill rotWithShape="1">
          <a:blip r:embed="rId2"/>
          <a:srcRect l="10327"/>
          <a:stretch/>
        </p:blipFill>
        <p:spPr>
          <a:xfrm>
            <a:off x="114988" y="2454822"/>
            <a:ext cx="8974749" cy="368995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C45337FF-C48C-4DDB-AB95-62EF9E02C5AB}"/>
              </a:ext>
            </a:extLst>
          </p:cNvPr>
          <p:cNvSpPr/>
          <p:nvPr/>
        </p:nvSpPr>
        <p:spPr bwMode="auto">
          <a:xfrm>
            <a:off x="5473700" y="4630056"/>
            <a:ext cx="673100" cy="1999344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5C46A4C5-B7C7-4C1D-83F3-050CA1885AAE}"/>
              </a:ext>
            </a:extLst>
          </p:cNvPr>
          <p:cNvSpPr/>
          <p:nvPr/>
        </p:nvSpPr>
        <p:spPr bwMode="auto">
          <a:xfrm>
            <a:off x="6874330" y="4630056"/>
            <a:ext cx="673100" cy="1999344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B6DF0DDA-E3BD-45D5-864F-52486B601E81}"/>
              </a:ext>
            </a:extLst>
          </p:cNvPr>
          <p:cNvSpPr/>
          <p:nvPr/>
        </p:nvSpPr>
        <p:spPr bwMode="auto">
          <a:xfrm>
            <a:off x="1917698" y="4630056"/>
            <a:ext cx="444502" cy="290004"/>
          </a:xfrm>
          <a:prstGeom prst="rect">
            <a:avLst/>
          </a:prstGeom>
          <a:noFill/>
          <a:ln w="381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CBA39E9F-5CC1-4C9A-9403-CB0FD8127C14}"/>
              </a:ext>
            </a:extLst>
          </p:cNvPr>
          <p:cNvSpPr/>
          <p:nvPr/>
        </p:nvSpPr>
        <p:spPr bwMode="auto">
          <a:xfrm>
            <a:off x="2781298" y="4630056"/>
            <a:ext cx="444502" cy="290004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" name="Left-Right Arrow 7"/>
          <p:cNvSpPr/>
          <p:nvPr/>
        </p:nvSpPr>
        <p:spPr bwMode="auto">
          <a:xfrm>
            <a:off x="4191000" y="2464137"/>
            <a:ext cx="762000" cy="304800"/>
          </a:xfrm>
          <a:prstGeom prst="leftRightArrow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D5A5CA6D-80F7-47A7-9EE1-1A4DEAF20980}"/>
              </a:ext>
            </a:extLst>
          </p:cNvPr>
          <p:cNvSpPr/>
          <p:nvPr/>
        </p:nvSpPr>
        <p:spPr>
          <a:xfrm>
            <a:off x="1981200" y="3216206"/>
            <a:ext cx="25379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lang="en-US" altLang="en-US" sz="24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Wingdings" panose="05000000000000000000" pitchFamily="2" charset="2"/>
              </a:rPr>
              <a:t>CP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= Map(S</a:t>
            </a:r>
            <a:r>
              <a:rPr lang="en-US" altLang="en-US" sz="2400" baseline="-25000" dirty="0">
                <a:solidFill>
                  <a:schemeClr val="tx2"/>
                </a:solidFill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04D08572-3BA1-40D6-A0C2-2A62C5CBCC3D}"/>
              </a:ext>
            </a:extLst>
          </p:cNvPr>
          <p:cNvSpPr/>
          <p:nvPr/>
        </p:nvSpPr>
        <p:spPr>
          <a:xfrm>
            <a:off x="4425576" y="3232518"/>
            <a:ext cx="308045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&amp; S</a:t>
            </a:r>
            <a:r>
              <a:rPr lang="en-US" altLang="en-US" sz="2400" baseline="-25000" dirty="0">
                <a:solidFill>
                  <a:schemeClr val="tx2"/>
                </a:solidFill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= Map</a:t>
            </a:r>
            <a:r>
              <a:rPr lang="en-CA" altLang="en-US" sz="2400" baseline="30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-1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(S</a:t>
            </a:r>
            <a:r>
              <a:rPr lang="en-US" altLang="en-US" sz="2400" baseline="-25000" dirty="0">
                <a:solidFill>
                  <a:schemeClr val="tx2"/>
                </a:solidFill>
                <a:sym typeface="Wingdings" panose="05000000000000000000" pitchFamily="2" charset="2"/>
              </a:rPr>
              <a:t>CP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53B1B057-7AAB-4DB1-9DE3-8393C3FA2EAC}"/>
              </a:ext>
            </a:extLst>
          </p:cNvPr>
          <p:cNvSpPr/>
          <p:nvPr/>
        </p:nvSpPr>
        <p:spPr bwMode="auto">
          <a:xfrm>
            <a:off x="2650435" y="3987779"/>
            <a:ext cx="3167269" cy="279421"/>
          </a:xfrm>
          <a:custGeom>
            <a:avLst/>
            <a:gdLst>
              <a:gd name="connsiteX0" fmla="*/ 0 w 3167269"/>
              <a:gd name="connsiteY0" fmla="*/ 199908 h 279421"/>
              <a:gd name="connsiteX1" fmla="*/ 1245704 w 3167269"/>
              <a:gd name="connsiteY1" fmla="*/ 1125 h 279421"/>
              <a:gd name="connsiteX2" fmla="*/ 3167269 w 3167269"/>
              <a:gd name="connsiteY2" fmla="*/ 279421 h 279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67269" h="279421">
                <a:moveTo>
                  <a:pt x="0" y="199908"/>
                </a:moveTo>
                <a:cubicBezTo>
                  <a:pt x="358913" y="93890"/>
                  <a:pt x="717826" y="-12127"/>
                  <a:pt x="1245704" y="1125"/>
                </a:cubicBezTo>
                <a:cubicBezTo>
                  <a:pt x="1773582" y="14377"/>
                  <a:pt x="2470425" y="146899"/>
                  <a:pt x="3167269" y="279421"/>
                </a:cubicBezTo>
              </a:path>
            </a:pathLst>
          </a:custGeom>
          <a:noFill/>
          <a:ln w="57150" cap="flat" cmpd="sng" algn="ctr">
            <a:solidFill>
              <a:schemeClr val="hlink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A7E05D62-6EAB-41C0-84A7-830D4400568E}"/>
              </a:ext>
            </a:extLst>
          </p:cNvPr>
          <p:cNvSpPr/>
          <p:nvPr/>
        </p:nvSpPr>
        <p:spPr bwMode="auto">
          <a:xfrm flipH="1">
            <a:off x="2667000" y="3987779"/>
            <a:ext cx="3167269" cy="279421"/>
          </a:xfrm>
          <a:custGeom>
            <a:avLst/>
            <a:gdLst>
              <a:gd name="connsiteX0" fmla="*/ 0 w 3167269"/>
              <a:gd name="connsiteY0" fmla="*/ 199908 h 279421"/>
              <a:gd name="connsiteX1" fmla="*/ 1245704 w 3167269"/>
              <a:gd name="connsiteY1" fmla="*/ 1125 h 279421"/>
              <a:gd name="connsiteX2" fmla="*/ 3167269 w 3167269"/>
              <a:gd name="connsiteY2" fmla="*/ 279421 h 279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67269" h="279421">
                <a:moveTo>
                  <a:pt x="0" y="199908"/>
                </a:moveTo>
                <a:cubicBezTo>
                  <a:pt x="358913" y="93890"/>
                  <a:pt x="717826" y="-12127"/>
                  <a:pt x="1245704" y="1125"/>
                </a:cubicBezTo>
                <a:cubicBezTo>
                  <a:pt x="1773582" y="14377"/>
                  <a:pt x="2470425" y="146899"/>
                  <a:pt x="3167269" y="279421"/>
                </a:cubicBezTo>
              </a:path>
            </a:pathLst>
          </a:custGeom>
          <a:noFill/>
          <a:ln w="57150" cap="flat" cmpd="sng" algn="ctr">
            <a:solidFill>
              <a:schemeClr val="hlink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3169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/>
      <p:bldP spid="158" grpId="0"/>
      <p:bldP spid="66" grpId="0" animBg="1"/>
      <p:bldP spid="66" grpId="1" animBg="1"/>
      <p:bldP spid="67" grpId="0" animBg="1"/>
      <p:bldP spid="68" grpId="0" animBg="1"/>
      <p:bldP spid="68" grpId="1" animBg="1"/>
      <p:bldP spid="69" grpId="0" animBg="1"/>
      <p:bldP spid="8" grpId="0" animBg="1"/>
      <p:bldP spid="70" grpId="0"/>
      <p:bldP spid="71" grpId="0"/>
      <p:bldP spid="72" grpId="0" animBg="1"/>
      <p:bldP spid="73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52165"/>
            <a:ext cx="5943600" cy="517266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Suppose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you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have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an oracle for Card-Puzzle.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216775" y="2590800"/>
            <a:ext cx="1800225" cy="1847354"/>
            <a:chOff x="7216775" y="2590800"/>
            <a:chExt cx="1800225" cy="1847354"/>
          </a:xfrm>
        </p:grpSpPr>
        <p:sp>
          <p:nvSpPr>
            <p:cNvPr id="33822" name="Text Box 4"/>
            <p:cNvSpPr txBox="1">
              <a:spLocks noChangeArrowheads="1"/>
            </p:cNvSpPr>
            <p:nvPr/>
          </p:nvSpPr>
          <p:spPr bwMode="auto">
            <a:xfrm>
              <a:off x="7216775" y="3607377"/>
              <a:ext cx="1800225" cy="830777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GIVEN: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Oracle for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altLang="en-US" sz="1600" dirty="0">
                  <a:solidFill>
                    <a:srgbClr val="FFFFFF"/>
                  </a:solidFill>
                  <a:cs typeface="Times New Roman" panose="02020603050405020304" pitchFamily="18" charset="0"/>
                </a:rPr>
                <a:t>Card-Puzzle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50" name="Picture 2" descr="http://www.swordofthespirit.net/bulwark/mosesbush.gif">
              <a:extLst>
                <a:ext uri="{FF2B5EF4-FFF2-40B4-BE49-F238E27FC236}">
                  <a16:creationId xmlns:a16="http://schemas.microsoft.com/office/drawing/2014/main" id="{0D816141-D830-452C-BCA5-1DAA6DBF3F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6775" y="2590800"/>
              <a:ext cx="1800225" cy="104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" name="Group 9"/>
          <p:cNvGrpSpPr/>
          <p:nvPr/>
        </p:nvGrpSpPr>
        <p:grpSpPr>
          <a:xfrm>
            <a:off x="3834730" y="4269283"/>
            <a:ext cx="3612611" cy="1293317"/>
            <a:chOff x="3834730" y="4269283"/>
            <a:chExt cx="3612611" cy="1293317"/>
          </a:xfrm>
        </p:grpSpPr>
        <p:grpSp>
          <p:nvGrpSpPr>
            <p:cNvPr id="9" name="Group 8"/>
            <p:cNvGrpSpPr/>
            <p:nvPr/>
          </p:nvGrpSpPr>
          <p:grpSpPr>
            <a:xfrm>
              <a:off x="4191000" y="4338637"/>
              <a:ext cx="3256341" cy="1223963"/>
              <a:chOff x="4191000" y="4338637"/>
              <a:chExt cx="3256341" cy="1223963"/>
            </a:xfrm>
          </p:grpSpPr>
          <p:pic>
            <p:nvPicPr>
              <p:cNvPr id="87" name="Picture 86"/>
              <p:cNvPicPr>
                <a:picLocks noChangeAspect="1"/>
              </p:cNvPicPr>
              <p:nvPr/>
            </p:nvPicPr>
            <p:blipFill rotWithShape="1">
              <a:blip r:embed="rId3"/>
              <a:srcRect l="13033" t="8509" b="1"/>
              <a:stretch/>
            </p:blipFill>
            <p:spPr>
              <a:xfrm>
                <a:off x="4724400" y="4750830"/>
                <a:ext cx="1722992" cy="811770"/>
              </a:xfrm>
              <a:prstGeom prst="rect">
                <a:avLst/>
              </a:prstGeom>
            </p:spPr>
          </p:pic>
          <p:sp>
            <p:nvSpPr>
              <p:cNvPr id="92" name="Rectangle 23"/>
              <p:cNvSpPr>
                <a:spLocks noChangeArrowheads="1"/>
              </p:cNvSpPr>
              <p:nvPr/>
            </p:nvSpPr>
            <p:spPr bwMode="auto">
              <a:xfrm>
                <a:off x="4191000" y="4338637"/>
                <a:ext cx="325634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Yes</a:t>
                </a:r>
                <a:r>
                  <a:rPr kumimoji="0" lang="en-US" altLang="en-US" sz="2400" b="0" i="0" u="none" strike="noStrike" kern="1200" cap="none" spc="0" normalizeH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there is a solution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93" name="Line 41"/>
            <p:cNvSpPr>
              <a:spLocks noChangeShapeType="1"/>
            </p:cNvSpPr>
            <p:nvPr/>
          </p:nvSpPr>
          <p:spPr bwMode="auto">
            <a:xfrm flipH="1">
              <a:off x="3834730" y="4269283"/>
              <a:ext cx="3257550" cy="0"/>
            </a:xfrm>
            <a:prstGeom prst="line">
              <a:avLst/>
            </a:prstGeom>
            <a:noFill/>
            <a:ln w="57150" cap="sq">
              <a:solidFill>
                <a:schemeClr val="tx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96" name="Rectangle 23"/>
          <p:cNvSpPr>
            <a:spLocks noChangeArrowheads="1"/>
          </p:cNvSpPr>
          <p:nvPr/>
        </p:nvSpPr>
        <p:spPr bwMode="auto">
          <a:xfrm>
            <a:off x="4211259" y="5638800"/>
            <a:ext cx="278377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Or no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there is not.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11" name="Group 10"/>
          <p:cNvGrpSpPr/>
          <p:nvPr/>
        </p:nvGrpSpPr>
        <p:grpSpPr>
          <a:xfrm>
            <a:off x="4038600" y="2044260"/>
            <a:ext cx="3047529" cy="1384740"/>
            <a:chOff x="4038600" y="2044260"/>
            <a:chExt cx="3047529" cy="1384740"/>
          </a:xfrm>
        </p:grpSpPr>
        <p:sp>
          <p:nvSpPr>
            <p:cNvPr id="50187" name="Line 36"/>
            <p:cNvSpPr>
              <a:spLocks noChangeShapeType="1"/>
            </p:cNvSpPr>
            <p:nvPr/>
          </p:nvSpPr>
          <p:spPr bwMode="auto">
            <a:xfrm>
              <a:off x="4114329" y="3429000"/>
              <a:ext cx="2971800" cy="0"/>
            </a:xfrm>
            <a:prstGeom prst="line">
              <a:avLst/>
            </a:prstGeom>
            <a:noFill/>
            <a:ln w="57150" cap="sq">
              <a:solidFill>
                <a:schemeClr val="tx2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4038600" y="2044260"/>
              <a:ext cx="2692874" cy="1278668"/>
              <a:chOff x="4038600" y="2044260"/>
              <a:chExt cx="2692874" cy="1278668"/>
            </a:xfrm>
          </p:grpSpPr>
          <p:pic>
            <p:nvPicPr>
              <p:cNvPr id="88" name="Picture 87"/>
              <p:cNvPicPr>
                <a:picLocks noChangeAspect="1"/>
              </p:cNvPicPr>
              <p:nvPr/>
            </p:nvPicPr>
            <p:blipFill rotWithShape="1">
              <a:blip r:embed="rId4"/>
              <a:srcRect l="11302" t="3267"/>
              <a:stretch/>
            </p:blipFill>
            <p:spPr>
              <a:xfrm>
                <a:off x="4419600" y="2438400"/>
                <a:ext cx="2311874" cy="884528"/>
              </a:xfrm>
              <a:prstGeom prst="rect">
                <a:avLst/>
              </a:prstGeom>
            </p:spPr>
          </p:pic>
          <p:sp>
            <p:nvSpPr>
              <p:cNvPr id="98" name="Rectangle 23"/>
              <p:cNvSpPr>
                <a:spLocks noChangeArrowheads="1"/>
              </p:cNvSpPr>
              <p:nvPr/>
            </p:nvSpPr>
            <p:spPr bwMode="auto">
              <a:xfrm>
                <a:off x="4038600" y="2044260"/>
                <a:ext cx="203196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An Instance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3568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96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52165"/>
            <a:ext cx="5943600" cy="517266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Suppose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you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want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an algorithm for clause-sat.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34" name="Group 32"/>
          <p:cNvGrpSpPr>
            <a:grpSpLocks/>
          </p:cNvGrpSpPr>
          <p:nvPr/>
        </p:nvGrpSpPr>
        <p:grpSpPr bwMode="auto">
          <a:xfrm>
            <a:off x="1905000" y="2182813"/>
            <a:ext cx="1800225" cy="2719919"/>
            <a:chOff x="4194" y="1993"/>
            <a:chExt cx="1422" cy="2059"/>
          </a:xfrm>
        </p:grpSpPr>
        <p:pic>
          <p:nvPicPr>
            <p:cNvPr id="35" name="Picture 33" descr="C:\15299\lecture14\Z313.gi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4" y="1993"/>
              <a:ext cx="1422" cy="161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36" name="Text Box 34"/>
            <p:cNvSpPr txBox="1">
              <a:spLocks noChangeArrowheads="1"/>
            </p:cNvSpPr>
            <p:nvPr/>
          </p:nvSpPr>
          <p:spPr bwMode="auto">
            <a:xfrm>
              <a:off x="4194" y="3609"/>
              <a:ext cx="1422" cy="443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BUILD: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Alg for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P</a:t>
              </a:r>
              <a:r>
                <a:rPr kumimoji="0" lang="en-US" alt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C-SAT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7" name="Group 17"/>
          <p:cNvGrpSpPr>
            <a:grpSpLocks/>
          </p:cNvGrpSpPr>
          <p:nvPr/>
        </p:nvGrpSpPr>
        <p:grpSpPr bwMode="auto">
          <a:xfrm>
            <a:off x="1258888" y="1671638"/>
            <a:ext cx="5640399" cy="838200"/>
            <a:chOff x="793" y="1271"/>
            <a:chExt cx="3553" cy="528"/>
          </a:xfrm>
        </p:grpSpPr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862" y="1508"/>
              <a:ext cx="242" cy="291"/>
            </a:xfrm>
            <a:custGeom>
              <a:avLst/>
              <a:gdLst>
                <a:gd name="T0" fmla="*/ 242 w 242"/>
                <a:gd name="T1" fmla="*/ 1 h 470"/>
                <a:gd name="T2" fmla="*/ 40 w 242"/>
                <a:gd name="T3" fmla="*/ 1 h 470"/>
                <a:gd name="T4" fmla="*/ 2 w 242"/>
                <a:gd name="T5" fmla="*/ 0 h 470"/>
                <a:gd name="T6" fmla="*/ 0 60000 65536"/>
                <a:gd name="T7" fmla="*/ 0 60000 65536"/>
                <a:gd name="T8" fmla="*/ 0 60000 65536"/>
                <a:gd name="T9" fmla="*/ 0 w 242"/>
                <a:gd name="T10" fmla="*/ 0 h 470"/>
                <a:gd name="T11" fmla="*/ 242 w 242"/>
                <a:gd name="T12" fmla="*/ 470 h 4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2" h="470">
                  <a:moveTo>
                    <a:pt x="242" y="470"/>
                  </a:moveTo>
                  <a:cubicBezTo>
                    <a:pt x="208" y="449"/>
                    <a:pt x="80" y="423"/>
                    <a:pt x="40" y="345"/>
                  </a:cubicBezTo>
                  <a:cubicBezTo>
                    <a:pt x="0" y="267"/>
                    <a:pt x="10" y="72"/>
                    <a:pt x="2" y="0"/>
                  </a:cubicBezTo>
                </a:path>
              </a:pathLst>
            </a:custGeom>
            <a:noFill/>
            <a:ln w="57150" cap="sq" cmpd="sng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Rectangle 19"/>
            <p:cNvSpPr>
              <a:spLocks noChangeArrowheads="1"/>
            </p:cNvSpPr>
            <p:nvPr/>
          </p:nvSpPr>
          <p:spPr bwMode="auto">
            <a:xfrm>
              <a:off x="793" y="1271"/>
              <a:ext cx="3553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Yes</a:t>
              </a:r>
              <a:r>
                <a:rPr kumimoji="0" lang="en-US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there is a solution. Or no there is not.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00333" y="1304744"/>
            <a:ext cx="5640562" cy="1376545"/>
            <a:chOff x="100333" y="1304744"/>
            <a:chExt cx="5640562" cy="1376545"/>
          </a:xfrm>
        </p:grpSpPr>
        <p:sp>
          <p:nvSpPr>
            <p:cNvPr id="41" name="Text Box 6">
              <a:extLst>
                <a:ext uri="{FF2B5EF4-FFF2-40B4-BE49-F238E27FC236}">
                  <a16:creationId xmlns:a16="http://schemas.microsoft.com/office/drawing/2014/main" id="{5F1F17FD-E6B6-4ADD-B9A1-61DDDC82D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333" y="1304744"/>
              <a:ext cx="56405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(a or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b or c)  and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(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a or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b or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c)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D95582E3-6D2F-4E1F-86E0-686581561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665" y="1782717"/>
              <a:ext cx="787735" cy="898572"/>
            </a:xfrm>
            <a:custGeom>
              <a:avLst/>
              <a:gdLst>
                <a:gd name="T0" fmla="*/ 0 w 432"/>
                <a:gd name="T1" fmla="*/ 0 h 816"/>
                <a:gd name="T2" fmla="*/ 2147483647 w 432"/>
                <a:gd name="T3" fmla="*/ 2147483647 h 816"/>
                <a:gd name="T4" fmla="*/ 2147483647 w 432"/>
                <a:gd name="T5" fmla="*/ 2147483647 h 816"/>
                <a:gd name="T6" fmla="*/ 0 60000 65536"/>
                <a:gd name="T7" fmla="*/ 0 60000 65536"/>
                <a:gd name="T8" fmla="*/ 0 60000 65536"/>
                <a:gd name="T9" fmla="*/ 0 w 432"/>
                <a:gd name="T10" fmla="*/ 0 h 816"/>
                <a:gd name="T11" fmla="*/ 432 w 432"/>
                <a:gd name="T12" fmla="*/ 816 h 8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" h="816">
                  <a:moveTo>
                    <a:pt x="0" y="0"/>
                  </a:moveTo>
                  <a:cubicBezTo>
                    <a:pt x="12" y="196"/>
                    <a:pt x="24" y="392"/>
                    <a:pt x="96" y="528"/>
                  </a:cubicBezTo>
                  <a:cubicBezTo>
                    <a:pt x="168" y="664"/>
                    <a:pt x="376" y="760"/>
                    <a:pt x="432" y="816"/>
                  </a:cubicBezTo>
                </a:path>
              </a:pathLst>
            </a:custGeom>
            <a:noFill/>
            <a:ln w="57150" cap="sq" cmpd="sng">
              <a:solidFill>
                <a:schemeClr val="tx1"/>
              </a:solidFill>
              <a:prstDash val="solid"/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0915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52165"/>
            <a:ext cx="4267200" cy="517266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Design the algorithm as follows.</a:t>
            </a:r>
          </a:p>
        </p:txBody>
      </p:sp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34" name="Group 32"/>
          <p:cNvGrpSpPr>
            <a:grpSpLocks/>
          </p:cNvGrpSpPr>
          <p:nvPr/>
        </p:nvGrpSpPr>
        <p:grpSpPr bwMode="auto">
          <a:xfrm>
            <a:off x="1905000" y="2182813"/>
            <a:ext cx="1800225" cy="2719919"/>
            <a:chOff x="4194" y="1993"/>
            <a:chExt cx="1422" cy="2059"/>
          </a:xfrm>
        </p:grpSpPr>
        <p:pic>
          <p:nvPicPr>
            <p:cNvPr id="35" name="Picture 33" descr="C:\15299\lecture14\Z313.gi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4" y="1993"/>
              <a:ext cx="1422" cy="161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36" name="Text Box 34"/>
            <p:cNvSpPr txBox="1">
              <a:spLocks noChangeArrowheads="1"/>
            </p:cNvSpPr>
            <p:nvPr/>
          </p:nvSpPr>
          <p:spPr bwMode="auto">
            <a:xfrm>
              <a:off x="4194" y="3609"/>
              <a:ext cx="1422" cy="443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BUILD: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Alg for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P</a:t>
              </a:r>
              <a:r>
                <a:rPr kumimoji="0" lang="en-US" alt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C-SAT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7" name="Group 17"/>
          <p:cNvGrpSpPr>
            <a:grpSpLocks/>
          </p:cNvGrpSpPr>
          <p:nvPr/>
        </p:nvGrpSpPr>
        <p:grpSpPr bwMode="auto">
          <a:xfrm>
            <a:off x="1258888" y="1671638"/>
            <a:ext cx="5640399" cy="838200"/>
            <a:chOff x="793" y="1271"/>
            <a:chExt cx="3553" cy="528"/>
          </a:xfrm>
        </p:grpSpPr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862" y="1508"/>
              <a:ext cx="242" cy="291"/>
            </a:xfrm>
            <a:custGeom>
              <a:avLst/>
              <a:gdLst>
                <a:gd name="T0" fmla="*/ 242 w 242"/>
                <a:gd name="T1" fmla="*/ 1 h 470"/>
                <a:gd name="T2" fmla="*/ 40 w 242"/>
                <a:gd name="T3" fmla="*/ 1 h 470"/>
                <a:gd name="T4" fmla="*/ 2 w 242"/>
                <a:gd name="T5" fmla="*/ 0 h 470"/>
                <a:gd name="T6" fmla="*/ 0 60000 65536"/>
                <a:gd name="T7" fmla="*/ 0 60000 65536"/>
                <a:gd name="T8" fmla="*/ 0 60000 65536"/>
                <a:gd name="T9" fmla="*/ 0 w 242"/>
                <a:gd name="T10" fmla="*/ 0 h 470"/>
                <a:gd name="T11" fmla="*/ 242 w 242"/>
                <a:gd name="T12" fmla="*/ 470 h 4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2" h="470">
                  <a:moveTo>
                    <a:pt x="242" y="470"/>
                  </a:moveTo>
                  <a:cubicBezTo>
                    <a:pt x="208" y="449"/>
                    <a:pt x="80" y="423"/>
                    <a:pt x="40" y="345"/>
                  </a:cubicBezTo>
                  <a:cubicBezTo>
                    <a:pt x="0" y="267"/>
                    <a:pt x="10" y="72"/>
                    <a:pt x="2" y="0"/>
                  </a:cubicBezTo>
                </a:path>
              </a:pathLst>
            </a:custGeom>
            <a:noFill/>
            <a:ln w="57150" cap="sq" cmpd="sng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Rectangle 19"/>
            <p:cNvSpPr>
              <a:spLocks noChangeArrowheads="1"/>
            </p:cNvSpPr>
            <p:nvPr/>
          </p:nvSpPr>
          <p:spPr bwMode="auto">
            <a:xfrm>
              <a:off x="793" y="1271"/>
              <a:ext cx="3553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Yes</a:t>
              </a:r>
              <a:r>
                <a:rPr kumimoji="0" lang="en-US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there is a solution. Or no there is not.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00333" y="1304744"/>
            <a:ext cx="5640562" cy="1376545"/>
            <a:chOff x="100333" y="1304744"/>
            <a:chExt cx="5640562" cy="1376545"/>
          </a:xfrm>
        </p:grpSpPr>
        <p:sp>
          <p:nvSpPr>
            <p:cNvPr id="41" name="Text Box 6">
              <a:extLst>
                <a:ext uri="{FF2B5EF4-FFF2-40B4-BE49-F238E27FC236}">
                  <a16:creationId xmlns:a16="http://schemas.microsoft.com/office/drawing/2014/main" id="{5F1F17FD-E6B6-4ADD-B9A1-61DDDC82D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333" y="1304744"/>
              <a:ext cx="56405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(a or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b or c)  and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(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a or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b or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c)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D95582E3-6D2F-4E1F-86E0-686581561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665" y="1782717"/>
              <a:ext cx="787735" cy="898572"/>
            </a:xfrm>
            <a:custGeom>
              <a:avLst/>
              <a:gdLst>
                <a:gd name="T0" fmla="*/ 0 w 432"/>
                <a:gd name="T1" fmla="*/ 0 h 816"/>
                <a:gd name="T2" fmla="*/ 2147483647 w 432"/>
                <a:gd name="T3" fmla="*/ 2147483647 h 816"/>
                <a:gd name="T4" fmla="*/ 2147483647 w 432"/>
                <a:gd name="T5" fmla="*/ 2147483647 h 816"/>
                <a:gd name="T6" fmla="*/ 0 60000 65536"/>
                <a:gd name="T7" fmla="*/ 0 60000 65536"/>
                <a:gd name="T8" fmla="*/ 0 60000 65536"/>
                <a:gd name="T9" fmla="*/ 0 w 432"/>
                <a:gd name="T10" fmla="*/ 0 h 816"/>
                <a:gd name="T11" fmla="*/ 432 w 432"/>
                <a:gd name="T12" fmla="*/ 816 h 8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" h="816">
                  <a:moveTo>
                    <a:pt x="0" y="0"/>
                  </a:moveTo>
                  <a:cubicBezTo>
                    <a:pt x="12" y="196"/>
                    <a:pt x="24" y="392"/>
                    <a:pt x="96" y="528"/>
                  </a:cubicBezTo>
                  <a:cubicBezTo>
                    <a:pt x="168" y="664"/>
                    <a:pt x="376" y="760"/>
                    <a:pt x="432" y="816"/>
                  </a:cubicBezTo>
                </a:path>
              </a:pathLst>
            </a:custGeom>
            <a:noFill/>
            <a:ln w="57150" cap="sq" cmpd="sng">
              <a:solidFill>
                <a:schemeClr val="tx1"/>
              </a:solidFill>
              <a:prstDash val="solid"/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7216775" y="2590800"/>
            <a:ext cx="1800225" cy="1847354"/>
            <a:chOff x="7216775" y="2590800"/>
            <a:chExt cx="1800225" cy="1847354"/>
          </a:xfrm>
        </p:grpSpPr>
        <p:sp>
          <p:nvSpPr>
            <p:cNvPr id="30" name="Text Box 4"/>
            <p:cNvSpPr txBox="1">
              <a:spLocks noChangeArrowheads="1"/>
            </p:cNvSpPr>
            <p:nvPr/>
          </p:nvSpPr>
          <p:spPr bwMode="auto">
            <a:xfrm>
              <a:off x="7216775" y="3607377"/>
              <a:ext cx="1800225" cy="830777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GIVEN: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Oracle for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altLang="en-US" sz="1600" dirty="0">
                  <a:solidFill>
                    <a:srgbClr val="FFFFFF"/>
                  </a:solidFill>
                  <a:cs typeface="Times New Roman" panose="02020603050405020304" pitchFamily="18" charset="0"/>
                </a:rPr>
                <a:t>Card-Puzzle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31" name="Picture 2" descr="http://www.swordofthespirit.net/bulwark/mosesbush.gif">
              <a:extLst>
                <a:ext uri="{FF2B5EF4-FFF2-40B4-BE49-F238E27FC236}">
                  <a16:creationId xmlns:a16="http://schemas.microsoft.com/office/drawing/2014/main" id="{0D816141-D830-452C-BCA5-1DAA6DBF3F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6775" y="2590800"/>
              <a:ext cx="1800225" cy="104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2" name="Group 31"/>
          <p:cNvGrpSpPr/>
          <p:nvPr/>
        </p:nvGrpSpPr>
        <p:grpSpPr>
          <a:xfrm>
            <a:off x="3834730" y="4269283"/>
            <a:ext cx="3612611" cy="1293317"/>
            <a:chOff x="3834730" y="4269283"/>
            <a:chExt cx="3612611" cy="1293317"/>
          </a:xfrm>
        </p:grpSpPr>
        <p:grpSp>
          <p:nvGrpSpPr>
            <p:cNvPr id="33" name="Group 32"/>
            <p:cNvGrpSpPr/>
            <p:nvPr/>
          </p:nvGrpSpPr>
          <p:grpSpPr>
            <a:xfrm>
              <a:off x="4191000" y="4338637"/>
              <a:ext cx="3256341" cy="1223963"/>
              <a:chOff x="4191000" y="4338637"/>
              <a:chExt cx="3256341" cy="1223963"/>
            </a:xfrm>
          </p:grpSpPr>
          <p:pic>
            <p:nvPicPr>
              <p:cNvPr id="44" name="Picture 43"/>
              <p:cNvPicPr>
                <a:picLocks noChangeAspect="1"/>
              </p:cNvPicPr>
              <p:nvPr/>
            </p:nvPicPr>
            <p:blipFill rotWithShape="1">
              <a:blip r:embed="rId4"/>
              <a:srcRect l="13033" t="8509" b="1"/>
              <a:stretch/>
            </p:blipFill>
            <p:spPr>
              <a:xfrm>
                <a:off x="4724400" y="4750830"/>
                <a:ext cx="1722992" cy="811770"/>
              </a:xfrm>
              <a:prstGeom prst="rect">
                <a:avLst/>
              </a:prstGeom>
            </p:spPr>
          </p:pic>
          <p:sp>
            <p:nvSpPr>
              <p:cNvPr id="45" name="Rectangle 23"/>
              <p:cNvSpPr>
                <a:spLocks noChangeArrowheads="1"/>
              </p:cNvSpPr>
              <p:nvPr/>
            </p:nvSpPr>
            <p:spPr bwMode="auto">
              <a:xfrm>
                <a:off x="4191000" y="4338637"/>
                <a:ext cx="325634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Yes</a:t>
                </a:r>
                <a:r>
                  <a:rPr kumimoji="0" lang="en-US" altLang="en-US" sz="2400" b="0" i="0" u="none" strike="noStrike" kern="1200" cap="none" spc="0" normalizeH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there is a solution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3" name="Line 41"/>
            <p:cNvSpPr>
              <a:spLocks noChangeShapeType="1"/>
            </p:cNvSpPr>
            <p:nvPr/>
          </p:nvSpPr>
          <p:spPr bwMode="auto">
            <a:xfrm flipH="1">
              <a:off x="3834730" y="4269283"/>
              <a:ext cx="3257550" cy="0"/>
            </a:xfrm>
            <a:prstGeom prst="line">
              <a:avLst/>
            </a:prstGeom>
            <a:noFill/>
            <a:ln w="57150" cap="sq">
              <a:solidFill>
                <a:schemeClr val="tx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6" name="Rectangle 23"/>
          <p:cNvSpPr>
            <a:spLocks noChangeArrowheads="1"/>
          </p:cNvSpPr>
          <p:nvPr/>
        </p:nvSpPr>
        <p:spPr bwMode="auto">
          <a:xfrm>
            <a:off x="4211259" y="5638800"/>
            <a:ext cx="278377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Or no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there is not.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4038600" y="2044260"/>
            <a:ext cx="3047529" cy="1384740"/>
            <a:chOff x="4038600" y="2044260"/>
            <a:chExt cx="3047529" cy="1384740"/>
          </a:xfrm>
        </p:grpSpPr>
        <p:sp>
          <p:nvSpPr>
            <p:cNvPr id="48" name="Line 36"/>
            <p:cNvSpPr>
              <a:spLocks noChangeShapeType="1"/>
            </p:cNvSpPr>
            <p:nvPr/>
          </p:nvSpPr>
          <p:spPr bwMode="auto">
            <a:xfrm>
              <a:off x="4114329" y="3429000"/>
              <a:ext cx="2971800" cy="0"/>
            </a:xfrm>
            <a:prstGeom prst="line">
              <a:avLst/>
            </a:prstGeom>
            <a:noFill/>
            <a:ln w="57150" cap="sq">
              <a:solidFill>
                <a:schemeClr val="tx2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4038600" y="2044260"/>
              <a:ext cx="2692874" cy="1278668"/>
              <a:chOff x="4038600" y="2044260"/>
              <a:chExt cx="2692874" cy="1278668"/>
            </a:xfrm>
          </p:grpSpPr>
          <p:pic>
            <p:nvPicPr>
              <p:cNvPr id="50" name="Picture 49"/>
              <p:cNvPicPr>
                <a:picLocks noChangeAspect="1"/>
              </p:cNvPicPr>
              <p:nvPr/>
            </p:nvPicPr>
            <p:blipFill rotWithShape="1">
              <a:blip r:embed="rId5"/>
              <a:srcRect l="11302" t="3267"/>
              <a:stretch/>
            </p:blipFill>
            <p:spPr>
              <a:xfrm>
                <a:off x="4419600" y="2438400"/>
                <a:ext cx="2311874" cy="884528"/>
              </a:xfrm>
              <a:prstGeom prst="rect">
                <a:avLst/>
              </a:prstGeom>
            </p:spPr>
          </p:pic>
          <p:sp>
            <p:nvSpPr>
              <p:cNvPr id="51" name="Rectangle 23"/>
              <p:cNvSpPr>
                <a:spLocks noChangeArrowheads="1"/>
              </p:cNvSpPr>
              <p:nvPr/>
            </p:nvSpPr>
            <p:spPr bwMode="auto">
              <a:xfrm>
                <a:off x="4038600" y="2044260"/>
                <a:ext cx="203196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An Instance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9744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6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grpSp>
        <p:nvGrpSpPr>
          <p:cNvPr id="34" name="Group 32"/>
          <p:cNvGrpSpPr>
            <a:grpSpLocks/>
          </p:cNvGrpSpPr>
          <p:nvPr/>
        </p:nvGrpSpPr>
        <p:grpSpPr bwMode="auto">
          <a:xfrm>
            <a:off x="1905000" y="2182813"/>
            <a:ext cx="1800225" cy="2719919"/>
            <a:chOff x="4194" y="1993"/>
            <a:chExt cx="1422" cy="2059"/>
          </a:xfrm>
        </p:grpSpPr>
        <p:pic>
          <p:nvPicPr>
            <p:cNvPr id="35" name="Picture 33" descr="C:\15299\lecture14\Z313.gi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4" y="1993"/>
              <a:ext cx="1422" cy="161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36" name="Text Box 34"/>
            <p:cNvSpPr txBox="1">
              <a:spLocks noChangeArrowheads="1"/>
            </p:cNvSpPr>
            <p:nvPr/>
          </p:nvSpPr>
          <p:spPr bwMode="auto">
            <a:xfrm>
              <a:off x="4194" y="3609"/>
              <a:ext cx="1422" cy="443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BUILD: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Alg for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P</a:t>
              </a:r>
              <a:r>
                <a:rPr kumimoji="0" lang="en-US" alt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C-SAT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7" name="Group 17"/>
          <p:cNvGrpSpPr>
            <a:grpSpLocks/>
          </p:cNvGrpSpPr>
          <p:nvPr/>
        </p:nvGrpSpPr>
        <p:grpSpPr bwMode="auto">
          <a:xfrm>
            <a:off x="1258888" y="1671638"/>
            <a:ext cx="5640399" cy="838200"/>
            <a:chOff x="793" y="1271"/>
            <a:chExt cx="3553" cy="528"/>
          </a:xfrm>
        </p:grpSpPr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862" y="1508"/>
              <a:ext cx="242" cy="291"/>
            </a:xfrm>
            <a:custGeom>
              <a:avLst/>
              <a:gdLst>
                <a:gd name="T0" fmla="*/ 242 w 242"/>
                <a:gd name="T1" fmla="*/ 1 h 470"/>
                <a:gd name="T2" fmla="*/ 40 w 242"/>
                <a:gd name="T3" fmla="*/ 1 h 470"/>
                <a:gd name="T4" fmla="*/ 2 w 242"/>
                <a:gd name="T5" fmla="*/ 0 h 470"/>
                <a:gd name="T6" fmla="*/ 0 60000 65536"/>
                <a:gd name="T7" fmla="*/ 0 60000 65536"/>
                <a:gd name="T8" fmla="*/ 0 60000 65536"/>
                <a:gd name="T9" fmla="*/ 0 w 242"/>
                <a:gd name="T10" fmla="*/ 0 h 470"/>
                <a:gd name="T11" fmla="*/ 242 w 242"/>
                <a:gd name="T12" fmla="*/ 470 h 4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2" h="470">
                  <a:moveTo>
                    <a:pt x="242" y="470"/>
                  </a:moveTo>
                  <a:cubicBezTo>
                    <a:pt x="208" y="449"/>
                    <a:pt x="80" y="423"/>
                    <a:pt x="40" y="345"/>
                  </a:cubicBezTo>
                  <a:cubicBezTo>
                    <a:pt x="0" y="267"/>
                    <a:pt x="10" y="72"/>
                    <a:pt x="2" y="0"/>
                  </a:cubicBezTo>
                </a:path>
              </a:pathLst>
            </a:custGeom>
            <a:noFill/>
            <a:ln w="57150" cap="sq" cmpd="sng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Rectangle 19"/>
            <p:cNvSpPr>
              <a:spLocks noChangeArrowheads="1"/>
            </p:cNvSpPr>
            <p:nvPr/>
          </p:nvSpPr>
          <p:spPr bwMode="auto">
            <a:xfrm>
              <a:off x="793" y="1271"/>
              <a:ext cx="3553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Yes</a:t>
              </a:r>
              <a:r>
                <a:rPr kumimoji="0" lang="en-US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there is a solution. Or no there is not.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00333" y="1304744"/>
            <a:ext cx="5640562" cy="1376545"/>
            <a:chOff x="100333" y="1304744"/>
            <a:chExt cx="5640562" cy="1376545"/>
          </a:xfrm>
        </p:grpSpPr>
        <p:sp>
          <p:nvSpPr>
            <p:cNvPr id="41" name="Text Box 6">
              <a:extLst>
                <a:ext uri="{FF2B5EF4-FFF2-40B4-BE49-F238E27FC236}">
                  <a16:creationId xmlns:a16="http://schemas.microsoft.com/office/drawing/2014/main" id="{5F1F17FD-E6B6-4ADD-B9A1-61DDDC82D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333" y="1304744"/>
              <a:ext cx="56405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(a or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b or c)  and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(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a or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b or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c)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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D95582E3-6D2F-4E1F-86E0-686581561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665" y="1782717"/>
              <a:ext cx="787735" cy="898572"/>
            </a:xfrm>
            <a:custGeom>
              <a:avLst/>
              <a:gdLst>
                <a:gd name="T0" fmla="*/ 0 w 432"/>
                <a:gd name="T1" fmla="*/ 0 h 816"/>
                <a:gd name="T2" fmla="*/ 2147483647 w 432"/>
                <a:gd name="T3" fmla="*/ 2147483647 h 816"/>
                <a:gd name="T4" fmla="*/ 2147483647 w 432"/>
                <a:gd name="T5" fmla="*/ 2147483647 h 816"/>
                <a:gd name="T6" fmla="*/ 0 60000 65536"/>
                <a:gd name="T7" fmla="*/ 0 60000 65536"/>
                <a:gd name="T8" fmla="*/ 0 60000 65536"/>
                <a:gd name="T9" fmla="*/ 0 w 432"/>
                <a:gd name="T10" fmla="*/ 0 h 816"/>
                <a:gd name="T11" fmla="*/ 432 w 432"/>
                <a:gd name="T12" fmla="*/ 816 h 8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" h="816">
                  <a:moveTo>
                    <a:pt x="0" y="0"/>
                  </a:moveTo>
                  <a:cubicBezTo>
                    <a:pt x="12" y="196"/>
                    <a:pt x="24" y="392"/>
                    <a:pt x="96" y="528"/>
                  </a:cubicBezTo>
                  <a:cubicBezTo>
                    <a:pt x="168" y="664"/>
                    <a:pt x="376" y="760"/>
                    <a:pt x="432" y="816"/>
                  </a:cubicBezTo>
                </a:path>
              </a:pathLst>
            </a:custGeom>
            <a:noFill/>
            <a:ln w="57150" cap="sq" cmpd="sng">
              <a:solidFill>
                <a:schemeClr val="tx1"/>
              </a:solidFill>
              <a:prstDash val="solid"/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7216775" y="2590800"/>
            <a:ext cx="1800225" cy="1847354"/>
            <a:chOff x="7216775" y="2590800"/>
            <a:chExt cx="1800225" cy="1847354"/>
          </a:xfrm>
        </p:grpSpPr>
        <p:sp>
          <p:nvSpPr>
            <p:cNvPr id="30" name="Text Box 4"/>
            <p:cNvSpPr txBox="1">
              <a:spLocks noChangeArrowheads="1"/>
            </p:cNvSpPr>
            <p:nvPr/>
          </p:nvSpPr>
          <p:spPr bwMode="auto">
            <a:xfrm>
              <a:off x="7216775" y="3607377"/>
              <a:ext cx="1800225" cy="830777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GIVEN: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Oracle for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altLang="en-US" sz="1600" dirty="0">
                  <a:solidFill>
                    <a:srgbClr val="FFFFFF"/>
                  </a:solidFill>
                  <a:cs typeface="Times New Roman" panose="02020603050405020304" pitchFamily="18" charset="0"/>
                </a:rPr>
                <a:t>Card-Puzzle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31" name="Picture 2" descr="http://www.swordofthespirit.net/bulwark/mosesbush.gif">
              <a:extLst>
                <a:ext uri="{FF2B5EF4-FFF2-40B4-BE49-F238E27FC236}">
                  <a16:creationId xmlns:a16="http://schemas.microsoft.com/office/drawing/2014/main" id="{0D816141-D830-452C-BCA5-1DAA6DBF3F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6775" y="2590800"/>
              <a:ext cx="1800225" cy="104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2" name="Group 31"/>
          <p:cNvGrpSpPr/>
          <p:nvPr/>
        </p:nvGrpSpPr>
        <p:grpSpPr>
          <a:xfrm>
            <a:off x="3834730" y="4269283"/>
            <a:ext cx="3612611" cy="1293317"/>
            <a:chOff x="3834730" y="4269283"/>
            <a:chExt cx="3612611" cy="1293317"/>
          </a:xfrm>
        </p:grpSpPr>
        <p:grpSp>
          <p:nvGrpSpPr>
            <p:cNvPr id="33" name="Group 32"/>
            <p:cNvGrpSpPr/>
            <p:nvPr/>
          </p:nvGrpSpPr>
          <p:grpSpPr>
            <a:xfrm>
              <a:off x="4191000" y="4338637"/>
              <a:ext cx="3256341" cy="1223963"/>
              <a:chOff x="4191000" y="4338637"/>
              <a:chExt cx="3256341" cy="1223963"/>
            </a:xfrm>
          </p:grpSpPr>
          <p:pic>
            <p:nvPicPr>
              <p:cNvPr id="44" name="Picture 43"/>
              <p:cNvPicPr>
                <a:picLocks noChangeAspect="1"/>
              </p:cNvPicPr>
              <p:nvPr/>
            </p:nvPicPr>
            <p:blipFill rotWithShape="1">
              <a:blip r:embed="rId4"/>
              <a:srcRect l="13033" t="8509" b="1"/>
              <a:stretch/>
            </p:blipFill>
            <p:spPr>
              <a:xfrm>
                <a:off x="4724400" y="4750830"/>
                <a:ext cx="1722992" cy="811770"/>
              </a:xfrm>
              <a:prstGeom prst="rect">
                <a:avLst/>
              </a:prstGeom>
            </p:spPr>
          </p:pic>
          <p:sp>
            <p:nvSpPr>
              <p:cNvPr id="45" name="Rectangle 23"/>
              <p:cNvSpPr>
                <a:spLocks noChangeArrowheads="1"/>
              </p:cNvSpPr>
              <p:nvPr/>
            </p:nvSpPr>
            <p:spPr bwMode="auto">
              <a:xfrm>
                <a:off x="4191000" y="4338637"/>
                <a:ext cx="325634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Yes</a:t>
                </a:r>
                <a:r>
                  <a:rPr kumimoji="0" lang="en-US" altLang="en-US" sz="2400" b="0" i="0" u="none" strike="noStrike" kern="1200" cap="none" spc="0" normalizeH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there is a solution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3" name="Line 41"/>
            <p:cNvSpPr>
              <a:spLocks noChangeShapeType="1"/>
            </p:cNvSpPr>
            <p:nvPr/>
          </p:nvSpPr>
          <p:spPr bwMode="auto">
            <a:xfrm flipH="1">
              <a:off x="3834730" y="4269283"/>
              <a:ext cx="3257550" cy="0"/>
            </a:xfrm>
            <a:prstGeom prst="line">
              <a:avLst/>
            </a:prstGeom>
            <a:noFill/>
            <a:ln w="57150" cap="sq">
              <a:solidFill>
                <a:schemeClr val="tx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6" name="Rectangle 23"/>
          <p:cNvSpPr>
            <a:spLocks noChangeArrowheads="1"/>
          </p:cNvSpPr>
          <p:nvPr/>
        </p:nvSpPr>
        <p:spPr bwMode="auto">
          <a:xfrm>
            <a:off x="4211259" y="5638800"/>
            <a:ext cx="278377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Or no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there is not.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4038600" y="2044260"/>
            <a:ext cx="3047529" cy="1384740"/>
            <a:chOff x="4038600" y="2044260"/>
            <a:chExt cx="3047529" cy="1384740"/>
          </a:xfrm>
        </p:grpSpPr>
        <p:sp>
          <p:nvSpPr>
            <p:cNvPr id="48" name="Line 36"/>
            <p:cNvSpPr>
              <a:spLocks noChangeShapeType="1"/>
            </p:cNvSpPr>
            <p:nvPr/>
          </p:nvSpPr>
          <p:spPr bwMode="auto">
            <a:xfrm>
              <a:off x="4114329" y="3429000"/>
              <a:ext cx="2971800" cy="0"/>
            </a:xfrm>
            <a:prstGeom prst="line">
              <a:avLst/>
            </a:prstGeom>
            <a:noFill/>
            <a:ln w="57150" cap="sq">
              <a:solidFill>
                <a:schemeClr val="tx2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4038600" y="2044260"/>
              <a:ext cx="2692874" cy="1278668"/>
              <a:chOff x="4038600" y="2044260"/>
              <a:chExt cx="2692874" cy="1278668"/>
            </a:xfrm>
          </p:grpSpPr>
          <p:pic>
            <p:nvPicPr>
              <p:cNvPr id="50" name="Picture 49"/>
              <p:cNvPicPr>
                <a:picLocks noChangeAspect="1"/>
              </p:cNvPicPr>
              <p:nvPr/>
            </p:nvPicPr>
            <p:blipFill rotWithShape="1">
              <a:blip r:embed="rId5"/>
              <a:srcRect l="11302" t="3267"/>
              <a:stretch/>
            </p:blipFill>
            <p:spPr>
              <a:xfrm>
                <a:off x="4419600" y="2438400"/>
                <a:ext cx="2311874" cy="884528"/>
              </a:xfrm>
              <a:prstGeom prst="rect">
                <a:avLst/>
              </a:prstGeom>
            </p:spPr>
          </p:pic>
          <p:sp>
            <p:nvSpPr>
              <p:cNvPr id="51" name="Rectangle 23"/>
              <p:cNvSpPr>
                <a:spLocks noChangeArrowheads="1"/>
              </p:cNvSpPr>
              <p:nvPr/>
            </p:nvSpPr>
            <p:spPr bwMode="auto">
              <a:xfrm>
                <a:off x="4038600" y="2044260"/>
                <a:ext cx="203196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An Instance</a:t>
                </a:r>
              </a:p>
            </p:txBody>
          </p:sp>
        </p:grpSp>
      </p:grpSp>
      <p:sp>
        <p:nvSpPr>
          <p:cNvPr id="61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8" y="685800"/>
            <a:ext cx="6477002" cy="595494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solidFill>
            <a:srgbClr val="000066"/>
          </a:solidFill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Need: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  </a:t>
            </a:r>
            <a:r>
              <a:rPr lang="en-US" altLang="en-US" sz="2800" dirty="0">
                <a:latin typeface="+mj-lt"/>
              </a:rPr>
              <a:t>[</a:t>
            </a:r>
            <a:r>
              <a:rPr lang="en-CA" altLang="en-US" sz="2400" dirty="0">
                <a:latin typeface="+mj-lt"/>
              </a:rPr>
              <a:t>SAT(I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latin typeface="+mj-lt"/>
              </a:rPr>
              <a:t>) </a:t>
            </a:r>
            <a:r>
              <a:rPr lang="el-GR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</a:t>
            </a:r>
            <a:r>
              <a:rPr lang="en-CA" altLang="en-US" sz="2400" dirty="0">
                <a:latin typeface="+mj-lt"/>
              </a:rPr>
              <a:t> C</a:t>
            </a:r>
            <a:r>
              <a:rPr lang="en-CA" sz="2400" dirty="0">
                <a:latin typeface="+mj-lt"/>
              </a:rPr>
              <a:t>ard(Map(I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CA" sz="2400" dirty="0">
                <a:latin typeface="+mj-lt"/>
              </a:rPr>
              <a:t>))</a:t>
            </a:r>
            <a:r>
              <a:rPr lang="en-CA" sz="2800" dirty="0">
                <a:latin typeface="+mj-lt"/>
              </a:rPr>
              <a:t>]</a:t>
            </a:r>
            <a:endParaRPr lang="en-CA" sz="2400" dirty="0">
              <a:latin typeface="+mj-lt"/>
            </a:endParaRPr>
          </a:p>
        </p:txBody>
      </p:sp>
      <p:sp>
        <p:nvSpPr>
          <p:cNvPr id="62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811921"/>
            <a:ext cx="6594487" cy="3021533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solidFill>
            <a:srgbClr val="000066"/>
          </a:solidFill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eaLnBrk="0" hangingPunct="0">
              <a:spcBef>
                <a:spcPct val="0"/>
              </a:spcBef>
              <a:defRPr/>
            </a:pPr>
            <a:r>
              <a:rPr lang="en-US" altLang="en-US" sz="24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Proof </a:t>
            </a:r>
            <a:r>
              <a:rPr lang="en-US" altLang="en-US" sz="2400" dirty="0" err="1">
                <a:solidFill>
                  <a:schemeClr val="tx2"/>
                </a:solidFill>
                <a:latin typeface="+mj-lt"/>
              </a:rPr>
              <a:t>Alg</a:t>
            </a:r>
            <a:r>
              <a:rPr lang="en-US" altLang="en-US" sz="2400" baseline="-25000" dirty="0" err="1">
                <a:solidFill>
                  <a:schemeClr val="tx2"/>
                </a:solidFill>
                <a:latin typeface="+mj-lt"/>
                <a:sym typeface="Wingdings" panose="05000000000000000000" pitchFamily="2" charset="2"/>
              </a:rPr>
              <a:t>C</a:t>
            </a:r>
            <a:r>
              <a:rPr lang="en-US" altLang="en-US" sz="2400" baseline="-25000" dirty="0">
                <a:solidFill>
                  <a:schemeClr val="tx2"/>
                </a:solidFill>
                <a:latin typeface="+mj-lt"/>
                <a:sym typeface="Wingdings" panose="05000000000000000000" pitchFamily="2" charset="2"/>
              </a:rPr>
              <a:t>-SAT</a:t>
            </a:r>
            <a:r>
              <a:rPr lang="en-US" altLang="en-US" sz="2400" dirty="0">
                <a:solidFill>
                  <a:schemeClr val="tx2"/>
                </a:solidFill>
                <a:latin typeface="+mj-lt"/>
                <a:sym typeface="Symbol" panose="05050102010706020507" pitchFamily="18" charset="2"/>
              </a:rPr>
              <a:t> works:</a:t>
            </a:r>
          </a:p>
          <a:p>
            <a:pPr lvl="0" eaLnBrk="0" hangingPunct="0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latin typeface="+mj-lt"/>
                <a:sym typeface="Symbol" panose="05050102010706020507" pitchFamily="18" charset="2"/>
              </a:rPr>
              <a:t>Let I</a:t>
            </a:r>
            <a:r>
              <a:rPr lang="en-US" altLang="en-US" sz="2400" baseline="-25000" dirty="0">
                <a:solidFill>
                  <a:srgbClr val="FFFFFF"/>
                </a:solidFill>
                <a:latin typeface="+mj-lt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solidFill>
                  <a:srgbClr val="FFFFFF"/>
                </a:solidFill>
                <a:latin typeface="+mj-lt"/>
                <a:sym typeface="Symbol" panose="05050102010706020507" pitchFamily="18" charset="2"/>
              </a:rPr>
              <a:t> be arbitrary.</a:t>
            </a:r>
          </a:p>
          <a:p>
            <a:pPr lvl="0" eaLnBrk="0" hangingPunct="0">
              <a:defRPr/>
            </a:pPr>
            <a:r>
              <a:rPr lang="en-US" altLang="en-US" sz="2400" dirty="0">
                <a:solidFill>
                  <a:srgbClr val="FFFFFF"/>
                </a:solidFill>
                <a:latin typeface="+mj-lt"/>
                <a:sym typeface="Symbol" panose="05050102010706020507" pitchFamily="18" charset="2"/>
              </a:rPr>
              <a:t>  I</a:t>
            </a:r>
            <a:r>
              <a:rPr lang="en-US" altLang="en-US" sz="2400" baseline="-25000" dirty="0">
                <a:solidFill>
                  <a:srgbClr val="FFFFFF"/>
                </a:solidFill>
                <a:latin typeface="+mj-lt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solidFill>
                  <a:srgbClr val="FFFFFF"/>
                </a:solidFill>
                <a:latin typeface="+mj-lt"/>
                <a:sym typeface="Symbol" panose="05050102010706020507" pitchFamily="18" charset="2"/>
              </a:rPr>
              <a:t> requires the answer Yes</a:t>
            </a:r>
          </a:p>
          <a:p>
            <a:pPr eaLnBrk="0" hangingPunct="0">
              <a:defRPr/>
            </a:pPr>
            <a:r>
              <a:rPr lang="en-US" altLang="en-US" sz="2400" dirty="0">
                <a:solidFill>
                  <a:srgbClr val="FFFFFF"/>
                </a:solidFill>
                <a:latin typeface="+mj-lt"/>
                <a:sym typeface="Wingdings" panose="05000000000000000000" pitchFamily="2" charset="2"/>
              </a:rPr>
              <a:t>  </a:t>
            </a:r>
            <a:r>
              <a:rPr lang="el-GR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 </a:t>
            </a:r>
            <a:r>
              <a:rPr lang="en-US" altLang="en-US" sz="2400" dirty="0">
                <a:solidFill>
                  <a:srgbClr val="FFFFFF"/>
                </a:solidFill>
                <a:latin typeface="+mj-lt"/>
                <a:sym typeface="Wingdings" panose="05000000000000000000" pitchFamily="2" charset="2"/>
              </a:rPr>
              <a:t>SAT(I</a:t>
            </a:r>
            <a:r>
              <a:rPr lang="en-US" altLang="en-US" sz="2400" baseline="-25000" dirty="0">
                <a:solidFill>
                  <a:srgbClr val="FFFFFF"/>
                </a:solidFill>
                <a:latin typeface="+mj-lt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solidFill>
                  <a:srgbClr val="FFFFFF"/>
                </a:solidFill>
                <a:latin typeface="+mj-lt"/>
                <a:sym typeface="Wingdings" panose="05000000000000000000" pitchFamily="2" charset="2"/>
              </a:rPr>
              <a:t>) </a:t>
            </a:r>
          </a:p>
          <a:p>
            <a:pPr eaLnBrk="0" hangingPunct="0">
              <a:defRPr/>
            </a:pPr>
            <a:r>
              <a:rPr lang="en-US" altLang="en-US" sz="2400" dirty="0">
                <a:solidFill>
                  <a:srgbClr val="FFFFFF"/>
                </a:solidFill>
                <a:latin typeface="+mj-lt"/>
                <a:sym typeface="Wingdings" panose="05000000000000000000" pitchFamily="2" charset="2"/>
              </a:rPr>
              <a:t>  </a:t>
            </a:r>
            <a:r>
              <a:rPr lang="el-GR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 </a:t>
            </a:r>
            <a:r>
              <a:rPr lang="en-CA" altLang="en-US" sz="2400" dirty="0">
                <a:latin typeface="+mj-lt"/>
              </a:rPr>
              <a:t>C</a:t>
            </a:r>
            <a:r>
              <a:rPr lang="en-CA" sz="2400" dirty="0">
                <a:latin typeface="+mj-lt"/>
              </a:rPr>
              <a:t>ard(Map(I</a:t>
            </a:r>
            <a:r>
              <a:rPr lang="en-US" altLang="en-US" sz="2400" baseline="-25000" dirty="0">
                <a:solidFill>
                  <a:srgbClr val="FFFFFF"/>
                </a:solidFill>
                <a:latin typeface="+mj-lt"/>
                <a:sym typeface="Wingdings" panose="05000000000000000000" pitchFamily="2" charset="2"/>
              </a:rPr>
              <a:t>C-SAT</a:t>
            </a:r>
            <a:r>
              <a:rPr lang="en-CA" sz="2400" dirty="0">
                <a:latin typeface="+mj-lt"/>
              </a:rPr>
              <a:t>))</a:t>
            </a:r>
            <a:endParaRPr lang="en-US" altLang="en-US" sz="2400" dirty="0">
              <a:solidFill>
                <a:srgbClr val="FFFFFF"/>
              </a:solidFill>
              <a:latin typeface="+mj-lt"/>
              <a:sym typeface="Symbol" panose="05050102010706020507" pitchFamily="18" charset="2"/>
            </a:endParaRPr>
          </a:p>
          <a:p>
            <a:pPr eaLnBrk="0" hangingPunct="0">
              <a:spcBef>
                <a:spcPct val="0"/>
              </a:spcBef>
              <a:defRPr/>
            </a:pPr>
            <a: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 </a:t>
            </a:r>
            <a:r>
              <a:rPr lang="en-US" altLang="en-US" sz="2400" dirty="0">
                <a:solidFill>
                  <a:srgbClr val="FFFFFF"/>
                </a:solidFill>
                <a:latin typeface="+mj-lt"/>
              </a:rPr>
              <a:t>Puzzle Oracle </a:t>
            </a:r>
            <a:r>
              <a:rPr lang="en-US" altLang="en-US" sz="2400" dirty="0">
                <a:solidFill>
                  <a:srgbClr val="FFFFFF"/>
                </a:solidFill>
                <a:latin typeface="+mj-lt"/>
                <a:cs typeface="Times New Roman" panose="02020603050405020304" pitchFamily="18" charset="0"/>
              </a:rPr>
              <a:t>says yes</a:t>
            </a:r>
          </a:p>
          <a:p>
            <a:pPr eaLnBrk="0" hangingPunct="0">
              <a:spcBef>
                <a:spcPct val="0"/>
              </a:spcBef>
              <a:defRPr/>
            </a:pPr>
            <a: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 </a:t>
            </a:r>
            <a:r>
              <a:rPr lang="en-US" altLang="en-US" sz="2400" dirty="0" err="1">
                <a:solidFill>
                  <a:srgbClr val="FFFFFF"/>
                </a:solidFill>
                <a:latin typeface="+mj-lt"/>
              </a:rPr>
              <a:t>Alg</a:t>
            </a:r>
            <a:r>
              <a:rPr lang="en-US" altLang="en-US" sz="2400" baseline="-25000" dirty="0" err="1">
                <a:solidFill>
                  <a:srgbClr val="FFFFFF"/>
                </a:solidFill>
                <a:latin typeface="+mj-lt"/>
                <a:sym typeface="Wingdings" panose="05000000000000000000" pitchFamily="2" charset="2"/>
              </a:rPr>
              <a:t>C</a:t>
            </a:r>
            <a:r>
              <a:rPr lang="en-US" altLang="en-US" sz="2400" baseline="-25000" dirty="0">
                <a:solidFill>
                  <a:srgbClr val="FFFFFF"/>
                </a:solidFill>
                <a:latin typeface="+mj-lt"/>
                <a:sym typeface="Wingdings" panose="05000000000000000000" pitchFamily="2" charset="2"/>
              </a:rPr>
              <a:t>-SAT</a:t>
            </a:r>
            <a:r>
              <a:rPr lang="en-US" altLang="en-US" sz="2400" dirty="0">
                <a:solidFill>
                  <a:srgbClr val="FFFFFF"/>
                </a:solidFill>
                <a:latin typeface="+mj-lt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+mj-lt"/>
                <a:cs typeface="Times New Roman" panose="02020603050405020304" pitchFamily="18" charset="0"/>
              </a:rPr>
              <a:t>says yes</a:t>
            </a:r>
            <a:endParaRPr lang="en-US" altLang="en-US" sz="2400" dirty="0">
              <a:solidFill>
                <a:srgbClr val="FFFFFF"/>
              </a:solidFill>
              <a:latin typeface="+mj-lt"/>
              <a:sym typeface="Symbol" panose="05050102010706020507" pitchFamily="18" charset="2"/>
            </a:endParaRPr>
          </a:p>
          <a:p>
            <a:pPr lvl="0" eaLnBrk="0" hangingPunct="0">
              <a:spcBef>
                <a:spcPct val="0"/>
              </a:spcBef>
              <a:defRPr/>
            </a:pPr>
            <a:endParaRPr lang="en-US" altLang="en-US" sz="2400" dirty="0">
              <a:solidFill>
                <a:srgbClr val="FFFFFF"/>
              </a:solidFill>
              <a:latin typeface="+mj-lt"/>
              <a:sym typeface="Symbol" panose="05050102010706020507" pitchFamily="18" charset="2"/>
            </a:endParaRPr>
          </a:p>
        </p:txBody>
      </p:sp>
      <p:sp>
        <p:nvSpPr>
          <p:cNvPr id="60" name="Rectangle 23">
            <a:extLst>
              <a:ext uri="{FF2B5EF4-FFF2-40B4-BE49-F238E27FC236}">
                <a16:creationId xmlns:a16="http://schemas.microsoft.com/office/drawing/2014/main" id="{D5995AF1-AEBD-499E-9756-5B084741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0601" y="5082932"/>
            <a:ext cx="306365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0" hangingPunct="0">
              <a:defRPr/>
            </a:pPr>
            <a:r>
              <a:rPr lang="en-US" altLang="en-US" sz="2400" dirty="0" err="1">
                <a:solidFill>
                  <a:srgbClr val="FFC000"/>
                </a:solidFill>
              </a:rPr>
              <a:t>Def</a:t>
            </a:r>
            <a:r>
              <a:rPr lang="en-US" altLang="en-US" sz="2400" baseline="30000" dirty="0" err="1">
                <a:solidFill>
                  <a:srgbClr val="FFC000"/>
                </a:solidFill>
              </a:rPr>
              <a:t>n</a:t>
            </a:r>
            <a:r>
              <a:rPr lang="en-US" altLang="en-US" sz="2400" dirty="0">
                <a:solidFill>
                  <a:srgbClr val="FFC000"/>
                </a:solidFill>
              </a:rPr>
              <a:t> of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SAT(I</a:t>
            </a:r>
            <a:r>
              <a:rPr lang="en-US" altLang="en-US" sz="2400" baseline="-25000" dirty="0">
                <a:solidFill>
                  <a:srgbClr val="FFC000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)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we need.</a:t>
            </a:r>
          </a:p>
          <a:p>
            <a:pPr lvl="0" algn="l" eaLnBrk="0" hangingPunct="0">
              <a:defRPr/>
            </a:pPr>
            <a:r>
              <a:rPr lang="en-US" altLang="en-US" sz="2400" dirty="0" err="1">
                <a:solidFill>
                  <a:srgbClr val="FFC000"/>
                </a:solidFill>
              </a:rPr>
              <a:t>Def</a:t>
            </a:r>
            <a:r>
              <a:rPr lang="en-US" altLang="en-US" sz="2400" baseline="30000" dirty="0" err="1">
                <a:solidFill>
                  <a:srgbClr val="FFC000"/>
                </a:solidFill>
              </a:rPr>
              <a:t>n</a:t>
            </a:r>
            <a:r>
              <a:rPr lang="en-US" altLang="en-US" sz="2400" dirty="0">
                <a:solidFill>
                  <a:srgbClr val="FFC000"/>
                </a:solidFill>
              </a:rPr>
              <a:t> of oracle</a:t>
            </a:r>
          </a:p>
          <a:p>
            <a:pPr lvl="0" algn="l" eaLnBrk="0" hangingPunct="0">
              <a:defRPr/>
            </a:pPr>
            <a:r>
              <a:rPr lang="en-US" altLang="en-US" sz="2400" dirty="0" err="1">
                <a:solidFill>
                  <a:srgbClr val="FFC000"/>
                </a:solidFill>
              </a:rPr>
              <a:t>Def</a:t>
            </a:r>
            <a:r>
              <a:rPr lang="en-US" altLang="en-US" sz="2400" baseline="30000" dirty="0" err="1">
                <a:solidFill>
                  <a:srgbClr val="FFC000"/>
                </a:solidFill>
              </a:rPr>
              <a:t>n</a:t>
            </a:r>
            <a:r>
              <a:rPr lang="en-US" altLang="en-US" sz="2400" dirty="0">
                <a:solidFill>
                  <a:srgbClr val="FFC000"/>
                </a:solidFill>
              </a:rPr>
              <a:t> of </a:t>
            </a:r>
            <a:r>
              <a:rPr lang="en-US" altLang="en-US" sz="2400" dirty="0" err="1">
                <a:solidFill>
                  <a:srgbClr val="FFC000"/>
                </a:solidFill>
              </a:rPr>
              <a:t>Alg</a:t>
            </a:r>
            <a:r>
              <a:rPr lang="en-US" altLang="en-US" sz="2400" baseline="-25000" dirty="0" err="1">
                <a:solidFill>
                  <a:srgbClr val="FFC000"/>
                </a:solidFill>
                <a:latin typeface="Times New Roman"/>
                <a:sym typeface="Wingdings" panose="05000000000000000000" pitchFamily="2" charset="2"/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  <a:latin typeface="Times New Roman"/>
                <a:sym typeface="Wingdings" panose="05000000000000000000" pitchFamily="2" charset="2"/>
              </a:rPr>
              <a:t>-SAT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C484FE14-7D39-41A7-A566-FCCC2782838C}"/>
              </a:ext>
            </a:extLst>
          </p:cNvPr>
          <p:cNvSpPr/>
          <p:nvPr/>
        </p:nvSpPr>
        <p:spPr bwMode="auto">
          <a:xfrm>
            <a:off x="269384" y="5158409"/>
            <a:ext cx="1020825" cy="1444488"/>
          </a:xfrm>
          <a:custGeom>
            <a:avLst/>
            <a:gdLst>
              <a:gd name="connsiteX0" fmla="*/ 452009 w 584531"/>
              <a:gd name="connsiteY0" fmla="*/ 0 h 1577009"/>
              <a:gd name="connsiteX1" fmla="*/ 1436 w 584531"/>
              <a:gd name="connsiteY1" fmla="*/ 755374 h 1577009"/>
              <a:gd name="connsiteX2" fmla="*/ 584531 w 584531"/>
              <a:gd name="connsiteY2" fmla="*/ 1577009 h 1577009"/>
              <a:gd name="connsiteX0" fmla="*/ 470129 w 1079729"/>
              <a:gd name="connsiteY0" fmla="*/ 0 h 1550505"/>
              <a:gd name="connsiteX1" fmla="*/ 19556 w 1079729"/>
              <a:gd name="connsiteY1" fmla="*/ 755374 h 1550505"/>
              <a:gd name="connsiteX2" fmla="*/ 1079729 w 1079729"/>
              <a:gd name="connsiteY2" fmla="*/ 1550505 h 1550505"/>
              <a:gd name="connsiteX0" fmla="*/ 470129 w 1079729"/>
              <a:gd name="connsiteY0" fmla="*/ 0 h 1550505"/>
              <a:gd name="connsiteX1" fmla="*/ 19556 w 1079729"/>
              <a:gd name="connsiteY1" fmla="*/ 755374 h 1550505"/>
              <a:gd name="connsiteX2" fmla="*/ 1079729 w 1079729"/>
              <a:gd name="connsiteY2" fmla="*/ 1550505 h 1550505"/>
              <a:gd name="connsiteX0" fmla="*/ 420007 w 1029607"/>
              <a:gd name="connsiteY0" fmla="*/ 0 h 1550505"/>
              <a:gd name="connsiteX1" fmla="*/ 22443 w 1029607"/>
              <a:gd name="connsiteY1" fmla="*/ 993913 h 1550505"/>
              <a:gd name="connsiteX2" fmla="*/ 1029607 w 1029607"/>
              <a:gd name="connsiteY2" fmla="*/ 1550505 h 1550505"/>
              <a:gd name="connsiteX0" fmla="*/ 503990 w 1020825"/>
              <a:gd name="connsiteY0" fmla="*/ 0 h 1444488"/>
              <a:gd name="connsiteX1" fmla="*/ 13661 w 1020825"/>
              <a:gd name="connsiteY1" fmla="*/ 887896 h 1444488"/>
              <a:gd name="connsiteX2" fmla="*/ 1020825 w 1020825"/>
              <a:gd name="connsiteY2" fmla="*/ 1444488 h 1444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0825" h="1444488">
                <a:moveTo>
                  <a:pt x="503990" y="0"/>
                </a:moveTo>
                <a:cubicBezTo>
                  <a:pt x="267660" y="246269"/>
                  <a:pt x="-72478" y="647148"/>
                  <a:pt x="13661" y="887896"/>
                </a:cubicBezTo>
                <a:cubicBezTo>
                  <a:pt x="99800" y="1128644"/>
                  <a:pt x="528286" y="1310862"/>
                  <a:pt x="1020825" y="1444488"/>
                </a:cubicBezTo>
              </a:path>
            </a:pathLst>
          </a:custGeom>
          <a:noFill/>
          <a:ln w="38100" cap="flat" cmpd="sng" algn="ctr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7605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3" grpId="0" animBg="1"/>
      <p:bldP spid="3" grpId="1" animBg="1"/>
      <p:bldP spid="3" grpId="2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sp>
        <p:nvSpPr>
          <p:cNvPr id="63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799" y="1371600"/>
            <a:ext cx="3276601" cy="963651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solidFill>
            <a:srgbClr val="000066"/>
          </a:solidFill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Lets do one direction.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Lets just play the game.</a:t>
            </a:r>
            <a:endParaRPr lang="en-CA" sz="2400" dirty="0">
              <a:latin typeface="+mj-lt"/>
            </a:endParaRPr>
          </a:p>
        </p:txBody>
      </p:sp>
      <p:sp>
        <p:nvSpPr>
          <p:cNvPr id="24" name="AutoShape 38">
            <a:extLst>
              <a:ext uri="{FF2B5EF4-FFF2-40B4-BE49-F238E27FC236}">
                <a16:creationId xmlns:a16="http://schemas.microsoft.com/office/drawing/2014/main" id="{CF67E772-9D39-43B4-8159-DD267D0C4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8" y="685800"/>
            <a:ext cx="6477002" cy="595494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solidFill>
            <a:srgbClr val="000066"/>
          </a:solidFill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Need: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  </a:t>
            </a:r>
            <a:r>
              <a:rPr lang="en-US" altLang="en-US" sz="2800" dirty="0">
                <a:latin typeface="+mj-lt"/>
              </a:rPr>
              <a:t>[</a:t>
            </a:r>
            <a:r>
              <a:rPr lang="en-CA" altLang="en-US" sz="2400" dirty="0">
                <a:latin typeface="+mj-lt"/>
              </a:rPr>
              <a:t>SAT(I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latin typeface="+mj-lt"/>
              </a:rPr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</a:t>
            </a:r>
            <a:r>
              <a:rPr lang="en-CA" altLang="en-US" sz="2400" dirty="0">
                <a:latin typeface="+mj-lt"/>
              </a:rPr>
              <a:t> C</a:t>
            </a:r>
            <a:r>
              <a:rPr lang="en-CA" sz="2400" dirty="0">
                <a:latin typeface="+mj-lt"/>
              </a:rPr>
              <a:t>ard(Map(I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CA" sz="2400" dirty="0">
                <a:latin typeface="+mj-lt"/>
              </a:rPr>
              <a:t>))</a:t>
            </a:r>
            <a:r>
              <a:rPr lang="en-CA" sz="2800" dirty="0">
                <a:latin typeface="+mj-lt"/>
              </a:rPr>
              <a:t>]</a:t>
            </a:r>
            <a:endParaRPr lang="en-CA" sz="2400" dirty="0">
              <a:latin typeface="+mj-lt"/>
            </a:endParaRPr>
          </a:p>
        </p:txBody>
      </p:sp>
      <p:sp>
        <p:nvSpPr>
          <p:cNvPr id="21" name="AutoShape 46">
            <a:extLst>
              <a:ext uri="{FF2B5EF4-FFF2-40B4-BE49-F238E27FC236}">
                <a16:creationId xmlns:a16="http://schemas.microsoft.com/office/drawing/2014/main" id="{0C31F5B2-B855-43A0-AE82-E2760FFBA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3810000"/>
            <a:ext cx="6400800" cy="1219200"/>
          </a:xfrm>
          <a:prstGeom prst="wedgeRoundRectCallout">
            <a:avLst>
              <a:gd name="adj1" fmla="val -38167"/>
              <a:gd name="adj2" fmla="val -5408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400" dirty="0"/>
              <a:t>I am invested in proving that the sentence is true.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produce a good object when it is a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$.</a:t>
            </a:r>
            <a:r>
              <a:rPr lang="en-US" altLang="en-US" sz="2400" dirty="0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And get help from the Oracle.</a:t>
            </a:r>
          </a:p>
        </p:txBody>
      </p:sp>
      <p:sp>
        <p:nvSpPr>
          <p:cNvPr id="22" name="AutoShape 58">
            <a:extLst>
              <a:ext uri="{FF2B5EF4-FFF2-40B4-BE49-F238E27FC236}">
                <a16:creationId xmlns:a16="http://schemas.microsoft.com/office/drawing/2014/main" id="{1BC72E6A-8115-486D-9E23-EF674B88F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8" y="5165017"/>
            <a:ext cx="6972480" cy="1326418"/>
          </a:xfrm>
          <a:prstGeom prst="wedgeRoundRectCallout">
            <a:avLst>
              <a:gd name="adj1" fmla="val 55292"/>
              <a:gd name="adj2" fmla="val -4694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/>
              <a:t>I am invested in proving that the sentence is false.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/>
              <a:t>Or at least giving the prover as hard of a time as I can.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produce a worst-case object when it is a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/>
              <a:t>.</a:t>
            </a:r>
          </a:p>
        </p:txBody>
      </p:sp>
      <p:sp>
        <p:nvSpPr>
          <p:cNvPr id="45" name="AutoShape 58">
            <a:extLst>
              <a:ext uri="{FF2B5EF4-FFF2-40B4-BE49-F238E27FC236}">
                <a16:creationId xmlns:a16="http://schemas.microsoft.com/office/drawing/2014/main" id="{7F95FB6A-6390-4B76-839F-68E2602EC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148" y="2417708"/>
            <a:ext cx="5702852" cy="1219200"/>
          </a:xfrm>
          <a:prstGeom prst="wedgeRoundRectCallout">
            <a:avLst>
              <a:gd name="adj1" fmla="val 27538"/>
              <a:gd name="adj2" fmla="val -6727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/>
              <a:t>When proving </a:t>
            </a:r>
            <a:r>
              <a:rPr lang="en-US" sz="2400" dirty="0">
                <a:solidFill>
                  <a:schemeClr val="tx2"/>
                </a:solidFill>
                <a:latin typeface="Symbol" pitchFamily="18" charset="2"/>
              </a:rPr>
              <a:t>A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</a:t>
            </a:r>
            <a:r>
              <a:rPr lang="en-US" sz="2400" dirty="0"/>
              <a:t>, we assume </a:t>
            </a:r>
            <a:r>
              <a:rPr lang="en-US" sz="2400" dirty="0">
                <a:solidFill>
                  <a:schemeClr val="tx2"/>
                </a:solidFill>
              </a:rPr>
              <a:t>A</a:t>
            </a:r>
            <a:r>
              <a:rPr 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/>
              <a:t>as the </a:t>
            </a:r>
            <a:r>
              <a:rPr lang="en-US" sz="2400" dirty="0">
                <a:solidFill>
                  <a:schemeClr val="tx2"/>
                </a:solidFill>
              </a:rPr>
              <a:t>oracle</a:t>
            </a:r>
            <a:r>
              <a:rPr lang="en-US" sz="2400" dirty="0"/>
              <a:t>, I reassure you and help you </a:t>
            </a:r>
            <a:br>
              <a:rPr lang="en-US" sz="2400" dirty="0"/>
            </a:br>
            <a:r>
              <a:rPr lang="en-US" sz="2400" dirty="0"/>
              <a:t>manifest the fact that </a:t>
            </a:r>
            <a:r>
              <a:rPr lang="en-US" sz="2400" dirty="0">
                <a:solidFill>
                  <a:schemeClr val="tx2"/>
                </a:solidFill>
              </a:rPr>
              <a:t>A</a:t>
            </a:r>
            <a:r>
              <a:rPr lang="en-US" sz="2400" dirty="0"/>
              <a:t> is true. </a:t>
            </a:r>
            <a:endParaRPr lang="en-US" altLang="en-US" sz="2400" dirty="0"/>
          </a:p>
        </p:txBody>
      </p:sp>
      <p:pic>
        <p:nvPicPr>
          <p:cNvPr id="46" name="Picture 2" descr="http://www.swordofthespirit.net/bulwark/mosesbush.gif">
            <a:extLst>
              <a:ext uri="{FF2B5EF4-FFF2-40B4-BE49-F238E27FC236}">
                <a16:creationId xmlns:a16="http://schemas.microsoft.com/office/drawing/2014/main" id="{BA699286-EF39-4F29-8FBD-3C33DFAC7F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" name="Group 21">
            <a:extLst>
              <a:ext uri="{FF2B5EF4-FFF2-40B4-BE49-F238E27FC236}">
                <a16:creationId xmlns:a16="http://schemas.microsoft.com/office/drawing/2014/main" id="{5251B8F2-478B-4C5C-8336-44505E412BC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2450" y="685800"/>
            <a:ext cx="914400" cy="1352572"/>
            <a:chOff x="4560" y="1645"/>
            <a:chExt cx="849" cy="1475"/>
          </a:xfrm>
        </p:grpSpPr>
        <p:grpSp>
          <p:nvGrpSpPr>
            <p:cNvPr id="25" name="Group 22">
              <a:extLst>
                <a:ext uri="{FF2B5EF4-FFF2-40B4-BE49-F238E27FC236}">
                  <a16:creationId xmlns:a16="http://schemas.microsoft.com/office/drawing/2014/main" id="{22AE44F6-64E9-4FCC-B11A-078B29635A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4" name="Freeform 23">
                <a:extLst>
                  <a:ext uri="{FF2B5EF4-FFF2-40B4-BE49-F238E27FC236}">
                    <a16:creationId xmlns:a16="http://schemas.microsoft.com/office/drawing/2014/main" id="{D803537B-C499-4223-8E2D-10FF8B8FD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24">
                <a:extLst>
                  <a:ext uri="{FF2B5EF4-FFF2-40B4-BE49-F238E27FC236}">
                    <a16:creationId xmlns:a16="http://schemas.microsoft.com/office/drawing/2014/main" id="{7C3D9161-4CAD-4B4D-BFED-4EBAE32DF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25">
                <a:extLst>
                  <a:ext uri="{FF2B5EF4-FFF2-40B4-BE49-F238E27FC236}">
                    <a16:creationId xmlns:a16="http://schemas.microsoft.com/office/drawing/2014/main" id="{AA6A9282-ACB9-4295-8541-C08D1BBBB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26">
                <a:extLst>
                  <a:ext uri="{FF2B5EF4-FFF2-40B4-BE49-F238E27FC236}">
                    <a16:creationId xmlns:a16="http://schemas.microsoft.com/office/drawing/2014/main" id="{038DA08F-56A4-4D85-B0E7-E07EBD733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27">
                <a:extLst>
                  <a:ext uri="{FF2B5EF4-FFF2-40B4-BE49-F238E27FC236}">
                    <a16:creationId xmlns:a16="http://schemas.microsoft.com/office/drawing/2014/main" id="{2597DF5D-9819-4000-A522-5A7FF361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8">
                <a:extLst>
                  <a:ext uri="{FF2B5EF4-FFF2-40B4-BE49-F238E27FC236}">
                    <a16:creationId xmlns:a16="http://schemas.microsoft.com/office/drawing/2014/main" id="{77654F67-A3CC-4B42-B076-2BAAC6FBF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29">
                <a:extLst>
                  <a:ext uri="{FF2B5EF4-FFF2-40B4-BE49-F238E27FC236}">
                    <a16:creationId xmlns:a16="http://schemas.microsoft.com/office/drawing/2014/main" id="{4CB08B5E-1947-44C4-B772-7DC2E3F77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" name="Group 30">
              <a:extLst>
                <a:ext uri="{FF2B5EF4-FFF2-40B4-BE49-F238E27FC236}">
                  <a16:creationId xmlns:a16="http://schemas.microsoft.com/office/drawing/2014/main" id="{0F4D354B-3055-4972-B65B-E395911625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E3FDE6E2-3831-48A4-A6D3-953FA36B3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61890434-2608-45AD-AEE5-5796D1852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" name="Group 33">
              <a:extLst>
                <a:ext uri="{FF2B5EF4-FFF2-40B4-BE49-F238E27FC236}">
                  <a16:creationId xmlns:a16="http://schemas.microsoft.com/office/drawing/2014/main" id="{94FD2BCA-D63E-4F6D-998A-600070D794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28" name="Oval 34">
                <a:extLst>
                  <a:ext uri="{FF2B5EF4-FFF2-40B4-BE49-F238E27FC236}">
                    <a16:creationId xmlns:a16="http://schemas.microsoft.com/office/drawing/2014/main" id="{3CEC1B67-E2A5-4089-9103-4736753DA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9" name="Oval 35">
                <a:extLst>
                  <a:ext uri="{FF2B5EF4-FFF2-40B4-BE49-F238E27FC236}">
                    <a16:creationId xmlns:a16="http://schemas.microsoft.com/office/drawing/2014/main" id="{4356BD13-587D-448E-9ECD-58C90F95F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30" name="Oval 36">
                <a:extLst>
                  <a:ext uri="{FF2B5EF4-FFF2-40B4-BE49-F238E27FC236}">
                    <a16:creationId xmlns:a16="http://schemas.microsoft.com/office/drawing/2014/main" id="{EC9AA047-E328-406D-8B12-121B39788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31" name="Oval 37">
                <a:extLst>
                  <a:ext uri="{FF2B5EF4-FFF2-40B4-BE49-F238E27FC236}">
                    <a16:creationId xmlns:a16="http://schemas.microsoft.com/office/drawing/2014/main" id="{A51EDB45-DE4F-491F-9A3A-74F686A2C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8776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21" grpId="0" animBg="1"/>
      <p:bldP spid="22" grpId="0" animBg="1"/>
      <p:bldP spid="45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AutoShape 38">
            <a:extLst>
              <a:ext uri="{FF2B5EF4-FFF2-40B4-BE49-F238E27FC236}">
                <a16:creationId xmlns:a16="http://schemas.microsoft.com/office/drawing/2014/main" id="{3822AF42-8A70-4082-9948-688558EBD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8" y="685800"/>
            <a:ext cx="6477002" cy="595494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solidFill>
            <a:srgbClr val="000066"/>
          </a:solidFill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Need: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  </a:t>
            </a:r>
            <a:r>
              <a:rPr lang="en-US" altLang="en-US" sz="2800" dirty="0">
                <a:latin typeface="+mj-lt"/>
              </a:rPr>
              <a:t>[</a:t>
            </a:r>
            <a:r>
              <a:rPr lang="en-CA" altLang="en-US" sz="2400" dirty="0">
                <a:latin typeface="+mj-lt"/>
              </a:rPr>
              <a:t>SAT(I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latin typeface="+mj-lt"/>
              </a:rPr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</a:t>
            </a:r>
            <a:r>
              <a:rPr lang="en-CA" altLang="en-US" sz="2400" dirty="0">
                <a:latin typeface="+mj-lt"/>
              </a:rPr>
              <a:t> C</a:t>
            </a:r>
            <a:r>
              <a:rPr lang="en-CA" sz="2400" dirty="0">
                <a:latin typeface="+mj-lt"/>
              </a:rPr>
              <a:t>ard(Map(I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CA" sz="2400" dirty="0">
                <a:latin typeface="+mj-lt"/>
              </a:rPr>
              <a:t>))</a:t>
            </a:r>
            <a:r>
              <a:rPr lang="en-CA" sz="2800" dirty="0">
                <a:latin typeface="+mj-lt"/>
              </a:rPr>
              <a:t>]</a:t>
            </a:r>
            <a:endParaRPr lang="en-CA" sz="2400" dirty="0">
              <a:latin typeface="+mj-lt"/>
            </a:endParaRPr>
          </a:p>
        </p:txBody>
      </p:sp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sp>
        <p:nvSpPr>
          <p:cNvPr id="63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9" y="1322349"/>
            <a:ext cx="5410201" cy="1649451"/>
          </a:xfrm>
          <a:prstGeom prst="wedgeRoundRectCallout">
            <a:avLst>
              <a:gd name="adj1" fmla="val 55422"/>
              <a:gd name="adj2" fmla="val -29517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 I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latin typeface="+mj-lt"/>
              </a:rPr>
              <a:t> be arbitrary input to clause-sat.</a:t>
            </a:r>
          </a:p>
          <a:p>
            <a:pPr lvl="0"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  </a:t>
            </a:r>
            <a:r>
              <a:rPr lang="en-CA" altLang="en-US" sz="2400" dirty="0" err="1">
                <a:latin typeface="+mj-lt"/>
              </a:rPr>
              <a:t>eg</a:t>
            </a:r>
            <a:r>
              <a:rPr lang="en-CA" altLang="en-US" sz="2400" dirty="0">
                <a:latin typeface="+mj-lt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sym typeface="Symbol" pitchFamily="18" charset="2"/>
              </a:rPr>
              <a:t>(a or </a:t>
            </a:r>
            <a:r>
              <a:rPr lang="el-GR" altLang="en-US" sz="2400" dirty="0">
                <a:solidFill>
                  <a:srgbClr val="FF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b or c)  and</a:t>
            </a:r>
            <a:r>
              <a:rPr lang="el-GR" altLang="en-US" sz="2400" dirty="0">
                <a:solidFill>
                  <a:srgbClr val="FF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sym typeface="Symbol" pitchFamily="18" charset="2"/>
              </a:rPr>
              <a:t>(</a:t>
            </a:r>
            <a:r>
              <a:rPr lang="el-GR" altLang="en-US" sz="2400" dirty="0">
                <a:solidFill>
                  <a:srgbClr val="FF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sym typeface="Symbol" pitchFamily="18" charset="2"/>
              </a:rPr>
              <a:t>a or </a:t>
            </a:r>
            <a:r>
              <a:rPr lang="el-GR" altLang="en-US" sz="2400" dirty="0">
                <a:solidFill>
                  <a:srgbClr val="FF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b or </a:t>
            </a:r>
            <a:r>
              <a:rPr lang="el-GR" altLang="en-US" sz="2400" dirty="0">
                <a:solidFill>
                  <a:srgbClr val="FF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c)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sym typeface="Symbol" pitchFamily="18" charset="2"/>
              </a:rPr>
              <a:t></a:t>
            </a:r>
            <a:endParaRPr lang="en-CA" altLang="en-US" sz="2400" dirty="0">
              <a:latin typeface="+mj-lt"/>
            </a:endParaRPr>
          </a:p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 I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CA" altLang="en-US" sz="2400" dirty="0">
                <a:solidFill>
                  <a:srgbClr val="FFFFFF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= Map(I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solidFill>
                  <a:srgbClr val="FFFFFF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), eg</a:t>
            </a: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2"/>
          <a:srcRect l="11302" t="3267"/>
          <a:stretch/>
        </p:blipFill>
        <p:spPr>
          <a:xfrm>
            <a:off x="4663266" y="2259970"/>
            <a:ext cx="1661334" cy="635630"/>
          </a:xfrm>
          <a:prstGeom prst="rect">
            <a:avLst/>
          </a:prstGeom>
        </p:spPr>
      </p:pic>
      <p:grpSp>
        <p:nvGrpSpPr>
          <p:cNvPr id="33" name="Group 32"/>
          <p:cNvGrpSpPr/>
          <p:nvPr/>
        </p:nvGrpSpPr>
        <p:grpSpPr>
          <a:xfrm>
            <a:off x="4616450" y="4868346"/>
            <a:ext cx="4222750" cy="1823638"/>
            <a:chOff x="4724400" y="4519648"/>
            <a:chExt cx="4222750" cy="1823638"/>
          </a:xfrm>
        </p:grpSpPr>
        <p:grpSp>
          <p:nvGrpSpPr>
            <p:cNvPr id="34" name="Group 33"/>
            <p:cNvGrpSpPr/>
            <p:nvPr/>
          </p:nvGrpSpPr>
          <p:grpSpPr>
            <a:xfrm>
              <a:off x="4724400" y="4527881"/>
              <a:ext cx="3403600" cy="1815405"/>
              <a:chOff x="4724400" y="4527881"/>
              <a:chExt cx="3403600" cy="1815405"/>
            </a:xfrm>
          </p:grpSpPr>
          <p:grpSp>
            <p:nvGrpSpPr>
              <p:cNvPr id="65" name="Group 64"/>
              <p:cNvGrpSpPr/>
              <p:nvPr/>
            </p:nvGrpSpPr>
            <p:grpSpPr>
              <a:xfrm>
                <a:off x="4724400" y="456082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119" name="Rectangle 118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20" name="Oval 119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21" name="Oval 120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22" name="Oval 121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23" name="Oval 122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24" name="Oval 123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25" name="Oval 124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26" name="Oval 125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27" name="Rectangle 126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a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128" name="Straight Connector 127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6" name="Group 65"/>
              <p:cNvGrpSpPr/>
              <p:nvPr/>
            </p:nvGrpSpPr>
            <p:grpSpPr>
              <a:xfrm>
                <a:off x="5422900" y="4552586"/>
                <a:ext cx="609600" cy="1782465"/>
                <a:chOff x="1358900" y="3475335"/>
                <a:chExt cx="609600" cy="1782465"/>
              </a:xfrm>
            </p:grpSpPr>
            <p:sp>
              <p:nvSpPr>
                <p:cNvPr id="108" name="Rectangle 107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09" name="Oval 108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10" name="Oval 109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11" name="Oval 110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12" name="Oval 111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13" name="Oval 112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14" name="Oval 113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15" name="Oval 114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16" name="Oval 115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17" name="Rectangle 116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b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118" name="Straight Connector 117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7" name="Group 66"/>
              <p:cNvGrpSpPr/>
              <p:nvPr/>
            </p:nvGrpSpPr>
            <p:grpSpPr>
              <a:xfrm>
                <a:off x="6121400" y="454435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99" name="Rectangle 98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00" name="Oval 99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01" name="Oval 100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02" name="Oval 101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03" name="Oval 102"/>
                <p:cNvSpPr/>
                <p:nvPr/>
              </p:nvSpPr>
              <p:spPr bwMode="auto">
                <a:xfrm>
                  <a:off x="1422400" y="41719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04" name="Oval 103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05" name="Oval 104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06" name="Rectangle 105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c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107" name="Straight Connector 106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8" name="Group 67"/>
              <p:cNvGrpSpPr/>
              <p:nvPr/>
            </p:nvGrpSpPr>
            <p:grpSpPr>
              <a:xfrm>
                <a:off x="6819900" y="4536116"/>
                <a:ext cx="609600" cy="1782465"/>
                <a:chOff x="1358900" y="3475335"/>
                <a:chExt cx="609600" cy="1782465"/>
              </a:xfrm>
            </p:grpSpPr>
            <p:sp>
              <p:nvSpPr>
                <p:cNvPr id="88" name="Rectangle 87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89" name="Oval 88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90" name="Oval 89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91" name="Oval 90"/>
                <p:cNvSpPr/>
                <p:nvPr/>
              </p:nvSpPr>
              <p:spPr bwMode="auto">
                <a:xfrm>
                  <a:off x="1689100" y="44386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92" name="Oval 91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93" name="Oval 92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94" name="Oval 93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95" name="Oval 94"/>
                <p:cNvSpPr/>
                <p:nvPr/>
              </p:nvSpPr>
              <p:spPr bwMode="auto">
                <a:xfrm>
                  <a:off x="1422400" y="49911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96" name="Rectangle 95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d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98" name="Straight Connector 97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9" name="Group 68"/>
              <p:cNvGrpSpPr/>
              <p:nvPr/>
            </p:nvGrpSpPr>
            <p:grpSpPr>
              <a:xfrm>
                <a:off x="7518400" y="4527881"/>
                <a:ext cx="609600" cy="1782465"/>
                <a:chOff x="1358900" y="3475335"/>
                <a:chExt cx="609600" cy="1782465"/>
              </a:xfrm>
            </p:grpSpPr>
            <p:sp>
              <p:nvSpPr>
                <p:cNvPr id="70" name="Rectangle 69"/>
                <p:cNvSpPr/>
                <p:nvPr/>
              </p:nvSpPr>
              <p:spPr bwMode="auto">
                <a:xfrm>
                  <a:off x="1358900" y="3581400"/>
                  <a:ext cx="609600" cy="1676400"/>
                </a:xfrm>
                <a:prstGeom prst="rect">
                  <a:avLst/>
                </a:prstGeom>
                <a:solidFill>
                  <a:srgbClr val="FFC000"/>
                </a:solidFill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1" name="Oval 70"/>
                <p:cNvSpPr/>
                <p:nvPr/>
              </p:nvSpPr>
              <p:spPr bwMode="auto">
                <a:xfrm>
                  <a:off x="1689100" y="38925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2" name="Oval 71"/>
                <p:cNvSpPr/>
                <p:nvPr/>
              </p:nvSpPr>
              <p:spPr bwMode="auto">
                <a:xfrm>
                  <a:off x="1689100" y="41656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3" name="Oval 72"/>
                <p:cNvSpPr/>
                <p:nvPr/>
              </p:nvSpPr>
              <p:spPr bwMode="auto">
                <a:xfrm>
                  <a:off x="1689100" y="47117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4" name="Oval 73"/>
                <p:cNvSpPr/>
                <p:nvPr/>
              </p:nvSpPr>
              <p:spPr bwMode="auto">
                <a:xfrm>
                  <a:off x="1689100" y="49847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5" name="Oval 74"/>
                <p:cNvSpPr/>
                <p:nvPr/>
              </p:nvSpPr>
              <p:spPr bwMode="auto">
                <a:xfrm>
                  <a:off x="1422400" y="38989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6" name="Oval 75"/>
                <p:cNvSpPr/>
                <p:nvPr/>
              </p:nvSpPr>
              <p:spPr bwMode="auto">
                <a:xfrm>
                  <a:off x="1422400" y="444500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7" name="Oval 76"/>
                <p:cNvSpPr/>
                <p:nvPr/>
              </p:nvSpPr>
              <p:spPr bwMode="auto">
                <a:xfrm>
                  <a:off x="1422400" y="4718050"/>
                  <a:ext cx="203200" cy="222250"/>
                </a:xfrm>
                <a:prstGeom prst="ellipse">
                  <a:avLst/>
                </a:prstGeom>
                <a:solidFill>
                  <a:srgbClr val="000066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78" name="Rectangle 77"/>
                <p:cNvSpPr/>
                <p:nvPr/>
              </p:nvSpPr>
              <p:spPr>
                <a:xfrm>
                  <a:off x="1485900" y="3475335"/>
                  <a:ext cx="38100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e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87" name="Straight Connector 86"/>
                <p:cNvCxnSpPr/>
                <p:nvPr/>
              </p:nvCxnSpPr>
              <p:spPr bwMode="auto">
                <a:xfrm>
                  <a:off x="1358900" y="3848100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5" name="Group 34"/>
            <p:cNvGrpSpPr/>
            <p:nvPr/>
          </p:nvGrpSpPr>
          <p:grpSpPr>
            <a:xfrm>
              <a:off x="8229600" y="4519648"/>
              <a:ext cx="717550" cy="1822943"/>
              <a:chOff x="8509000" y="4519648"/>
              <a:chExt cx="717550" cy="1822943"/>
            </a:xfrm>
          </p:grpSpPr>
          <p:sp>
            <p:nvSpPr>
              <p:cNvPr id="36" name="Rectangle 35"/>
              <p:cNvSpPr/>
              <p:nvPr/>
            </p:nvSpPr>
            <p:spPr bwMode="auto">
              <a:xfrm>
                <a:off x="8547100" y="4625711"/>
                <a:ext cx="609600" cy="1676400"/>
              </a:xfrm>
              <a:prstGeom prst="rect">
                <a:avLst/>
              </a:prstGeom>
              <a:solidFill>
                <a:schemeClr val="tx1"/>
              </a:solidFill>
              <a:ln w="254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7" name="Oval 36"/>
              <p:cNvSpPr/>
              <p:nvPr/>
            </p:nvSpPr>
            <p:spPr bwMode="auto">
              <a:xfrm>
                <a:off x="8877300" y="49368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8" name="Oval 37"/>
              <p:cNvSpPr/>
              <p:nvPr/>
            </p:nvSpPr>
            <p:spPr bwMode="auto">
              <a:xfrm>
                <a:off x="8877300" y="52099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39" name="Oval 38"/>
              <p:cNvSpPr/>
              <p:nvPr/>
            </p:nvSpPr>
            <p:spPr bwMode="auto">
              <a:xfrm>
                <a:off x="8877300" y="54829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0" name="Oval 39"/>
              <p:cNvSpPr/>
              <p:nvPr/>
            </p:nvSpPr>
            <p:spPr bwMode="auto">
              <a:xfrm>
                <a:off x="8877300" y="57560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1" name="Oval 40"/>
              <p:cNvSpPr/>
              <p:nvPr/>
            </p:nvSpPr>
            <p:spPr bwMode="auto">
              <a:xfrm>
                <a:off x="8877300" y="60290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2" name="Oval 41"/>
              <p:cNvSpPr/>
              <p:nvPr/>
            </p:nvSpPr>
            <p:spPr bwMode="auto">
              <a:xfrm>
                <a:off x="8610600" y="49432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3" name="Oval 42"/>
              <p:cNvSpPr/>
              <p:nvPr/>
            </p:nvSpPr>
            <p:spPr bwMode="auto">
              <a:xfrm>
                <a:off x="8610600" y="52162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4" name="Oval 43"/>
              <p:cNvSpPr/>
              <p:nvPr/>
            </p:nvSpPr>
            <p:spPr bwMode="auto">
              <a:xfrm>
                <a:off x="8610600" y="54893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5" name="Oval 44"/>
              <p:cNvSpPr/>
              <p:nvPr/>
            </p:nvSpPr>
            <p:spPr bwMode="auto">
              <a:xfrm>
                <a:off x="8610600" y="57623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6" name="Oval 45"/>
              <p:cNvSpPr/>
              <p:nvPr/>
            </p:nvSpPr>
            <p:spPr bwMode="auto">
              <a:xfrm>
                <a:off x="8610600" y="60354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8509000" y="4519648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box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48" name="Straight Connector 47"/>
              <p:cNvCxnSpPr/>
              <p:nvPr/>
            </p:nvCxnSpPr>
            <p:spPr bwMode="auto">
              <a:xfrm>
                <a:off x="8547100" y="4892411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" name="Rectangle 48"/>
              <p:cNvSpPr/>
              <p:nvPr/>
            </p:nvSpPr>
            <p:spPr>
              <a:xfrm>
                <a:off x="8553450" y="479388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8559800" y="5062471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8559800" y="533105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8553450" y="5618691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8553450" y="588092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</p:grpSp>
      </p:grpSp>
      <p:sp>
        <p:nvSpPr>
          <p:cNvPr id="130" name="Rectangle 129"/>
          <p:cNvSpPr/>
          <p:nvPr/>
        </p:nvSpPr>
        <p:spPr>
          <a:xfrm>
            <a:off x="914400" y="4099795"/>
            <a:ext cx="3822700" cy="26161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Clause-SAT: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 </a:t>
            </a:r>
            <a:r>
              <a:rPr lang="en-US" sz="2400" dirty="0"/>
              <a:t>I</a:t>
            </a:r>
            <a:r>
              <a:rPr lang="en-US" altLang="en-US" sz="2400" baseline="-25000" dirty="0">
                <a:sym typeface="Wingdings" panose="05000000000000000000" pitchFamily="2" charset="2"/>
              </a:rPr>
              <a:t>C-SAT</a:t>
            </a:r>
            <a:r>
              <a:rPr lang="en-US" sz="2400" dirty="0"/>
              <a:t>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</a:p>
          <a:p>
            <a:pPr algn="l"/>
            <a:r>
              <a:rPr lang="en-CA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</a:p>
          <a:p>
            <a:pPr algn="l"/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US" sz="1800" dirty="0"/>
              <a:t>(  a or ⌐b or               d       ) and </a:t>
            </a:r>
            <a:br>
              <a:rPr lang="en-US" sz="1800" dirty="0"/>
            </a:br>
            <a:r>
              <a:rPr lang="en-US" sz="1800" dirty="0"/>
              <a:t>      (⌐a or           ⌐c or     d or e) and </a:t>
            </a:r>
            <a:br>
              <a:rPr lang="en-US" sz="1800" dirty="0"/>
            </a:br>
            <a:r>
              <a:rPr lang="en-US" sz="1800" dirty="0"/>
              <a:t>      (            b or ⌐c or          ⌐e) and </a:t>
            </a:r>
            <a:br>
              <a:rPr lang="en-US" sz="1800" dirty="0"/>
            </a:br>
            <a:r>
              <a:rPr lang="en-US" sz="1800" dirty="0"/>
              <a:t>      (                      c or  ⌐d       ) and </a:t>
            </a:r>
            <a:br>
              <a:rPr lang="en-US" sz="1800" dirty="0"/>
            </a:br>
            <a:r>
              <a:rPr lang="en-US" sz="1800" dirty="0"/>
              <a:t>      (⌐a or           ⌐c or            e) 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4572000" y="4045803"/>
            <a:ext cx="226695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Card-Puzzle: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2"/>
                </a:solidFill>
              </a:rPr>
              <a:t>Input:</a:t>
            </a:r>
            <a:r>
              <a:rPr lang="en-US" sz="2400" dirty="0"/>
              <a:t> I</a:t>
            </a:r>
            <a:r>
              <a:rPr lang="en-US" altLang="en-US" sz="2400" baseline="-25000" dirty="0">
                <a:sym typeface="Wingdings" panose="05000000000000000000" pitchFamily="2" charset="2"/>
              </a:rPr>
              <a:t>CP</a:t>
            </a:r>
            <a:r>
              <a:rPr lang="en-US" sz="2400" dirty="0"/>
              <a:t> </a:t>
            </a:r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endParaRPr lang="en-US" sz="2400" dirty="0">
              <a:sym typeface="Symbol" panose="05050102010706020507" pitchFamily="18" charset="2"/>
            </a:endParaRPr>
          </a:p>
        </p:txBody>
      </p:sp>
      <p:sp>
        <p:nvSpPr>
          <p:cNvPr id="129" name="Oval 128"/>
          <p:cNvSpPr/>
          <p:nvPr/>
        </p:nvSpPr>
        <p:spPr bwMode="auto">
          <a:xfrm>
            <a:off x="2146852" y="689419"/>
            <a:ext cx="1129748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33" name="Group 21">
            <a:extLst>
              <a:ext uri="{FF2B5EF4-FFF2-40B4-BE49-F238E27FC236}">
                <a16:creationId xmlns:a16="http://schemas.microsoft.com/office/drawing/2014/main" id="{F9248711-6847-48E3-A67C-16992B9DF4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2450" y="685800"/>
            <a:ext cx="914400" cy="1352572"/>
            <a:chOff x="4560" y="1645"/>
            <a:chExt cx="849" cy="1475"/>
          </a:xfrm>
        </p:grpSpPr>
        <p:grpSp>
          <p:nvGrpSpPr>
            <p:cNvPr id="134" name="Group 22">
              <a:extLst>
                <a:ext uri="{FF2B5EF4-FFF2-40B4-BE49-F238E27FC236}">
                  <a16:creationId xmlns:a16="http://schemas.microsoft.com/office/drawing/2014/main" id="{DE955FB0-F46F-4BD9-80A7-934340C7D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43" name="Freeform 23">
                <a:extLst>
                  <a:ext uri="{FF2B5EF4-FFF2-40B4-BE49-F238E27FC236}">
                    <a16:creationId xmlns:a16="http://schemas.microsoft.com/office/drawing/2014/main" id="{DA83F8DD-A3F8-407C-A04E-2858E8725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24">
                <a:extLst>
                  <a:ext uri="{FF2B5EF4-FFF2-40B4-BE49-F238E27FC236}">
                    <a16:creationId xmlns:a16="http://schemas.microsoft.com/office/drawing/2014/main" id="{D7C48A10-8230-42DD-B187-8E86FED09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25">
                <a:extLst>
                  <a:ext uri="{FF2B5EF4-FFF2-40B4-BE49-F238E27FC236}">
                    <a16:creationId xmlns:a16="http://schemas.microsoft.com/office/drawing/2014/main" id="{FC59E79E-1AA9-44A5-9834-4FFA445BF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26">
                <a:extLst>
                  <a:ext uri="{FF2B5EF4-FFF2-40B4-BE49-F238E27FC236}">
                    <a16:creationId xmlns:a16="http://schemas.microsoft.com/office/drawing/2014/main" id="{3844164A-0538-4158-B00C-96ED84ECB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27">
                <a:extLst>
                  <a:ext uri="{FF2B5EF4-FFF2-40B4-BE49-F238E27FC236}">
                    <a16:creationId xmlns:a16="http://schemas.microsoft.com/office/drawing/2014/main" id="{23C1A426-2403-4A91-8DA3-0097A1755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28">
                <a:extLst>
                  <a:ext uri="{FF2B5EF4-FFF2-40B4-BE49-F238E27FC236}">
                    <a16:creationId xmlns:a16="http://schemas.microsoft.com/office/drawing/2014/main" id="{5435F142-0DF3-492F-8AAC-9BC2AEE1B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29">
                <a:extLst>
                  <a:ext uri="{FF2B5EF4-FFF2-40B4-BE49-F238E27FC236}">
                    <a16:creationId xmlns:a16="http://schemas.microsoft.com/office/drawing/2014/main" id="{833DC3AD-3E08-4DC3-B3E2-C9310910B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5" name="Group 30">
              <a:extLst>
                <a:ext uri="{FF2B5EF4-FFF2-40B4-BE49-F238E27FC236}">
                  <a16:creationId xmlns:a16="http://schemas.microsoft.com/office/drawing/2014/main" id="{D15F2C04-97DC-4685-8A56-6F08929A23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41" name="Freeform 31">
                <a:extLst>
                  <a:ext uri="{FF2B5EF4-FFF2-40B4-BE49-F238E27FC236}">
                    <a16:creationId xmlns:a16="http://schemas.microsoft.com/office/drawing/2014/main" id="{C23C1674-C051-4F80-9E47-5E10A1574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32">
                <a:extLst>
                  <a:ext uri="{FF2B5EF4-FFF2-40B4-BE49-F238E27FC236}">
                    <a16:creationId xmlns:a16="http://schemas.microsoft.com/office/drawing/2014/main" id="{19187908-26FE-436A-9A7A-0B78E065A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" name="Group 33">
              <a:extLst>
                <a:ext uri="{FF2B5EF4-FFF2-40B4-BE49-F238E27FC236}">
                  <a16:creationId xmlns:a16="http://schemas.microsoft.com/office/drawing/2014/main" id="{5CA4142E-485C-49C7-B889-A4C56C5C4A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37" name="Oval 34">
                <a:extLst>
                  <a:ext uri="{FF2B5EF4-FFF2-40B4-BE49-F238E27FC236}">
                    <a16:creationId xmlns:a16="http://schemas.microsoft.com/office/drawing/2014/main" id="{EE03E5CA-749F-4B06-8EEA-0CE6C7EBD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8" name="Oval 35">
                <a:extLst>
                  <a:ext uri="{FF2B5EF4-FFF2-40B4-BE49-F238E27FC236}">
                    <a16:creationId xmlns:a16="http://schemas.microsoft.com/office/drawing/2014/main" id="{AC2A5C34-A3F4-4C5A-81CC-8C6C5713B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9" name="Oval 36">
                <a:extLst>
                  <a:ext uri="{FF2B5EF4-FFF2-40B4-BE49-F238E27FC236}">
                    <a16:creationId xmlns:a16="http://schemas.microsoft.com/office/drawing/2014/main" id="{1D93C261-8F07-457E-9548-9CE989A7E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0" name="Oval 37">
                <a:extLst>
                  <a:ext uri="{FF2B5EF4-FFF2-40B4-BE49-F238E27FC236}">
                    <a16:creationId xmlns:a16="http://schemas.microsoft.com/office/drawing/2014/main" id="{A58F163C-A783-4AE4-BF02-0EBD45156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17986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130" grpId="0"/>
      <p:bldP spid="131" grpId="0"/>
      <p:bldP spid="12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0D816141-D830-452C-BCA5-1DAA6DBF3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AutoShape 38">
            <a:extLst>
              <a:ext uri="{FF2B5EF4-FFF2-40B4-BE49-F238E27FC236}">
                <a16:creationId xmlns:a16="http://schemas.microsoft.com/office/drawing/2014/main" id="{3BC61E01-4DD2-4A21-9015-E8F11F7AE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8" y="685800"/>
            <a:ext cx="6477002" cy="595494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solidFill>
            <a:srgbClr val="000066"/>
          </a:solidFill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Need: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  </a:t>
            </a:r>
            <a:r>
              <a:rPr lang="en-US" altLang="en-US" sz="2800" dirty="0">
                <a:latin typeface="+mj-lt"/>
              </a:rPr>
              <a:t>[</a:t>
            </a:r>
            <a:r>
              <a:rPr lang="en-CA" altLang="en-US" sz="2400" dirty="0">
                <a:latin typeface="+mj-lt"/>
              </a:rPr>
              <a:t>SAT(I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latin typeface="+mj-lt"/>
              </a:rPr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</a:t>
            </a:r>
            <a:r>
              <a:rPr lang="en-CA" altLang="en-US" sz="2400" dirty="0">
                <a:latin typeface="+mj-lt"/>
              </a:rPr>
              <a:t> C</a:t>
            </a:r>
            <a:r>
              <a:rPr lang="en-CA" sz="2400" dirty="0">
                <a:latin typeface="+mj-lt"/>
              </a:rPr>
              <a:t>ard(Map(I</a:t>
            </a:r>
            <a:r>
              <a:rPr lang="en-US" altLang="en-US" sz="2400" baseline="-25000" dirty="0">
                <a:latin typeface="+mj-lt"/>
                <a:sym typeface="Wingdings" panose="05000000000000000000" pitchFamily="2" charset="2"/>
              </a:rPr>
              <a:t>C-SAT</a:t>
            </a:r>
            <a:r>
              <a:rPr lang="en-CA" sz="2400" dirty="0">
                <a:latin typeface="+mj-lt"/>
              </a:rPr>
              <a:t>))</a:t>
            </a:r>
            <a:r>
              <a:rPr lang="en-CA" sz="2800" dirty="0">
                <a:latin typeface="+mj-lt"/>
              </a:rPr>
              <a:t>]</a:t>
            </a:r>
            <a:endParaRPr lang="en-CA" sz="2400" dirty="0">
              <a:latin typeface="+mj-lt"/>
            </a:endParaRPr>
          </a:p>
        </p:txBody>
      </p:sp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sp>
        <p:nvSpPr>
          <p:cNvPr id="30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340484"/>
            <a:ext cx="7924800" cy="943171"/>
          </a:xfrm>
          <a:prstGeom prst="wedgeRoundRectCallout">
            <a:avLst>
              <a:gd name="adj1" fmla="val 46317"/>
              <a:gd name="adj2" fmla="val -68001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 me promise you C</a:t>
            </a:r>
            <a:r>
              <a:rPr lang="en-CA" sz="2400" dirty="0">
                <a:latin typeface="+mj-lt"/>
              </a:rPr>
              <a:t>ard(</a:t>
            </a:r>
            <a:r>
              <a:rPr lang="en-CA" altLang="en-US" sz="2400" dirty="0">
                <a:latin typeface="+mj-lt"/>
              </a:rPr>
              <a:t>I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CA" sz="2400" dirty="0">
                <a:latin typeface="+mj-lt"/>
              </a:rPr>
              <a:t>), ie </a:t>
            </a:r>
            <a:b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solution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US" altLang="en-US" sz="2400" dirty="0">
                <a:latin typeface="+mj-lt"/>
              </a:rPr>
              <a:t>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 row r,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card z, </a:t>
            </a:r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“Card z covers X in row r”</a:t>
            </a:r>
          </a:p>
        </p:txBody>
      </p:sp>
      <p:sp>
        <p:nvSpPr>
          <p:cNvPr id="32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2" y="2359855"/>
            <a:ext cx="9067800" cy="990600"/>
          </a:xfrm>
          <a:prstGeom prst="wedgeRoundRectCallout">
            <a:avLst>
              <a:gd name="adj1" fmla="val -30607"/>
              <a:gd name="adj2" fmla="val -5667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will play the game to prove SAT(I</a:t>
            </a:r>
            <a:r>
              <a:rPr lang="en-CA" sz="2400" dirty="0">
                <a:latin typeface="+mj-lt"/>
              </a:rPr>
              <a:t>), ie</a:t>
            </a:r>
          </a:p>
          <a:p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solution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,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 clauses C,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var x, “S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 satisfies x in clause C”</a:t>
            </a:r>
          </a:p>
          <a:p>
            <a:pPr>
              <a:spcBef>
                <a:spcPts val="0"/>
              </a:spcBef>
              <a:defRPr/>
            </a:pP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914400" y="4099795"/>
            <a:ext cx="3822700" cy="26161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chemeClr val="tx2"/>
                </a:solidFill>
              </a:rPr>
              <a:t> </a:t>
            </a:r>
          </a:p>
          <a:p>
            <a:pPr algn="l"/>
            <a:endParaRPr lang="en-CA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CA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</a:p>
          <a:p>
            <a:pPr algn="l"/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US" sz="1800" dirty="0"/>
              <a:t>(  a or ⌐b or               d       ) and </a:t>
            </a:r>
            <a:br>
              <a:rPr lang="en-US" sz="1800" dirty="0"/>
            </a:br>
            <a:r>
              <a:rPr lang="en-US" sz="1800" dirty="0"/>
              <a:t>      (⌐a or           ⌐c or     d or e) and </a:t>
            </a:r>
            <a:br>
              <a:rPr lang="en-US" sz="1800" dirty="0"/>
            </a:br>
            <a:r>
              <a:rPr lang="en-US" sz="1800" dirty="0"/>
              <a:t>      (            b or ⌐c or          ⌐e) and </a:t>
            </a:r>
            <a:br>
              <a:rPr lang="en-US" sz="1800" dirty="0"/>
            </a:br>
            <a:r>
              <a:rPr lang="en-US" sz="1800" dirty="0"/>
              <a:t>      (                      c or  ⌐d       ) and </a:t>
            </a:r>
            <a:br>
              <a:rPr lang="en-US" sz="1800" dirty="0"/>
            </a:br>
            <a:r>
              <a:rPr lang="en-US" sz="1800" dirty="0"/>
              <a:t>      (⌐a or           ⌐c or            e) 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54D91F4-8524-4BB7-B80C-4B1343A763C3}"/>
              </a:ext>
            </a:extLst>
          </p:cNvPr>
          <p:cNvSpPr/>
          <p:nvPr/>
        </p:nvSpPr>
        <p:spPr bwMode="auto">
          <a:xfrm>
            <a:off x="5105400" y="662915"/>
            <a:ext cx="2514600" cy="609600"/>
          </a:xfrm>
          <a:prstGeom prst="ellipse">
            <a:avLst/>
          </a:prstGeom>
          <a:noFill/>
          <a:ln w="381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9FBD9EF-2B54-40B2-B3D7-225DF2C55AD8}"/>
              </a:ext>
            </a:extLst>
          </p:cNvPr>
          <p:cNvSpPr/>
          <p:nvPr/>
        </p:nvSpPr>
        <p:spPr bwMode="auto">
          <a:xfrm>
            <a:off x="3276600" y="685800"/>
            <a:ext cx="1600200" cy="609600"/>
          </a:xfrm>
          <a:prstGeom prst="ellipse">
            <a:avLst/>
          </a:prstGeom>
          <a:noFill/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CD36DDC-BA51-406F-8FCF-302145A642FC}"/>
              </a:ext>
            </a:extLst>
          </p:cNvPr>
          <p:cNvGrpSpPr/>
          <p:nvPr/>
        </p:nvGrpSpPr>
        <p:grpSpPr>
          <a:xfrm>
            <a:off x="4572000" y="4045803"/>
            <a:ext cx="4267200" cy="2646181"/>
            <a:chOff x="4572000" y="4045803"/>
            <a:chExt cx="4267200" cy="2646181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8ABEF1AD-C260-44C3-9A1C-7140BDCB4EE6}"/>
                </a:ext>
              </a:extLst>
            </p:cNvPr>
            <p:cNvGrpSpPr/>
            <p:nvPr/>
          </p:nvGrpSpPr>
          <p:grpSpPr>
            <a:xfrm>
              <a:off x="4616450" y="4868346"/>
              <a:ext cx="4222750" cy="1823638"/>
              <a:chOff x="4724400" y="4519648"/>
              <a:chExt cx="4222750" cy="1823638"/>
            </a:xfrm>
          </p:grpSpPr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0F2F412D-834A-4AB1-B3B5-99416F732F86}"/>
                  </a:ext>
                </a:extLst>
              </p:cNvPr>
              <p:cNvGrpSpPr/>
              <p:nvPr/>
            </p:nvGrpSpPr>
            <p:grpSpPr>
              <a:xfrm>
                <a:off x="4724400" y="4527881"/>
                <a:ext cx="3403600" cy="1815405"/>
                <a:chOff x="4724400" y="4527881"/>
                <a:chExt cx="3403600" cy="1815405"/>
              </a:xfrm>
            </p:grpSpPr>
            <p:grpSp>
              <p:nvGrpSpPr>
                <p:cNvPr id="51" name="Group 50">
                  <a:extLst>
                    <a:ext uri="{FF2B5EF4-FFF2-40B4-BE49-F238E27FC236}">
                      <a16:creationId xmlns:a16="http://schemas.microsoft.com/office/drawing/2014/main" id="{650A2D60-4B00-436D-A1F6-BC6A407461B4}"/>
                    </a:ext>
                  </a:extLst>
                </p:cNvPr>
                <p:cNvGrpSpPr/>
                <p:nvPr/>
              </p:nvGrpSpPr>
              <p:grpSpPr>
                <a:xfrm>
                  <a:off x="4724400" y="4560821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114" name="Rectangle 113">
                    <a:extLst>
                      <a:ext uri="{FF2B5EF4-FFF2-40B4-BE49-F238E27FC236}">
                        <a16:creationId xmlns:a16="http://schemas.microsoft.com/office/drawing/2014/main" id="{B57000E3-333B-45F0-A58D-8359EB0D13E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15" name="Oval 114">
                    <a:extLst>
                      <a:ext uri="{FF2B5EF4-FFF2-40B4-BE49-F238E27FC236}">
                        <a16:creationId xmlns:a16="http://schemas.microsoft.com/office/drawing/2014/main" id="{F8E04591-0813-44E5-8E88-854B10F844B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16" name="Oval 115">
                    <a:extLst>
                      <a:ext uri="{FF2B5EF4-FFF2-40B4-BE49-F238E27FC236}">
                        <a16:creationId xmlns:a16="http://schemas.microsoft.com/office/drawing/2014/main" id="{5D8AA3F7-8283-480E-A388-29D77CDCA79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17" name="Oval 116">
                    <a:extLst>
                      <a:ext uri="{FF2B5EF4-FFF2-40B4-BE49-F238E27FC236}">
                        <a16:creationId xmlns:a16="http://schemas.microsoft.com/office/drawing/2014/main" id="{27553891-220C-46CF-A2C1-3B39337125D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18" name="Oval 117">
                    <a:extLst>
                      <a:ext uri="{FF2B5EF4-FFF2-40B4-BE49-F238E27FC236}">
                        <a16:creationId xmlns:a16="http://schemas.microsoft.com/office/drawing/2014/main" id="{D842292E-48DE-49C8-8F05-0AAA24EC8BC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19" name="Oval 118">
                    <a:extLst>
                      <a:ext uri="{FF2B5EF4-FFF2-40B4-BE49-F238E27FC236}">
                        <a16:creationId xmlns:a16="http://schemas.microsoft.com/office/drawing/2014/main" id="{E0E5E08E-D32C-4F19-9BDC-997CB4DA05B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20" name="Oval 119">
                    <a:extLst>
                      <a:ext uri="{FF2B5EF4-FFF2-40B4-BE49-F238E27FC236}">
                        <a16:creationId xmlns:a16="http://schemas.microsoft.com/office/drawing/2014/main" id="{462078EB-A0C3-4105-ABCB-B1A7B4AE3DD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21" name="Oval 120">
                    <a:extLst>
                      <a:ext uri="{FF2B5EF4-FFF2-40B4-BE49-F238E27FC236}">
                        <a16:creationId xmlns:a16="http://schemas.microsoft.com/office/drawing/2014/main" id="{201BCEC4-7B0E-480F-9E71-55A747D3CB8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22" name="Rectangle 121">
                    <a:extLst>
                      <a:ext uri="{FF2B5EF4-FFF2-40B4-BE49-F238E27FC236}">
                        <a16:creationId xmlns:a16="http://schemas.microsoft.com/office/drawing/2014/main" id="{FCD71AA4-7147-40C9-870B-B6DF808351D6}"/>
                      </a:ext>
                    </a:extLst>
                  </p:cNvPr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a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123" name="Straight Connector 122">
                    <a:extLst>
                      <a:ext uri="{FF2B5EF4-FFF2-40B4-BE49-F238E27FC236}">
                        <a16:creationId xmlns:a16="http://schemas.microsoft.com/office/drawing/2014/main" id="{D6FDC7C5-525E-4CFB-A301-C15374F5F92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61" name="Group 60">
                  <a:extLst>
                    <a:ext uri="{FF2B5EF4-FFF2-40B4-BE49-F238E27FC236}">
                      <a16:creationId xmlns:a16="http://schemas.microsoft.com/office/drawing/2014/main" id="{13F7BFCB-075B-4035-97D9-FA0660A09B9A}"/>
                    </a:ext>
                  </a:extLst>
                </p:cNvPr>
                <p:cNvGrpSpPr/>
                <p:nvPr/>
              </p:nvGrpSpPr>
              <p:grpSpPr>
                <a:xfrm>
                  <a:off x="5422900" y="4552586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103" name="Rectangle 102">
                    <a:extLst>
                      <a:ext uri="{FF2B5EF4-FFF2-40B4-BE49-F238E27FC236}">
                        <a16:creationId xmlns:a16="http://schemas.microsoft.com/office/drawing/2014/main" id="{82B5518C-3918-4C39-BF7A-189C2865906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04" name="Oval 103">
                    <a:extLst>
                      <a:ext uri="{FF2B5EF4-FFF2-40B4-BE49-F238E27FC236}">
                        <a16:creationId xmlns:a16="http://schemas.microsoft.com/office/drawing/2014/main" id="{B06009EE-CEE7-4FB8-8895-BAD6A8D5EBE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05" name="Oval 104">
                    <a:extLst>
                      <a:ext uri="{FF2B5EF4-FFF2-40B4-BE49-F238E27FC236}">
                        <a16:creationId xmlns:a16="http://schemas.microsoft.com/office/drawing/2014/main" id="{B25527B2-DE60-4917-A759-A201055E7D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06" name="Oval 105">
                    <a:extLst>
                      <a:ext uri="{FF2B5EF4-FFF2-40B4-BE49-F238E27FC236}">
                        <a16:creationId xmlns:a16="http://schemas.microsoft.com/office/drawing/2014/main" id="{7666E177-AB8C-4E9C-B6E3-01855236504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07" name="Oval 106">
                    <a:extLst>
                      <a:ext uri="{FF2B5EF4-FFF2-40B4-BE49-F238E27FC236}">
                        <a16:creationId xmlns:a16="http://schemas.microsoft.com/office/drawing/2014/main" id="{85E9FEE9-5932-4938-931D-DBE215AB0F1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08" name="Oval 107">
                    <a:extLst>
                      <a:ext uri="{FF2B5EF4-FFF2-40B4-BE49-F238E27FC236}">
                        <a16:creationId xmlns:a16="http://schemas.microsoft.com/office/drawing/2014/main" id="{5D2794EC-65A1-4FD4-948A-20C4B1A254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09" name="Oval 108">
                    <a:extLst>
                      <a:ext uri="{FF2B5EF4-FFF2-40B4-BE49-F238E27FC236}">
                        <a16:creationId xmlns:a16="http://schemas.microsoft.com/office/drawing/2014/main" id="{546EBC61-E5CD-480A-A500-5DD0A942080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10" name="Oval 109">
                    <a:extLst>
                      <a:ext uri="{FF2B5EF4-FFF2-40B4-BE49-F238E27FC236}">
                        <a16:creationId xmlns:a16="http://schemas.microsoft.com/office/drawing/2014/main" id="{EE74EB52-2616-44B1-978E-DDB21FFAE78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11" name="Oval 110">
                    <a:extLst>
                      <a:ext uri="{FF2B5EF4-FFF2-40B4-BE49-F238E27FC236}">
                        <a16:creationId xmlns:a16="http://schemas.microsoft.com/office/drawing/2014/main" id="{DDFA4243-FD24-4D5A-BD45-2CAEAC40F76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12" name="Rectangle 111">
                    <a:extLst>
                      <a:ext uri="{FF2B5EF4-FFF2-40B4-BE49-F238E27FC236}">
                        <a16:creationId xmlns:a16="http://schemas.microsoft.com/office/drawing/2014/main" id="{AA1CF4ED-A309-47F4-AE71-0C4AE19D9556}"/>
                      </a:ext>
                    </a:extLst>
                  </p:cNvPr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b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113" name="Straight Connector 112">
                    <a:extLst>
                      <a:ext uri="{FF2B5EF4-FFF2-40B4-BE49-F238E27FC236}">
                        <a16:creationId xmlns:a16="http://schemas.microsoft.com/office/drawing/2014/main" id="{8C5FEBA0-1572-4B9B-B682-A886A044F18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62" name="Group 61">
                  <a:extLst>
                    <a:ext uri="{FF2B5EF4-FFF2-40B4-BE49-F238E27FC236}">
                      <a16:creationId xmlns:a16="http://schemas.microsoft.com/office/drawing/2014/main" id="{B520BFC5-A2D3-4AF7-A30D-2F99DFA0FC10}"/>
                    </a:ext>
                  </a:extLst>
                </p:cNvPr>
                <p:cNvGrpSpPr/>
                <p:nvPr/>
              </p:nvGrpSpPr>
              <p:grpSpPr>
                <a:xfrm>
                  <a:off x="6121400" y="4544351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93" name="Rectangle 92">
                    <a:extLst>
                      <a:ext uri="{FF2B5EF4-FFF2-40B4-BE49-F238E27FC236}">
                        <a16:creationId xmlns:a16="http://schemas.microsoft.com/office/drawing/2014/main" id="{4AA0C75C-D175-4F9F-8B23-DC2648D76E1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94" name="Oval 93">
                    <a:extLst>
                      <a:ext uri="{FF2B5EF4-FFF2-40B4-BE49-F238E27FC236}">
                        <a16:creationId xmlns:a16="http://schemas.microsoft.com/office/drawing/2014/main" id="{EC796766-E7F5-4CA2-A320-E707706F7C0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95" name="Oval 94">
                    <a:extLst>
                      <a:ext uri="{FF2B5EF4-FFF2-40B4-BE49-F238E27FC236}">
                        <a16:creationId xmlns:a16="http://schemas.microsoft.com/office/drawing/2014/main" id="{04D59E5E-3F2E-4296-8316-F4F4C3F5B2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96" name="Oval 95">
                    <a:extLst>
                      <a:ext uri="{FF2B5EF4-FFF2-40B4-BE49-F238E27FC236}">
                        <a16:creationId xmlns:a16="http://schemas.microsoft.com/office/drawing/2014/main" id="{722577E4-B614-4B08-AE7D-646A516649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98" name="Oval 97">
                    <a:extLst>
                      <a:ext uri="{FF2B5EF4-FFF2-40B4-BE49-F238E27FC236}">
                        <a16:creationId xmlns:a16="http://schemas.microsoft.com/office/drawing/2014/main" id="{94BB69DF-6859-443A-ADE5-67C30A94B52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99" name="Oval 98">
                    <a:extLst>
                      <a:ext uri="{FF2B5EF4-FFF2-40B4-BE49-F238E27FC236}">
                        <a16:creationId xmlns:a16="http://schemas.microsoft.com/office/drawing/2014/main" id="{53D2EEA1-8B35-425D-A9D8-F32C094F7A5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00" name="Oval 99">
                    <a:extLst>
                      <a:ext uri="{FF2B5EF4-FFF2-40B4-BE49-F238E27FC236}">
                        <a16:creationId xmlns:a16="http://schemas.microsoft.com/office/drawing/2014/main" id="{EA124D33-25D1-421F-A328-0DBA375EE54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01" name="Rectangle 100">
                    <a:extLst>
                      <a:ext uri="{FF2B5EF4-FFF2-40B4-BE49-F238E27FC236}">
                        <a16:creationId xmlns:a16="http://schemas.microsoft.com/office/drawing/2014/main" id="{344181B5-6FCB-40F5-A711-B2310189D721}"/>
                      </a:ext>
                    </a:extLst>
                  </p:cNvPr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c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102" name="Straight Connector 101">
                    <a:extLst>
                      <a:ext uri="{FF2B5EF4-FFF2-40B4-BE49-F238E27FC236}">
                        <a16:creationId xmlns:a16="http://schemas.microsoft.com/office/drawing/2014/main" id="{DEC0E7E2-F3A2-40C5-AEB9-7970C9DA895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63" name="Group 62">
                  <a:extLst>
                    <a:ext uri="{FF2B5EF4-FFF2-40B4-BE49-F238E27FC236}">
                      <a16:creationId xmlns:a16="http://schemas.microsoft.com/office/drawing/2014/main" id="{6C281734-63BE-49BB-9F14-9CC8D7AAFC50}"/>
                    </a:ext>
                  </a:extLst>
                </p:cNvPr>
                <p:cNvGrpSpPr/>
                <p:nvPr/>
              </p:nvGrpSpPr>
              <p:grpSpPr>
                <a:xfrm>
                  <a:off x="6819900" y="4536116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75" name="Rectangle 74">
                    <a:extLst>
                      <a:ext uri="{FF2B5EF4-FFF2-40B4-BE49-F238E27FC236}">
                        <a16:creationId xmlns:a16="http://schemas.microsoft.com/office/drawing/2014/main" id="{5F28C2C1-9A0B-495D-8508-800B9D8F787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6" name="Oval 75">
                    <a:extLst>
                      <a:ext uri="{FF2B5EF4-FFF2-40B4-BE49-F238E27FC236}">
                        <a16:creationId xmlns:a16="http://schemas.microsoft.com/office/drawing/2014/main" id="{4FF8801B-B8D5-4B2D-9E8D-94C11E87B4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7" name="Oval 76">
                    <a:extLst>
                      <a:ext uri="{FF2B5EF4-FFF2-40B4-BE49-F238E27FC236}">
                        <a16:creationId xmlns:a16="http://schemas.microsoft.com/office/drawing/2014/main" id="{188BB32B-4AF9-40CB-8E83-2B7D95DCA2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8" name="Oval 77">
                    <a:extLst>
                      <a:ext uri="{FF2B5EF4-FFF2-40B4-BE49-F238E27FC236}">
                        <a16:creationId xmlns:a16="http://schemas.microsoft.com/office/drawing/2014/main" id="{3EB454EA-0EE4-498D-87A4-493E4A2B8F5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87" name="Oval 86">
                    <a:extLst>
                      <a:ext uri="{FF2B5EF4-FFF2-40B4-BE49-F238E27FC236}">
                        <a16:creationId xmlns:a16="http://schemas.microsoft.com/office/drawing/2014/main" id="{2EF010D1-72AD-4203-A3A5-A9EBB99C758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88" name="Oval 87">
                    <a:extLst>
                      <a:ext uri="{FF2B5EF4-FFF2-40B4-BE49-F238E27FC236}">
                        <a16:creationId xmlns:a16="http://schemas.microsoft.com/office/drawing/2014/main" id="{76F419D7-7C8A-44AA-98DB-8DA6FDCE395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89" name="Oval 88">
                    <a:extLst>
                      <a:ext uri="{FF2B5EF4-FFF2-40B4-BE49-F238E27FC236}">
                        <a16:creationId xmlns:a16="http://schemas.microsoft.com/office/drawing/2014/main" id="{7A67A6EC-2D07-4DDA-B25B-72ED0D91D0A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90" name="Oval 89">
                    <a:extLst>
                      <a:ext uri="{FF2B5EF4-FFF2-40B4-BE49-F238E27FC236}">
                        <a16:creationId xmlns:a16="http://schemas.microsoft.com/office/drawing/2014/main" id="{CF8AFCC4-EB96-4C3B-AB41-E88E28F19D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91" name="Rectangle 90">
                    <a:extLst>
                      <a:ext uri="{FF2B5EF4-FFF2-40B4-BE49-F238E27FC236}">
                        <a16:creationId xmlns:a16="http://schemas.microsoft.com/office/drawing/2014/main" id="{B4537AFE-D74B-45EE-9807-17D80FE47283}"/>
                      </a:ext>
                    </a:extLst>
                  </p:cNvPr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d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92" name="Straight Connector 91">
                    <a:extLst>
                      <a:ext uri="{FF2B5EF4-FFF2-40B4-BE49-F238E27FC236}">
                        <a16:creationId xmlns:a16="http://schemas.microsoft.com/office/drawing/2014/main" id="{5DCFE583-FA0D-4285-8971-F20AED614FA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64" name="Group 63">
                  <a:extLst>
                    <a:ext uri="{FF2B5EF4-FFF2-40B4-BE49-F238E27FC236}">
                      <a16:creationId xmlns:a16="http://schemas.microsoft.com/office/drawing/2014/main" id="{2677E299-8BDD-43BD-B2E0-ECBC4B986F41}"/>
                    </a:ext>
                  </a:extLst>
                </p:cNvPr>
                <p:cNvGrpSpPr/>
                <p:nvPr/>
              </p:nvGrpSpPr>
              <p:grpSpPr>
                <a:xfrm>
                  <a:off x="7518400" y="4527881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65" name="Rectangle 64">
                    <a:extLst>
                      <a:ext uri="{FF2B5EF4-FFF2-40B4-BE49-F238E27FC236}">
                        <a16:creationId xmlns:a16="http://schemas.microsoft.com/office/drawing/2014/main" id="{00371D26-E89E-4CB6-A926-7F7C8824B18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66" name="Oval 65">
                    <a:extLst>
                      <a:ext uri="{FF2B5EF4-FFF2-40B4-BE49-F238E27FC236}">
                        <a16:creationId xmlns:a16="http://schemas.microsoft.com/office/drawing/2014/main" id="{EA75B08C-CA46-4391-98C3-AE2369F22CE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67" name="Oval 66">
                    <a:extLst>
                      <a:ext uri="{FF2B5EF4-FFF2-40B4-BE49-F238E27FC236}">
                        <a16:creationId xmlns:a16="http://schemas.microsoft.com/office/drawing/2014/main" id="{F6567705-32E1-481D-8AD3-51E50BF35F3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68" name="Oval 67">
                    <a:extLst>
                      <a:ext uri="{FF2B5EF4-FFF2-40B4-BE49-F238E27FC236}">
                        <a16:creationId xmlns:a16="http://schemas.microsoft.com/office/drawing/2014/main" id="{86D5F07C-2AEF-4384-BDE1-9E320375C11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69" name="Oval 68">
                    <a:extLst>
                      <a:ext uri="{FF2B5EF4-FFF2-40B4-BE49-F238E27FC236}">
                        <a16:creationId xmlns:a16="http://schemas.microsoft.com/office/drawing/2014/main" id="{E92566D9-D4C0-4083-BCC2-13C1109BF55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0" name="Oval 69">
                    <a:extLst>
                      <a:ext uri="{FF2B5EF4-FFF2-40B4-BE49-F238E27FC236}">
                        <a16:creationId xmlns:a16="http://schemas.microsoft.com/office/drawing/2014/main" id="{8AA130CF-258B-4F3D-9C23-E9AE28C7A1F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1" name="Oval 70">
                    <a:extLst>
                      <a:ext uri="{FF2B5EF4-FFF2-40B4-BE49-F238E27FC236}">
                        <a16:creationId xmlns:a16="http://schemas.microsoft.com/office/drawing/2014/main" id="{09576C37-20FC-486A-816E-0BB017627EE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2" name="Oval 71">
                    <a:extLst>
                      <a:ext uri="{FF2B5EF4-FFF2-40B4-BE49-F238E27FC236}">
                        <a16:creationId xmlns:a16="http://schemas.microsoft.com/office/drawing/2014/main" id="{68D8BD6E-CEA3-494C-955C-E9C79B71B7F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73" name="Rectangle 72">
                    <a:extLst>
                      <a:ext uri="{FF2B5EF4-FFF2-40B4-BE49-F238E27FC236}">
                        <a16:creationId xmlns:a16="http://schemas.microsoft.com/office/drawing/2014/main" id="{5570070B-27E6-413A-9DEA-DFF958DCD5EC}"/>
                      </a:ext>
                    </a:extLst>
                  </p:cNvPr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e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74" name="Straight Connector 73">
                    <a:extLst>
                      <a:ext uri="{FF2B5EF4-FFF2-40B4-BE49-F238E27FC236}">
                        <a16:creationId xmlns:a16="http://schemas.microsoft.com/office/drawing/2014/main" id="{9A5E589F-8274-4950-AB18-68844116781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0104FFE2-CB21-403F-919D-56B0272112D3}"/>
                  </a:ext>
                </a:extLst>
              </p:cNvPr>
              <p:cNvGrpSpPr/>
              <p:nvPr/>
            </p:nvGrpSpPr>
            <p:grpSpPr>
              <a:xfrm>
                <a:off x="8229600" y="4519648"/>
                <a:ext cx="717550" cy="1822943"/>
                <a:chOff x="8509000" y="4519648"/>
                <a:chExt cx="717550" cy="1822943"/>
              </a:xfrm>
            </p:grpSpPr>
            <p:sp>
              <p:nvSpPr>
                <p:cNvPr id="33" name="Rectangle 32">
                  <a:extLst>
                    <a:ext uri="{FF2B5EF4-FFF2-40B4-BE49-F238E27FC236}">
                      <a16:creationId xmlns:a16="http://schemas.microsoft.com/office/drawing/2014/main" id="{3B620502-6562-4A46-B897-B81BBB3E3C3D}"/>
                    </a:ext>
                  </a:extLst>
                </p:cNvPr>
                <p:cNvSpPr/>
                <p:nvPr/>
              </p:nvSpPr>
              <p:spPr bwMode="auto">
                <a:xfrm>
                  <a:off x="8547100" y="4625711"/>
                  <a:ext cx="609600" cy="1676400"/>
                </a:xfrm>
                <a:prstGeom prst="rect">
                  <a:avLst/>
                </a:prstGeom>
                <a:solidFill>
                  <a:schemeClr val="tx1"/>
                </a:solidFill>
                <a:ln w="254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4" name="Oval 33">
                  <a:extLst>
                    <a:ext uri="{FF2B5EF4-FFF2-40B4-BE49-F238E27FC236}">
                      <a16:creationId xmlns:a16="http://schemas.microsoft.com/office/drawing/2014/main" id="{5BA4F630-8D42-45D6-B5D7-9C22E8542C96}"/>
                    </a:ext>
                  </a:extLst>
                </p:cNvPr>
                <p:cNvSpPr/>
                <p:nvPr/>
              </p:nvSpPr>
              <p:spPr bwMode="auto">
                <a:xfrm>
                  <a:off x="8877300" y="49368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5" name="Oval 34">
                  <a:extLst>
                    <a:ext uri="{FF2B5EF4-FFF2-40B4-BE49-F238E27FC236}">
                      <a16:creationId xmlns:a16="http://schemas.microsoft.com/office/drawing/2014/main" id="{1B7D7A5C-4848-4EBA-A205-52246CB5FD71}"/>
                    </a:ext>
                  </a:extLst>
                </p:cNvPr>
                <p:cNvSpPr/>
                <p:nvPr/>
              </p:nvSpPr>
              <p:spPr bwMode="auto">
                <a:xfrm>
                  <a:off x="8877300" y="52099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6" name="Oval 35">
                  <a:extLst>
                    <a:ext uri="{FF2B5EF4-FFF2-40B4-BE49-F238E27FC236}">
                      <a16:creationId xmlns:a16="http://schemas.microsoft.com/office/drawing/2014/main" id="{3F67586D-203E-44BF-AFD1-DA9AC282AB46}"/>
                    </a:ext>
                  </a:extLst>
                </p:cNvPr>
                <p:cNvSpPr/>
                <p:nvPr/>
              </p:nvSpPr>
              <p:spPr bwMode="auto">
                <a:xfrm>
                  <a:off x="8877300" y="54829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7" name="Oval 36">
                  <a:extLst>
                    <a:ext uri="{FF2B5EF4-FFF2-40B4-BE49-F238E27FC236}">
                      <a16:creationId xmlns:a16="http://schemas.microsoft.com/office/drawing/2014/main" id="{C080FF8B-5078-49B7-B130-7F9D3B7A1817}"/>
                    </a:ext>
                  </a:extLst>
                </p:cNvPr>
                <p:cNvSpPr/>
                <p:nvPr/>
              </p:nvSpPr>
              <p:spPr bwMode="auto">
                <a:xfrm>
                  <a:off x="8877300" y="57560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82D0688D-215D-48E5-84EF-F6ABE252B5D0}"/>
                    </a:ext>
                  </a:extLst>
                </p:cNvPr>
                <p:cNvSpPr/>
                <p:nvPr/>
              </p:nvSpPr>
              <p:spPr bwMode="auto">
                <a:xfrm>
                  <a:off x="8877300" y="60290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9" name="Oval 38">
                  <a:extLst>
                    <a:ext uri="{FF2B5EF4-FFF2-40B4-BE49-F238E27FC236}">
                      <a16:creationId xmlns:a16="http://schemas.microsoft.com/office/drawing/2014/main" id="{4EE61A3B-1846-4F71-876D-6CBA756B8DD5}"/>
                    </a:ext>
                  </a:extLst>
                </p:cNvPr>
                <p:cNvSpPr/>
                <p:nvPr/>
              </p:nvSpPr>
              <p:spPr bwMode="auto">
                <a:xfrm>
                  <a:off x="8610600" y="49432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0" name="Oval 39">
                  <a:extLst>
                    <a:ext uri="{FF2B5EF4-FFF2-40B4-BE49-F238E27FC236}">
                      <a16:creationId xmlns:a16="http://schemas.microsoft.com/office/drawing/2014/main" id="{FB71714F-722D-408F-850C-B9AEBFE047FA}"/>
                    </a:ext>
                  </a:extLst>
                </p:cNvPr>
                <p:cNvSpPr/>
                <p:nvPr/>
              </p:nvSpPr>
              <p:spPr bwMode="auto">
                <a:xfrm>
                  <a:off x="8610600" y="52162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1" name="Oval 40">
                  <a:extLst>
                    <a:ext uri="{FF2B5EF4-FFF2-40B4-BE49-F238E27FC236}">
                      <a16:creationId xmlns:a16="http://schemas.microsoft.com/office/drawing/2014/main" id="{9E907C57-5E18-405D-8AB8-02A01C811A39}"/>
                    </a:ext>
                  </a:extLst>
                </p:cNvPr>
                <p:cNvSpPr/>
                <p:nvPr/>
              </p:nvSpPr>
              <p:spPr bwMode="auto">
                <a:xfrm>
                  <a:off x="8610600" y="54893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2" name="Oval 41">
                  <a:extLst>
                    <a:ext uri="{FF2B5EF4-FFF2-40B4-BE49-F238E27FC236}">
                      <a16:creationId xmlns:a16="http://schemas.microsoft.com/office/drawing/2014/main" id="{061ACB65-D1B5-488B-A129-F424E8B7E388}"/>
                    </a:ext>
                  </a:extLst>
                </p:cNvPr>
                <p:cNvSpPr/>
                <p:nvPr/>
              </p:nvSpPr>
              <p:spPr bwMode="auto">
                <a:xfrm>
                  <a:off x="8610600" y="57623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3" name="Oval 42">
                  <a:extLst>
                    <a:ext uri="{FF2B5EF4-FFF2-40B4-BE49-F238E27FC236}">
                      <a16:creationId xmlns:a16="http://schemas.microsoft.com/office/drawing/2014/main" id="{178F8A73-68F7-4FED-AEF8-EB0C59A5778A}"/>
                    </a:ext>
                  </a:extLst>
                </p:cNvPr>
                <p:cNvSpPr/>
                <p:nvPr/>
              </p:nvSpPr>
              <p:spPr bwMode="auto">
                <a:xfrm>
                  <a:off x="8610600" y="60354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42AB176D-A8F8-42EB-AEDA-AF8A581A35BF}"/>
                    </a:ext>
                  </a:extLst>
                </p:cNvPr>
                <p:cNvSpPr/>
                <p:nvPr/>
              </p:nvSpPr>
              <p:spPr>
                <a:xfrm>
                  <a:off x="8509000" y="4519648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box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45" name="Straight Connector 44">
                  <a:extLst>
                    <a:ext uri="{FF2B5EF4-FFF2-40B4-BE49-F238E27FC236}">
                      <a16:creationId xmlns:a16="http://schemas.microsoft.com/office/drawing/2014/main" id="{1F277062-BE68-4219-9C43-6E59207A3A72}"/>
                    </a:ext>
                  </a:extLst>
                </p:cNvPr>
                <p:cNvCxnSpPr/>
                <p:nvPr/>
              </p:nvCxnSpPr>
              <p:spPr bwMode="auto">
                <a:xfrm>
                  <a:off x="8547100" y="4892411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0D54876F-4C81-4B6C-B14C-6CF34B018309}"/>
                    </a:ext>
                  </a:extLst>
                </p:cNvPr>
                <p:cNvSpPr/>
                <p:nvPr/>
              </p:nvSpPr>
              <p:spPr>
                <a:xfrm>
                  <a:off x="8553450" y="479388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1C92DFEB-DC9B-4C00-998A-10F6881D5C9B}"/>
                    </a:ext>
                  </a:extLst>
                </p:cNvPr>
                <p:cNvSpPr/>
                <p:nvPr/>
              </p:nvSpPr>
              <p:spPr>
                <a:xfrm>
                  <a:off x="8559800" y="506247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8" name="Rectangle 47">
                  <a:extLst>
                    <a:ext uri="{FF2B5EF4-FFF2-40B4-BE49-F238E27FC236}">
                      <a16:creationId xmlns:a16="http://schemas.microsoft.com/office/drawing/2014/main" id="{5CD08073-067E-4127-9656-520797952DDD}"/>
                    </a:ext>
                  </a:extLst>
                </p:cNvPr>
                <p:cNvSpPr/>
                <p:nvPr/>
              </p:nvSpPr>
              <p:spPr>
                <a:xfrm>
                  <a:off x="8559800" y="533105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F491D2EC-3115-4048-9B65-7EC778C1F3E7}"/>
                    </a:ext>
                  </a:extLst>
                </p:cNvPr>
                <p:cNvSpPr/>
                <p:nvPr/>
              </p:nvSpPr>
              <p:spPr>
                <a:xfrm>
                  <a:off x="8553450" y="561869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0" name="Rectangle 49">
                  <a:extLst>
                    <a:ext uri="{FF2B5EF4-FFF2-40B4-BE49-F238E27FC236}">
                      <a16:creationId xmlns:a16="http://schemas.microsoft.com/office/drawing/2014/main" id="{74574C29-D8D1-4ACE-92B9-F7997066B048}"/>
                    </a:ext>
                  </a:extLst>
                </p:cNvPr>
                <p:cNvSpPr/>
                <p:nvPr/>
              </p:nvSpPr>
              <p:spPr>
                <a:xfrm>
                  <a:off x="8553450" y="588092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124" name="Rectangle 123">
              <a:extLst>
                <a:ext uri="{FF2B5EF4-FFF2-40B4-BE49-F238E27FC236}">
                  <a16:creationId xmlns:a16="http://schemas.microsoft.com/office/drawing/2014/main" id="{B2776378-576F-4A69-9481-41CCF2BB3D9E}"/>
                </a:ext>
              </a:extLst>
            </p:cNvPr>
            <p:cNvSpPr/>
            <p:nvPr/>
          </p:nvSpPr>
          <p:spPr>
            <a:xfrm>
              <a:off x="4572000" y="4045803"/>
              <a:ext cx="22669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chemeClr val="tx2"/>
                  </a:solidFill>
                </a:rPr>
                <a:t>Card-Puzzle:</a:t>
              </a:r>
            </a:p>
            <a:p>
              <a:pPr marL="342900" indent="-342900" algn="l">
                <a:buFont typeface="Arial" panose="020B0604020202020204" pitchFamily="34" charset="0"/>
                <a:buChar char="•"/>
              </a:pPr>
              <a:r>
                <a:rPr lang="en-US" sz="2400" dirty="0">
                  <a:solidFill>
                    <a:schemeClr val="tx2"/>
                  </a:solidFill>
                </a:rPr>
                <a:t>Input:</a:t>
              </a:r>
              <a:r>
                <a:rPr lang="en-US" sz="2400" dirty="0"/>
                <a:t> I</a:t>
              </a:r>
              <a:r>
                <a:rPr lang="en-US" altLang="en-US" sz="2400" baseline="-25000" dirty="0">
                  <a:sym typeface="Wingdings" panose="05000000000000000000" pitchFamily="2" charset="2"/>
                </a:rPr>
                <a:t>CP</a:t>
              </a:r>
              <a:r>
                <a:rPr lang="en-US" sz="2400" dirty="0"/>
                <a:t> </a:t>
              </a:r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=</a:t>
              </a:r>
              <a:endParaRPr lang="en-US" sz="2400" dirty="0">
                <a:sym typeface="Symbol" panose="05050102010706020507" pitchFamily="18" charset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158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2" grpId="0" animBg="1"/>
      <p:bldP spid="25" grpId="0" animBg="1"/>
      <p:bldP spid="26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" name="Group 187">
            <a:extLst>
              <a:ext uri="{FF2B5EF4-FFF2-40B4-BE49-F238E27FC236}">
                <a16:creationId xmlns:a16="http://schemas.microsoft.com/office/drawing/2014/main" id="{CF548244-9ED3-411E-A495-65E4A4FE14AE}"/>
              </a:ext>
            </a:extLst>
          </p:cNvPr>
          <p:cNvGrpSpPr/>
          <p:nvPr/>
        </p:nvGrpSpPr>
        <p:grpSpPr>
          <a:xfrm>
            <a:off x="4572000" y="4045803"/>
            <a:ext cx="4267200" cy="2646181"/>
            <a:chOff x="4572000" y="4045803"/>
            <a:chExt cx="4267200" cy="2646181"/>
          </a:xfrm>
        </p:grpSpPr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5E7044D0-EDC0-4FE5-9F84-0B62F023EA7C}"/>
                </a:ext>
              </a:extLst>
            </p:cNvPr>
            <p:cNvGrpSpPr/>
            <p:nvPr/>
          </p:nvGrpSpPr>
          <p:grpSpPr>
            <a:xfrm>
              <a:off x="4616450" y="4868346"/>
              <a:ext cx="4222750" cy="1823638"/>
              <a:chOff x="4724400" y="4519648"/>
              <a:chExt cx="4222750" cy="1823638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9F2574D4-EA00-42B4-8D4B-5EC8C6B99335}"/>
                  </a:ext>
                </a:extLst>
              </p:cNvPr>
              <p:cNvGrpSpPr/>
              <p:nvPr/>
            </p:nvGrpSpPr>
            <p:grpSpPr>
              <a:xfrm>
                <a:off x="4724400" y="4527881"/>
                <a:ext cx="3403600" cy="1815405"/>
                <a:chOff x="4724400" y="4527881"/>
                <a:chExt cx="3403600" cy="1815405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1A84A3BA-BC77-4E2F-8248-4EF783F0D163}"/>
                    </a:ext>
                  </a:extLst>
                </p:cNvPr>
                <p:cNvGrpSpPr/>
                <p:nvPr/>
              </p:nvGrpSpPr>
              <p:grpSpPr>
                <a:xfrm>
                  <a:off x="4724400" y="4560821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43BB2865-D896-4108-9527-16F2F79AC26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22F43630-8849-4E05-B6B7-04CA8AA586F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9" name="Oval 338">
                    <a:extLst>
                      <a:ext uri="{FF2B5EF4-FFF2-40B4-BE49-F238E27FC236}">
                        <a16:creationId xmlns:a16="http://schemas.microsoft.com/office/drawing/2014/main" id="{193DBAA1-836D-4A62-8CCF-72F61F7D3F5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0" name="Oval 339">
                    <a:extLst>
                      <a:ext uri="{FF2B5EF4-FFF2-40B4-BE49-F238E27FC236}">
                        <a16:creationId xmlns:a16="http://schemas.microsoft.com/office/drawing/2014/main" id="{B61A3D41-AD1C-4DB8-A68F-CDAFDF0575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1" name="Oval 340">
                    <a:extLst>
                      <a:ext uri="{FF2B5EF4-FFF2-40B4-BE49-F238E27FC236}">
                        <a16:creationId xmlns:a16="http://schemas.microsoft.com/office/drawing/2014/main" id="{8BE0DCC9-61CE-4DCD-8DEC-AAD2227AA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B2F32856-2A0C-4569-9962-E6D46C9DAB7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3" name="Oval 342">
                    <a:extLst>
                      <a:ext uri="{FF2B5EF4-FFF2-40B4-BE49-F238E27FC236}">
                        <a16:creationId xmlns:a16="http://schemas.microsoft.com/office/drawing/2014/main" id="{F68EA278-06AA-4348-B1F5-1F7B1D3E3DD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B0B5285F-C4DB-4344-8251-3194414F8EA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3E335916-E2C8-4D50-859D-918AE078B8A6}"/>
                      </a:ext>
                    </a:extLst>
                  </p:cNvPr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a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46" name="Straight Connector 345">
                    <a:extLst>
                      <a:ext uri="{FF2B5EF4-FFF2-40B4-BE49-F238E27FC236}">
                        <a16:creationId xmlns:a16="http://schemas.microsoft.com/office/drawing/2014/main" id="{03CC6B09-6F73-4521-8BA9-E1E87ACC459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1" name="Group 290">
                  <a:extLst>
                    <a:ext uri="{FF2B5EF4-FFF2-40B4-BE49-F238E27FC236}">
                      <a16:creationId xmlns:a16="http://schemas.microsoft.com/office/drawing/2014/main" id="{B045844F-6753-4733-BE3D-464DFF572382}"/>
                    </a:ext>
                  </a:extLst>
                </p:cNvPr>
                <p:cNvGrpSpPr/>
                <p:nvPr/>
              </p:nvGrpSpPr>
              <p:grpSpPr>
                <a:xfrm>
                  <a:off x="5422900" y="4552586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26" name="Rectangle 325">
                    <a:extLst>
                      <a:ext uri="{FF2B5EF4-FFF2-40B4-BE49-F238E27FC236}">
                        <a16:creationId xmlns:a16="http://schemas.microsoft.com/office/drawing/2014/main" id="{A8AB5957-72EB-4C9E-9233-EFE5488F3A8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7" name="Oval 326">
                    <a:extLst>
                      <a:ext uri="{FF2B5EF4-FFF2-40B4-BE49-F238E27FC236}">
                        <a16:creationId xmlns:a16="http://schemas.microsoft.com/office/drawing/2014/main" id="{41969851-A25B-4668-9724-DDD3B84E08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8" name="Oval 327">
                    <a:extLst>
                      <a:ext uri="{FF2B5EF4-FFF2-40B4-BE49-F238E27FC236}">
                        <a16:creationId xmlns:a16="http://schemas.microsoft.com/office/drawing/2014/main" id="{C7B39C61-2259-48BD-B6C9-DC648D0DDD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AD1B019-F622-46EA-9808-A03023C0D03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0" name="Oval 329">
                    <a:extLst>
                      <a:ext uri="{FF2B5EF4-FFF2-40B4-BE49-F238E27FC236}">
                        <a16:creationId xmlns:a16="http://schemas.microsoft.com/office/drawing/2014/main" id="{D702FF3C-A583-4351-9B61-882E02A04BE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435D0EA1-594B-4033-9374-5DE73FAA136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2" name="Oval 331">
                    <a:extLst>
                      <a:ext uri="{FF2B5EF4-FFF2-40B4-BE49-F238E27FC236}">
                        <a16:creationId xmlns:a16="http://schemas.microsoft.com/office/drawing/2014/main" id="{B9091999-EA54-49AF-9F26-33943493C0D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C2E4F859-8A7F-413C-A67A-447FC442FBB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4" name="Oval 333">
                    <a:extLst>
                      <a:ext uri="{FF2B5EF4-FFF2-40B4-BE49-F238E27FC236}">
                        <a16:creationId xmlns:a16="http://schemas.microsoft.com/office/drawing/2014/main" id="{F96466B0-E0EF-409A-B98E-FC11EF669C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5" name="Rectangle 334">
                    <a:extLst>
                      <a:ext uri="{FF2B5EF4-FFF2-40B4-BE49-F238E27FC236}">
                        <a16:creationId xmlns:a16="http://schemas.microsoft.com/office/drawing/2014/main" id="{77F7846C-636C-4227-AA75-A4507CDACBF9}"/>
                      </a:ext>
                    </a:extLst>
                  </p:cNvPr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b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36" name="Straight Connector 335">
                    <a:extLst>
                      <a:ext uri="{FF2B5EF4-FFF2-40B4-BE49-F238E27FC236}">
                        <a16:creationId xmlns:a16="http://schemas.microsoft.com/office/drawing/2014/main" id="{52B4B640-D34D-42C3-BFA5-4EED654A6C1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2" name="Group 291">
                  <a:extLst>
                    <a:ext uri="{FF2B5EF4-FFF2-40B4-BE49-F238E27FC236}">
                      <a16:creationId xmlns:a16="http://schemas.microsoft.com/office/drawing/2014/main" id="{44B2C02D-EAAC-43B0-90C2-70B349150BF0}"/>
                    </a:ext>
                  </a:extLst>
                </p:cNvPr>
                <p:cNvGrpSpPr/>
                <p:nvPr/>
              </p:nvGrpSpPr>
              <p:grpSpPr>
                <a:xfrm>
                  <a:off x="6121400" y="4544351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17" name="Rectangle 316">
                    <a:extLst>
                      <a:ext uri="{FF2B5EF4-FFF2-40B4-BE49-F238E27FC236}">
                        <a16:creationId xmlns:a16="http://schemas.microsoft.com/office/drawing/2014/main" id="{88191805-39F9-41BE-8158-438287BC9A6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22DD6CE9-4E7A-43FD-9EEC-86E4761DE7E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9" name="Oval 318">
                    <a:extLst>
                      <a:ext uri="{FF2B5EF4-FFF2-40B4-BE49-F238E27FC236}">
                        <a16:creationId xmlns:a16="http://schemas.microsoft.com/office/drawing/2014/main" id="{667A9BF9-7E5B-4C27-8921-441D60C10CF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7401F512-B0C5-40B2-8047-77A31E38DB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1" name="Oval 320">
                    <a:extLst>
                      <a:ext uri="{FF2B5EF4-FFF2-40B4-BE49-F238E27FC236}">
                        <a16:creationId xmlns:a16="http://schemas.microsoft.com/office/drawing/2014/main" id="{0EE50F12-7D60-48B5-BD26-43F401C3858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2" name="Oval 321">
                    <a:extLst>
                      <a:ext uri="{FF2B5EF4-FFF2-40B4-BE49-F238E27FC236}">
                        <a16:creationId xmlns:a16="http://schemas.microsoft.com/office/drawing/2014/main" id="{1E3B0C21-127F-4EC3-9E0E-726104EC61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3" name="Oval 322">
                    <a:extLst>
                      <a:ext uri="{FF2B5EF4-FFF2-40B4-BE49-F238E27FC236}">
                        <a16:creationId xmlns:a16="http://schemas.microsoft.com/office/drawing/2014/main" id="{85009FBA-067A-4A2D-A2FC-6D5DA6767D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4" name="Rectangle 323">
                    <a:extLst>
                      <a:ext uri="{FF2B5EF4-FFF2-40B4-BE49-F238E27FC236}">
                        <a16:creationId xmlns:a16="http://schemas.microsoft.com/office/drawing/2014/main" id="{3773C007-1676-4C8F-8D26-E9A53582B7DA}"/>
                      </a:ext>
                    </a:extLst>
                  </p:cNvPr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c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3BCA1E36-34EF-491D-84C4-3B260E05109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DE099C0F-77D5-49A6-A3DE-0E50C8D43120}"/>
                    </a:ext>
                  </a:extLst>
                </p:cNvPr>
                <p:cNvGrpSpPr/>
                <p:nvPr/>
              </p:nvGrpSpPr>
              <p:grpSpPr>
                <a:xfrm>
                  <a:off x="6819900" y="4536116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07" name="Rectangle 306">
                    <a:extLst>
                      <a:ext uri="{FF2B5EF4-FFF2-40B4-BE49-F238E27FC236}">
                        <a16:creationId xmlns:a16="http://schemas.microsoft.com/office/drawing/2014/main" id="{B83279C5-953A-4A31-AA44-F8D696741B2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14A348F0-E2FB-47E8-A9A1-234C2EFB09D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9" name="Oval 308">
                    <a:extLst>
                      <a:ext uri="{FF2B5EF4-FFF2-40B4-BE49-F238E27FC236}">
                        <a16:creationId xmlns:a16="http://schemas.microsoft.com/office/drawing/2014/main" id="{82BA9124-0EBB-409A-9993-A4DCEFA75ED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0" name="Oval 309">
                    <a:extLst>
                      <a:ext uri="{FF2B5EF4-FFF2-40B4-BE49-F238E27FC236}">
                        <a16:creationId xmlns:a16="http://schemas.microsoft.com/office/drawing/2014/main" id="{968596DD-F7BC-42B2-9C2B-4D69D1097DB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F00F7015-E91D-4249-8E76-CDB7999CBCE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9DD99439-2CD9-4608-B60A-3DB709B592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3" name="Oval 312">
                    <a:extLst>
                      <a:ext uri="{FF2B5EF4-FFF2-40B4-BE49-F238E27FC236}">
                        <a16:creationId xmlns:a16="http://schemas.microsoft.com/office/drawing/2014/main" id="{E6297C54-14C3-4365-B496-858A0B8B1AD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4" name="Oval 313">
                    <a:extLst>
                      <a:ext uri="{FF2B5EF4-FFF2-40B4-BE49-F238E27FC236}">
                        <a16:creationId xmlns:a16="http://schemas.microsoft.com/office/drawing/2014/main" id="{2EED23A5-BC48-4AD0-AC50-860E2F0BC5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5" name="Rectangle 314">
                    <a:extLst>
                      <a:ext uri="{FF2B5EF4-FFF2-40B4-BE49-F238E27FC236}">
                        <a16:creationId xmlns:a16="http://schemas.microsoft.com/office/drawing/2014/main" id="{58864DAD-036A-4A0C-ABB9-F74997B89C17}"/>
                      </a:ext>
                    </a:extLst>
                  </p:cNvPr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d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16" name="Straight Connector 315">
                    <a:extLst>
                      <a:ext uri="{FF2B5EF4-FFF2-40B4-BE49-F238E27FC236}">
                        <a16:creationId xmlns:a16="http://schemas.microsoft.com/office/drawing/2014/main" id="{B4538257-A832-42AF-B7F6-B5E3B7E5030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EB194B53-3AD2-432F-BC61-8E6C4DBF6A46}"/>
                    </a:ext>
                  </a:extLst>
                </p:cNvPr>
                <p:cNvGrpSpPr/>
                <p:nvPr/>
              </p:nvGrpSpPr>
              <p:grpSpPr>
                <a:xfrm>
                  <a:off x="7518400" y="4527881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297" name="Rectangle 296">
                    <a:extLst>
                      <a:ext uri="{FF2B5EF4-FFF2-40B4-BE49-F238E27FC236}">
                        <a16:creationId xmlns:a16="http://schemas.microsoft.com/office/drawing/2014/main" id="{F8684AF5-A6F7-4733-A2CE-08133CCE8B8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98" name="Oval 297">
                    <a:extLst>
                      <a:ext uri="{FF2B5EF4-FFF2-40B4-BE49-F238E27FC236}">
                        <a16:creationId xmlns:a16="http://schemas.microsoft.com/office/drawing/2014/main" id="{1D674DF9-025C-47B1-9E26-8338FFFF954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99" name="Oval 298">
                    <a:extLst>
                      <a:ext uri="{FF2B5EF4-FFF2-40B4-BE49-F238E27FC236}">
                        <a16:creationId xmlns:a16="http://schemas.microsoft.com/office/drawing/2014/main" id="{5121105D-58B1-44BE-83F5-075F0B875C4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0" name="Oval 299">
                    <a:extLst>
                      <a:ext uri="{FF2B5EF4-FFF2-40B4-BE49-F238E27FC236}">
                        <a16:creationId xmlns:a16="http://schemas.microsoft.com/office/drawing/2014/main" id="{651CE122-0449-4876-8236-A51D6915673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1" name="Oval 300">
                    <a:extLst>
                      <a:ext uri="{FF2B5EF4-FFF2-40B4-BE49-F238E27FC236}">
                        <a16:creationId xmlns:a16="http://schemas.microsoft.com/office/drawing/2014/main" id="{72D3357E-2B44-44A8-BCEE-D3F928CC865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2" name="Oval 301">
                    <a:extLst>
                      <a:ext uri="{FF2B5EF4-FFF2-40B4-BE49-F238E27FC236}">
                        <a16:creationId xmlns:a16="http://schemas.microsoft.com/office/drawing/2014/main" id="{545A835B-C70B-4DEA-B006-A33A68B32D4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3" name="Oval 302">
                    <a:extLst>
                      <a:ext uri="{FF2B5EF4-FFF2-40B4-BE49-F238E27FC236}">
                        <a16:creationId xmlns:a16="http://schemas.microsoft.com/office/drawing/2014/main" id="{00237A0E-A918-424B-8635-141D6228AD8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4" name="Oval 303">
                    <a:extLst>
                      <a:ext uri="{FF2B5EF4-FFF2-40B4-BE49-F238E27FC236}">
                        <a16:creationId xmlns:a16="http://schemas.microsoft.com/office/drawing/2014/main" id="{4283C436-BFA1-4E11-AA8A-22CF5B68CD7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5" name="Rectangle 304">
                    <a:extLst>
                      <a:ext uri="{FF2B5EF4-FFF2-40B4-BE49-F238E27FC236}">
                        <a16:creationId xmlns:a16="http://schemas.microsoft.com/office/drawing/2014/main" id="{FD730B71-19D8-43E3-94B9-159A4FAC6862}"/>
                      </a:ext>
                    </a:extLst>
                  </p:cNvPr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e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06" name="Straight Connector 305">
                    <a:extLst>
                      <a:ext uri="{FF2B5EF4-FFF2-40B4-BE49-F238E27FC236}">
                        <a16:creationId xmlns:a16="http://schemas.microsoft.com/office/drawing/2014/main" id="{A1784F34-0ED4-4A65-829C-BB87AAAC337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192" name="Group 191">
                <a:extLst>
                  <a:ext uri="{FF2B5EF4-FFF2-40B4-BE49-F238E27FC236}">
                    <a16:creationId xmlns:a16="http://schemas.microsoft.com/office/drawing/2014/main" id="{3648BF56-0EAF-4CE7-9E38-A008E21060E7}"/>
                  </a:ext>
                </a:extLst>
              </p:cNvPr>
              <p:cNvGrpSpPr/>
              <p:nvPr/>
            </p:nvGrpSpPr>
            <p:grpSpPr>
              <a:xfrm>
                <a:off x="8229600" y="4519648"/>
                <a:ext cx="717550" cy="1822943"/>
                <a:chOff x="8509000" y="4519648"/>
                <a:chExt cx="717550" cy="1822943"/>
              </a:xfrm>
            </p:grpSpPr>
            <p:sp>
              <p:nvSpPr>
                <p:cNvPr id="193" name="Rectangle 192">
                  <a:extLst>
                    <a:ext uri="{FF2B5EF4-FFF2-40B4-BE49-F238E27FC236}">
                      <a16:creationId xmlns:a16="http://schemas.microsoft.com/office/drawing/2014/main" id="{DA566470-EEA6-40F7-8410-16A78CB35711}"/>
                    </a:ext>
                  </a:extLst>
                </p:cNvPr>
                <p:cNvSpPr/>
                <p:nvPr/>
              </p:nvSpPr>
              <p:spPr bwMode="auto">
                <a:xfrm>
                  <a:off x="8547100" y="4625711"/>
                  <a:ext cx="609600" cy="1676400"/>
                </a:xfrm>
                <a:prstGeom prst="rect">
                  <a:avLst/>
                </a:prstGeom>
                <a:solidFill>
                  <a:schemeClr val="tx1"/>
                </a:solidFill>
                <a:ln w="254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94" name="Oval 193">
                  <a:extLst>
                    <a:ext uri="{FF2B5EF4-FFF2-40B4-BE49-F238E27FC236}">
                      <a16:creationId xmlns:a16="http://schemas.microsoft.com/office/drawing/2014/main" id="{EBB75137-DDEB-4B4E-A9B9-D004F3A13DB0}"/>
                    </a:ext>
                  </a:extLst>
                </p:cNvPr>
                <p:cNvSpPr/>
                <p:nvPr/>
              </p:nvSpPr>
              <p:spPr bwMode="auto">
                <a:xfrm>
                  <a:off x="8877300" y="49368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95" name="Oval 194">
                  <a:extLst>
                    <a:ext uri="{FF2B5EF4-FFF2-40B4-BE49-F238E27FC236}">
                      <a16:creationId xmlns:a16="http://schemas.microsoft.com/office/drawing/2014/main" id="{8F35C4D7-C9F9-4492-B84C-133BF7142A6D}"/>
                    </a:ext>
                  </a:extLst>
                </p:cNvPr>
                <p:cNvSpPr/>
                <p:nvPr/>
              </p:nvSpPr>
              <p:spPr bwMode="auto">
                <a:xfrm>
                  <a:off x="8877300" y="52099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C4B42005-6C8C-43E7-B500-8F99AE3E651D}"/>
                    </a:ext>
                  </a:extLst>
                </p:cNvPr>
                <p:cNvSpPr/>
                <p:nvPr/>
              </p:nvSpPr>
              <p:spPr bwMode="auto">
                <a:xfrm>
                  <a:off x="8877300" y="54829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97" name="Oval 196">
                  <a:extLst>
                    <a:ext uri="{FF2B5EF4-FFF2-40B4-BE49-F238E27FC236}">
                      <a16:creationId xmlns:a16="http://schemas.microsoft.com/office/drawing/2014/main" id="{74700D62-7D1B-43FC-B402-FDA3AA07B536}"/>
                    </a:ext>
                  </a:extLst>
                </p:cNvPr>
                <p:cNvSpPr/>
                <p:nvPr/>
              </p:nvSpPr>
              <p:spPr bwMode="auto">
                <a:xfrm>
                  <a:off x="8877300" y="57560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6F21AAF9-9AC8-4A34-A594-0D7E2AA5B979}"/>
                    </a:ext>
                  </a:extLst>
                </p:cNvPr>
                <p:cNvSpPr/>
                <p:nvPr/>
              </p:nvSpPr>
              <p:spPr bwMode="auto">
                <a:xfrm>
                  <a:off x="8877300" y="60290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199" name="Oval 198">
                  <a:extLst>
                    <a:ext uri="{FF2B5EF4-FFF2-40B4-BE49-F238E27FC236}">
                      <a16:creationId xmlns:a16="http://schemas.microsoft.com/office/drawing/2014/main" id="{9B394787-6445-4BF1-89B6-33C075304F9F}"/>
                    </a:ext>
                  </a:extLst>
                </p:cNvPr>
                <p:cNvSpPr/>
                <p:nvPr/>
              </p:nvSpPr>
              <p:spPr bwMode="auto">
                <a:xfrm>
                  <a:off x="8610600" y="49432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2F89D44E-8366-4E79-A98B-2D8698578868}"/>
                    </a:ext>
                  </a:extLst>
                </p:cNvPr>
                <p:cNvSpPr/>
                <p:nvPr/>
              </p:nvSpPr>
              <p:spPr bwMode="auto">
                <a:xfrm>
                  <a:off x="8610600" y="52162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4607D273-9FA2-41C2-8D5D-A69EFCB1F9A1}"/>
                    </a:ext>
                  </a:extLst>
                </p:cNvPr>
                <p:cNvSpPr/>
                <p:nvPr/>
              </p:nvSpPr>
              <p:spPr bwMode="auto">
                <a:xfrm>
                  <a:off x="8610600" y="54893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02" name="Oval 201">
                  <a:extLst>
                    <a:ext uri="{FF2B5EF4-FFF2-40B4-BE49-F238E27FC236}">
                      <a16:creationId xmlns:a16="http://schemas.microsoft.com/office/drawing/2014/main" id="{DFE9CF1C-9233-49C1-B5E2-6C7C1F7772C8}"/>
                    </a:ext>
                  </a:extLst>
                </p:cNvPr>
                <p:cNvSpPr/>
                <p:nvPr/>
              </p:nvSpPr>
              <p:spPr bwMode="auto">
                <a:xfrm>
                  <a:off x="8610600" y="57623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03" name="Oval 202">
                  <a:extLst>
                    <a:ext uri="{FF2B5EF4-FFF2-40B4-BE49-F238E27FC236}">
                      <a16:creationId xmlns:a16="http://schemas.microsoft.com/office/drawing/2014/main" id="{5CC994E3-717A-4030-8CAF-DBF99E0ECBF4}"/>
                    </a:ext>
                  </a:extLst>
                </p:cNvPr>
                <p:cNvSpPr/>
                <p:nvPr/>
              </p:nvSpPr>
              <p:spPr bwMode="auto">
                <a:xfrm>
                  <a:off x="8610600" y="60354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04" name="Rectangle 203">
                  <a:extLst>
                    <a:ext uri="{FF2B5EF4-FFF2-40B4-BE49-F238E27FC236}">
                      <a16:creationId xmlns:a16="http://schemas.microsoft.com/office/drawing/2014/main" id="{800552FF-38CF-48E7-9042-C7E4680DA852}"/>
                    </a:ext>
                  </a:extLst>
                </p:cNvPr>
                <p:cNvSpPr/>
                <p:nvPr/>
              </p:nvSpPr>
              <p:spPr>
                <a:xfrm>
                  <a:off x="8509000" y="4519648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box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205" name="Straight Connector 204">
                  <a:extLst>
                    <a:ext uri="{FF2B5EF4-FFF2-40B4-BE49-F238E27FC236}">
                      <a16:creationId xmlns:a16="http://schemas.microsoft.com/office/drawing/2014/main" id="{D55365C8-464C-45FF-B6B3-683A08FCDC1B}"/>
                    </a:ext>
                  </a:extLst>
                </p:cNvPr>
                <p:cNvCxnSpPr/>
                <p:nvPr/>
              </p:nvCxnSpPr>
              <p:spPr bwMode="auto">
                <a:xfrm>
                  <a:off x="8547100" y="4892411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2B7177B5-95A3-43F2-BD76-DA8176D809BC}"/>
                    </a:ext>
                  </a:extLst>
                </p:cNvPr>
                <p:cNvSpPr/>
                <p:nvPr/>
              </p:nvSpPr>
              <p:spPr>
                <a:xfrm>
                  <a:off x="8553450" y="479388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07" name="Rectangle 206">
                  <a:extLst>
                    <a:ext uri="{FF2B5EF4-FFF2-40B4-BE49-F238E27FC236}">
                      <a16:creationId xmlns:a16="http://schemas.microsoft.com/office/drawing/2014/main" id="{F933C33A-F897-4D4B-BEDE-65D19AE6ED07}"/>
                    </a:ext>
                  </a:extLst>
                </p:cNvPr>
                <p:cNvSpPr/>
                <p:nvPr/>
              </p:nvSpPr>
              <p:spPr>
                <a:xfrm>
                  <a:off x="8559800" y="506247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08" name="Rectangle 207">
                  <a:extLst>
                    <a:ext uri="{FF2B5EF4-FFF2-40B4-BE49-F238E27FC236}">
                      <a16:creationId xmlns:a16="http://schemas.microsoft.com/office/drawing/2014/main" id="{DF350AE6-DD6D-4EC2-8913-40C1AF246B13}"/>
                    </a:ext>
                  </a:extLst>
                </p:cNvPr>
                <p:cNvSpPr/>
                <p:nvPr/>
              </p:nvSpPr>
              <p:spPr>
                <a:xfrm>
                  <a:off x="8559800" y="533105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09" name="Rectangle 208">
                  <a:extLst>
                    <a:ext uri="{FF2B5EF4-FFF2-40B4-BE49-F238E27FC236}">
                      <a16:creationId xmlns:a16="http://schemas.microsoft.com/office/drawing/2014/main" id="{7A7AAD81-016B-4F0B-9D0C-B870F3679171}"/>
                    </a:ext>
                  </a:extLst>
                </p:cNvPr>
                <p:cNvSpPr/>
                <p:nvPr/>
              </p:nvSpPr>
              <p:spPr>
                <a:xfrm>
                  <a:off x="8553450" y="561869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10" name="Rectangle 209">
                  <a:extLst>
                    <a:ext uri="{FF2B5EF4-FFF2-40B4-BE49-F238E27FC236}">
                      <a16:creationId xmlns:a16="http://schemas.microsoft.com/office/drawing/2014/main" id="{A69E2162-B7C2-4280-9CB6-E31687A142C7}"/>
                    </a:ext>
                  </a:extLst>
                </p:cNvPr>
                <p:cNvSpPr/>
                <p:nvPr/>
              </p:nvSpPr>
              <p:spPr>
                <a:xfrm>
                  <a:off x="8553450" y="588092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</p:grpSp>
        </p:grpSp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C3E23C9B-450F-4A70-8FF9-77F86D7F9824}"/>
                </a:ext>
              </a:extLst>
            </p:cNvPr>
            <p:cNvSpPr/>
            <p:nvPr/>
          </p:nvSpPr>
          <p:spPr>
            <a:xfrm>
              <a:off x="4572000" y="4045803"/>
              <a:ext cx="22669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chemeClr val="tx2"/>
                  </a:solidFill>
                </a:rPr>
                <a:t>Card-Puzzle:</a:t>
              </a:r>
            </a:p>
            <a:p>
              <a:pPr marL="342900" indent="-342900" algn="l">
                <a:buFont typeface="Arial" panose="020B0604020202020204" pitchFamily="34" charset="0"/>
                <a:buChar char="•"/>
              </a:pPr>
              <a:r>
                <a:rPr lang="en-US" sz="2400" dirty="0">
                  <a:solidFill>
                    <a:schemeClr val="tx2"/>
                  </a:solidFill>
                </a:rPr>
                <a:t>Input:</a:t>
              </a:r>
              <a:r>
                <a:rPr lang="en-US" sz="2400" dirty="0"/>
                <a:t> I</a:t>
              </a:r>
              <a:r>
                <a:rPr lang="en-US" altLang="en-US" sz="2400" baseline="-25000" dirty="0">
                  <a:sym typeface="Wingdings" panose="05000000000000000000" pitchFamily="2" charset="2"/>
                </a:rPr>
                <a:t>CP</a:t>
              </a:r>
              <a:r>
                <a:rPr lang="en-US" sz="2400" dirty="0"/>
                <a:t> </a:t>
              </a:r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=</a:t>
              </a:r>
              <a:endParaRPr lang="en-US" sz="2400" dirty="0">
                <a:sym typeface="Symbol" panose="05050102010706020507" pitchFamily="18" charset="2"/>
              </a:endParaRPr>
            </a:p>
          </p:txBody>
        </p:sp>
      </p:grpSp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0D816141-D830-452C-BCA5-1DAA6DBF3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43" y="3931927"/>
            <a:ext cx="3346107" cy="965179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Great. 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latin typeface="+mj-lt"/>
              </a:rPr>
              <a:t> = Map</a:t>
            </a:r>
            <a:r>
              <a:rPr lang="en-CA" altLang="en-US" sz="2400" baseline="30000" dirty="0">
                <a:latin typeface="+mj-lt"/>
              </a:rPr>
              <a:t>-1</a:t>
            </a:r>
            <a:r>
              <a:rPr lang="en-CA" altLang="en-US" sz="2400" dirty="0">
                <a:latin typeface="+mj-lt"/>
              </a:rPr>
              <a:t>(S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CA" sz="2400" dirty="0"/>
              <a:t>).</a:t>
            </a:r>
            <a:endParaRPr lang="en-CA" altLang="en-US" sz="2400" dirty="0">
              <a:latin typeface="+mj-lt"/>
            </a:endParaRPr>
          </a:p>
        </p:txBody>
      </p:sp>
      <p:sp>
        <p:nvSpPr>
          <p:cNvPr id="33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5832" y="2852947"/>
            <a:ext cx="3146168" cy="913636"/>
          </a:xfrm>
          <a:prstGeom prst="wedgeRoundRectCallout">
            <a:avLst>
              <a:gd name="adj1" fmla="val 46317"/>
              <a:gd name="adj2" fmla="val -68001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can help.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 </a:t>
            </a:r>
            <a:r>
              <a:rPr lang="en-US" altLang="en-US" sz="2400" dirty="0">
                <a:latin typeface="+mj-lt"/>
              </a:rPr>
              <a:t>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be as promised.</a:t>
            </a:r>
          </a:p>
        </p:txBody>
      </p:sp>
      <p:sp>
        <p:nvSpPr>
          <p:cNvPr id="2" name="Oval 1"/>
          <p:cNvSpPr/>
          <p:nvPr/>
        </p:nvSpPr>
        <p:spPr bwMode="auto">
          <a:xfrm>
            <a:off x="152400" y="2115020"/>
            <a:ext cx="2438400" cy="609600"/>
          </a:xfrm>
          <a:prstGeom prst="ellips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9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014" y="2856649"/>
            <a:ext cx="4067985" cy="914400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The game starts with me </a:t>
            </a:r>
            <a:br>
              <a:rPr lang="en-CA" altLang="en-US" sz="2400" dirty="0">
                <a:latin typeface="+mj-lt"/>
              </a:rPr>
            </a:br>
            <a:r>
              <a:rPr lang="en-CA" altLang="en-US" sz="2400" dirty="0">
                <a:latin typeface="+mj-lt"/>
              </a:rPr>
              <a:t>constructing a solution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latin typeface="+mj-lt"/>
              </a:rPr>
              <a:t>.</a:t>
            </a: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655982" y="1031654"/>
            <a:ext cx="2057400" cy="609600"/>
          </a:xfrm>
          <a:prstGeom prst="ellips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12" name="Group 211"/>
          <p:cNvGrpSpPr/>
          <p:nvPr/>
        </p:nvGrpSpPr>
        <p:grpSpPr>
          <a:xfrm>
            <a:off x="4217504" y="4687016"/>
            <a:ext cx="4953000" cy="2007364"/>
            <a:chOff x="4217504" y="4687016"/>
            <a:chExt cx="4953000" cy="2007364"/>
          </a:xfrm>
        </p:grpSpPr>
        <p:grpSp>
          <p:nvGrpSpPr>
            <p:cNvPr id="213" name="Group 212"/>
            <p:cNvGrpSpPr/>
            <p:nvPr/>
          </p:nvGrpSpPr>
          <p:grpSpPr>
            <a:xfrm>
              <a:off x="4217504" y="4687016"/>
              <a:ext cx="4953000" cy="1976044"/>
              <a:chOff x="4217504" y="4687016"/>
              <a:chExt cx="4953000" cy="1976044"/>
            </a:xfrm>
          </p:grpSpPr>
          <p:grpSp>
            <p:nvGrpSpPr>
              <p:cNvPr id="233" name="Group 232"/>
              <p:cNvGrpSpPr/>
              <p:nvPr/>
            </p:nvGrpSpPr>
            <p:grpSpPr>
              <a:xfrm>
                <a:off x="4978400" y="4872360"/>
                <a:ext cx="3403600" cy="1790700"/>
                <a:chOff x="4978400" y="4872360"/>
                <a:chExt cx="3403600" cy="1790700"/>
              </a:xfrm>
            </p:grpSpPr>
            <p:grpSp>
              <p:nvGrpSpPr>
                <p:cNvPr id="235" name="Group 234"/>
                <p:cNvGrpSpPr/>
                <p:nvPr/>
              </p:nvGrpSpPr>
              <p:grpSpPr>
                <a:xfrm>
                  <a:off x="4978400" y="4880595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281" name="Rectangle 280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82" name="Oval 281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83" name="Oval 282"/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84" name="Oval 283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85" name="Oval 284"/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86" name="Oval 285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87" name="Oval 286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89" name="Rectangle 288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a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290" name="Straight Connector 289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5676900" y="4872360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270" name="Rectangle 269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71" name="Oval 270"/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72" name="Oval 271"/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73" name="Oval 272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74" name="Oval 273"/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76" name="Oval 275"/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77" name="Oval 276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78" name="Oval 277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79" name="Rectangle 278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b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280" name="Straight Connector 279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37" name="Group 236"/>
                <p:cNvGrpSpPr/>
                <p:nvPr/>
              </p:nvGrpSpPr>
              <p:grpSpPr>
                <a:xfrm>
                  <a:off x="7772400" y="4875705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260" name="Rectangle 259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61" name="Oval 260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62" name="Oval 261"/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63" name="Oval 262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64" name="Oval 263"/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65" name="Oval 264"/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66" name="Oval 265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67" name="Oval 266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68" name="Rectangle 267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e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269" name="Straight Connector 268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38" name="Group 237"/>
                <p:cNvGrpSpPr/>
                <p:nvPr/>
              </p:nvGrpSpPr>
              <p:grpSpPr>
                <a:xfrm>
                  <a:off x="7073900" y="4888450"/>
                  <a:ext cx="723900" cy="1772345"/>
                  <a:chOff x="4387850" y="4679950"/>
                  <a:chExt cx="723900" cy="1772345"/>
                </a:xfrm>
              </p:grpSpPr>
              <p:sp>
                <p:nvSpPr>
                  <p:cNvPr id="250" name="Rectangle 249"/>
                  <p:cNvSpPr/>
                  <p:nvPr/>
                </p:nvSpPr>
                <p:spPr bwMode="auto">
                  <a:xfrm>
                    <a:off x="4387850" y="4775895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51" name="Oval 250"/>
                  <p:cNvSpPr/>
                  <p:nvPr/>
                </p:nvSpPr>
                <p:spPr bwMode="auto">
                  <a:xfrm>
                    <a:off x="4451350" y="50870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52" name="Oval 251"/>
                  <p:cNvSpPr/>
                  <p:nvPr/>
                </p:nvSpPr>
                <p:spPr bwMode="auto">
                  <a:xfrm>
                    <a:off x="4451350" y="53600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53" name="Oval 252"/>
                  <p:cNvSpPr/>
                  <p:nvPr/>
                </p:nvSpPr>
                <p:spPr bwMode="auto">
                  <a:xfrm>
                    <a:off x="4718050" y="56331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>
                    <a:off x="4718050" y="61792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55" name="Oval 254"/>
                  <p:cNvSpPr/>
                  <p:nvPr/>
                </p:nvSpPr>
                <p:spPr bwMode="auto">
                  <a:xfrm>
                    <a:off x="4451350" y="56394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56" name="Oval 255"/>
                  <p:cNvSpPr/>
                  <p:nvPr/>
                </p:nvSpPr>
                <p:spPr bwMode="auto">
                  <a:xfrm>
                    <a:off x="4718050" y="59125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57" name="Oval 256"/>
                  <p:cNvSpPr/>
                  <p:nvPr/>
                </p:nvSpPr>
                <p:spPr bwMode="auto">
                  <a:xfrm>
                    <a:off x="4451350" y="61855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cxnSp>
                <p:nvCxnSpPr>
                  <p:cNvPr id="258" name="Straight Connector 257"/>
                  <p:cNvCxnSpPr/>
                  <p:nvPr/>
                </p:nvCxnSpPr>
                <p:spPr bwMode="auto">
                  <a:xfrm>
                    <a:off x="4387850" y="5042595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59" name="Rectangle 258"/>
                  <p:cNvSpPr/>
                  <p:nvPr/>
                </p:nvSpPr>
                <p:spPr>
                  <a:xfrm>
                    <a:off x="4413250" y="4679950"/>
                    <a:ext cx="6985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l-GR" altLang="en-US" sz="2400" dirty="0">
                        <a:solidFill>
                          <a:schemeClr val="bg2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⌐</a:t>
                    </a:r>
                    <a:r>
                      <a:rPr lang="en-CA" altLang="en-US" sz="2400" dirty="0">
                        <a:solidFill>
                          <a:schemeClr val="bg2"/>
                        </a:solidFill>
                        <a:sym typeface="Symbol" panose="05050102010706020507" pitchFamily="18" charset="2"/>
                      </a:rPr>
                      <a:t>d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</p:grpSp>
            <p:grpSp>
              <p:nvGrpSpPr>
                <p:cNvPr id="239" name="Group 238"/>
                <p:cNvGrpSpPr/>
                <p:nvPr/>
              </p:nvGrpSpPr>
              <p:grpSpPr>
                <a:xfrm>
                  <a:off x="6375400" y="4880595"/>
                  <a:ext cx="736600" cy="1782465"/>
                  <a:chOff x="3689350" y="4678065"/>
                  <a:chExt cx="736600" cy="1782465"/>
                </a:xfrm>
              </p:grpSpPr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3689350" y="478413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>
                    <a:off x="4019550" y="509528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43" name="Oval 242"/>
                  <p:cNvSpPr/>
                  <p:nvPr/>
                </p:nvSpPr>
                <p:spPr bwMode="auto">
                  <a:xfrm>
                    <a:off x="3752850" y="51016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44" name="Oval 243"/>
                  <p:cNvSpPr/>
                  <p:nvPr/>
                </p:nvSpPr>
                <p:spPr bwMode="auto">
                  <a:xfrm>
                    <a:off x="4019550" y="537468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45" name="Oval 244"/>
                  <p:cNvSpPr/>
                  <p:nvPr/>
                </p:nvSpPr>
                <p:spPr bwMode="auto">
                  <a:xfrm>
                    <a:off x="4019550" y="56477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46" name="Oval 245"/>
                  <p:cNvSpPr/>
                  <p:nvPr/>
                </p:nvSpPr>
                <p:spPr bwMode="auto">
                  <a:xfrm>
                    <a:off x="4019550" y="61938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247" name="Rectangle 246"/>
                  <p:cNvSpPr/>
                  <p:nvPr/>
                </p:nvSpPr>
                <p:spPr>
                  <a:xfrm>
                    <a:off x="3727450" y="4678065"/>
                    <a:ext cx="6985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l-GR" altLang="en-US" sz="2400" dirty="0">
                        <a:solidFill>
                          <a:schemeClr val="bg2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⌐</a:t>
                    </a:r>
                    <a:r>
                      <a:rPr lang="en-CA" sz="2400" dirty="0">
                        <a:solidFill>
                          <a:schemeClr val="bg2"/>
                        </a:solidFill>
                      </a:rPr>
                      <a:t>c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248" name="Straight Connector 247"/>
                  <p:cNvCxnSpPr/>
                  <p:nvPr/>
                </p:nvCxnSpPr>
                <p:spPr bwMode="auto">
                  <a:xfrm>
                    <a:off x="3689350" y="505083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49" name="Oval 248"/>
                  <p:cNvSpPr/>
                  <p:nvPr/>
                </p:nvSpPr>
                <p:spPr bwMode="auto">
                  <a:xfrm>
                    <a:off x="3752850" y="5924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234" name="Rectangle 233"/>
              <p:cNvSpPr/>
              <p:nvPr/>
            </p:nvSpPr>
            <p:spPr>
              <a:xfrm>
                <a:off x="4217504" y="4687016"/>
                <a:ext cx="4953000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600" dirty="0"/>
                  <a:t> S</a:t>
                </a:r>
                <a:r>
                  <a:rPr lang="en-US" altLang="en-US" sz="1600" baseline="-25000" dirty="0">
                    <a:solidFill>
                      <a:srgbClr val="FFFFFF"/>
                    </a:solidFill>
                    <a:latin typeface="Times New Roman"/>
                    <a:sym typeface="Wingdings" panose="05000000000000000000" pitchFamily="2" charset="2"/>
                  </a:rPr>
                  <a:t>CP</a:t>
                </a:r>
                <a:r>
                  <a:rPr lang="en-US" sz="1600" dirty="0"/>
                  <a:t> = {</a:t>
                </a:r>
                <a:r>
                  <a:rPr lang="en-CA" sz="1600" dirty="0"/>
                  <a:t>a=</a:t>
                </a:r>
                <a:r>
                  <a:rPr lang="el-GR" altLang="en-US" sz="16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⌐</a:t>
                </a:r>
                <a:r>
                  <a:rPr lang="en-CA" sz="1600" dirty="0" err="1"/>
                  <a:t>flip,b</a:t>
                </a:r>
                <a:r>
                  <a:rPr lang="en-CA" sz="1600" dirty="0"/>
                  <a:t>=</a:t>
                </a:r>
                <a:r>
                  <a:rPr lang="el-GR" altLang="en-US" sz="16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⌐</a:t>
                </a:r>
                <a:r>
                  <a:rPr lang="en-CA" sz="1600" dirty="0"/>
                  <a:t>flip, c=</a:t>
                </a:r>
                <a:r>
                  <a:rPr lang="el-GR" altLang="en-US" sz="16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CA" altLang="en-US" sz="1600" dirty="0">
                    <a:sym typeface="Symbol" panose="05050102010706020507" pitchFamily="18" charset="2"/>
                  </a:rPr>
                  <a:t>flip</a:t>
                </a:r>
                <a:r>
                  <a:rPr lang="en-CA" sz="1600" dirty="0"/>
                  <a:t>, d=</a:t>
                </a:r>
                <a:r>
                  <a:rPr lang="el-GR" altLang="en-US" sz="16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CA" altLang="en-US" sz="16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flip</a:t>
                </a:r>
                <a:r>
                  <a:rPr lang="en-CA" sz="1600" dirty="0"/>
                  <a:t>,  e=</a:t>
                </a:r>
                <a:r>
                  <a:rPr lang="el-GR" altLang="en-US" sz="16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⌐</a:t>
                </a:r>
                <a:r>
                  <a:rPr lang="en-CA" sz="1600" dirty="0"/>
                  <a:t>flip }</a:t>
                </a:r>
                <a:r>
                  <a:rPr lang="en-CA" sz="16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</p:txBody>
          </p:sp>
        </p:grpSp>
        <p:grpSp>
          <p:nvGrpSpPr>
            <p:cNvPr id="214" name="Group 213"/>
            <p:cNvGrpSpPr/>
            <p:nvPr/>
          </p:nvGrpSpPr>
          <p:grpSpPr>
            <a:xfrm>
              <a:off x="8426450" y="4871437"/>
              <a:ext cx="717550" cy="1822943"/>
              <a:chOff x="8509000" y="4519648"/>
              <a:chExt cx="717550" cy="1822943"/>
            </a:xfrm>
          </p:grpSpPr>
          <p:sp>
            <p:nvSpPr>
              <p:cNvPr id="215" name="Rectangle 214"/>
              <p:cNvSpPr/>
              <p:nvPr/>
            </p:nvSpPr>
            <p:spPr bwMode="auto">
              <a:xfrm>
                <a:off x="8547100" y="4625711"/>
                <a:ext cx="609600" cy="1676400"/>
              </a:xfrm>
              <a:prstGeom prst="rect">
                <a:avLst/>
              </a:prstGeom>
              <a:solidFill>
                <a:schemeClr val="tx1"/>
              </a:solidFill>
              <a:ln w="254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16" name="Oval 215"/>
              <p:cNvSpPr/>
              <p:nvPr/>
            </p:nvSpPr>
            <p:spPr bwMode="auto">
              <a:xfrm>
                <a:off x="8877300" y="49368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17" name="Oval 216"/>
              <p:cNvSpPr/>
              <p:nvPr/>
            </p:nvSpPr>
            <p:spPr bwMode="auto">
              <a:xfrm>
                <a:off x="8877300" y="52099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18" name="Oval 217"/>
              <p:cNvSpPr/>
              <p:nvPr/>
            </p:nvSpPr>
            <p:spPr bwMode="auto">
              <a:xfrm>
                <a:off x="8877300" y="54829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19" name="Oval 218"/>
              <p:cNvSpPr/>
              <p:nvPr/>
            </p:nvSpPr>
            <p:spPr bwMode="auto">
              <a:xfrm>
                <a:off x="8877300" y="57560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0" name="Oval 219"/>
              <p:cNvSpPr/>
              <p:nvPr/>
            </p:nvSpPr>
            <p:spPr bwMode="auto">
              <a:xfrm>
                <a:off x="8877300" y="60290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1" name="Oval 220"/>
              <p:cNvSpPr/>
              <p:nvPr/>
            </p:nvSpPr>
            <p:spPr bwMode="auto">
              <a:xfrm>
                <a:off x="8610600" y="49432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2" name="Oval 221"/>
              <p:cNvSpPr/>
              <p:nvPr/>
            </p:nvSpPr>
            <p:spPr bwMode="auto">
              <a:xfrm>
                <a:off x="8610600" y="52162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3" name="Oval 222"/>
              <p:cNvSpPr/>
              <p:nvPr/>
            </p:nvSpPr>
            <p:spPr bwMode="auto">
              <a:xfrm>
                <a:off x="8610600" y="54893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4" name="Oval 223"/>
              <p:cNvSpPr/>
              <p:nvPr/>
            </p:nvSpPr>
            <p:spPr bwMode="auto">
              <a:xfrm>
                <a:off x="8610600" y="576236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5" name="Oval 224"/>
              <p:cNvSpPr/>
              <p:nvPr/>
            </p:nvSpPr>
            <p:spPr bwMode="auto">
              <a:xfrm>
                <a:off x="8610600" y="6035411"/>
                <a:ext cx="203200" cy="222250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6" name="Rectangle 225"/>
              <p:cNvSpPr/>
              <p:nvPr/>
            </p:nvSpPr>
            <p:spPr>
              <a:xfrm>
                <a:off x="8509000" y="4519648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box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cxnSp>
            <p:nvCxnSpPr>
              <p:cNvPr id="227" name="Straight Connector 226"/>
              <p:cNvCxnSpPr/>
              <p:nvPr/>
            </p:nvCxnSpPr>
            <p:spPr bwMode="auto">
              <a:xfrm>
                <a:off x="8547100" y="4892411"/>
                <a:ext cx="6096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8" name="Rectangle 227"/>
              <p:cNvSpPr/>
              <p:nvPr/>
            </p:nvSpPr>
            <p:spPr>
              <a:xfrm>
                <a:off x="8553450" y="479388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229" name="Rectangle 228"/>
              <p:cNvSpPr/>
              <p:nvPr/>
            </p:nvSpPr>
            <p:spPr>
              <a:xfrm>
                <a:off x="8559800" y="5062471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230" name="Rectangle 229"/>
              <p:cNvSpPr/>
              <p:nvPr/>
            </p:nvSpPr>
            <p:spPr>
              <a:xfrm>
                <a:off x="8559800" y="533105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231" name="Rectangle 230"/>
              <p:cNvSpPr/>
              <p:nvPr/>
            </p:nvSpPr>
            <p:spPr>
              <a:xfrm>
                <a:off x="8553450" y="5618691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232" name="Rectangle 231"/>
              <p:cNvSpPr/>
              <p:nvPr/>
            </p:nvSpPr>
            <p:spPr>
              <a:xfrm>
                <a:off x="8553450" y="5880926"/>
                <a:ext cx="6667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2400" dirty="0">
                    <a:solidFill>
                      <a:schemeClr val="bg2"/>
                    </a:solidFill>
                  </a:rPr>
                  <a:t>x</a:t>
                </a:r>
                <a:endParaRPr lang="en-US" sz="2400" dirty="0">
                  <a:solidFill>
                    <a:schemeClr val="bg2"/>
                  </a:solidFill>
                </a:endParaRPr>
              </a:p>
            </p:txBody>
          </p:sp>
        </p:grpSp>
      </p:grpSp>
      <p:sp>
        <p:nvSpPr>
          <p:cNvPr id="293" name="Rectangle 292"/>
          <p:cNvSpPr/>
          <p:nvPr/>
        </p:nvSpPr>
        <p:spPr>
          <a:xfrm>
            <a:off x="901700" y="4888468"/>
            <a:ext cx="3822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/>
              <a:t> </a:t>
            </a:r>
            <a:r>
              <a:rPr lang="en-US" sz="1600" dirty="0"/>
              <a:t>S</a:t>
            </a:r>
            <a:r>
              <a:rPr lang="en-US" altLang="en-US" sz="16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sz="1600" dirty="0"/>
              <a:t> = { </a:t>
            </a:r>
            <a:r>
              <a:rPr lang="en-CA" sz="1600" dirty="0"/>
              <a:t>a=T, b=T, c=F, d=F, e=T }</a:t>
            </a:r>
          </a:p>
        </p:txBody>
      </p:sp>
      <p:sp>
        <p:nvSpPr>
          <p:cNvPr id="294" name="Rectangle 293"/>
          <p:cNvSpPr/>
          <p:nvPr/>
        </p:nvSpPr>
        <p:spPr>
          <a:xfrm>
            <a:off x="914400" y="4784124"/>
            <a:ext cx="382270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2400" dirty="0">
                <a:solidFill>
                  <a:schemeClr val="tx2"/>
                </a:solidFill>
              </a:rPr>
              <a:t> </a:t>
            </a:r>
            <a:endParaRPr lang="en-CA" sz="20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US" sz="1800" dirty="0"/>
              <a:t>(  a or ⌐b or               d       ) and </a:t>
            </a:r>
            <a:br>
              <a:rPr lang="en-US" sz="1800" dirty="0"/>
            </a:br>
            <a:r>
              <a:rPr lang="en-US" sz="1800" dirty="0"/>
              <a:t>      (⌐a or           ⌐c or     d or e) and </a:t>
            </a:r>
            <a:br>
              <a:rPr lang="en-US" sz="1800" dirty="0"/>
            </a:br>
            <a:r>
              <a:rPr lang="en-US" sz="1800" dirty="0"/>
              <a:t>      (            b or ⌐c or          ⌐e) and </a:t>
            </a:r>
            <a:br>
              <a:rPr lang="en-US" sz="1800" dirty="0"/>
            </a:br>
            <a:r>
              <a:rPr lang="en-US" sz="1800" dirty="0"/>
              <a:t>      (                      c or  ⌐d       ) and </a:t>
            </a:r>
            <a:br>
              <a:rPr lang="en-US" sz="1800" dirty="0"/>
            </a:br>
            <a:r>
              <a:rPr lang="en-US" sz="1800" dirty="0"/>
              <a:t>      (⌐a or           ⌐c or            e) </a:t>
            </a:r>
          </a:p>
        </p:txBody>
      </p:sp>
      <p:sp>
        <p:nvSpPr>
          <p:cNvPr id="108" name="AutoShape 38">
            <a:extLst>
              <a:ext uri="{FF2B5EF4-FFF2-40B4-BE49-F238E27FC236}">
                <a16:creationId xmlns:a16="http://schemas.microsoft.com/office/drawing/2014/main" id="{E4D82226-C42A-4A9F-90E1-829E51622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685800"/>
            <a:ext cx="7924800" cy="943171"/>
          </a:xfrm>
          <a:prstGeom prst="wedgeRoundRectCallout">
            <a:avLst>
              <a:gd name="adj1" fmla="val 38290"/>
              <a:gd name="adj2" fmla="val -6940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 me promise you C</a:t>
            </a:r>
            <a:r>
              <a:rPr lang="en-CA" sz="2400" dirty="0">
                <a:latin typeface="+mj-lt"/>
              </a:rPr>
              <a:t>ard(</a:t>
            </a:r>
            <a:r>
              <a:rPr lang="en-CA" altLang="en-US" sz="2400" dirty="0">
                <a:latin typeface="+mj-lt"/>
              </a:rPr>
              <a:t>I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CA" sz="2400" dirty="0">
                <a:latin typeface="+mj-lt"/>
              </a:rPr>
              <a:t>), ie </a:t>
            </a:r>
            <a:b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solution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US" altLang="en-US" sz="2400" dirty="0">
                <a:latin typeface="+mj-lt"/>
              </a:rPr>
              <a:t>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 row r,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card z, </a:t>
            </a:r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“Card z covers X in row r”</a:t>
            </a:r>
          </a:p>
        </p:txBody>
      </p:sp>
      <p:sp>
        <p:nvSpPr>
          <p:cNvPr id="109" name="AutoShape 38">
            <a:extLst>
              <a:ext uri="{FF2B5EF4-FFF2-40B4-BE49-F238E27FC236}">
                <a16:creationId xmlns:a16="http://schemas.microsoft.com/office/drawing/2014/main" id="{5AA68E46-573C-4222-A419-6B00F10EC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2" y="1705171"/>
            <a:ext cx="9067800" cy="990600"/>
          </a:xfrm>
          <a:prstGeom prst="wedgeRoundRectCallout">
            <a:avLst>
              <a:gd name="adj1" fmla="val -30607"/>
              <a:gd name="adj2" fmla="val -5667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will play the game to prove SAT(I</a:t>
            </a:r>
            <a:r>
              <a:rPr lang="en-CA" sz="2400" dirty="0">
                <a:latin typeface="+mj-lt"/>
              </a:rPr>
              <a:t>), ie</a:t>
            </a:r>
          </a:p>
          <a:p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solution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,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 clauses C,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var x, “S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 satisfies x in clause C”</a:t>
            </a:r>
          </a:p>
          <a:p>
            <a:pPr>
              <a:spcBef>
                <a:spcPts val="0"/>
              </a:spcBef>
              <a:defRPr/>
            </a:pP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418073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3" grpId="0" animBg="1"/>
      <p:bldP spid="2" grpId="0" animBg="1"/>
      <p:bldP spid="49" grpId="0" animBg="1"/>
      <p:bldP spid="50" grpId="0" animBg="1"/>
      <p:bldP spid="293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0D816141-D830-452C-BCA5-1DAA6DBF3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3" name="Group 47"/>
          <p:cNvGrpSpPr>
            <a:grpSpLocks/>
          </p:cNvGrpSpPr>
          <p:nvPr/>
        </p:nvGrpSpPr>
        <p:grpSpPr bwMode="auto">
          <a:xfrm flipH="1">
            <a:off x="8324004" y="759655"/>
            <a:ext cx="838200" cy="1297745"/>
            <a:chOff x="2593" y="768"/>
            <a:chExt cx="849" cy="1475"/>
          </a:xfrm>
        </p:grpSpPr>
        <p:sp>
          <p:nvSpPr>
            <p:cNvPr id="114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1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22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24" name="AutoShape 35"/>
          <p:cNvSpPr>
            <a:spLocks noChangeArrowheads="1"/>
          </p:cNvSpPr>
          <p:nvPr/>
        </p:nvSpPr>
        <p:spPr bwMode="auto">
          <a:xfrm>
            <a:off x="360468" y="2901436"/>
            <a:ext cx="4592532" cy="908564"/>
          </a:xfrm>
          <a:prstGeom prst="wedgeRoundRectCallout">
            <a:avLst>
              <a:gd name="adj1" fmla="val 48444"/>
              <a:gd name="adj2" fmla="val -6325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In the next step of the game,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give you some arbitrary clause </a:t>
            </a:r>
            <a:r>
              <a:rPr lang="en-US" altLang="en-US" sz="2400" dirty="0">
                <a:solidFill>
                  <a:srgbClr val="FF0000"/>
                </a:solidFill>
              </a:rPr>
              <a:t>C.</a:t>
            </a:r>
          </a:p>
        </p:txBody>
      </p:sp>
      <p:sp>
        <p:nvSpPr>
          <p:cNvPr id="125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802505"/>
            <a:ext cx="3951297" cy="1796267"/>
          </a:xfrm>
          <a:prstGeom prst="wedgeRoundRectCallout">
            <a:avLst>
              <a:gd name="adj1" fmla="val 29847"/>
              <a:gd name="adj2" fmla="val -6295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can help here too.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This clause </a:t>
            </a:r>
            <a:r>
              <a:rPr lang="en-CA" altLang="en-US" sz="2400" dirty="0">
                <a:solidFill>
                  <a:srgbClr val="FF0000"/>
                </a:solidFill>
                <a:latin typeface="+mj-lt"/>
              </a:rPr>
              <a:t>C</a:t>
            </a:r>
            <a:r>
              <a:rPr lang="en-CA" altLang="en-US" sz="2400" dirty="0">
                <a:latin typeface="+mj-lt"/>
              </a:rPr>
              <a:t>, 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corresponds to some row </a:t>
            </a:r>
            <a:r>
              <a:rPr lang="en-CA" altLang="en-US" sz="2400" dirty="0">
                <a:solidFill>
                  <a:srgbClr val="FF0000"/>
                </a:solidFill>
                <a:latin typeface="+mj-lt"/>
              </a:rPr>
              <a:t>r</a:t>
            </a:r>
            <a:r>
              <a:rPr lang="en-CA" altLang="en-US" sz="2400" dirty="0">
                <a:latin typeface="+mj-lt"/>
              </a:rPr>
              <a:t>.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My statement is true for all </a:t>
            </a:r>
            <a:r>
              <a:rPr lang="en-CA" altLang="en-US" sz="24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1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6" name="Oval 125"/>
          <p:cNvSpPr/>
          <p:nvPr/>
        </p:nvSpPr>
        <p:spPr bwMode="auto">
          <a:xfrm>
            <a:off x="2388704" y="2098590"/>
            <a:ext cx="1752600" cy="609600"/>
          </a:xfrm>
          <a:prstGeom prst="ellips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Oval 126"/>
          <p:cNvSpPr/>
          <p:nvPr/>
        </p:nvSpPr>
        <p:spPr bwMode="auto">
          <a:xfrm>
            <a:off x="2388704" y="1064920"/>
            <a:ext cx="1524000" cy="609600"/>
          </a:xfrm>
          <a:prstGeom prst="ellips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5" name="Rectangle 204"/>
          <p:cNvSpPr/>
          <p:nvPr/>
        </p:nvSpPr>
        <p:spPr bwMode="auto">
          <a:xfrm>
            <a:off x="1143000" y="5816426"/>
            <a:ext cx="3352800" cy="305990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914400" y="4784124"/>
            <a:ext cx="8229600" cy="1938992"/>
            <a:chOff x="914400" y="4784124"/>
            <a:chExt cx="8229600" cy="1938992"/>
          </a:xfrm>
        </p:grpSpPr>
        <p:sp>
          <p:nvSpPr>
            <p:cNvPr id="207" name="Rectangle 206"/>
            <p:cNvSpPr/>
            <p:nvPr/>
          </p:nvSpPr>
          <p:spPr>
            <a:xfrm>
              <a:off x="914400" y="4784124"/>
              <a:ext cx="3822700" cy="19389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tx2"/>
                  </a:solidFill>
                </a:rPr>
                <a:t> </a:t>
              </a:r>
              <a:endParaRPr lang="en-CA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  <a:r>
                <a:rPr lang="en-US" sz="1800" dirty="0"/>
                <a:t>(  a or ⌐b or               d       ) and </a:t>
              </a:r>
              <a:br>
                <a:rPr lang="en-US" sz="1800" dirty="0"/>
              </a:br>
              <a:r>
                <a:rPr lang="en-US" sz="1800" dirty="0"/>
                <a:t>      (⌐a or           ⌐c or     d or e) and </a:t>
              </a:r>
              <a:br>
                <a:rPr lang="en-US" sz="1800" dirty="0"/>
              </a:br>
              <a:r>
                <a:rPr lang="en-US" sz="1800" dirty="0"/>
                <a:t>      (            b or ⌐c or          ⌐e) and </a:t>
              </a:r>
              <a:br>
                <a:rPr lang="en-US" sz="1800" dirty="0"/>
              </a:br>
              <a:r>
                <a:rPr lang="en-US" sz="1800" dirty="0"/>
                <a:t>      (                      c or  ⌐d       ) and </a:t>
              </a:r>
              <a:br>
                <a:rPr lang="en-US" sz="1800" dirty="0"/>
              </a:br>
              <a:r>
                <a:rPr lang="en-US" sz="1800" dirty="0"/>
                <a:t>      (⌐a or           ⌐c or            e) 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4978400" y="4871437"/>
              <a:ext cx="4165600" cy="1822943"/>
              <a:chOff x="4978400" y="4871437"/>
              <a:chExt cx="4165600" cy="1822943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4978400" y="4872360"/>
                <a:ext cx="3403600" cy="1790700"/>
                <a:chOff x="4978400" y="4872360"/>
                <a:chExt cx="3403600" cy="1790700"/>
              </a:xfrm>
            </p:grpSpPr>
            <p:grpSp>
              <p:nvGrpSpPr>
                <p:cNvPr id="311" name="Group 310"/>
                <p:cNvGrpSpPr/>
                <p:nvPr/>
              </p:nvGrpSpPr>
              <p:grpSpPr>
                <a:xfrm>
                  <a:off x="4978400" y="4880595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57" name="Rectangle 356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58" name="Oval 357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59" name="Oval 358"/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60" name="Oval 359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61" name="Oval 360"/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62" name="Oval 361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63" name="Oval 362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64" name="Oval 363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65" name="Rectangle 364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a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66" name="Straight Connector 365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12" name="Group 311"/>
                <p:cNvGrpSpPr/>
                <p:nvPr/>
              </p:nvGrpSpPr>
              <p:grpSpPr>
                <a:xfrm>
                  <a:off x="5676900" y="4872360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46" name="Rectangle 345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7" name="Oval 346"/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8" name="Oval 347"/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9" name="Oval 348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50" name="Oval 349"/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51" name="Oval 350"/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52" name="Oval 351"/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53" name="Oval 352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54" name="Oval 353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55" name="Rectangle 354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b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56" name="Straight Connector 355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7772400" y="4875705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36" name="Rectangle 335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7" name="Oval 336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8" name="Oval 337"/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9" name="Oval 338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0" name="Oval 339"/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1" name="Oval 340"/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2" name="Oval 341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3" name="Oval 342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4" name="Rectangle 343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e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45" name="Straight Connector 344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14" name="Group 313"/>
                <p:cNvGrpSpPr/>
                <p:nvPr/>
              </p:nvGrpSpPr>
              <p:grpSpPr>
                <a:xfrm>
                  <a:off x="7073900" y="4888450"/>
                  <a:ext cx="723900" cy="1772345"/>
                  <a:chOff x="4387850" y="4679950"/>
                  <a:chExt cx="723900" cy="1772345"/>
                </a:xfrm>
              </p:grpSpPr>
              <p:sp>
                <p:nvSpPr>
                  <p:cNvPr id="326" name="Rectangle 325"/>
                  <p:cNvSpPr/>
                  <p:nvPr/>
                </p:nvSpPr>
                <p:spPr bwMode="auto">
                  <a:xfrm>
                    <a:off x="4387850" y="4775895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7" name="Oval 326"/>
                  <p:cNvSpPr/>
                  <p:nvPr/>
                </p:nvSpPr>
                <p:spPr bwMode="auto">
                  <a:xfrm>
                    <a:off x="4451350" y="50870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8" name="Oval 327"/>
                  <p:cNvSpPr/>
                  <p:nvPr/>
                </p:nvSpPr>
                <p:spPr bwMode="auto">
                  <a:xfrm>
                    <a:off x="4451350" y="53600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9" name="Oval 328"/>
                  <p:cNvSpPr/>
                  <p:nvPr/>
                </p:nvSpPr>
                <p:spPr bwMode="auto">
                  <a:xfrm>
                    <a:off x="4718050" y="56331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0" name="Oval 329"/>
                  <p:cNvSpPr/>
                  <p:nvPr/>
                </p:nvSpPr>
                <p:spPr bwMode="auto">
                  <a:xfrm>
                    <a:off x="4718050" y="61792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1" name="Oval 330"/>
                  <p:cNvSpPr/>
                  <p:nvPr/>
                </p:nvSpPr>
                <p:spPr bwMode="auto">
                  <a:xfrm>
                    <a:off x="4451350" y="56394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2" name="Oval 331"/>
                  <p:cNvSpPr/>
                  <p:nvPr/>
                </p:nvSpPr>
                <p:spPr bwMode="auto">
                  <a:xfrm>
                    <a:off x="4718050" y="59125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3" name="Oval 332"/>
                  <p:cNvSpPr/>
                  <p:nvPr/>
                </p:nvSpPr>
                <p:spPr bwMode="auto">
                  <a:xfrm>
                    <a:off x="4451350" y="61855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cxnSp>
                <p:nvCxnSpPr>
                  <p:cNvPr id="334" name="Straight Connector 333"/>
                  <p:cNvCxnSpPr/>
                  <p:nvPr/>
                </p:nvCxnSpPr>
                <p:spPr bwMode="auto">
                  <a:xfrm>
                    <a:off x="4387850" y="5042595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5" name="Rectangle 334"/>
                  <p:cNvSpPr/>
                  <p:nvPr/>
                </p:nvSpPr>
                <p:spPr>
                  <a:xfrm>
                    <a:off x="4413250" y="4679950"/>
                    <a:ext cx="6985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l-GR" altLang="en-US" sz="2400" dirty="0">
                        <a:solidFill>
                          <a:schemeClr val="bg2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⌐</a:t>
                    </a:r>
                    <a:r>
                      <a:rPr lang="en-CA" altLang="en-US" sz="2400" dirty="0">
                        <a:solidFill>
                          <a:schemeClr val="bg2"/>
                        </a:solidFill>
                        <a:sym typeface="Symbol" panose="05050102010706020507" pitchFamily="18" charset="2"/>
                      </a:rPr>
                      <a:t>d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</p:grpSp>
            <p:grpSp>
              <p:nvGrpSpPr>
                <p:cNvPr id="315" name="Group 314"/>
                <p:cNvGrpSpPr/>
                <p:nvPr/>
              </p:nvGrpSpPr>
              <p:grpSpPr>
                <a:xfrm>
                  <a:off x="6375400" y="4880595"/>
                  <a:ext cx="736600" cy="1782465"/>
                  <a:chOff x="3689350" y="4678065"/>
                  <a:chExt cx="736600" cy="1782465"/>
                </a:xfrm>
              </p:grpSpPr>
              <p:sp>
                <p:nvSpPr>
                  <p:cNvPr id="316" name="Rectangle 315"/>
                  <p:cNvSpPr/>
                  <p:nvPr/>
                </p:nvSpPr>
                <p:spPr bwMode="auto">
                  <a:xfrm>
                    <a:off x="3689350" y="478413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7" name="Oval 316"/>
                  <p:cNvSpPr/>
                  <p:nvPr/>
                </p:nvSpPr>
                <p:spPr bwMode="auto">
                  <a:xfrm>
                    <a:off x="4019550" y="509528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9" name="Oval 318"/>
                  <p:cNvSpPr/>
                  <p:nvPr/>
                </p:nvSpPr>
                <p:spPr bwMode="auto">
                  <a:xfrm>
                    <a:off x="3752850" y="51016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0" name="Oval 319"/>
                  <p:cNvSpPr/>
                  <p:nvPr/>
                </p:nvSpPr>
                <p:spPr bwMode="auto">
                  <a:xfrm>
                    <a:off x="4019550" y="537468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1" name="Oval 320"/>
                  <p:cNvSpPr/>
                  <p:nvPr/>
                </p:nvSpPr>
                <p:spPr bwMode="auto">
                  <a:xfrm>
                    <a:off x="4019550" y="56477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2" name="Oval 321"/>
                  <p:cNvSpPr/>
                  <p:nvPr/>
                </p:nvSpPr>
                <p:spPr bwMode="auto">
                  <a:xfrm>
                    <a:off x="4019550" y="61938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3" name="Rectangle 322"/>
                  <p:cNvSpPr/>
                  <p:nvPr/>
                </p:nvSpPr>
                <p:spPr>
                  <a:xfrm>
                    <a:off x="3727450" y="4678065"/>
                    <a:ext cx="6985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l-GR" altLang="en-US" sz="2400" dirty="0">
                        <a:solidFill>
                          <a:schemeClr val="bg2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⌐</a:t>
                    </a:r>
                    <a:r>
                      <a:rPr lang="en-CA" sz="2400" dirty="0">
                        <a:solidFill>
                          <a:schemeClr val="bg2"/>
                        </a:solidFill>
                      </a:rPr>
                      <a:t>c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>
                    <a:off x="3689350" y="505083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5" name="Oval 324"/>
                  <p:cNvSpPr/>
                  <p:nvPr/>
                </p:nvSpPr>
                <p:spPr bwMode="auto">
                  <a:xfrm>
                    <a:off x="3752850" y="5924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</p:grpSp>
          </p:grpSp>
          <p:grpSp>
            <p:nvGrpSpPr>
              <p:cNvPr id="289" name="Group 288"/>
              <p:cNvGrpSpPr/>
              <p:nvPr/>
            </p:nvGrpSpPr>
            <p:grpSpPr>
              <a:xfrm>
                <a:off x="8426450" y="4871437"/>
                <a:ext cx="717550" cy="1822943"/>
                <a:chOff x="8509000" y="4519648"/>
                <a:chExt cx="717550" cy="1822943"/>
              </a:xfrm>
            </p:grpSpPr>
            <p:sp>
              <p:nvSpPr>
                <p:cNvPr id="290" name="Rectangle 289"/>
                <p:cNvSpPr/>
                <p:nvPr/>
              </p:nvSpPr>
              <p:spPr bwMode="auto">
                <a:xfrm>
                  <a:off x="8547100" y="4625711"/>
                  <a:ext cx="609600" cy="1676400"/>
                </a:xfrm>
                <a:prstGeom prst="rect">
                  <a:avLst/>
                </a:prstGeom>
                <a:solidFill>
                  <a:schemeClr val="tx1"/>
                </a:solidFill>
                <a:ln w="254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1" name="Oval 290"/>
                <p:cNvSpPr/>
                <p:nvPr/>
              </p:nvSpPr>
              <p:spPr bwMode="auto">
                <a:xfrm>
                  <a:off x="8877300" y="49368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2" name="Oval 291"/>
                <p:cNvSpPr/>
                <p:nvPr/>
              </p:nvSpPr>
              <p:spPr bwMode="auto">
                <a:xfrm>
                  <a:off x="8877300" y="52099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3" name="Oval 292"/>
                <p:cNvSpPr/>
                <p:nvPr/>
              </p:nvSpPr>
              <p:spPr bwMode="auto">
                <a:xfrm>
                  <a:off x="8877300" y="54829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4" name="Oval 293"/>
                <p:cNvSpPr/>
                <p:nvPr/>
              </p:nvSpPr>
              <p:spPr bwMode="auto">
                <a:xfrm>
                  <a:off x="8877300" y="57560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5" name="Oval 294"/>
                <p:cNvSpPr/>
                <p:nvPr/>
              </p:nvSpPr>
              <p:spPr bwMode="auto">
                <a:xfrm>
                  <a:off x="8877300" y="60290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6" name="Oval 295"/>
                <p:cNvSpPr/>
                <p:nvPr/>
              </p:nvSpPr>
              <p:spPr bwMode="auto">
                <a:xfrm>
                  <a:off x="8610600" y="49432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7" name="Oval 296"/>
                <p:cNvSpPr/>
                <p:nvPr/>
              </p:nvSpPr>
              <p:spPr bwMode="auto">
                <a:xfrm>
                  <a:off x="8610600" y="52162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8" name="Oval 297"/>
                <p:cNvSpPr/>
                <p:nvPr/>
              </p:nvSpPr>
              <p:spPr bwMode="auto">
                <a:xfrm>
                  <a:off x="8610600" y="54893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99" name="Oval 298"/>
                <p:cNvSpPr/>
                <p:nvPr/>
              </p:nvSpPr>
              <p:spPr bwMode="auto">
                <a:xfrm>
                  <a:off x="8610600" y="57623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00" name="Oval 299"/>
                <p:cNvSpPr/>
                <p:nvPr/>
              </p:nvSpPr>
              <p:spPr bwMode="auto">
                <a:xfrm>
                  <a:off x="8610600" y="60354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301" name="Rectangle 300"/>
                <p:cNvSpPr/>
                <p:nvPr/>
              </p:nvSpPr>
              <p:spPr>
                <a:xfrm>
                  <a:off x="8509000" y="4519648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box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302" name="Straight Connector 301"/>
                <p:cNvCxnSpPr/>
                <p:nvPr/>
              </p:nvCxnSpPr>
              <p:spPr bwMode="auto">
                <a:xfrm>
                  <a:off x="8547100" y="4892411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" name="Rectangle 302"/>
                <p:cNvSpPr/>
                <p:nvPr/>
              </p:nvSpPr>
              <p:spPr>
                <a:xfrm>
                  <a:off x="8553450" y="479388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>
                  <a:off x="8559800" y="506247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05" name="Rectangle 304"/>
                <p:cNvSpPr/>
                <p:nvPr/>
              </p:nvSpPr>
              <p:spPr>
                <a:xfrm>
                  <a:off x="8559800" y="533105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06" name="Rectangle 305"/>
                <p:cNvSpPr/>
                <p:nvPr/>
              </p:nvSpPr>
              <p:spPr>
                <a:xfrm>
                  <a:off x="8553450" y="561869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07" name="Rectangle 306"/>
                <p:cNvSpPr/>
                <p:nvPr/>
              </p:nvSpPr>
              <p:spPr>
                <a:xfrm>
                  <a:off x="8553450" y="588092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</p:grpSp>
        </p:grpSp>
      </p:grpSp>
      <p:sp>
        <p:nvSpPr>
          <p:cNvPr id="206" name="Rectangle 205"/>
          <p:cNvSpPr/>
          <p:nvPr/>
        </p:nvSpPr>
        <p:spPr bwMode="auto">
          <a:xfrm>
            <a:off x="4953000" y="5814044"/>
            <a:ext cx="4083819" cy="276909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EE5E8BA3-D2CC-4F31-B849-AC90B9099134}"/>
              </a:ext>
            </a:extLst>
          </p:cNvPr>
          <p:cNvSpPr/>
          <p:nvPr/>
        </p:nvSpPr>
        <p:spPr>
          <a:xfrm>
            <a:off x="793750" y="5735935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C</a:t>
            </a:r>
            <a:endParaRPr lang="en-CA" sz="2000" dirty="0">
              <a:solidFill>
                <a:srgbClr val="FF0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61DF7AA8-46E3-4DCA-8DAD-22F88333DBF7}"/>
              </a:ext>
            </a:extLst>
          </p:cNvPr>
          <p:cNvSpPr/>
          <p:nvPr/>
        </p:nvSpPr>
        <p:spPr>
          <a:xfrm>
            <a:off x="4641850" y="5702300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r</a:t>
            </a:r>
            <a:endParaRPr lang="en-CA" sz="2000" dirty="0">
              <a:solidFill>
                <a:srgbClr val="FF0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2" name="AutoShape 38">
            <a:extLst>
              <a:ext uri="{FF2B5EF4-FFF2-40B4-BE49-F238E27FC236}">
                <a16:creationId xmlns:a16="http://schemas.microsoft.com/office/drawing/2014/main" id="{34015893-73F3-4BC4-A867-62C25F873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2" y="1705171"/>
            <a:ext cx="9067800" cy="990600"/>
          </a:xfrm>
          <a:prstGeom prst="wedgeRoundRectCallout">
            <a:avLst>
              <a:gd name="adj1" fmla="val -30607"/>
              <a:gd name="adj2" fmla="val -5667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will play the game to prove SAT(I</a:t>
            </a:r>
            <a:r>
              <a:rPr lang="en-CA" sz="2400" dirty="0">
                <a:latin typeface="+mj-lt"/>
              </a:rPr>
              <a:t>), ie</a:t>
            </a:r>
          </a:p>
          <a:p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solution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,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 clauses C,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var x, “S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 satisfies x in clause C”</a:t>
            </a:r>
          </a:p>
          <a:p>
            <a:pPr>
              <a:spcBef>
                <a:spcPts val="0"/>
              </a:spcBef>
              <a:defRPr/>
            </a:pP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3" name="AutoShape 38">
            <a:extLst>
              <a:ext uri="{FF2B5EF4-FFF2-40B4-BE49-F238E27FC236}">
                <a16:creationId xmlns:a16="http://schemas.microsoft.com/office/drawing/2014/main" id="{C5621DC1-9026-4386-8372-CCFE5FDC9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685800"/>
            <a:ext cx="7924800" cy="943171"/>
          </a:xfrm>
          <a:prstGeom prst="wedgeRoundRectCallout">
            <a:avLst>
              <a:gd name="adj1" fmla="val 38290"/>
              <a:gd name="adj2" fmla="val -6940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 me promise you C</a:t>
            </a:r>
            <a:r>
              <a:rPr lang="en-CA" sz="2400" dirty="0">
                <a:latin typeface="+mj-lt"/>
              </a:rPr>
              <a:t>ard(</a:t>
            </a:r>
            <a:r>
              <a:rPr lang="en-CA" altLang="en-US" sz="2400" dirty="0">
                <a:latin typeface="+mj-lt"/>
              </a:rPr>
              <a:t>I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CA" sz="2400" dirty="0">
                <a:latin typeface="+mj-lt"/>
              </a:rPr>
              <a:t>), ie </a:t>
            </a:r>
            <a:b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solution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US" altLang="en-US" sz="2400" dirty="0">
                <a:latin typeface="+mj-lt"/>
              </a:rPr>
              <a:t>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 row r,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card z, </a:t>
            </a:r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“Card z covers X in row r”</a:t>
            </a:r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3048B23C-2E37-4CCF-9FA0-0CA4B84EAC4A}"/>
              </a:ext>
            </a:extLst>
          </p:cNvPr>
          <p:cNvSpPr/>
          <p:nvPr/>
        </p:nvSpPr>
        <p:spPr>
          <a:xfrm>
            <a:off x="4217504" y="4687016"/>
            <a:ext cx="49530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600" dirty="0"/>
              <a:t> S</a:t>
            </a:r>
            <a:r>
              <a:rPr lang="en-US" altLang="en-US" sz="16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US" sz="1600" dirty="0"/>
              <a:t> = {</a:t>
            </a:r>
            <a:r>
              <a:rPr lang="en-CA" sz="1600" dirty="0"/>
              <a:t>a=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 err="1"/>
              <a:t>flip,b</a:t>
            </a:r>
            <a:r>
              <a:rPr lang="en-CA" sz="1600" dirty="0"/>
              <a:t>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flip, c=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ym typeface="Symbol" panose="05050102010706020507" pitchFamily="18" charset="2"/>
              </a:rPr>
              <a:t>flip</a:t>
            </a:r>
            <a:r>
              <a:rPr lang="en-CA" sz="1600" dirty="0"/>
              <a:t>, d=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flip</a:t>
            </a:r>
            <a:r>
              <a:rPr lang="en-CA" sz="1600" dirty="0"/>
              <a:t>,  e=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 }</a:t>
            </a:r>
            <a:r>
              <a:rPr lang="en-CA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59DDD8FB-26C9-4AF8-8456-C2BB9602FA47}"/>
              </a:ext>
            </a:extLst>
          </p:cNvPr>
          <p:cNvSpPr/>
          <p:nvPr/>
        </p:nvSpPr>
        <p:spPr>
          <a:xfrm>
            <a:off x="901700" y="4888468"/>
            <a:ext cx="3822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/>
              <a:t> </a:t>
            </a:r>
            <a:r>
              <a:rPr lang="en-US" sz="1600" dirty="0"/>
              <a:t>S</a:t>
            </a:r>
            <a:r>
              <a:rPr lang="en-US" altLang="en-US" sz="16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sz="1600" dirty="0"/>
              <a:t> = { </a:t>
            </a:r>
            <a:r>
              <a:rPr lang="en-CA" sz="1600" dirty="0"/>
              <a:t>a=T, b=T, c=F, d=F, e=T }</a:t>
            </a:r>
          </a:p>
        </p:txBody>
      </p:sp>
    </p:spTree>
    <p:extLst>
      <p:ext uri="{BB962C8B-B14F-4D97-AF65-F5344CB8AC3E}">
        <p14:creationId xmlns:p14="http://schemas.microsoft.com/office/powerpoint/2010/main" val="1895032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 animBg="1"/>
      <p:bldP spid="125" grpId="0" animBg="1"/>
      <p:bldP spid="126" grpId="0" animBg="1"/>
      <p:bldP spid="127" grpId="0" animBg="1"/>
      <p:bldP spid="205" grpId="0" animBg="1"/>
      <p:bldP spid="206" grpId="0" animBg="1"/>
      <p:bldP spid="128" grpId="0"/>
      <p:bldP spid="12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58" descr="Euclid_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112" y="4401617"/>
            <a:ext cx="1495425" cy="2364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Text Box 59"/>
          <p:cNvSpPr txBox="1">
            <a:spLocks noChangeArrowheads="1"/>
          </p:cNvSpPr>
          <p:nvPr/>
        </p:nvSpPr>
        <p:spPr bwMode="auto">
          <a:xfrm>
            <a:off x="3505200" y="2643981"/>
            <a:ext cx="53086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Monotype Corsiva" pitchFamily="66" charset="0"/>
              </a:rPr>
              <a:t>As one gets closer to God,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Monotype Corsiva" pitchFamily="66" charset="0"/>
              </a:rPr>
              <a:t>everything is possible.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Monotype Corsiva" pitchFamily="66" charset="0"/>
              </a:rPr>
              <a:t>We must only learn how to do it.</a:t>
            </a:r>
          </a:p>
        </p:txBody>
      </p:sp>
      <p:sp>
        <p:nvSpPr>
          <p:cNvPr id="42" name="Text Box 60"/>
          <p:cNvSpPr txBox="1">
            <a:spLocks noChangeArrowheads="1"/>
          </p:cNvSpPr>
          <p:nvPr/>
        </p:nvSpPr>
        <p:spPr bwMode="auto">
          <a:xfrm>
            <a:off x="457200" y="6461125"/>
            <a:ext cx="22272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Euclid (300 BC)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DB952D1D-3FA5-452E-8AC8-8DB370971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53" y="-99392"/>
            <a:ext cx="7650651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altLang="en-US" sz="36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3600" dirty="0">
                <a:solidFill>
                  <a:schemeClr val="tx2"/>
                </a:solidFill>
              </a:rPr>
              <a:t>Witness </a:t>
            </a:r>
            <a:r>
              <a:rPr lang="el-GR" altLang="en-US" sz="3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altLang="en-US" sz="3600" dirty="0">
                <a:solidFill>
                  <a:schemeClr val="tx2"/>
                </a:solidFill>
              </a:rPr>
              <a:t>Acceptable &amp; NP</a:t>
            </a:r>
            <a:endParaRPr lang="en-CA" altLang="en-US" sz="36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36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6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" name="Group 267"/>
          <p:cNvGrpSpPr/>
          <p:nvPr/>
        </p:nvGrpSpPr>
        <p:grpSpPr>
          <a:xfrm>
            <a:off x="914400" y="4784124"/>
            <a:ext cx="8229600" cy="1938992"/>
            <a:chOff x="914400" y="4784124"/>
            <a:chExt cx="8229600" cy="1938992"/>
          </a:xfrm>
        </p:grpSpPr>
        <p:sp>
          <p:nvSpPr>
            <p:cNvPr id="270" name="Rectangle 269"/>
            <p:cNvSpPr/>
            <p:nvPr/>
          </p:nvSpPr>
          <p:spPr>
            <a:xfrm>
              <a:off x="914400" y="4784124"/>
              <a:ext cx="3822700" cy="19389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tx2"/>
                  </a:solidFill>
                </a:rPr>
                <a:t> </a:t>
              </a:r>
              <a:endParaRPr lang="en-CA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  <a:r>
                <a:rPr lang="en-US" sz="1800" dirty="0"/>
                <a:t>(  a or ⌐b or               d       ) and </a:t>
              </a:r>
              <a:br>
                <a:rPr lang="en-US" sz="1800" dirty="0"/>
              </a:br>
              <a:r>
                <a:rPr lang="en-US" sz="1800" dirty="0"/>
                <a:t>      (⌐a or           ⌐c or     d or e) and </a:t>
              </a:r>
              <a:br>
                <a:rPr lang="en-US" sz="1800" dirty="0"/>
              </a:br>
              <a:r>
                <a:rPr lang="en-US" sz="1800" dirty="0"/>
                <a:t>      (            b or ⌐c or          ⌐e) and </a:t>
              </a:r>
              <a:br>
                <a:rPr lang="en-US" sz="1800" dirty="0"/>
              </a:br>
              <a:r>
                <a:rPr lang="en-US" sz="1800" dirty="0"/>
                <a:t>      (                      c or  ⌐d       ) and </a:t>
              </a:r>
              <a:br>
                <a:rPr lang="en-US" sz="1800" dirty="0"/>
              </a:br>
              <a:r>
                <a:rPr lang="en-US" sz="1800" dirty="0"/>
                <a:t>      (⌐a or           ⌐c or            e) </a:t>
              </a:r>
            </a:p>
          </p:txBody>
        </p:sp>
        <p:grpSp>
          <p:nvGrpSpPr>
            <p:cNvPr id="271" name="Group 270"/>
            <p:cNvGrpSpPr/>
            <p:nvPr/>
          </p:nvGrpSpPr>
          <p:grpSpPr>
            <a:xfrm>
              <a:off x="4978400" y="4871437"/>
              <a:ext cx="4165600" cy="1822943"/>
              <a:chOff x="4978400" y="4871437"/>
              <a:chExt cx="4165600" cy="1822943"/>
            </a:xfrm>
          </p:grpSpPr>
          <p:grpSp>
            <p:nvGrpSpPr>
              <p:cNvPr id="294" name="Group 293"/>
              <p:cNvGrpSpPr/>
              <p:nvPr/>
            </p:nvGrpSpPr>
            <p:grpSpPr>
              <a:xfrm>
                <a:off x="4978400" y="4872360"/>
                <a:ext cx="3403600" cy="1790700"/>
                <a:chOff x="4978400" y="4872360"/>
                <a:chExt cx="3403600" cy="1790700"/>
              </a:xfrm>
            </p:grpSpPr>
            <p:grpSp>
              <p:nvGrpSpPr>
                <p:cNvPr id="296" name="Group 295"/>
                <p:cNvGrpSpPr/>
                <p:nvPr/>
              </p:nvGrpSpPr>
              <p:grpSpPr>
                <a:xfrm>
                  <a:off x="4978400" y="4880595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42" name="Rectangle 341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3" name="Oval 342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4" name="Oval 343"/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5" name="Oval 344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6" name="Oval 345"/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7" name="Oval 346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8" name="Oval 347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9" name="Oval 348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50" name="Rectangle 349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a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51" name="Straight Connector 350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7" name="Group 296"/>
                <p:cNvGrpSpPr/>
                <p:nvPr/>
              </p:nvGrpSpPr>
              <p:grpSpPr>
                <a:xfrm>
                  <a:off x="5676900" y="4872360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31" name="Rectangle 330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2" name="Oval 331"/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3" name="Oval 332"/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4" name="Oval 333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5" name="Oval 334"/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6" name="Oval 335"/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7" name="Oval 336"/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8" name="Oval 337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9" name="Oval 338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0" name="Rectangle 339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b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41" name="Straight Connector 340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8" name="Group 297"/>
                <p:cNvGrpSpPr/>
                <p:nvPr/>
              </p:nvGrpSpPr>
              <p:grpSpPr>
                <a:xfrm>
                  <a:off x="7772400" y="4875705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21" name="Rectangle 320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2" name="Oval 321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3" name="Oval 322"/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4" name="Oval 323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5" name="Oval 324"/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6" name="Oval 325"/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7" name="Oval 326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8" name="Oval 327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9" name="Rectangle 328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e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30" name="Straight Connector 329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9" name="Group 298"/>
                <p:cNvGrpSpPr/>
                <p:nvPr/>
              </p:nvGrpSpPr>
              <p:grpSpPr>
                <a:xfrm>
                  <a:off x="7073900" y="4888450"/>
                  <a:ext cx="723900" cy="1772345"/>
                  <a:chOff x="4387850" y="4679950"/>
                  <a:chExt cx="723900" cy="1772345"/>
                </a:xfrm>
              </p:grpSpPr>
              <p:sp>
                <p:nvSpPr>
                  <p:cNvPr id="311" name="Rectangle 310"/>
                  <p:cNvSpPr/>
                  <p:nvPr/>
                </p:nvSpPr>
                <p:spPr bwMode="auto">
                  <a:xfrm>
                    <a:off x="4387850" y="4775895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2" name="Oval 311"/>
                  <p:cNvSpPr/>
                  <p:nvPr/>
                </p:nvSpPr>
                <p:spPr bwMode="auto">
                  <a:xfrm>
                    <a:off x="4451350" y="50870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3" name="Oval 312"/>
                  <p:cNvSpPr/>
                  <p:nvPr/>
                </p:nvSpPr>
                <p:spPr bwMode="auto">
                  <a:xfrm>
                    <a:off x="4451350" y="53600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4718050" y="56331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5" name="Oval 314"/>
                  <p:cNvSpPr/>
                  <p:nvPr/>
                </p:nvSpPr>
                <p:spPr bwMode="auto">
                  <a:xfrm>
                    <a:off x="4718050" y="61792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6" name="Oval 315"/>
                  <p:cNvSpPr/>
                  <p:nvPr/>
                </p:nvSpPr>
                <p:spPr bwMode="auto">
                  <a:xfrm>
                    <a:off x="4451350" y="56394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7" name="Oval 316"/>
                  <p:cNvSpPr/>
                  <p:nvPr/>
                </p:nvSpPr>
                <p:spPr bwMode="auto">
                  <a:xfrm>
                    <a:off x="4718050" y="59125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>
                    <a:off x="4451350" y="61855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cxnSp>
                <p:nvCxnSpPr>
                  <p:cNvPr id="319" name="Straight Connector 318"/>
                  <p:cNvCxnSpPr/>
                  <p:nvPr/>
                </p:nvCxnSpPr>
                <p:spPr bwMode="auto">
                  <a:xfrm>
                    <a:off x="4387850" y="5042595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0" name="Rectangle 319"/>
                  <p:cNvSpPr/>
                  <p:nvPr/>
                </p:nvSpPr>
                <p:spPr>
                  <a:xfrm>
                    <a:off x="4413250" y="4679950"/>
                    <a:ext cx="6985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l-GR" altLang="en-US" sz="2400" dirty="0">
                        <a:solidFill>
                          <a:schemeClr val="bg2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⌐</a:t>
                    </a:r>
                    <a:r>
                      <a:rPr lang="en-CA" altLang="en-US" sz="2400" dirty="0">
                        <a:solidFill>
                          <a:schemeClr val="bg2"/>
                        </a:solidFill>
                        <a:sym typeface="Symbol" panose="05050102010706020507" pitchFamily="18" charset="2"/>
                      </a:rPr>
                      <a:t>d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6375400" y="4880595"/>
                  <a:ext cx="736600" cy="1782465"/>
                  <a:chOff x="3689350" y="4678065"/>
                  <a:chExt cx="736600" cy="1782465"/>
                </a:xfrm>
              </p:grpSpPr>
              <p:sp>
                <p:nvSpPr>
                  <p:cNvPr id="301" name="Rectangle 300"/>
                  <p:cNvSpPr/>
                  <p:nvPr/>
                </p:nvSpPr>
                <p:spPr bwMode="auto">
                  <a:xfrm>
                    <a:off x="3689350" y="478413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2" name="Oval 301"/>
                  <p:cNvSpPr/>
                  <p:nvPr/>
                </p:nvSpPr>
                <p:spPr bwMode="auto">
                  <a:xfrm>
                    <a:off x="4019550" y="509528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4" name="Oval 303"/>
                  <p:cNvSpPr/>
                  <p:nvPr/>
                </p:nvSpPr>
                <p:spPr bwMode="auto">
                  <a:xfrm>
                    <a:off x="3752850" y="51016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>
                    <a:off x="4019550" y="537468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6" name="Oval 305"/>
                  <p:cNvSpPr/>
                  <p:nvPr/>
                </p:nvSpPr>
                <p:spPr bwMode="auto">
                  <a:xfrm>
                    <a:off x="4019550" y="56477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7" name="Oval 306"/>
                  <p:cNvSpPr/>
                  <p:nvPr/>
                </p:nvSpPr>
                <p:spPr bwMode="auto">
                  <a:xfrm>
                    <a:off x="4019550" y="61938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8" name="Rectangle 307"/>
                  <p:cNvSpPr/>
                  <p:nvPr/>
                </p:nvSpPr>
                <p:spPr>
                  <a:xfrm>
                    <a:off x="3727450" y="4678065"/>
                    <a:ext cx="6985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l-GR" altLang="en-US" sz="2400" dirty="0">
                        <a:solidFill>
                          <a:schemeClr val="bg2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⌐</a:t>
                    </a:r>
                    <a:r>
                      <a:rPr lang="en-CA" sz="2400" dirty="0">
                        <a:solidFill>
                          <a:schemeClr val="bg2"/>
                        </a:solidFill>
                      </a:rPr>
                      <a:t>c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09" name="Straight Connector 308"/>
                  <p:cNvCxnSpPr/>
                  <p:nvPr/>
                </p:nvCxnSpPr>
                <p:spPr bwMode="auto">
                  <a:xfrm>
                    <a:off x="3689350" y="505083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0" name="Oval 309"/>
                  <p:cNvSpPr/>
                  <p:nvPr/>
                </p:nvSpPr>
                <p:spPr bwMode="auto">
                  <a:xfrm>
                    <a:off x="3752850" y="5924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</p:grpSp>
          </p:grpSp>
          <p:grpSp>
            <p:nvGrpSpPr>
              <p:cNvPr id="274" name="Group 273"/>
              <p:cNvGrpSpPr/>
              <p:nvPr/>
            </p:nvGrpSpPr>
            <p:grpSpPr>
              <a:xfrm>
                <a:off x="8426450" y="4871437"/>
                <a:ext cx="717550" cy="1822943"/>
                <a:chOff x="8509000" y="4519648"/>
                <a:chExt cx="717550" cy="1822943"/>
              </a:xfrm>
            </p:grpSpPr>
            <p:sp>
              <p:nvSpPr>
                <p:cNvPr id="275" name="Rectangle 274"/>
                <p:cNvSpPr/>
                <p:nvPr/>
              </p:nvSpPr>
              <p:spPr bwMode="auto">
                <a:xfrm>
                  <a:off x="8547100" y="4625711"/>
                  <a:ext cx="609600" cy="1676400"/>
                </a:xfrm>
                <a:prstGeom prst="rect">
                  <a:avLst/>
                </a:prstGeom>
                <a:solidFill>
                  <a:schemeClr val="tx1"/>
                </a:solidFill>
                <a:ln w="254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76" name="Oval 275"/>
                <p:cNvSpPr/>
                <p:nvPr/>
              </p:nvSpPr>
              <p:spPr bwMode="auto">
                <a:xfrm>
                  <a:off x="8877300" y="49368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77" name="Oval 276"/>
                <p:cNvSpPr/>
                <p:nvPr/>
              </p:nvSpPr>
              <p:spPr bwMode="auto">
                <a:xfrm>
                  <a:off x="8877300" y="52099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78" name="Oval 277"/>
                <p:cNvSpPr/>
                <p:nvPr/>
              </p:nvSpPr>
              <p:spPr bwMode="auto">
                <a:xfrm>
                  <a:off x="8877300" y="54829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79" name="Oval 278"/>
                <p:cNvSpPr/>
                <p:nvPr/>
              </p:nvSpPr>
              <p:spPr bwMode="auto">
                <a:xfrm>
                  <a:off x="8877300" y="57560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1" name="Oval 280"/>
                <p:cNvSpPr/>
                <p:nvPr/>
              </p:nvSpPr>
              <p:spPr bwMode="auto">
                <a:xfrm>
                  <a:off x="8877300" y="60290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2" name="Oval 281"/>
                <p:cNvSpPr/>
                <p:nvPr/>
              </p:nvSpPr>
              <p:spPr bwMode="auto">
                <a:xfrm>
                  <a:off x="8610600" y="49432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3" name="Oval 282"/>
                <p:cNvSpPr/>
                <p:nvPr/>
              </p:nvSpPr>
              <p:spPr bwMode="auto">
                <a:xfrm>
                  <a:off x="8610600" y="52162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4" name="Oval 283"/>
                <p:cNvSpPr/>
                <p:nvPr/>
              </p:nvSpPr>
              <p:spPr bwMode="auto">
                <a:xfrm>
                  <a:off x="8610600" y="54893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5" name="Oval 284"/>
                <p:cNvSpPr/>
                <p:nvPr/>
              </p:nvSpPr>
              <p:spPr bwMode="auto">
                <a:xfrm>
                  <a:off x="8610600" y="57623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6" name="Oval 285"/>
                <p:cNvSpPr/>
                <p:nvPr/>
              </p:nvSpPr>
              <p:spPr bwMode="auto">
                <a:xfrm>
                  <a:off x="8610600" y="60354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7" name="Rectangle 286"/>
                <p:cNvSpPr/>
                <p:nvPr/>
              </p:nvSpPr>
              <p:spPr>
                <a:xfrm>
                  <a:off x="8509000" y="4519648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box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288" name="Straight Connector 287"/>
                <p:cNvCxnSpPr/>
                <p:nvPr/>
              </p:nvCxnSpPr>
              <p:spPr bwMode="auto">
                <a:xfrm>
                  <a:off x="8547100" y="4892411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" name="Rectangle 288"/>
                <p:cNvSpPr/>
                <p:nvPr/>
              </p:nvSpPr>
              <p:spPr>
                <a:xfrm>
                  <a:off x="8553450" y="479388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90" name="Rectangle 289"/>
                <p:cNvSpPr/>
                <p:nvPr/>
              </p:nvSpPr>
              <p:spPr>
                <a:xfrm>
                  <a:off x="8559800" y="506247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91" name="Rectangle 290"/>
                <p:cNvSpPr/>
                <p:nvPr/>
              </p:nvSpPr>
              <p:spPr>
                <a:xfrm>
                  <a:off x="8559800" y="533105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92" name="Rectangle 291"/>
                <p:cNvSpPr/>
                <p:nvPr/>
              </p:nvSpPr>
              <p:spPr>
                <a:xfrm>
                  <a:off x="8553450" y="561869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93" name="Rectangle 292"/>
                <p:cNvSpPr/>
                <p:nvPr/>
              </p:nvSpPr>
              <p:spPr>
                <a:xfrm>
                  <a:off x="8553450" y="588092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</p:grpSp>
        </p:grpSp>
      </p:grpSp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0D816141-D830-452C-BCA5-1DAA6DBF3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" name="Oval 125"/>
          <p:cNvSpPr/>
          <p:nvPr/>
        </p:nvSpPr>
        <p:spPr bwMode="auto">
          <a:xfrm>
            <a:off x="3939208" y="2111842"/>
            <a:ext cx="1358900" cy="609600"/>
          </a:xfrm>
          <a:prstGeom prst="ellips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Oval 126"/>
          <p:cNvSpPr/>
          <p:nvPr/>
        </p:nvSpPr>
        <p:spPr bwMode="auto">
          <a:xfrm>
            <a:off x="3634960" y="1064920"/>
            <a:ext cx="1241840" cy="609600"/>
          </a:xfrm>
          <a:prstGeom prst="ellips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4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014" y="2856649"/>
            <a:ext cx="4377934" cy="526711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must now choose a variable x</a:t>
            </a: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08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89" y="3505200"/>
            <a:ext cx="3179411" cy="916975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Great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 x be the variable b.</a:t>
            </a:r>
          </a:p>
        </p:txBody>
      </p:sp>
      <p:sp>
        <p:nvSpPr>
          <p:cNvPr id="209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5832" y="2852946"/>
            <a:ext cx="3679568" cy="1715349"/>
          </a:xfrm>
          <a:prstGeom prst="wedgeRoundRectCallout">
            <a:avLst>
              <a:gd name="adj1" fmla="val 46317"/>
              <a:gd name="adj2" fmla="val -68001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can help yet again.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 card z </a:t>
            </a:r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be as promised.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Here b covers the x 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(as does c)</a:t>
            </a:r>
          </a:p>
        </p:txBody>
      </p:sp>
      <p:sp>
        <p:nvSpPr>
          <p:cNvPr id="205" name="Rectangle 204"/>
          <p:cNvSpPr/>
          <p:nvPr/>
        </p:nvSpPr>
        <p:spPr bwMode="auto">
          <a:xfrm>
            <a:off x="1143000" y="5816426"/>
            <a:ext cx="3352800" cy="305990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9" name="Rectangle 268"/>
          <p:cNvSpPr/>
          <p:nvPr/>
        </p:nvSpPr>
        <p:spPr bwMode="auto">
          <a:xfrm>
            <a:off x="2041700" y="5852632"/>
            <a:ext cx="260765" cy="243368"/>
          </a:xfrm>
          <a:prstGeom prst="rect">
            <a:avLst/>
          </a:prstGeom>
          <a:noFill/>
          <a:ln w="3810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2" name="Rectangle 351"/>
          <p:cNvSpPr/>
          <p:nvPr/>
        </p:nvSpPr>
        <p:spPr bwMode="auto">
          <a:xfrm>
            <a:off x="4953000" y="5814044"/>
            <a:ext cx="4083819" cy="276909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5661775" y="5815707"/>
            <a:ext cx="278849" cy="252723"/>
          </a:xfrm>
          <a:prstGeom prst="rect">
            <a:avLst/>
          </a:prstGeom>
          <a:noFill/>
          <a:ln w="3810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3" name="Rectangle 352"/>
          <p:cNvSpPr/>
          <p:nvPr/>
        </p:nvSpPr>
        <p:spPr bwMode="auto">
          <a:xfrm>
            <a:off x="6400800" y="5809580"/>
            <a:ext cx="278849" cy="252723"/>
          </a:xfrm>
          <a:prstGeom prst="rect">
            <a:avLst/>
          </a:prstGeom>
          <a:noFill/>
          <a:ln w="3810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ADE7A9BE-B597-4839-BC88-B9F8425B1D2F}"/>
              </a:ext>
            </a:extLst>
          </p:cNvPr>
          <p:cNvSpPr/>
          <p:nvPr/>
        </p:nvSpPr>
        <p:spPr>
          <a:xfrm>
            <a:off x="793750" y="5735935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C</a:t>
            </a:r>
            <a:endParaRPr lang="en-CA" sz="2000" dirty="0">
              <a:solidFill>
                <a:srgbClr val="FF0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56AABA65-2ACB-49D9-82A7-015926F8A34A}"/>
              </a:ext>
            </a:extLst>
          </p:cNvPr>
          <p:cNvSpPr/>
          <p:nvPr/>
        </p:nvSpPr>
        <p:spPr>
          <a:xfrm>
            <a:off x="4641850" y="5702300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r</a:t>
            </a:r>
            <a:endParaRPr lang="en-CA" sz="2000" dirty="0">
              <a:solidFill>
                <a:srgbClr val="FF0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C7BCCCE3-F74A-408A-ADC9-161CB8E5BF9C}"/>
              </a:ext>
            </a:extLst>
          </p:cNvPr>
          <p:cNvSpPr/>
          <p:nvPr/>
        </p:nvSpPr>
        <p:spPr>
          <a:xfrm>
            <a:off x="2305050" y="4732635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x</a:t>
            </a:r>
            <a:endParaRPr lang="en-CA" sz="20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B477969A-225B-4844-A6FC-07A4CB5084B7}"/>
              </a:ext>
            </a:extLst>
          </p:cNvPr>
          <p:cNvSpPr/>
          <p:nvPr/>
        </p:nvSpPr>
        <p:spPr>
          <a:xfrm>
            <a:off x="5784850" y="4432300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z</a:t>
            </a:r>
            <a:endParaRPr lang="en-CA" sz="20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8" name="AutoShape 38">
            <a:extLst>
              <a:ext uri="{FF2B5EF4-FFF2-40B4-BE49-F238E27FC236}">
                <a16:creationId xmlns:a16="http://schemas.microsoft.com/office/drawing/2014/main" id="{0A70B4A6-2A6F-45A6-A0E3-CFD083A37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2" y="1705171"/>
            <a:ext cx="9067800" cy="990600"/>
          </a:xfrm>
          <a:prstGeom prst="wedgeRoundRectCallout">
            <a:avLst>
              <a:gd name="adj1" fmla="val -30607"/>
              <a:gd name="adj2" fmla="val -5667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will play the game to prove SAT(I</a:t>
            </a:r>
            <a:r>
              <a:rPr lang="en-CA" sz="2400" dirty="0">
                <a:latin typeface="+mj-lt"/>
              </a:rPr>
              <a:t>), ie</a:t>
            </a:r>
          </a:p>
          <a:p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solution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,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 clauses C,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var x, “S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 satisfies x in clause C”</a:t>
            </a:r>
          </a:p>
          <a:p>
            <a:pPr>
              <a:spcBef>
                <a:spcPts val="0"/>
              </a:spcBef>
              <a:defRPr/>
            </a:pP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0" name="AutoShape 38">
            <a:extLst>
              <a:ext uri="{FF2B5EF4-FFF2-40B4-BE49-F238E27FC236}">
                <a16:creationId xmlns:a16="http://schemas.microsoft.com/office/drawing/2014/main" id="{54811049-6580-4064-A47D-1E5287C90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685800"/>
            <a:ext cx="7924800" cy="943171"/>
          </a:xfrm>
          <a:prstGeom prst="wedgeRoundRectCallout">
            <a:avLst>
              <a:gd name="adj1" fmla="val 38290"/>
              <a:gd name="adj2" fmla="val -6940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 me promise you C</a:t>
            </a:r>
            <a:r>
              <a:rPr lang="en-CA" sz="2400" dirty="0">
                <a:latin typeface="+mj-lt"/>
              </a:rPr>
              <a:t>ard(</a:t>
            </a:r>
            <a:r>
              <a:rPr lang="en-CA" altLang="en-US" sz="2400" dirty="0">
                <a:latin typeface="+mj-lt"/>
              </a:rPr>
              <a:t>I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CA" sz="2400" dirty="0">
                <a:latin typeface="+mj-lt"/>
              </a:rPr>
              <a:t>), ie </a:t>
            </a:r>
            <a:b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solution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US" altLang="en-US" sz="2400" dirty="0">
                <a:latin typeface="+mj-lt"/>
              </a:rPr>
              <a:t>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 row r,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card z, </a:t>
            </a:r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“Card z covers X in row r”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FD03E55F-2C40-4EB8-AA82-BB5FE97FB7C2}"/>
              </a:ext>
            </a:extLst>
          </p:cNvPr>
          <p:cNvSpPr/>
          <p:nvPr/>
        </p:nvSpPr>
        <p:spPr>
          <a:xfrm>
            <a:off x="4217504" y="4687016"/>
            <a:ext cx="49530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600" dirty="0"/>
              <a:t> S</a:t>
            </a:r>
            <a:r>
              <a:rPr lang="en-US" altLang="en-US" sz="16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US" sz="1600" dirty="0"/>
              <a:t> = {</a:t>
            </a:r>
            <a:r>
              <a:rPr lang="en-CA" sz="1600" dirty="0"/>
              <a:t>a=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 err="1"/>
              <a:t>flip,b</a:t>
            </a:r>
            <a:r>
              <a:rPr lang="en-CA" sz="1600" dirty="0"/>
              <a:t>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flip, c=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ym typeface="Symbol" panose="05050102010706020507" pitchFamily="18" charset="2"/>
              </a:rPr>
              <a:t>flip</a:t>
            </a:r>
            <a:r>
              <a:rPr lang="en-CA" sz="1600" dirty="0"/>
              <a:t>, d=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flip</a:t>
            </a:r>
            <a:r>
              <a:rPr lang="en-CA" sz="1600" dirty="0"/>
              <a:t>,  e=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 }</a:t>
            </a:r>
            <a:r>
              <a:rPr lang="en-CA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3663A5A0-4DA2-46EA-B3B8-A98AFA311ECD}"/>
              </a:ext>
            </a:extLst>
          </p:cNvPr>
          <p:cNvSpPr/>
          <p:nvPr/>
        </p:nvSpPr>
        <p:spPr>
          <a:xfrm>
            <a:off x="901700" y="4888468"/>
            <a:ext cx="3822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/>
              <a:t> </a:t>
            </a:r>
            <a:r>
              <a:rPr lang="en-US" sz="1600" dirty="0"/>
              <a:t>S</a:t>
            </a:r>
            <a:r>
              <a:rPr lang="en-US" altLang="en-US" sz="16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sz="1600" dirty="0"/>
              <a:t> = { </a:t>
            </a:r>
            <a:r>
              <a:rPr lang="en-CA" sz="1600" dirty="0"/>
              <a:t>a=T, b=T, c=F, d=F, e=T }</a:t>
            </a:r>
          </a:p>
        </p:txBody>
      </p:sp>
    </p:spTree>
    <p:extLst>
      <p:ext uri="{BB962C8B-B14F-4D97-AF65-F5344CB8AC3E}">
        <p14:creationId xmlns:p14="http://schemas.microsoft.com/office/powerpoint/2010/main" val="1150229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 animBg="1"/>
      <p:bldP spid="127" grpId="0" animBg="1"/>
      <p:bldP spid="204" grpId="0" animBg="1"/>
      <p:bldP spid="208" grpId="0" animBg="1"/>
      <p:bldP spid="209" grpId="0" animBg="1"/>
      <p:bldP spid="269" grpId="0" animBg="1"/>
      <p:bldP spid="2" grpId="0" animBg="1"/>
      <p:bldP spid="353" grpId="0" animBg="1"/>
      <p:bldP spid="353" grpId="1" animBg="1"/>
      <p:bldP spid="116" grpId="0"/>
      <p:bldP spid="117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0D816141-D830-452C-BCA5-1DAA6DBF3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" name="Oval 125"/>
          <p:cNvSpPr/>
          <p:nvPr/>
        </p:nvSpPr>
        <p:spPr bwMode="auto">
          <a:xfrm>
            <a:off x="5165036" y="2072085"/>
            <a:ext cx="3810000" cy="678339"/>
          </a:xfrm>
          <a:prstGeom prst="ellips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Oval 126"/>
          <p:cNvSpPr/>
          <p:nvPr/>
        </p:nvSpPr>
        <p:spPr bwMode="auto">
          <a:xfrm>
            <a:off x="4724399" y="1064920"/>
            <a:ext cx="3544843" cy="609600"/>
          </a:xfrm>
          <a:prstGeom prst="ellips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4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014" y="3662066"/>
            <a:ext cx="4220385" cy="906100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must now prove that</a:t>
            </a:r>
            <a:br>
              <a:rPr lang="en-CA" altLang="en-US" sz="2400" dirty="0">
                <a:latin typeface="+mj-lt"/>
              </a:rPr>
            </a:br>
            <a:r>
              <a:rPr lang="en-CA" altLang="en-US" sz="2400" dirty="0">
                <a:latin typeface="+mj-lt"/>
              </a:rPr>
              <a:t>   “S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latin typeface="+mj-lt"/>
              </a:rPr>
              <a:t> satisfies x in clause C”</a:t>
            </a: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09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399" y="3658364"/>
            <a:ext cx="3559431" cy="913636"/>
          </a:xfrm>
          <a:prstGeom prst="wedgeRoundRectCallout">
            <a:avLst>
              <a:gd name="adj1" fmla="val 46317"/>
              <a:gd name="adj2" fmla="val -68001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can reassure you that</a:t>
            </a:r>
            <a:br>
              <a:rPr lang="en-CA" altLang="en-US" sz="2400" dirty="0">
                <a:latin typeface="+mj-lt"/>
              </a:rPr>
            </a:br>
            <a:r>
              <a:rPr lang="en-CA" altLang="en-US" sz="2400" dirty="0">
                <a:latin typeface="+mj-lt"/>
              </a:rPr>
              <a:t>“Card z covers X in row r”</a:t>
            </a: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210" name="Group 209"/>
          <p:cNvGrpSpPr/>
          <p:nvPr/>
        </p:nvGrpSpPr>
        <p:grpSpPr>
          <a:xfrm>
            <a:off x="914400" y="4784124"/>
            <a:ext cx="8229600" cy="1938992"/>
            <a:chOff x="914400" y="4784124"/>
            <a:chExt cx="8229600" cy="1938992"/>
          </a:xfrm>
        </p:grpSpPr>
        <p:sp>
          <p:nvSpPr>
            <p:cNvPr id="268" name="Rectangle 267"/>
            <p:cNvSpPr/>
            <p:nvPr/>
          </p:nvSpPr>
          <p:spPr>
            <a:xfrm>
              <a:off x="914400" y="4784124"/>
              <a:ext cx="3822700" cy="19389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tx2"/>
                  </a:solidFill>
                </a:rPr>
                <a:t> </a:t>
              </a:r>
              <a:endParaRPr lang="en-CA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  <a:r>
                <a:rPr lang="en-US" sz="1800" dirty="0"/>
                <a:t>(  a or ⌐b or               d       ) and </a:t>
              </a:r>
              <a:br>
                <a:rPr lang="en-US" sz="1800" dirty="0"/>
              </a:br>
              <a:r>
                <a:rPr lang="en-US" sz="1800" dirty="0"/>
                <a:t>      (⌐a or           ⌐c or     d or e) and </a:t>
              </a:r>
              <a:br>
                <a:rPr lang="en-US" sz="1800" dirty="0"/>
              </a:br>
              <a:r>
                <a:rPr lang="en-US" sz="1800" dirty="0"/>
                <a:t>      (            b or ⌐c or          ⌐e) and </a:t>
              </a:r>
              <a:br>
                <a:rPr lang="en-US" sz="1800" dirty="0"/>
              </a:br>
              <a:r>
                <a:rPr lang="en-US" sz="1800" dirty="0"/>
                <a:t>      (                      c or  ⌐d       ) and </a:t>
              </a:r>
              <a:br>
                <a:rPr lang="en-US" sz="1800" dirty="0"/>
              </a:br>
              <a:r>
                <a:rPr lang="en-US" sz="1800" dirty="0"/>
                <a:t>      (⌐a or           ⌐c or            e) </a:t>
              </a:r>
            </a:p>
          </p:txBody>
        </p:sp>
        <p:grpSp>
          <p:nvGrpSpPr>
            <p:cNvPr id="270" name="Group 269"/>
            <p:cNvGrpSpPr/>
            <p:nvPr/>
          </p:nvGrpSpPr>
          <p:grpSpPr>
            <a:xfrm>
              <a:off x="4978400" y="4871437"/>
              <a:ext cx="4165600" cy="1822943"/>
              <a:chOff x="4978400" y="4871437"/>
              <a:chExt cx="4165600" cy="1822943"/>
            </a:xfrm>
          </p:grpSpPr>
          <p:grpSp>
            <p:nvGrpSpPr>
              <p:cNvPr id="292" name="Group 291"/>
              <p:cNvGrpSpPr/>
              <p:nvPr/>
            </p:nvGrpSpPr>
            <p:grpSpPr>
              <a:xfrm>
                <a:off x="4978400" y="4872360"/>
                <a:ext cx="3403600" cy="1790700"/>
                <a:chOff x="4978400" y="4872360"/>
                <a:chExt cx="3403600" cy="1790700"/>
              </a:xfrm>
            </p:grpSpPr>
            <p:grpSp>
              <p:nvGrpSpPr>
                <p:cNvPr id="294" name="Group 293"/>
                <p:cNvGrpSpPr/>
                <p:nvPr/>
              </p:nvGrpSpPr>
              <p:grpSpPr>
                <a:xfrm>
                  <a:off x="4978400" y="4880595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40" name="Rectangle 339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1" name="Oval 340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2" name="Oval 341"/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3" name="Oval 342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4" name="Oval 343"/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5" name="Oval 344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6" name="Oval 345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7" name="Oval 346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48" name="Rectangle 347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a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49" name="Straight Connector 348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5" name="Group 294"/>
                <p:cNvGrpSpPr/>
                <p:nvPr/>
              </p:nvGrpSpPr>
              <p:grpSpPr>
                <a:xfrm>
                  <a:off x="5676900" y="4872360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29" name="Rectangle 328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0" name="Oval 329"/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1" name="Oval 330"/>
                  <p:cNvSpPr/>
                  <p:nvPr/>
                </p:nvSpPr>
                <p:spPr bwMode="auto">
                  <a:xfrm>
                    <a:off x="1689100" y="44386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2" name="Oval 331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3" name="Oval 332"/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4" name="Oval 333"/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5" name="Oval 334"/>
                  <p:cNvSpPr/>
                  <p:nvPr/>
                </p:nvSpPr>
                <p:spPr bwMode="auto">
                  <a:xfrm>
                    <a:off x="1422400" y="41719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6" name="Oval 335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7" name="Oval 336"/>
                  <p:cNvSpPr/>
                  <p:nvPr/>
                </p:nvSpPr>
                <p:spPr bwMode="auto">
                  <a:xfrm>
                    <a:off x="1422400" y="49911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38" name="Rectangle 337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b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39" name="Straight Connector 338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6" name="Group 295"/>
                <p:cNvGrpSpPr/>
                <p:nvPr/>
              </p:nvGrpSpPr>
              <p:grpSpPr>
                <a:xfrm>
                  <a:off x="7772400" y="4875705"/>
                  <a:ext cx="609600" cy="1782465"/>
                  <a:chOff x="1358900" y="3475335"/>
                  <a:chExt cx="609600" cy="1782465"/>
                </a:xfrm>
              </p:grpSpPr>
              <p:sp>
                <p:nvSpPr>
                  <p:cNvPr id="319" name="Rectangle 318"/>
                  <p:cNvSpPr/>
                  <p:nvPr/>
                </p:nvSpPr>
                <p:spPr bwMode="auto">
                  <a:xfrm>
                    <a:off x="1358900" y="358140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0" name="Oval 319"/>
                  <p:cNvSpPr/>
                  <p:nvPr/>
                </p:nvSpPr>
                <p:spPr bwMode="auto">
                  <a:xfrm>
                    <a:off x="1689100" y="3892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1" name="Oval 320"/>
                  <p:cNvSpPr/>
                  <p:nvPr/>
                </p:nvSpPr>
                <p:spPr bwMode="auto">
                  <a:xfrm>
                    <a:off x="1689100" y="41656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2" name="Oval 321"/>
                  <p:cNvSpPr/>
                  <p:nvPr/>
                </p:nvSpPr>
                <p:spPr bwMode="auto">
                  <a:xfrm>
                    <a:off x="1689100" y="47117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3" name="Oval 322"/>
                  <p:cNvSpPr/>
                  <p:nvPr/>
                </p:nvSpPr>
                <p:spPr bwMode="auto">
                  <a:xfrm>
                    <a:off x="1689100" y="49847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4" name="Oval 323"/>
                  <p:cNvSpPr/>
                  <p:nvPr/>
                </p:nvSpPr>
                <p:spPr bwMode="auto">
                  <a:xfrm>
                    <a:off x="1422400" y="38989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5" name="Oval 324"/>
                  <p:cNvSpPr/>
                  <p:nvPr/>
                </p:nvSpPr>
                <p:spPr bwMode="auto">
                  <a:xfrm>
                    <a:off x="1422400" y="444500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6" name="Oval 325"/>
                  <p:cNvSpPr/>
                  <p:nvPr/>
                </p:nvSpPr>
                <p:spPr bwMode="auto">
                  <a:xfrm>
                    <a:off x="1422400" y="47180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27" name="Rectangle 326"/>
                  <p:cNvSpPr/>
                  <p:nvPr/>
                </p:nvSpPr>
                <p:spPr>
                  <a:xfrm>
                    <a:off x="1485900" y="3475335"/>
                    <a:ext cx="3810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n-CA" sz="2400" dirty="0">
                        <a:solidFill>
                          <a:schemeClr val="bg2"/>
                        </a:solidFill>
                      </a:rPr>
                      <a:t>e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28" name="Straight Connector 327"/>
                  <p:cNvCxnSpPr/>
                  <p:nvPr/>
                </p:nvCxnSpPr>
                <p:spPr bwMode="auto">
                  <a:xfrm>
                    <a:off x="1358900" y="384810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7" name="Group 296"/>
                <p:cNvGrpSpPr/>
                <p:nvPr/>
              </p:nvGrpSpPr>
              <p:grpSpPr>
                <a:xfrm>
                  <a:off x="7073900" y="4888450"/>
                  <a:ext cx="723900" cy="1772345"/>
                  <a:chOff x="4387850" y="4679950"/>
                  <a:chExt cx="723900" cy="1772345"/>
                </a:xfrm>
              </p:grpSpPr>
              <p:sp>
                <p:nvSpPr>
                  <p:cNvPr id="309" name="Rectangle 308"/>
                  <p:cNvSpPr/>
                  <p:nvPr/>
                </p:nvSpPr>
                <p:spPr bwMode="auto">
                  <a:xfrm>
                    <a:off x="4387850" y="4775895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0" name="Oval 309"/>
                  <p:cNvSpPr/>
                  <p:nvPr/>
                </p:nvSpPr>
                <p:spPr bwMode="auto">
                  <a:xfrm>
                    <a:off x="4451350" y="50870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1" name="Oval 310"/>
                  <p:cNvSpPr/>
                  <p:nvPr/>
                </p:nvSpPr>
                <p:spPr bwMode="auto">
                  <a:xfrm>
                    <a:off x="4451350" y="53600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2" name="Oval 311"/>
                  <p:cNvSpPr/>
                  <p:nvPr/>
                </p:nvSpPr>
                <p:spPr bwMode="auto">
                  <a:xfrm>
                    <a:off x="4718050" y="56331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3" name="Oval 312"/>
                  <p:cNvSpPr/>
                  <p:nvPr/>
                </p:nvSpPr>
                <p:spPr bwMode="auto">
                  <a:xfrm>
                    <a:off x="4718050" y="61792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4451350" y="56394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5" name="Oval 314"/>
                  <p:cNvSpPr/>
                  <p:nvPr/>
                </p:nvSpPr>
                <p:spPr bwMode="auto">
                  <a:xfrm>
                    <a:off x="4718050" y="591254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16" name="Oval 315"/>
                  <p:cNvSpPr/>
                  <p:nvPr/>
                </p:nvSpPr>
                <p:spPr bwMode="auto">
                  <a:xfrm>
                    <a:off x="4451350" y="6185595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cxnSp>
                <p:nvCxnSpPr>
                  <p:cNvPr id="317" name="Straight Connector 316"/>
                  <p:cNvCxnSpPr/>
                  <p:nvPr/>
                </p:nvCxnSpPr>
                <p:spPr bwMode="auto">
                  <a:xfrm>
                    <a:off x="4387850" y="5042595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8" name="Rectangle 317"/>
                  <p:cNvSpPr/>
                  <p:nvPr/>
                </p:nvSpPr>
                <p:spPr>
                  <a:xfrm>
                    <a:off x="4413250" y="4679950"/>
                    <a:ext cx="6985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l-GR" altLang="en-US" sz="2400" dirty="0">
                        <a:solidFill>
                          <a:schemeClr val="bg2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⌐</a:t>
                    </a:r>
                    <a:r>
                      <a:rPr lang="en-CA" altLang="en-US" sz="2400" dirty="0">
                        <a:solidFill>
                          <a:schemeClr val="bg2"/>
                        </a:solidFill>
                        <a:sym typeface="Symbol" panose="05050102010706020507" pitchFamily="18" charset="2"/>
                      </a:rPr>
                      <a:t>d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</p:grpSp>
            <p:grpSp>
              <p:nvGrpSpPr>
                <p:cNvPr id="298" name="Group 297"/>
                <p:cNvGrpSpPr/>
                <p:nvPr/>
              </p:nvGrpSpPr>
              <p:grpSpPr>
                <a:xfrm>
                  <a:off x="6375400" y="4880595"/>
                  <a:ext cx="736600" cy="1782465"/>
                  <a:chOff x="3689350" y="4678065"/>
                  <a:chExt cx="736600" cy="1782465"/>
                </a:xfrm>
              </p:grpSpPr>
              <p:sp>
                <p:nvSpPr>
                  <p:cNvPr id="299" name="Rectangle 298"/>
                  <p:cNvSpPr/>
                  <p:nvPr/>
                </p:nvSpPr>
                <p:spPr bwMode="auto">
                  <a:xfrm>
                    <a:off x="3689350" y="4784130"/>
                    <a:ext cx="609600" cy="1676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0" name="Oval 299"/>
                  <p:cNvSpPr/>
                  <p:nvPr/>
                </p:nvSpPr>
                <p:spPr bwMode="auto">
                  <a:xfrm>
                    <a:off x="4019550" y="509528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2" name="Oval 301"/>
                  <p:cNvSpPr/>
                  <p:nvPr/>
                </p:nvSpPr>
                <p:spPr bwMode="auto">
                  <a:xfrm>
                    <a:off x="3752850" y="51016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3" name="Oval 302"/>
                  <p:cNvSpPr/>
                  <p:nvPr/>
                </p:nvSpPr>
                <p:spPr bwMode="auto">
                  <a:xfrm>
                    <a:off x="4019550" y="537468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4" name="Oval 303"/>
                  <p:cNvSpPr/>
                  <p:nvPr/>
                </p:nvSpPr>
                <p:spPr bwMode="auto">
                  <a:xfrm>
                    <a:off x="4019550" y="56477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>
                    <a:off x="4019550" y="619383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306" name="Rectangle 305"/>
                  <p:cNvSpPr/>
                  <p:nvPr/>
                </p:nvSpPr>
                <p:spPr>
                  <a:xfrm>
                    <a:off x="3727450" y="4678065"/>
                    <a:ext cx="698500" cy="46166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l"/>
                    <a:r>
                      <a:rPr lang="el-GR" altLang="en-US" sz="2400" dirty="0">
                        <a:solidFill>
                          <a:schemeClr val="bg2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⌐</a:t>
                    </a:r>
                    <a:r>
                      <a:rPr lang="en-CA" sz="2400" dirty="0">
                        <a:solidFill>
                          <a:schemeClr val="bg2"/>
                        </a:solidFill>
                      </a:rPr>
                      <a:t>c</a:t>
                    </a:r>
                    <a:endParaRPr lang="en-US" sz="2400" dirty="0">
                      <a:solidFill>
                        <a:schemeClr val="bg2"/>
                      </a:solidFill>
                    </a:endParaRPr>
                  </a:p>
                </p:txBody>
              </p:sp>
              <p:cxnSp>
                <p:nvCxnSpPr>
                  <p:cNvPr id="307" name="Straight Connector 306"/>
                  <p:cNvCxnSpPr/>
                  <p:nvPr/>
                </p:nvCxnSpPr>
                <p:spPr bwMode="auto">
                  <a:xfrm>
                    <a:off x="3689350" y="5050830"/>
                    <a:ext cx="609600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8" name="Oval 307"/>
                  <p:cNvSpPr/>
                  <p:nvPr/>
                </p:nvSpPr>
                <p:spPr bwMode="auto">
                  <a:xfrm>
                    <a:off x="3752850" y="5924550"/>
                    <a:ext cx="203200" cy="222250"/>
                  </a:xfrm>
                  <a:prstGeom prst="ellipse">
                    <a:avLst/>
                  </a:prstGeom>
                  <a:solidFill>
                    <a:srgbClr val="000066"/>
                  </a:solidFill>
                  <a:ln w="6350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CA" sz="3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</a:endParaRPr>
                  </a:p>
                </p:txBody>
              </p:sp>
            </p:grpSp>
          </p:grpSp>
          <p:grpSp>
            <p:nvGrpSpPr>
              <p:cNvPr id="273" name="Group 272"/>
              <p:cNvGrpSpPr/>
              <p:nvPr/>
            </p:nvGrpSpPr>
            <p:grpSpPr>
              <a:xfrm>
                <a:off x="8426450" y="4871437"/>
                <a:ext cx="717550" cy="1822943"/>
                <a:chOff x="8509000" y="4519648"/>
                <a:chExt cx="717550" cy="1822943"/>
              </a:xfrm>
            </p:grpSpPr>
            <p:sp>
              <p:nvSpPr>
                <p:cNvPr id="274" name="Rectangle 273"/>
                <p:cNvSpPr/>
                <p:nvPr/>
              </p:nvSpPr>
              <p:spPr bwMode="auto">
                <a:xfrm>
                  <a:off x="8547100" y="4625711"/>
                  <a:ext cx="609600" cy="1676400"/>
                </a:xfrm>
                <a:prstGeom prst="rect">
                  <a:avLst/>
                </a:prstGeom>
                <a:solidFill>
                  <a:schemeClr val="tx1"/>
                </a:solidFill>
                <a:ln w="254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75" name="Oval 274"/>
                <p:cNvSpPr/>
                <p:nvPr/>
              </p:nvSpPr>
              <p:spPr bwMode="auto">
                <a:xfrm>
                  <a:off x="8877300" y="49368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76" name="Oval 275"/>
                <p:cNvSpPr/>
                <p:nvPr/>
              </p:nvSpPr>
              <p:spPr bwMode="auto">
                <a:xfrm>
                  <a:off x="8877300" y="52099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77" name="Oval 276"/>
                <p:cNvSpPr/>
                <p:nvPr/>
              </p:nvSpPr>
              <p:spPr bwMode="auto">
                <a:xfrm>
                  <a:off x="8877300" y="54829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78" name="Oval 277"/>
                <p:cNvSpPr/>
                <p:nvPr/>
              </p:nvSpPr>
              <p:spPr bwMode="auto">
                <a:xfrm>
                  <a:off x="8877300" y="57560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79" name="Oval 278"/>
                <p:cNvSpPr/>
                <p:nvPr/>
              </p:nvSpPr>
              <p:spPr bwMode="auto">
                <a:xfrm>
                  <a:off x="8877300" y="60290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0" name="Oval 279"/>
                <p:cNvSpPr/>
                <p:nvPr/>
              </p:nvSpPr>
              <p:spPr bwMode="auto">
                <a:xfrm>
                  <a:off x="8610600" y="49432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1" name="Oval 280"/>
                <p:cNvSpPr/>
                <p:nvPr/>
              </p:nvSpPr>
              <p:spPr bwMode="auto">
                <a:xfrm>
                  <a:off x="8610600" y="52162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2" name="Oval 281"/>
                <p:cNvSpPr/>
                <p:nvPr/>
              </p:nvSpPr>
              <p:spPr bwMode="auto">
                <a:xfrm>
                  <a:off x="8610600" y="54893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3" name="Oval 282"/>
                <p:cNvSpPr/>
                <p:nvPr/>
              </p:nvSpPr>
              <p:spPr bwMode="auto">
                <a:xfrm>
                  <a:off x="8610600" y="576236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4" name="Oval 283"/>
                <p:cNvSpPr/>
                <p:nvPr/>
              </p:nvSpPr>
              <p:spPr bwMode="auto">
                <a:xfrm>
                  <a:off x="8610600" y="6035411"/>
                  <a:ext cx="203200" cy="222250"/>
                </a:xfrm>
                <a:prstGeom prst="ellipse">
                  <a:avLst/>
                </a:prstGeom>
                <a:solidFill>
                  <a:schemeClr val="tx1"/>
                </a:solidFill>
                <a:ln w="635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CA" sz="3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</a:endParaRPr>
                </a:p>
              </p:txBody>
            </p:sp>
            <p:sp>
              <p:nvSpPr>
                <p:cNvPr id="285" name="Rectangle 284"/>
                <p:cNvSpPr/>
                <p:nvPr/>
              </p:nvSpPr>
              <p:spPr>
                <a:xfrm>
                  <a:off x="8509000" y="4519648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box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cxnSp>
              <p:nvCxnSpPr>
                <p:cNvPr id="286" name="Straight Connector 285"/>
                <p:cNvCxnSpPr/>
                <p:nvPr/>
              </p:nvCxnSpPr>
              <p:spPr bwMode="auto">
                <a:xfrm>
                  <a:off x="8547100" y="4892411"/>
                  <a:ext cx="6096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" name="Rectangle 286"/>
                <p:cNvSpPr/>
                <p:nvPr/>
              </p:nvSpPr>
              <p:spPr>
                <a:xfrm>
                  <a:off x="8553450" y="479388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88" name="Rectangle 287"/>
                <p:cNvSpPr/>
                <p:nvPr/>
              </p:nvSpPr>
              <p:spPr>
                <a:xfrm>
                  <a:off x="8559800" y="506247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89" name="Rectangle 288"/>
                <p:cNvSpPr/>
                <p:nvPr/>
              </p:nvSpPr>
              <p:spPr>
                <a:xfrm>
                  <a:off x="8559800" y="533105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90" name="Rectangle 289"/>
                <p:cNvSpPr/>
                <p:nvPr/>
              </p:nvSpPr>
              <p:spPr>
                <a:xfrm>
                  <a:off x="8553450" y="5618691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91" name="Rectangle 290"/>
                <p:cNvSpPr/>
                <p:nvPr/>
              </p:nvSpPr>
              <p:spPr>
                <a:xfrm>
                  <a:off x="8553450" y="5880926"/>
                  <a:ext cx="666750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2400" dirty="0">
                      <a:solidFill>
                        <a:schemeClr val="bg2"/>
                      </a:solidFill>
                    </a:rPr>
                    <a:t>x</a:t>
                  </a:r>
                  <a:endParaRPr lang="en-US" sz="2400" dirty="0">
                    <a:solidFill>
                      <a:schemeClr val="bg2"/>
                    </a:solidFill>
                  </a:endParaRPr>
                </a:p>
              </p:txBody>
            </p:sp>
          </p:grpSp>
        </p:grpSp>
      </p:grpSp>
      <p:sp>
        <p:nvSpPr>
          <p:cNvPr id="350" name="Rectangle 349"/>
          <p:cNvSpPr/>
          <p:nvPr/>
        </p:nvSpPr>
        <p:spPr bwMode="auto">
          <a:xfrm>
            <a:off x="1143000" y="5816426"/>
            <a:ext cx="3352800" cy="305990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3" name="Rectangle 352"/>
          <p:cNvSpPr/>
          <p:nvPr/>
        </p:nvSpPr>
        <p:spPr bwMode="auto">
          <a:xfrm>
            <a:off x="4953000" y="5814044"/>
            <a:ext cx="4083819" cy="276909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4" name="Rectangle 353"/>
          <p:cNvSpPr/>
          <p:nvPr/>
        </p:nvSpPr>
        <p:spPr bwMode="auto">
          <a:xfrm>
            <a:off x="2041700" y="5852632"/>
            <a:ext cx="260765" cy="243368"/>
          </a:xfrm>
          <a:prstGeom prst="rect">
            <a:avLst/>
          </a:prstGeom>
          <a:noFill/>
          <a:ln w="3810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5" name="Rectangle 354"/>
          <p:cNvSpPr/>
          <p:nvPr/>
        </p:nvSpPr>
        <p:spPr bwMode="auto">
          <a:xfrm>
            <a:off x="5661775" y="5815707"/>
            <a:ext cx="278849" cy="252723"/>
          </a:xfrm>
          <a:prstGeom prst="rect">
            <a:avLst/>
          </a:prstGeom>
          <a:noFill/>
          <a:ln w="3810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7D4CDC7C-C2A5-4192-BE1C-89B47113CEFD}"/>
              </a:ext>
            </a:extLst>
          </p:cNvPr>
          <p:cNvSpPr/>
          <p:nvPr/>
        </p:nvSpPr>
        <p:spPr>
          <a:xfrm>
            <a:off x="793750" y="5735935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C</a:t>
            </a:r>
            <a:endParaRPr lang="en-CA" sz="2000" dirty="0">
              <a:solidFill>
                <a:srgbClr val="FF0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9E167F9-EBAE-4B81-9FBF-3B2BDE395438}"/>
              </a:ext>
            </a:extLst>
          </p:cNvPr>
          <p:cNvSpPr/>
          <p:nvPr/>
        </p:nvSpPr>
        <p:spPr>
          <a:xfrm>
            <a:off x="4641850" y="5702300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r</a:t>
            </a:r>
            <a:endParaRPr lang="en-CA" sz="2000" dirty="0">
              <a:solidFill>
                <a:srgbClr val="FF0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D1E29393-A3F6-4856-A3D1-107BDA789AC4}"/>
              </a:ext>
            </a:extLst>
          </p:cNvPr>
          <p:cNvSpPr/>
          <p:nvPr/>
        </p:nvSpPr>
        <p:spPr>
          <a:xfrm>
            <a:off x="5784850" y="4432300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z</a:t>
            </a:r>
            <a:endParaRPr lang="en-CA" sz="20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7" name="AutoShape 38">
            <a:extLst>
              <a:ext uri="{FF2B5EF4-FFF2-40B4-BE49-F238E27FC236}">
                <a16:creationId xmlns:a16="http://schemas.microsoft.com/office/drawing/2014/main" id="{F8C9E83E-2F58-4BE2-A33F-08ECC95DE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2" y="1705171"/>
            <a:ext cx="9067800" cy="990600"/>
          </a:xfrm>
          <a:prstGeom prst="wedgeRoundRectCallout">
            <a:avLst>
              <a:gd name="adj1" fmla="val -30607"/>
              <a:gd name="adj2" fmla="val -5667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will play the game to prove SAT(I</a:t>
            </a:r>
            <a:r>
              <a:rPr lang="en-CA" sz="2400" dirty="0">
                <a:latin typeface="+mj-lt"/>
              </a:rPr>
              <a:t>), ie</a:t>
            </a:r>
          </a:p>
          <a:p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solution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,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 clauses C,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var x, “S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altLang="en-US" sz="2400" dirty="0">
                <a:latin typeface="+mj-lt"/>
              </a:rPr>
              <a:t> satisfies x in clause C”</a:t>
            </a:r>
          </a:p>
          <a:p>
            <a:pPr>
              <a:spcBef>
                <a:spcPts val="0"/>
              </a:spcBef>
              <a:defRPr/>
            </a:pP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8" name="AutoShape 38">
            <a:extLst>
              <a:ext uri="{FF2B5EF4-FFF2-40B4-BE49-F238E27FC236}">
                <a16:creationId xmlns:a16="http://schemas.microsoft.com/office/drawing/2014/main" id="{C52AAB33-7F28-4D85-AAB4-84A103A79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685800"/>
            <a:ext cx="7924800" cy="943171"/>
          </a:xfrm>
          <a:prstGeom prst="wedgeRoundRectCallout">
            <a:avLst>
              <a:gd name="adj1" fmla="val 38290"/>
              <a:gd name="adj2" fmla="val -6940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Let me promise you C</a:t>
            </a:r>
            <a:r>
              <a:rPr lang="en-CA" sz="2400" dirty="0">
                <a:latin typeface="+mj-lt"/>
              </a:rPr>
              <a:t>ard(</a:t>
            </a:r>
            <a:r>
              <a:rPr lang="en-CA" altLang="en-US" sz="2400" dirty="0">
                <a:latin typeface="+mj-lt"/>
              </a:rPr>
              <a:t>I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CA" sz="2400" dirty="0">
                <a:latin typeface="+mj-lt"/>
              </a:rPr>
              <a:t>), ie </a:t>
            </a:r>
            <a:b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solution 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US" altLang="en-US" sz="2400" dirty="0">
                <a:latin typeface="+mj-lt"/>
              </a:rPr>
              <a:t> </a:t>
            </a:r>
            <a:r>
              <a:rPr lang="en-US" altLang="en-US" sz="2400" dirty="0">
                <a:latin typeface="Symbol" panose="05050102010706020507" pitchFamily="18" charset="2"/>
              </a:rPr>
              <a:t>"</a:t>
            </a:r>
            <a:r>
              <a:rPr lang="en-US" altLang="en-US" sz="2400" dirty="0">
                <a:latin typeface="+mj-lt"/>
              </a:rPr>
              <a:t> row r,  </a:t>
            </a:r>
            <a:r>
              <a:rPr lang="en-US" altLang="en-US" sz="2400" dirty="0">
                <a:latin typeface="Symbol" panose="05050102010706020507" pitchFamily="18" charset="2"/>
              </a:rPr>
              <a:t>$</a:t>
            </a:r>
            <a:r>
              <a:rPr lang="en-US" altLang="en-US" sz="2400" dirty="0">
                <a:latin typeface="+mj-lt"/>
              </a:rPr>
              <a:t> card z, </a:t>
            </a:r>
            <a:r>
              <a:rPr lang="en-CA" altLang="en-US" sz="2400" dirty="0"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“Card z covers X in row r”</a:t>
            </a: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8530B607-F354-4477-ABE0-BD7000B4D67A}"/>
              </a:ext>
            </a:extLst>
          </p:cNvPr>
          <p:cNvSpPr/>
          <p:nvPr/>
        </p:nvSpPr>
        <p:spPr>
          <a:xfrm>
            <a:off x="2305050" y="4732635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x</a:t>
            </a:r>
            <a:endParaRPr lang="en-CA" sz="20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D85CA86B-9A96-4BE9-9C42-1B3CCEF8304C}"/>
              </a:ext>
            </a:extLst>
          </p:cNvPr>
          <p:cNvSpPr/>
          <p:nvPr/>
        </p:nvSpPr>
        <p:spPr>
          <a:xfrm>
            <a:off x="4217504" y="4687016"/>
            <a:ext cx="49530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600" dirty="0"/>
              <a:t> S</a:t>
            </a:r>
            <a:r>
              <a:rPr lang="en-US" altLang="en-US" sz="16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US" sz="1600" dirty="0"/>
              <a:t> = {</a:t>
            </a:r>
            <a:r>
              <a:rPr lang="en-CA" sz="1600" dirty="0"/>
              <a:t>a=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 err="1"/>
              <a:t>flip,b</a:t>
            </a:r>
            <a:r>
              <a:rPr lang="en-CA" sz="1600" dirty="0"/>
              <a:t>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flip, c=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ym typeface="Symbol" panose="05050102010706020507" pitchFamily="18" charset="2"/>
              </a:rPr>
              <a:t>flip</a:t>
            </a:r>
            <a:r>
              <a:rPr lang="en-CA" sz="1600" dirty="0"/>
              <a:t>, d=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flip</a:t>
            </a:r>
            <a:r>
              <a:rPr lang="en-CA" sz="1600" dirty="0"/>
              <a:t>,  e=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 }</a:t>
            </a:r>
            <a:r>
              <a:rPr lang="en-CA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A896943E-2CC3-482D-B2E1-BD7020C5DDBB}"/>
              </a:ext>
            </a:extLst>
          </p:cNvPr>
          <p:cNvSpPr/>
          <p:nvPr/>
        </p:nvSpPr>
        <p:spPr>
          <a:xfrm>
            <a:off x="901700" y="4888468"/>
            <a:ext cx="3822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/>
              <a:t> </a:t>
            </a:r>
            <a:r>
              <a:rPr lang="en-US" sz="1600" dirty="0"/>
              <a:t>S</a:t>
            </a:r>
            <a:r>
              <a:rPr lang="en-US" altLang="en-US" sz="16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sz="1600" dirty="0"/>
              <a:t> = { </a:t>
            </a:r>
            <a:r>
              <a:rPr lang="en-CA" sz="1600" dirty="0"/>
              <a:t>a=T, b=T, c=F, d=F, e=T }</a:t>
            </a:r>
          </a:p>
        </p:txBody>
      </p:sp>
    </p:spTree>
    <p:extLst>
      <p:ext uri="{BB962C8B-B14F-4D97-AF65-F5344CB8AC3E}">
        <p14:creationId xmlns:p14="http://schemas.microsoft.com/office/powerpoint/2010/main" val="804893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 animBg="1"/>
      <p:bldP spid="127" grpId="0" animBg="1"/>
      <p:bldP spid="204" grpId="0" animBg="1"/>
      <p:bldP spid="209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0D816141-D830-452C-BCA5-1DAA6DBF3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8" name="Rectangle 267"/>
          <p:cNvSpPr/>
          <p:nvPr/>
        </p:nvSpPr>
        <p:spPr>
          <a:xfrm>
            <a:off x="914400" y="4784124"/>
            <a:ext cx="382270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2400" dirty="0">
                <a:solidFill>
                  <a:schemeClr val="tx2"/>
                </a:solidFill>
              </a:rPr>
              <a:t> </a:t>
            </a:r>
            <a:endParaRPr lang="en-CA" sz="20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CA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US" sz="1800" dirty="0"/>
              <a:t>(  a or ⌐b or               d       ) and </a:t>
            </a:r>
            <a:br>
              <a:rPr lang="en-US" sz="1800" dirty="0"/>
            </a:br>
            <a:r>
              <a:rPr lang="en-US" sz="1800" dirty="0"/>
              <a:t>      (⌐a or           ⌐c or     d or e) and </a:t>
            </a:r>
            <a:br>
              <a:rPr lang="en-US" sz="1800" dirty="0"/>
            </a:br>
            <a:r>
              <a:rPr lang="en-US" sz="1800" dirty="0"/>
              <a:t>      (            b or ⌐c or          ⌐e) and </a:t>
            </a:r>
            <a:br>
              <a:rPr lang="en-US" sz="1800" dirty="0"/>
            </a:br>
            <a:r>
              <a:rPr lang="en-US" sz="1800" dirty="0"/>
              <a:t>      (                      c or  ⌐d       ) and </a:t>
            </a:r>
            <a:br>
              <a:rPr lang="en-US" sz="1800" dirty="0"/>
            </a:br>
            <a:r>
              <a:rPr lang="en-US" sz="1800" dirty="0"/>
              <a:t>      (⌐a or           ⌐c or            e) </a:t>
            </a:r>
          </a:p>
        </p:txBody>
      </p:sp>
      <p:grpSp>
        <p:nvGrpSpPr>
          <p:cNvPr id="294" name="Group 293"/>
          <p:cNvGrpSpPr/>
          <p:nvPr/>
        </p:nvGrpSpPr>
        <p:grpSpPr>
          <a:xfrm>
            <a:off x="4978400" y="4880595"/>
            <a:ext cx="609600" cy="1782465"/>
            <a:chOff x="1358900" y="3475335"/>
            <a:chExt cx="609600" cy="1782465"/>
          </a:xfrm>
        </p:grpSpPr>
        <p:sp>
          <p:nvSpPr>
            <p:cNvPr id="340" name="Rectangle 339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1" name="Oval 340"/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2" name="Oval 341"/>
            <p:cNvSpPr/>
            <p:nvPr/>
          </p:nvSpPr>
          <p:spPr bwMode="auto">
            <a:xfrm>
              <a:off x="1689100" y="44386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3" name="Oval 342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4" name="Oval 343"/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5" name="Oval 344"/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6" name="Oval 345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7" name="Oval 346"/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8" name="Rectangle 347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a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349" name="Straight Connector 348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96" name="Group 295"/>
          <p:cNvGrpSpPr/>
          <p:nvPr/>
        </p:nvGrpSpPr>
        <p:grpSpPr>
          <a:xfrm>
            <a:off x="7772400" y="4875705"/>
            <a:ext cx="609600" cy="1782465"/>
            <a:chOff x="1358900" y="3475335"/>
            <a:chExt cx="609600" cy="1782465"/>
          </a:xfrm>
        </p:grpSpPr>
        <p:sp>
          <p:nvSpPr>
            <p:cNvPr id="319" name="Rectangle 318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0" name="Oval 319"/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1" name="Oval 320"/>
            <p:cNvSpPr/>
            <p:nvPr/>
          </p:nvSpPr>
          <p:spPr bwMode="auto">
            <a:xfrm>
              <a:off x="1689100" y="41656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2" name="Oval 321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3" name="Oval 322"/>
            <p:cNvSpPr/>
            <p:nvPr/>
          </p:nvSpPr>
          <p:spPr bwMode="auto">
            <a:xfrm>
              <a:off x="1689100" y="49847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4" name="Oval 323"/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5" name="Oval 324"/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6" name="Oval 325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7" name="Rectangle 326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e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328" name="Straight Connector 327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97" name="Group 296"/>
          <p:cNvGrpSpPr/>
          <p:nvPr/>
        </p:nvGrpSpPr>
        <p:grpSpPr>
          <a:xfrm>
            <a:off x="7073900" y="4888450"/>
            <a:ext cx="723900" cy="1772345"/>
            <a:chOff x="4387850" y="4679950"/>
            <a:chExt cx="723900" cy="1772345"/>
          </a:xfrm>
        </p:grpSpPr>
        <p:sp>
          <p:nvSpPr>
            <p:cNvPr id="309" name="Rectangle 308"/>
            <p:cNvSpPr/>
            <p:nvPr/>
          </p:nvSpPr>
          <p:spPr bwMode="auto">
            <a:xfrm>
              <a:off x="4387850" y="4775895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0" name="Oval 309"/>
            <p:cNvSpPr/>
            <p:nvPr/>
          </p:nvSpPr>
          <p:spPr bwMode="auto">
            <a:xfrm>
              <a:off x="4451350" y="50870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1" name="Oval 310"/>
            <p:cNvSpPr/>
            <p:nvPr/>
          </p:nvSpPr>
          <p:spPr bwMode="auto">
            <a:xfrm>
              <a:off x="4451350" y="53600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2" name="Oval 311"/>
            <p:cNvSpPr/>
            <p:nvPr/>
          </p:nvSpPr>
          <p:spPr bwMode="auto">
            <a:xfrm>
              <a:off x="4718050" y="56331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3" name="Oval 312"/>
            <p:cNvSpPr/>
            <p:nvPr/>
          </p:nvSpPr>
          <p:spPr bwMode="auto">
            <a:xfrm>
              <a:off x="4718050" y="61792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4" name="Oval 313"/>
            <p:cNvSpPr/>
            <p:nvPr/>
          </p:nvSpPr>
          <p:spPr bwMode="auto">
            <a:xfrm>
              <a:off x="4451350" y="56394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5" name="Oval 314"/>
            <p:cNvSpPr/>
            <p:nvPr/>
          </p:nvSpPr>
          <p:spPr bwMode="auto">
            <a:xfrm>
              <a:off x="4718050" y="59125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6" name="Oval 315"/>
            <p:cNvSpPr/>
            <p:nvPr/>
          </p:nvSpPr>
          <p:spPr bwMode="auto">
            <a:xfrm>
              <a:off x="4451350" y="61855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317" name="Straight Connector 316"/>
            <p:cNvCxnSpPr/>
            <p:nvPr/>
          </p:nvCxnSpPr>
          <p:spPr bwMode="auto">
            <a:xfrm>
              <a:off x="4387850" y="5042595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8" name="Rectangle 317"/>
            <p:cNvSpPr/>
            <p:nvPr/>
          </p:nvSpPr>
          <p:spPr>
            <a:xfrm>
              <a:off x="4413250" y="4679950"/>
              <a:ext cx="6985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n-CA" altLang="en-US" sz="2400" dirty="0">
                  <a:solidFill>
                    <a:schemeClr val="bg2"/>
                  </a:solidFill>
                  <a:sym typeface="Symbol" panose="05050102010706020507" pitchFamily="18" charset="2"/>
                </a:rPr>
                <a:t>d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73" name="Group 272"/>
          <p:cNvGrpSpPr/>
          <p:nvPr/>
        </p:nvGrpSpPr>
        <p:grpSpPr>
          <a:xfrm>
            <a:off x="8426450" y="4871437"/>
            <a:ext cx="717550" cy="1822943"/>
            <a:chOff x="8509000" y="4519648"/>
            <a:chExt cx="717550" cy="1822943"/>
          </a:xfrm>
        </p:grpSpPr>
        <p:sp>
          <p:nvSpPr>
            <p:cNvPr id="274" name="Rectangle 273"/>
            <p:cNvSpPr/>
            <p:nvPr/>
          </p:nvSpPr>
          <p:spPr bwMode="auto">
            <a:xfrm>
              <a:off x="8547100" y="4625711"/>
              <a:ext cx="609600" cy="1676400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5" name="Oval 274"/>
            <p:cNvSpPr/>
            <p:nvPr/>
          </p:nvSpPr>
          <p:spPr bwMode="auto">
            <a:xfrm>
              <a:off x="8877300" y="493686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6" name="Oval 275"/>
            <p:cNvSpPr/>
            <p:nvPr/>
          </p:nvSpPr>
          <p:spPr bwMode="auto">
            <a:xfrm>
              <a:off x="8877300" y="520991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7" name="Oval 276"/>
            <p:cNvSpPr/>
            <p:nvPr/>
          </p:nvSpPr>
          <p:spPr bwMode="auto">
            <a:xfrm>
              <a:off x="8877300" y="548296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8" name="Oval 277"/>
            <p:cNvSpPr/>
            <p:nvPr/>
          </p:nvSpPr>
          <p:spPr bwMode="auto">
            <a:xfrm>
              <a:off x="8877300" y="575601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9" name="Oval 278"/>
            <p:cNvSpPr/>
            <p:nvPr/>
          </p:nvSpPr>
          <p:spPr bwMode="auto">
            <a:xfrm>
              <a:off x="8877300" y="602906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0" name="Oval 279"/>
            <p:cNvSpPr/>
            <p:nvPr/>
          </p:nvSpPr>
          <p:spPr bwMode="auto">
            <a:xfrm>
              <a:off x="8610600" y="494321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1" name="Oval 280"/>
            <p:cNvSpPr/>
            <p:nvPr/>
          </p:nvSpPr>
          <p:spPr bwMode="auto">
            <a:xfrm>
              <a:off x="8610600" y="521626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2" name="Oval 281"/>
            <p:cNvSpPr/>
            <p:nvPr/>
          </p:nvSpPr>
          <p:spPr bwMode="auto">
            <a:xfrm>
              <a:off x="8610600" y="548931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3" name="Oval 282"/>
            <p:cNvSpPr/>
            <p:nvPr/>
          </p:nvSpPr>
          <p:spPr bwMode="auto">
            <a:xfrm>
              <a:off x="8610600" y="576236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4" name="Oval 283"/>
            <p:cNvSpPr/>
            <p:nvPr/>
          </p:nvSpPr>
          <p:spPr bwMode="auto">
            <a:xfrm>
              <a:off x="8610600" y="603541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5" name="Rectangle 284"/>
            <p:cNvSpPr/>
            <p:nvPr/>
          </p:nvSpPr>
          <p:spPr>
            <a:xfrm>
              <a:off x="8509000" y="4519648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box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286" name="Straight Connector 285"/>
            <p:cNvCxnSpPr/>
            <p:nvPr/>
          </p:nvCxnSpPr>
          <p:spPr bwMode="auto">
            <a:xfrm>
              <a:off x="8547100" y="4892411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7" name="Rectangle 286"/>
            <p:cNvSpPr/>
            <p:nvPr/>
          </p:nvSpPr>
          <p:spPr>
            <a:xfrm>
              <a:off x="8553450" y="4793886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288" name="Rectangle 287"/>
            <p:cNvSpPr/>
            <p:nvPr/>
          </p:nvSpPr>
          <p:spPr>
            <a:xfrm>
              <a:off x="8559800" y="5062471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289" name="Rectangle 288"/>
            <p:cNvSpPr/>
            <p:nvPr/>
          </p:nvSpPr>
          <p:spPr>
            <a:xfrm>
              <a:off x="8559800" y="5331056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290" name="Rectangle 289"/>
            <p:cNvSpPr/>
            <p:nvPr/>
          </p:nvSpPr>
          <p:spPr>
            <a:xfrm>
              <a:off x="8553450" y="5618691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291" name="Rectangle 290"/>
            <p:cNvSpPr/>
            <p:nvPr/>
          </p:nvSpPr>
          <p:spPr>
            <a:xfrm>
              <a:off x="8553450" y="5880926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sp>
        <p:nvSpPr>
          <p:cNvPr id="350" name="Rectangle 349"/>
          <p:cNvSpPr/>
          <p:nvPr/>
        </p:nvSpPr>
        <p:spPr bwMode="auto">
          <a:xfrm>
            <a:off x="1143000" y="5816426"/>
            <a:ext cx="3352800" cy="305990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7D4CDC7C-C2A5-4192-BE1C-89B47113CEFD}"/>
              </a:ext>
            </a:extLst>
          </p:cNvPr>
          <p:cNvSpPr/>
          <p:nvPr/>
        </p:nvSpPr>
        <p:spPr>
          <a:xfrm>
            <a:off x="793750" y="5735935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C</a:t>
            </a:r>
            <a:endParaRPr lang="en-CA" sz="2000" dirty="0">
              <a:solidFill>
                <a:srgbClr val="FF0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9E167F9-EBAE-4B81-9FBF-3B2BDE395438}"/>
              </a:ext>
            </a:extLst>
          </p:cNvPr>
          <p:cNvSpPr/>
          <p:nvPr/>
        </p:nvSpPr>
        <p:spPr>
          <a:xfrm>
            <a:off x="4641850" y="5702300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r</a:t>
            </a:r>
            <a:endParaRPr lang="en-CA" sz="2000" dirty="0">
              <a:solidFill>
                <a:srgbClr val="FF0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D85CA86B-9A96-4BE9-9C42-1B3CCEF8304C}"/>
              </a:ext>
            </a:extLst>
          </p:cNvPr>
          <p:cNvSpPr/>
          <p:nvPr/>
        </p:nvSpPr>
        <p:spPr>
          <a:xfrm>
            <a:off x="4217504" y="4687016"/>
            <a:ext cx="49530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600" dirty="0"/>
              <a:t> S</a:t>
            </a:r>
            <a:r>
              <a:rPr lang="en-US" altLang="en-US" sz="16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US" sz="1600" dirty="0"/>
              <a:t> = {</a:t>
            </a:r>
            <a:r>
              <a:rPr lang="en-CA" sz="1600" dirty="0"/>
              <a:t>a=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 err="1"/>
              <a:t>flip,b</a:t>
            </a:r>
            <a:r>
              <a:rPr lang="en-CA" sz="1600" dirty="0"/>
              <a:t>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flip, c=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ym typeface="Symbol" panose="05050102010706020507" pitchFamily="18" charset="2"/>
              </a:rPr>
              <a:t>flip</a:t>
            </a:r>
            <a:r>
              <a:rPr lang="en-CA" sz="1600" dirty="0"/>
              <a:t>, d=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flip</a:t>
            </a:r>
            <a:r>
              <a:rPr lang="en-CA" sz="1600" dirty="0"/>
              <a:t>,  e=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 }</a:t>
            </a:r>
            <a:r>
              <a:rPr lang="en-CA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A896943E-2CC3-482D-B2E1-BD7020C5DDBB}"/>
              </a:ext>
            </a:extLst>
          </p:cNvPr>
          <p:cNvSpPr/>
          <p:nvPr/>
        </p:nvSpPr>
        <p:spPr>
          <a:xfrm>
            <a:off x="901700" y="4888468"/>
            <a:ext cx="3822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/>
              <a:t> </a:t>
            </a:r>
            <a:r>
              <a:rPr lang="en-US" sz="1600" dirty="0"/>
              <a:t>S</a:t>
            </a:r>
            <a:r>
              <a:rPr lang="en-US" altLang="en-US" sz="16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US" sz="1600" dirty="0"/>
              <a:t> = { </a:t>
            </a:r>
            <a:r>
              <a:rPr lang="en-CA" sz="1600" dirty="0"/>
              <a:t>a=T, b=T, c=F, d=F, e=T }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D25BB01-A84F-4D1C-9E8D-621D5A9A6331}"/>
              </a:ext>
            </a:extLst>
          </p:cNvPr>
          <p:cNvGrpSpPr/>
          <p:nvPr/>
        </p:nvGrpSpPr>
        <p:grpSpPr>
          <a:xfrm>
            <a:off x="2971800" y="1154126"/>
            <a:ext cx="2514600" cy="2315597"/>
            <a:chOff x="2971800" y="1154126"/>
            <a:chExt cx="2514600" cy="2315597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234C5D06-06C7-4A74-8EE9-A2A93D49C64F}"/>
                </a:ext>
              </a:extLst>
            </p:cNvPr>
            <p:cNvCxnSpPr>
              <a:stCxn id="6" idx="1"/>
              <a:endCxn id="6" idx="3"/>
            </p:cNvCxnSpPr>
            <p:nvPr/>
          </p:nvCxnSpPr>
          <p:spPr bwMode="auto">
            <a:xfrm>
              <a:off x="2971800" y="2311925"/>
              <a:ext cx="2514600" cy="0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2D82D50-1958-4B04-8AA2-350A00DFE6FA}"/>
                </a:ext>
              </a:extLst>
            </p:cNvPr>
            <p:cNvCxnSpPr>
              <a:stCxn id="6" idx="0"/>
              <a:endCxn id="6" idx="2"/>
            </p:cNvCxnSpPr>
            <p:nvPr/>
          </p:nvCxnSpPr>
          <p:spPr bwMode="auto">
            <a:xfrm>
              <a:off x="4229100" y="1154126"/>
              <a:ext cx="0" cy="2315597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0B918125-4B8D-4F39-B060-5A04EB743E55}"/>
                </a:ext>
              </a:extLst>
            </p:cNvPr>
            <p:cNvSpPr/>
            <p:nvPr/>
          </p:nvSpPr>
          <p:spPr bwMode="auto">
            <a:xfrm>
              <a:off x="2971800" y="1154126"/>
              <a:ext cx="2514600" cy="2315597"/>
            </a:xfrm>
            <a:prstGeom prst="rect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33" name="Rectangle 132">
            <a:extLst>
              <a:ext uri="{FF2B5EF4-FFF2-40B4-BE49-F238E27FC236}">
                <a16:creationId xmlns:a16="http://schemas.microsoft.com/office/drawing/2014/main" id="{84693053-9530-4F62-9C55-770F10B29872}"/>
              </a:ext>
            </a:extLst>
          </p:cNvPr>
          <p:cNvSpPr/>
          <p:nvPr/>
        </p:nvSpPr>
        <p:spPr>
          <a:xfrm>
            <a:off x="3042639" y="718965"/>
            <a:ext cx="11582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C-SAT</a:t>
            </a:r>
            <a:endParaRPr lang="en-CA" sz="1600" dirty="0"/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3F531EB5-ECC1-496D-B2F3-4E7D7B35FC55}"/>
              </a:ext>
            </a:extLst>
          </p:cNvPr>
          <p:cNvSpPr/>
          <p:nvPr/>
        </p:nvSpPr>
        <p:spPr>
          <a:xfrm>
            <a:off x="4299001" y="696926"/>
            <a:ext cx="108052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Card-P</a:t>
            </a:r>
            <a:endParaRPr lang="en-CA" sz="1600" dirty="0"/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45C4BBAF-519D-4E10-A177-89D262FB7585}"/>
              </a:ext>
            </a:extLst>
          </p:cNvPr>
          <p:cNvSpPr/>
          <p:nvPr/>
        </p:nvSpPr>
        <p:spPr>
          <a:xfrm>
            <a:off x="2667446" y="1464868"/>
            <a:ext cx="3805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I</a:t>
            </a:r>
            <a:endParaRPr lang="en-CA" sz="1600" dirty="0"/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ADD84FEC-DAC8-415E-9343-4B9422B9AB6E}"/>
              </a:ext>
            </a:extLst>
          </p:cNvPr>
          <p:cNvSpPr/>
          <p:nvPr/>
        </p:nvSpPr>
        <p:spPr>
          <a:xfrm>
            <a:off x="2650637" y="2649283"/>
            <a:ext cx="3805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S</a:t>
            </a:r>
            <a:endParaRPr lang="en-CA" sz="1600" dirty="0"/>
          </a:p>
        </p:txBody>
      </p:sp>
      <p:sp>
        <p:nvSpPr>
          <p:cNvPr id="146" name="AutoShape 38">
            <a:extLst>
              <a:ext uri="{FF2B5EF4-FFF2-40B4-BE49-F238E27FC236}">
                <a16:creationId xmlns:a16="http://schemas.microsoft.com/office/drawing/2014/main" id="{72219526-570F-49F5-BA5D-43BA0D323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014" y="3662066"/>
            <a:ext cx="4220385" cy="906100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must now prove that</a:t>
            </a:r>
            <a:br>
              <a:rPr lang="en-CA" altLang="en-US" sz="2400" dirty="0">
                <a:latin typeface="+mj-lt"/>
              </a:rPr>
            </a:br>
            <a:r>
              <a:rPr lang="en-CA" altLang="en-US" sz="2400" dirty="0">
                <a:latin typeface="+mj-lt"/>
              </a:rPr>
              <a:t>   “S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latin typeface="+mj-lt"/>
              </a:rPr>
              <a:t> satisfies x in clause C”</a:t>
            </a: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7" name="AutoShape 38">
            <a:extLst>
              <a:ext uri="{FF2B5EF4-FFF2-40B4-BE49-F238E27FC236}">
                <a16:creationId xmlns:a16="http://schemas.microsoft.com/office/drawing/2014/main" id="{81D4B0DF-8F06-452F-9856-1AFA12A39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399" y="3658364"/>
            <a:ext cx="3559431" cy="913636"/>
          </a:xfrm>
          <a:prstGeom prst="wedgeRoundRectCallout">
            <a:avLst>
              <a:gd name="adj1" fmla="val 46317"/>
              <a:gd name="adj2" fmla="val -68001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can reassure you that</a:t>
            </a:r>
            <a:br>
              <a:rPr lang="en-CA" altLang="en-US" sz="2400" dirty="0">
                <a:latin typeface="+mj-lt"/>
              </a:rPr>
            </a:br>
            <a:r>
              <a:rPr lang="en-CA" altLang="en-US" sz="2400" dirty="0">
                <a:latin typeface="+mj-lt"/>
              </a:rPr>
              <a:t>“Card z covers X in row r”</a:t>
            </a: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421C142-04FF-49E4-9E9D-FA04794974AC}"/>
              </a:ext>
            </a:extLst>
          </p:cNvPr>
          <p:cNvGrpSpPr/>
          <p:nvPr/>
        </p:nvGrpSpPr>
        <p:grpSpPr>
          <a:xfrm>
            <a:off x="2971800" y="1154126"/>
            <a:ext cx="1487556" cy="1157799"/>
            <a:chOff x="2971800" y="1154126"/>
            <a:chExt cx="1487556" cy="115779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6AA8C6B-301A-47E3-92C5-6E3094D46F57}"/>
                </a:ext>
              </a:extLst>
            </p:cNvPr>
            <p:cNvGrpSpPr/>
            <p:nvPr/>
          </p:nvGrpSpPr>
          <p:grpSpPr>
            <a:xfrm>
              <a:off x="2994992" y="1232452"/>
              <a:ext cx="1464364" cy="959610"/>
              <a:chOff x="2994992" y="1232452"/>
              <a:chExt cx="1464364" cy="959610"/>
            </a:xfrm>
          </p:grpSpPr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331FC216-0534-4A40-9154-1AA38B549138}"/>
                  </a:ext>
                </a:extLst>
              </p:cNvPr>
              <p:cNvSpPr/>
              <p:nvPr/>
            </p:nvSpPr>
            <p:spPr>
              <a:xfrm>
                <a:off x="3516543" y="1822730"/>
                <a:ext cx="942813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FF00FF"/>
                    </a:solidFill>
                  </a:rPr>
                  <a:t>neg</a:t>
                </a:r>
                <a:endParaRPr lang="en-CA" sz="1800" dirty="0">
                  <a:solidFill>
                    <a:srgbClr val="FF00FF"/>
                  </a:solidFill>
                </a:endParaRPr>
              </a:p>
            </p:txBody>
          </p:sp>
          <p:sp>
            <p:nvSpPr>
              <p:cNvPr id="142" name="Rectangle 141">
                <a:extLst>
                  <a:ext uri="{FF2B5EF4-FFF2-40B4-BE49-F238E27FC236}">
                    <a16:creationId xmlns:a16="http://schemas.microsoft.com/office/drawing/2014/main" id="{D2529AB8-EF6D-4557-AE7D-35C7E8A92915}"/>
                  </a:ext>
                </a:extLst>
              </p:cNvPr>
              <p:cNvSpPr/>
              <p:nvPr/>
            </p:nvSpPr>
            <p:spPr>
              <a:xfrm>
                <a:off x="2994992" y="1232452"/>
                <a:ext cx="940298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66FF66"/>
                    </a:solidFill>
                  </a:rPr>
                  <a:t>not neg</a:t>
                </a:r>
                <a:endParaRPr lang="en-CA" sz="1800" dirty="0">
                  <a:solidFill>
                    <a:srgbClr val="66FF66"/>
                  </a:solidFill>
                </a:endParaRPr>
              </a:p>
            </p:txBody>
          </p:sp>
        </p:grp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05D1F254-0989-4383-832D-CD98A6B1B6D5}"/>
                </a:ext>
              </a:extLst>
            </p:cNvPr>
            <p:cNvCxnSpPr/>
            <p:nvPr/>
          </p:nvCxnSpPr>
          <p:spPr bwMode="auto">
            <a:xfrm flipV="1">
              <a:off x="2971800" y="1154126"/>
              <a:ext cx="1257300" cy="1157799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AD3A0E4-2946-4173-8AF0-4FCB58BACF10}"/>
              </a:ext>
            </a:extLst>
          </p:cNvPr>
          <p:cNvGrpSpPr/>
          <p:nvPr/>
        </p:nvGrpSpPr>
        <p:grpSpPr>
          <a:xfrm>
            <a:off x="4249271" y="2311925"/>
            <a:ext cx="1237129" cy="1128202"/>
            <a:chOff x="4249271" y="2311925"/>
            <a:chExt cx="1237129" cy="1128202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F27D72FC-E508-45A9-A486-5767DF55A8D3}"/>
                </a:ext>
              </a:extLst>
            </p:cNvPr>
            <p:cNvGrpSpPr/>
            <p:nvPr/>
          </p:nvGrpSpPr>
          <p:grpSpPr>
            <a:xfrm>
              <a:off x="4308962" y="2391863"/>
              <a:ext cx="1060642" cy="1034674"/>
              <a:chOff x="4308962" y="2391863"/>
              <a:chExt cx="1060642" cy="1034674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207FF1D1-9C8A-45E1-B9B0-ABA917A06B50}"/>
                  </a:ext>
                </a:extLst>
              </p:cNvPr>
              <p:cNvSpPr/>
              <p:nvPr/>
            </p:nvSpPr>
            <p:spPr>
              <a:xfrm>
                <a:off x="4308962" y="2391863"/>
                <a:ext cx="706986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l-GR" altLang="en-US" sz="18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⌐</a:t>
                </a:r>
                <a:r>
                  <a:rPr lang="en-CA" sz="1800" dirty="0">
                    <a:solidFill>
                      <a:srgbClr val="66FF66"/>
                    </a:solidFill>
                  </a:rPr>
                  <a:t>flip</a:t>
                </a:r>
                <a:endParaRPr lang="en-CA" sz="1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135" name="Rectangle 134">
                <a:extLst>
                  <a:ext uri="{FF2B5EF4-FFF2-40B4-BE49-F238E27FC236}">
                    <a16:creationId xmlns:a16="http://schemas.microsoft.com/office/drawing/2014/main" id="{3C0616F6-8278-4D32-B78D-27798CA98C73}"/>
                  </a:ext>
                </a:extLst>
              </p:cNvPr>
              <p:cNvSpPr/>
              <p:nvPr/>
            </p:nvSpPr>
            <p:spPr>
              <a:xfrm>
                <a:off x="4761667" y="3057205"/>
                <a:ext cx="607937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1800" dirty="0">
                    <a:solidFill>
                      <a:srgbClr val="FF00FF"/>
                    </a:solidFill>
                  </a:rPr>
                  <a:t>flip</a:t>
                </a:r>
                <a:endParaRPr lang="en-CA" sz="18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</p:grp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2E74E00D-CB33-462D-9CC3-E1A0B7B16C21}"/>
                </a:ext>
              </a:extLst>
            </p:cNvPr>
            <p:cNvCxnSpPr>
              <a:cxnSpLocks/>
              <a:endCxn id="6" idx="3"/>
            </p:cNvCxnSpPr>
            <p:nvPr/>
          </p:nvCxnSpPr>
          <p:spPr bwMode="auto">
            <a:xfrm flipV="1">
              <a:off x="4249271" y="2311925"/>
              <a:ext cx="1237129" cy="1128202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60" name="Rectangle 159">
            <a:extLst>
              <a:ext uri="{FF2B5EF4-FFF2-40B4-BE49-F238E27FC236}">
                <a16:creationId xmlns:a16="http://schemas.microsoft.com/office/drawing/2014/main" id="{2BADF30A-FF69-4A8B-8E09-C23289109A6A}"/>
              </a:ext>
            </a:extLst>
          </p:cNvPr>
          <p:cNvSpPr/>
          <p:nvPr/>
        </p:nvSpPr>
        <p:spPr>
          <a:xfrm>
            <a:off x="3234627" y="1520468"/>
            <a:ext cx="753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/>
              <a:t>x</a:t>
            </a:r>
            <a:r>
              <a:rPr lang="en-CA" sz="1800" dirty="0"/>
              <a:t> in C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CBC4E33-F038-487F-ADCD-7E1ED3D59DE4}"/>
              </a:ext>
            </a:extLst>
          </p:cNvPr>
          <p:cNvGrpSpPr/>
          <p:nvPr/>
        </p:nvGrpSpPr>
        <p:grpSpPr>
          <a:xfrm>
            <a:off x="4191000" y="1024071"/>
            <a:ext cx="1408044" cy="1338129"/>
            <a:chOff x="4191000" y="1024071"/>
            <a:chExt cx="1408044" cy="1338129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A9435E5-C6B9-40F9-B5C0-A09E625379FE}"/>
                </a:ext>
              </a:extLst>
            </p:cNvPr>
            <p:cNvGrpSpPr/>
            <p:nvPr/>
          </p:nvGrpSpPr>
          <p:grpSpPr>
            <a:xfrm>
              <a:off x="4191000" y="1024071"/>
              <a:ext cx="1408044" cy="1338129"/>
              <a:chOff x="4191000" y="1024071"/>
              <a:chExt cx="1408044" cy="1338129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ACAC01A9-90BA-4C23-B0A3-702F6F59772A}"/>
                  </a:ext>
                </a:extLst>
              </p:cNvPr>
              <p:cNvSpPr/>
              <p:nvPr/>
            </p:nvSpPr>
            <p:spPr>
              <a:xfrm>
                <a:off x="4191000" y="1024071"/>
                <a:ext cx="97956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CA" sz="1800" dirty="0" err="1">
                    <a:solidFill>
                      <a:srgbClr val="66FF66"/>
                    </a:solidFill>
                  </a:rPr>
                  <a:t>nonhole</a:t>
                </a:r>
                <a:r>
                  <a:rPr lang="en-CA" sz="1800" dirty="0">
                    <a:solidFill>
                      <a:srgbClr val="66FF66"/>
                    </a:solidFill>
                  </a:rPr>
                  <a:t> </a:t>
                </a:r>
              </a:p>
              <a:p>
                <a:pPr algn="ctr"/>
                <a:r>
                  <a:rPr lang="en-CA" sz="1800" dirty="0">
                    <a:solidFill>
                      <a:srgbClr val="66FF66"/>
                    </a:solidFill>
                  </a:rPr>
                  <a:t>left</a:t>
                </a:r>
                <a:endParaRPr lang="en-US" sz="1800" dirty="0">
                  <a:solidFill>
                    <a:srgbClr val="66FF66"/>
                  </a:solidFill>
                </a:endParaRPr>
              </a:p>
            </p:txBody>
          </p:sp>
          <p:sp>
            <p:nvSpPr>
              <p:cNvPr id="153" name="Rectangle 152">
                <a:extLst>
                  <a:ext uri="{FF2B5EF4-FFF2-40B4-BE49-F238E27FC236}">
                    <a16:creationId xmlns:a16="http://schemas.microsoft.com/office/drawing/2014/main" id="{CE37AA85-57CF-4A80-BCF2-A4A4DA3494B8}"/>
                  </a:ext>
                </a:extLst>
              </p:cNvPr>
              <p:cNvSpPr/>
              <p:nvPr/>
            </p:nvSpPr>
            <p:spPr>
              <a:xfrm>
                <a:off x="4619480" y="1715869"/>
                <a:ext cx="97956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CA" sz="1800" dirty="0" err="1">
                    <a:solidFill>
                      <a:srgbClr val="FF00FF"/>
                    </a:solidFill>
                  </a:rPr>
                  <a:t>nonhole</a:t>
                </a:r>
                <a:r>
                  <a:rPr lang="en-CA" sz="1800" dirty="0">
                    <a:solidFill>
                      <a:srgbClr val="FF00FF"/>
                    </a:solidFill>
                  </a:rPr>
                  <a:t> </a:t>
                </a:r>
              </a:p>
              <a:p>
                <a:pPr algn="ctr"/>
                <a:r>
                  <a:rPr lang="en-CA" sz="1800" dirty="0">
                    <a:solidFill>
                      <a:srgbClr val="FF00FF"/>
                    </a:solidFill>
                  </a:rPr>
                  <a:t>right</a:t>
                </a:r>
                <a:endParaRPr lang="en-US" sz="1800" dirty="0">
                  <a:solidFill>
                    <a:srgbClr val="FF00FF"/>
                  </a:solidFill>
                </a:endParaRPr>
              </a:p>
            </p:txBody>
          </p:sp>
        </p:grp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8C6A00F0-8A91-47E0-87AC-8F57B40196C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230756" y="1169504"/>
              <a:ext cx="1237129" cy="1128202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A57714C-51C8-4E70-AD77-94210A9443DA}"/>
              </a:ext>
            </a:extLst>
          </p:cNvPr>
          <p:cNvGrpSpPr/>
          <p:nvPr/>
        </p:nvGrpSpPr>
        <p:grpSpPr>
          <a:xfrm>
            <a:off x="2977063" y="2314050"/>
            <a:ext cx="1237129" cy="1128202"/>
            <a:chOff x="2977063" y="2314050"/>
            <a:chExt cx="1237129" cy="1128202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D8E5D69-0B65-4684-A5AB-DFD90A9F6715}"/>
                </a:ext>
              </a:extLst>
            </p:cNvPr>
            <p:cNvGrpSpPr/>
            <p:nvPr/>
          </p:nvGrpSpPr>
          <p:grpSpPr>
            <a:xfrm>
              <a:off x="3110641" y="2416022"/>
              <a:ext cx="1080359" cy="923526"/>
              <a:chOff x="3110641" y="2416022"/>
              <a:chExt cx="1080359" cy="923526"/>
            </a:xfrm>
          </p:grpSpPr>
          <p:sp>
            <p:nvSpPr>
              <p:cNvPr id="140" name="Rectangle 139">
                <a:extLst>
                  <a:ext uri="{FF2B5EF4-FFF2-40B4-BE49-F238E27FC236}">
                    <a16:creationId xmlns:a16="http://schemas.microsoft.com/office/drawing/2014/main" id="{D910A663-55B9-492B-9D5B-CE5526821301}"/>
                  </a:ext>
                </a:extLst>
              </p:cNvPr>
              <p:cNvSpPr/>
              <p:nvPr/>
            </p:nvSpPr>
            <p:spPr>
              <a:xfrm>
                <a:off x="3110641" y="2416022"/>
                <a:ext cx="753671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66FF66"/>
                    </a:solidFill>
                  </a:rPr>
                  <a:t>  </a:t>
                </a:r>
                <a:r>
                  <a:rPr lang="en-CA" sz="1800" dirty="0">
                    <a:solidFill>
                      <a:srgbClr val="66FF66"/>
                    </a:solidFill>
                  </a:rPr>
                  <a:t>T</a:t>
                </a:r>
              </a:p>
            </p:txBody>
          </p:sp>
          <p:sp>
            <p:nvSpPr>
              <p:cNvPr id="141" name="Rectangle 140">
                <a:extLst>
                  <a:ext uri="{FF2B5EF4-FFF2-40B4-BE49-F238E27FC236}">
                    <a16:creationId xmlns:a16="http://schemas.microsoft.com/office/drawing/2014/main" id="{893FC61B-F1F2-44EB-B389-F501C28BC40F}"/>
                  </a:ext>
                </a:extLst>
              </p:cNvPr>
              <p:cNvSpPr/>
              <p:nvPr/>
            </p:nvSpPr>
            <p:spPr>
              <a:xfrm>
                <a:off x="3611463" y="2970216"/>
                <a:ext cx="579537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FF00FF"/>
                    </a:solidFill>
                  </a:rPr>
                  <a:t>  </a:t>
                </a:r>
                <a:r>
                  <a:rPr lang="en-CA" sz="1800" dirty="0">
                    <a:solidFill>
                      <a:srgbClr val="FF00FF"/>
                    </a:solidFill>
                  </a:rPr>
                  <a:t>F</a:t>
                </a:r>
              </a:p>
            </p:txBody>
          </p:sp>
        </p:grp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868C1C81-FF3B-4981-B8AA-AEF879D7499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77063" y="2314050"/>
              <a:ext cx="1237129" cy="1128202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65" name="Rectangle 164">
            <a:extLst>
              <a:ext uri="{FF2B5EF4-FFF2-40B4-BE49-F238E27FC236}">
                <a16:creationId xmlns:a16="http://schemas.microsoft.com/office/drawing/2014/main" id="{4B45F601-2605-401A-89A5-8C86023839A8}"/>
              </a:ext>
            </a:extLst>
          </p:cNvPr>
          <p:cNvSpPr/>
          <p:nvPr/>
        </p:nvSpPr>
        <p:spPr>
          <a:xfrm>
            <a:off x="3289852" y="2665416"/>
            <a:ext cx="753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/>
              <a:t>var x</a:t>
            </a:r>
            <a:endParaRPr lang="en-CA" sz="1800" dirty="0"/>
          </a:p>
        </p:txBody>
      </p:sp>
      <p:sp>
        <p:nvSpPr>
          <p:cNvPr id="168" name="Rectangle 167">
            <a:extLst>
              <a:ext uri="{FF2B5EF4-FFF2-40B4-BE49-F238E27FC236}">
                <a16:creationId xmlns:a16="http://schemas.microsoft.com/office/drawing/2014/main" id="{958475F7-27D8-4FB9-ACB2-4050A10155F3}"/>
              </a:ext>
            </a:extLst>
          </p:cNvPr>
          <p:cNvSpPr/>
          <p:nvPr/>
        </p:nvSpPr>
        <p:spPr>
          <a:xfrm>
            <a:off x="4210884" y="1477586"/>
            <a:ext cx="129539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1800" dirty="0">
                <a:sym typeface="Symbol" panose="05050102010706020507" pitchFamily="18" charset="2"/>
              </a:rPr>
              <a:t>c</a:t>
            </a:r>
            <a:r>
              <a:rPr lang="en-CA" sz="1800" dirty="0"/>
              <a:t>ard z row r</a:t>
            </a:r>
            <a:endParaRPr lang="en-US" sz="1800" dirty="0"/>
          </a:p>
        </p:txBody>
      </p:sp>
      <p:sp>
        <p:nvSpPr>
          <p:cNvPr id="170" name="Rectangle 169">
            <a:extLst>
              <a:ext uri="{FF2B5EF4-FFF2-40B4-BE49-F238E27FC236}">
                <a16:creationId xmlns:a16="http://schemas.microsoft.com/office/drawing/2014/main" id="{39DC3B7C-7A87-4B9F-96F7-DCCE5E419063}"/>
              </a:ext>
            </a:extLst>
          </p:cNvPr>
          <p:cNvSpPr/>
          <p:nvPr/>
        </p:nvSpPr>
        <p:spPr>
          <a:xfrm>
            <a:off x="4522305" y="2680252"/>
            <a:ext cx="85722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1800" dirty="0">
                <a:sym typeface="Symbol" panose="05050102010706020507" pitchFamily="18" charset="2"/>
              </a:rPr>
              <a:t>c</a:t>
            </a:r>
            <a:r>
              <a:rPr lang="en-CA" sz="1800" dirty="0"/>
              <a:t>ard z</a:t>
            </a:r>
            <a:endParaRPr lang="en-US" sz="1800" dirty="0"/>
          </a:p>
        </p:txBody>
      </p:sp>
      <p:grpSp>
        <p:nvGrpSpPr>
          <p:cNvPr id="174" name="Group 29">
            <a:extLst>
              <a:ext uri="{FF2B5EF4-FFF2-40B4-BE49-F238E27FC236}">
                <a16:creationId xmlns:a16="http://schemas.microsoft.com/office/drawing/2014/main" id="{D2155180-F054-498A-BECB-7AB5471FE87D}"/>
              </a:ext>
            </a:extLst>
          </p:cNvPr>
          <p:cNvGrpSpPr>
            <a:grpSpLocks/>
          </p:cNvGrpSpPr>
          <p:nvPr/>
        </p:nvGrpSpPr>
        <p:grpSpPr bwMode="auto">
          <a:xfrm>
            <a:off x="210647" y="2716919"/>
            <a:ext cx="778953" cy="875926"/>
            <a:chOff x="2065" y="1551"/>
            <a:chExt cx="1628" cy="1988"/>
          </a:xfrm>
        </p:grpSpPr>
        <p:sp>
          <p:nvSpPr>
            <p:cNvPr id="175" name="Freeform 30">
              <a:extLst>
                <a:ext uri="{FF2B5EF4-FFF2-40B4-BE49-F238E27FC236}">
                  <a16:creationId xmlns:a16="http://schemas.microsoft.com/office/drawing/2014/main" id="{6F31B406-6DED-4618-B8D9-C2141FD11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31">
              <a:extLst>
                <a:ext uri="{FF2B5EF4-FFF2-40B4-BE49-F238E27FC236}">
                  <a16:creationId xmlns:a16="http://schemas.microsoft.com/office/drawing/2014/main" id="{A0122FCE-7790-4E50-A64A-2727D6313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32">
              <a:extLst>
                <a:ext uri="{FF2B5EF4-FFF2-40B4-BE49-F238E27FC236}">
                  <a16:creationId xmlns:a16="http://schemas.microsoft.com/office/drawing/2014/main" id="{8E5F8B91-DFE5-4A0D-8CA4-3F8EB91A9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3">
              <a:extLst>
                <a:ext uri="{FF2B5EF4-FFF2-40B4-BE49-F238E27FC236}">
                  <a16:creationId xmlns:a16="http://schemas.microsoft.com/office/drawing/2014/main" id="{4468337E-5FFE-4849-99B9-8443864BB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4">
              <a:extLst>
                <a:ext uri="{FF2B5EF4-FFF2-40B4-BE49-F238E27FC236}">
                  <a16:creationId xmlns:a16="http://schemas.microsoft.com/office/drawing/2014/main" id="{40FBDF8C-7C9A-421E-8FB4-C38D15834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5">
              <a:extLst>
                <a:ext uri="{FF2B5EF4-FFF2-40B4-BE49-F238E27FC236}">
                  <a16:creationId xmlns:a16="http://schemas.microsoft.com/office/drawing/2014/main" id="{00A03DF5-9E11-4D1A-B990-26154CCE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6">
              <a:extLst>
                <a:ext uri="{FF2B5EF4-FFF2-40B4-BE49-F238E27FC236}">
                  <a16:creationId xmlns:a16="http://schemas.microsoft.com/office/drawing/2014/main" id="{4B532E82-8A67-4DD3-9F2B-D8A190FE4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7">
              <a:extLst>
                <a:ext uri="{FF2B5EF4-FFF2-40B4-BE49-F238E27FC236}">
                  <a16:creationId xmlns:a16="http://schemas.microsoft.com/office/drawing/2014/main" id="{5AFF8FC0-0989-4153-9117-9CBC73EFF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8">
              <a:extLst>
                <a:ext uri="{FF2B5EF4-FFF2-40B4-BE49-F238E27FC236}">
                  <a16:creationId xmlns:a16="http://schemas.microsoft.com/office/drawing/2014/main" id="{CA6B4814-8F43-4C4B-9989-594BBCBAB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9">
              <a:extLst>
                <a:ext uri="{FF2B5EF4-FFF2-40B4-BE49-F238E27FC236}">
                  <a16:creationId xmlns:a16="http://schemas.microsoft.com/office/drawing/2014/main" id="{AD9E4DC7-9461-45DD-89FB-EC8573124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40">
              <a:extLst>
                <a:ext uri="{FF2B5EF4-FFF2-40B4-BE49-F238E27FC236}">
                  <a16:creationId xmlns:a16="http://schemas.microsoft.com/office/drawing/2014/main" id="{22A205D5-8CDF-4619-B8AD-75D4D071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41">
              <a:extLst>
                <a:ext uri="{FF2B5EF4-FFF2-40B4-BE49-F238E27FC236}">
                  <a16:creationId xmlns:a16="http://schemas.microsoft.com/office/drawing/2014/main" id="{AE4CCB30-3D42-4694-8ABC-EB0F7997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42">
              <a:extLst>
                <a:ext uri="{FF2B5EF4-FFF2-40B4-BE49-F238E27FC236}">
                  <a16:creationId xmlns:a16="http://schemas.microsoft.com/office/drawing/2014/main" id="{27133FDB-5F46-4BEE-8A38-020A91214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43">
              <a:extLst>
                <a:ext uri="{FF2B5EF4-FFF2-40B4-BE49-F238E27FC236}">
                  <a16:creationId xmlns:a16="http://schemas.microsoft.com/office/drawing/2014/main" id="{BB20AB41-7ADD-4EBB-A792-BBA7DB490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44">
              <a:extLst>
                <a:ext uri="{FF2B5EF4-FFF2-40B4-BE49-F238E27FC236}">
                  <a16:creationId xmlns:a16="http://schemas.microsoft.com/office/drawing/2014/main" id="{BCF3AC72-6197-4EAD-860F-903519BB2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45">
              <a:extLst>
                <a:ext uri="{FF2B5EF4-FFF2-40B4-BE49-F238E27FC236}">
                  <a16:creationId xmlns:a16="http://schemas.microsoft.com/office/drawing/2014/main" id="{BD3487A7-060B-4267-9253-5AB9FF3A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46">
              <a:extLst>
                <a:ext uri="{FF2B5EF4-FFF2-40B4-BE49-F238E27FC236}">
                  <a16:creationId xmlns:a16="http://schemas.microsoft.com/office/drawing/2014/main" id="{908237B2-C641-4550-B6F7-714BA09E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2" name="AutoShape 35">
            <a:extLst>
              <a:ext uri="{FF2B5EF4-FFF2-40B4-BE49-F238E27FC236}">
                <a16:creationId xmlns:a16="http://schemas.microsoft.com/office/drawing/2014/main" id="{AEEC8826-4462-4DCB-B2EA-D1397F681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317" y="926011"/>
            <a:ext cx="1991312" cy="1566117"/>
          </a:xfrm>
          <a:prstGeom prst="wedgeRoundRectCallout">
            <a:avLst>
              <a:gd name="adj1" fmla="val -21761"/>
              <a:gd name="adj2" fmla="val 6563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There are </a:t>
            </a:r>
            <a:br>
              <a:rPr lang="en-US" altLang="en-US" sz="2400" dirty="0"/>
            </a:br>
            <a:r>
              <a:rPr lang="en-US" altLang="en-US" sz="2400" dirty="0"/>
              <a:t>2</a:t>
            </a:r>
            <a:r>
              <a:rPr lang="en-US" altLang="en-US" sz="2400" baseline="30000" dirty="0"/>
              <a:t>4</a:t>
            </a:r>
            <a:r>
              <a:rPr lang="en-US" altLang="en-US" sz="2400" dirty="0"/>
              <a:t> cases!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Let's narrow</a:t>
            </a:r>
            <a:br>
              <a:rPr lang="en-US" altLang="en-US" sz="2400" dirty="0"/>
            </a:br>
            <a:r>
              <a:rPr lang="en-US" altLang="en-US" sz="2400" dirty="0"/>
              <a:t>them to 2.</a:t>
            </a:r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0CCFF09D-6D29-4953-A2E7-FDC20F0878B4}"/>
              </a:ext>
            </a:extLst>
          </p:cNvPr>
          <p:cNvSpPr/>
          <p:nvPr/>
        </p:nvSpPr>
        <p:spPr bwMode="auto">
          <a:xfrm>
            <a:off x="1079500" y="5261111"/>
            <a:ext cx="3454400" cy="1513493"/>
          </a:xfrm>
          <a:prstGeom prst="rect">
            <a:avLst/>
          </a:prstGeom>
          <a:noFill/>
          <a:ln w="381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4" name="Rectangle 193">
            <a:extLst>
              <a:ext uri="{FF2B5EF4-FFF2-40B4-BE49-F238E27FC236}">
                <a16:creationId xmlns:a16="http://schemas.microsoft.com/office/drawing/2014/main" id="{D113E281-A80B-4461-9512-AB69EC4B4C00}"/>
              </a:ext>
            </a:extLst>
          </p:cNvPr>
          <p:cNvSpPr/>
          <p:nvPr/>
        </p:nvSpPr>
        <p:spPr bwMode="auto">
          <a:xfrm>
            <a:off x="990600" y="4966253"/>
            <a:ext cx="3144354" cy="376008"/>
          </a:xfrm>
          <a:prstGeom prst="rect">
            <a:avLst/>
          </a:prstGeom>
          <a:noFill/>
          <a:ln w="381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528D79F6-D82F-4A6D-9154-548239D51ADE}"/>
              </a:ext>
            </a:extLst>
          </p:cNvPr>
          <p:cNvSpPr/>
          <p:nvPr/>
        </p:nvSpPr>
        <p:spPr bwMode="auto">
          <a:xfrm>
            <a:off x="4928368" y="4938415"/>
            <a:ext cx="4242136" cy="1784701"/>
          </a:xfrm>
          <a:prstGeom prst="rect">
            <a:avLst/>
          </a:prstGeom>
          <a:noFill/>
          <a:ln w="381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4" name="Rectangle 353"/>
          <p:cNvSpPr/>
          <p:nvPr/>
        </p:nvSpPr>
        <p:spPr bwMode="auto">
          <a:xfrm>
            <a:off x="2041700" y="5839380"/>
            <a:ext cx="260765" cy="243368"/>
          </a:xfrm>
          <a:prstGeom prst="rect">
            <a:avLst/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1" name="Rectangle 170">
            <a:extLst>
              <a:ext uri="{FF2B5EF4-FFF2-40B4-BE49-F238E27FC236}">
                <a16:creationId xmlns:a16="http://schemas.microsoft.com/office/drawing/2014/main" id="{179EBF4A-5886-48C4-B98D-B0DBD9F86272}"/>
              </a:ext>
            </a:extLst>
          </p:cNvPr>
          <p:cNvSpPr/>
          <p:nvPr/>
        </p:nvSpPr>
        <p:spPr bwMode="auto">
          <a:xfrm>
            <a:off x="2508939" y="5840896"/>
            <a:ext cx="260765" cy="243368"/>
          </a:xfrm>
          <a:prstGeom prst="rect">
            <a:avLst/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2" name="Rectangle 171">
            <a:extLst>
              <a:ext uri="{FF2B5EF4-FFF2-40B4-BE49-F238E27FC236}">
                <a16:creationId xmlns:a16="http://schemas.microsoft.com/office/drawing/2014/main" id="{AB0AC373-7973-4F36-9F1D-A60D161521A8}"/>
              </a:ext>
            </a:extLst>
          </p:cNvPr>
          <p:cNvSpPr/>
          <p:nvPr/>
        </p:nvSpPr>
        <p:spPr bwMode="auto">
          <a:xfrm>
            <a:off x="2272748" y="5037306"/>
            <a:ext cx="403263" cy="223805"/>
          </a:xfrm>
          <a:prstGeom prst="rect">
            <a:avLst/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3" name="Rectangle 172">
            <a:extLst>
              <a:ext uri="{FF2B5EF4-FFF2-40B4-BE49-F238E27FC236}">
                <a16:creationId xmlns:a16="http://schemas.microsoft.com/office/drawing/2014/main" id="{9AE26C95-8B00-473F-AF6F-C9E5814D4CEF}"/>
              </a:ext>
            </a:extLst>
          </p:cNvPr>
          <p:cNvSpPr/>
          <p:nvPr/>
        </p:nvSpPr>
        <p:spPr bwMode="auto">
          <a:xfrm>
            <a:off x="2726735" y="5052074"/>
            <a:ext cx="403263" cy="223805"/>
          </a:xfrm>
          <a:prstGeom prst="rect">
            <a:avLst/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8530B607-F354-4477-ABE0-BD7000B4D67A}"/>
              </a:ext>
            </a:extLst>
          </p:cNvPr>
          <p:cNvSpPr/>
          <p:nvPr/>
        </p:nvSpPr>
        <p:spPr>
          <a:xfrm>
            <a:off x="2305050" y="4732635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x</a:t>
            </a:r>
            <a:endParaRPr lang="en-CA" sz="20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CCFD7C64-2574-451A-9FF6-29B83BD9EAE7}"/>
              </a:ext>
            </a:extLst>
          </p:cNvPr>
          <p:cNvGrpSpPr/>
          <p:nvPr/>
        </p:nvGrpSpPr>
        <p:grpSpPr>
          <a:xfrm>
            <a:off x="6388100" y="4867649"/>
            <a:ext cx="609600" cy="1782465"/>
            <a:chOff x="1358900" y="3475335"/>
            <a:chExt cx="609600" cy="1782465"/>
          </a:xfrm>
        </p:grpSpPr>
        <p:sp>
          <p:nvSpPr>
            <p:cNvPr id="200" name="Rectangle 199">
              <a:extLst>
                <a:ext uri="{FF2B5EF4-FFF2-40B4-BE49-F238E27FC236}">
                  <a16:creationId xmlns:a16="http://schemas.microsoft.com/office/drawing/2014/main" id="{9B1A782C-CEAC-4636-87C3-ADDEB4838B17}"/>
                </a:ext>
              </a:extLst>
            </p:cNvPr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079484BE-6195-4CF8-849C-38EFD4C393B3}"/>
                </a:ext>
              </a:extLst>
            </p:cNvPr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86B818D5-F849-4485-9079-4C9F2352E2AB}"/>
                </a:ext>
              </a:extLst>
            </p:cNvPr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F88E05B0-C212-4979-BE0D-29F6083824AD}"/>
                </a:ext>
              </a:extLst>
            </p:cNvPr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D1C3A450-78F8-40BF-B7AD-E4AF29F40F0A}"/>
                </a:ext>
              </a:extLst>
            </p:cNvPr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6" name="Oval 205">
              <a:extLst>
                <a:ext uri="{FF2B5EF4-FFF2-40B4-BE49-F238E27FC236}">
                  <a16:creationId xmlns:a16="http://schemas.microsoft.com/office/drawing/2014/main" id="{E4CD5BA8-0D3C-4C74-8C94-87F9CCAB0619}"/>
                </a:ext>
              </a:extLst>
            </p:cNvPr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10D0DFA5-02F5-4E05-B7C1-DCFAFAF280A0}"/>
                </a:ext>
              </a:extLst>
            </p:cNvPr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CFFE6D7E-1901-4927-9E51-94D9FB06500C}"/>
                </a:ext>
              </a:extLst>
            </p:cNvPr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c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5D50CF2F-6A4E-4BEA-923E-8FAE6240E8A4}"/>
                </a:ext>
              </a:extLst>
            </p:cNvPr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95" name="Group 294"/>
          <p:cNvGrpSpPr/>
          <p:nvPr/>
        </p:nvGrpSpPr>
        <p:grpSpPr>
          <a:xfrm>
            <a:off x="5676900" y="4872360"/>
            <a:ext cx="609600" cy="1782465"/>
            <a:chOff x="1358900" y="3475335"/>
            <a:chExt cx="609600" cy="1782465"/>
          </a:xfrm>
        </p:grpSpPr>
        <p:sp>
          <p:nvSpPr>
            <p:cNvPr id="329" name="Rectangle 328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0" name="Oval 329"/>
            <p:cNvSpPr/>
            <p:nvPr/>
          </p:nvSpPr>
          <p:spPr bwMode="auto">
            <a:xfrm>
              <a:off x="1689100" y="41656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1" name="Oval 330"/>
            <p:cNvSpPr/>
            <p:nvPr/>
          </p:nvSpPr>
          <p:spPr bwMode="auto">
            <a:xfrm>
              <a:off x="1689100" y="44386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2" name="Oval 331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3" name="Oval 332"/>
            <p:cNvSpPr/>
            <p:nvPr/>
          </p:nvSpPr>
          <p:spPr bwMode="auto">
            <a:xfrm>
              <a:off x="1689100" y="49847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4" name="Oval 333"/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5" name="Oval 334"/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6" name="Oval 335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7" name="Oval 336"/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8" name="Rectangle 337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339" name="Straight Connector 338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53" name="Rectangle 352"/>
          <p:cNvSpPr/>
          <p:nvPr/>
        </p:nvSpPr>
        <p:spPr bwMode="auto">
          <a:xfrm>
            <a:off x="4953000" y="5814044"/>
            <a:ext cx="4083819" cy="276909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7AB018EC-342F-4ADD-A07B-98939A80B74E}"/>
              </a:ext>
            </a:extLst>
          </p:cNvPr>
          <p:cNvSpPr/>
          <p:nvPr/>
        </p:nvSpPr>
        <p:spPr bwMode="auto">
          <a:xfrm>
            <a:off x="4283764" y="4708405"/>
            <a:ext cx="4447486" cy="329888"/>
          </a:xfrm>
          <a:prstGeom prst="rect">
            <a:avLst/>
          </a:prstGeom>
          <a:noFill/>
          <a:ln w="381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7" name="Rectangle 196">
            <a:extLst>
              <a:ext uri="{FF2B5EF4-FFF2-40B4-BE49-F238E27FC236}">
                <a16:creationId xmlns:a16="http://schemas.microsoft.com/office/drawing/2014/main" id="{34D91B92-FAAB-44DC-AC70-54552B58C4D9}"/>
              </a:ext>
            </a:extLst>
          </p:cNvPr>
          <p:cNvSpPr/>
          <p:nvPr/>
        </p:nvSpPr>
        <p:spPr bwMode="auto">
          <a:xfrm>
            <a:off x="5665304" y="5834268"/>
            <a:ext cx="260765" cy="243368"/>
          </a:xfrm>
          <a:prstGeom prst="rect">
            <a:avLst/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8" name="Rectangle 197">
            <a:extLst>
              <a:ext uri="{FF2B5EF4-FFF2-40B4-BE49-F238E27FC236}">
                <a16:creationId xmlns:a16="http://schemas.microsoft.com/office/drawing/2014/main" id="{7009D3FA-EBA0-4763-BE6E-F7A78D7B2D1E}"/>
              </a:ext>
            </a:extLst>
          </p:cNvPr>
          <p:cNvSpPr/>
          <p:nvPr/>
        </p:nvSpPr>
        <p:spPr bwMode="auto">
          <a:xfrm>
            <a:off x="6723131" y="5835784"/>
            <a:ext cx="260765" cy="243368"/>
          </a:xfrm>
          <a:prstGeom prst="rect">
            <a:avLst/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3" name="Rectangle 212">
            <a:extLst>
              <a:ext uri="{FF2B5EF4-FFF2-40B4-BE49-F238E27FC236}">
                <a16:creationId xmlns:a16="http://schemas.microsoft.com/office/drawing/2014/main" id="{91D9199C-510F-4254-B9D0-346AB5188750}"/>
              </a:ext>
            </a:extLst>
          </p:cNvPr>
          <p:cNvSpPr/>
          <p:nvPr/>
        </p:nvSpPr>
        <p:spPr bwMode="auto">
          <a:xfrm>
            <a:off x="5602941" y="4703199"/>
            <a:ext cx="708959" cy="245631"/>
          </a:xfrm>
          <a:prstGeom prst="rect">
            <a:avLst/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4" name="Rectangle 213">
            <a:extLst>
              <a:ext uri="{FF2B5EF4-FFF2-40B4-BE49-F238E27FC236}">
                <a16:creationId xmlns:a16="http://schemas.microsoft.com/office/drawing/2014/main" id="{E86F57F3-07E0-4FB7-96AB-EE0E8A898565}"/>
              </a:ext>
            </a:extLst>
          </p:cNvPr>
          <p:cNvSpPr/>
          <p:nvPr/>
        </p:nvSpPr>
        <p:spPr bwMode="auto">
          <a:xfrm>
            <a:off x="6364941" y="4704715"/>
            <a:ext cx="632759" cy="261538"/>
          </a:xfrm>
          <a:prstGeom prst="rect">
            <a:avLst/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D1E29393-A3F6-4856-A3D1-107BDA789AC4}"/>
              </a:ext>
            </a:extLst>
          </p:cNvPr>
          <p:cNvSpPr/>
          <p:nvPr/>
        </p:nvSpPr>
        <p:spPr>
          <a:xfrm>
            <a:off x="5784850" y="4432300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z</a:t>
            </a:r>
            <a:endParaRPr lang="en-CA" sz="20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362044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" presetClass="entr" presetSubtype="8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8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  <p:bldP spid="133" grpId="1"/>
      <p:bldP spid="133" grpId="2"/>
      <p:bldP spid="133" grpId="3"/>
      <p:bldP spid="136" grpId="0"/>
      <p:bldP spid="138" grpId="0"/>
      <p:bldP spid="138" grpId="1"/>
      <p:bldP spid="138" grpId="2"/>
      <p:bldP spid="138" grpId="3"/>
      <p:bldP spid="138" grpId="4"/>
      <p:bldP spid="139" grpId="0"/>
      <p:bldP spid="139" grpId="1"/>
      <p:bldP spid="160" grpId="0"/>
      <p:bldP spid="165" grpId="0"/>
      <p:bldP spid="168" grpId="0"/>
      <p:bldP spid="170" grpId="0"/>
      <p:bldP spid="192" grpId="0" animBg="1"/>
      <p:bldP spid="193" grpId="0" animBg="1"/>
      <p:bldP spid="193" grpId="1" animBg="1"/>
      <p:bldP spid="194" grpId="0" animBg="1"/>
      <p:bldP spid="194" grpId="1" animBg="1"/>
      <p:bldP spid="195" grpId="0" animBg="1"/>
      <p:bldP spid="195" grpId="1" animBg="1"/>
      <p:bldP spid="354" grpId="0" animBg="1"/>
      <p:bldP spid="354" grpId="1" animBg="1"/>
      <p:bldP spid="171" grpId="0" animBg="1"/>
      <p:bldP spid="171" grpId="1" animBg="1"/>
      <p:bldP spid="172" grpId="0" animBg="1"/>
      <p:bldP spid="172" grpId="1" animBg="1"/>
      <p:bldP spid="173" grpId="0" animBg="1"/>
      <p:bldP spid="173" grpId="1" animBg="1"/>
      <p:bldP spid="196" grpId="0" animBg="1"/>
      <p:bldP spid="196" grpId="1" animBg="1"/>
      <p:bldP spid="197" grpId="0" animBg="1"/>
      <p:bldP spid="197" grpId="1" animBg="1"/>
      <p:bldP spid="198" grpId="0" animBg="1"/>
      <p:bldP spid="198" grpId="1" animBg="1"/>
      <p:bldP spid="213" grpId="0" animBg="1"/>
      <p:bldP spid="213" grpId="1" animBg="1"/>
      <p:bldP spid="214" grpId="0" animBg="1"/>
      <p:bldP spid="214" grpId="1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0D816141-D830-452C-BCA5-1DAA6DBF3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4" name="Group 293"/>
          <p:cNvGrpSpPr/>
          <p:nvPr/>
        </p:nvGrpSpPr>
        <p:grpSpPr>
          <a:xfrm>
            <a:off x="4978400" y="4880595"/>
            <a:ext cx="609600" cy="1782465"/>
            <a:chOff x="1358900" y="3475335"/>
            <a:chExt cx="609600" cy="1782465"/>
          </a:xfrm>
        </p:grpSpPr>
        <p:sp>
          <p:nvSpPr>
            <p:cNvPr id="340" name="Rectangle 339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1" name="Oval 340"/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2" name="Oval 341"/>
            <p:cNvSpPr/>
            <p:nvPr/>
          </p:nvSpPr>
          <p:spPr bwMode="auto">
            <a:xfrm>
              <a:off x="1689100" y="44386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3" name="Oval 342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4" name="Oval 343"/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5" name="Oval 344"/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6" name="Oval 345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7" name="Oval 346"/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8" name="Rectangle 347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a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349" name="Straight Connector 348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96" name="Group 295"/>
          <p:cNvGrpSpPr/>
          <p:nvPr/>
        </p:nvGrpSpPr>
        <p:grpSpPr>
          <a:xfrm>
            <a:off x="7772400" y="4875705"/>
            <a:ext cx="609600" cy="1782465"/>
            <a:chOff x="1358900" y="3475335"/>
            <a:chExt cx="609600" cy="1782465"/>
          </a:xfrm>
        </p:grpSpPr>
        <p:sp>
          <p:nvSpPr>
            <p:cNvPr id="319" name="Rectangle 318"/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0" name="Oval 319"/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1" name="Oval 320"/>
            <p:cNvSpPr/>
            <p:nvPr/>
          </p:nvSpPr>
          <p:spPr bwMode="auto">
            <a:xfrm>
              <a:off x="1689100" y="41656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2" name="Oval 321"/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3" name="Oval 322"/>
            <p:cNvSpPr/>
            <p:nvPr/>
          </p:nvSpPr>
          <p:spPr bwMode="auto">
            <a:xfrm>
              <a:off x="1689100" y="49847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4" name="Oval 323"/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5" name="Oval 324"/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6" name="Oval 325"/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7" name="Rectangle 326"/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e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328" name="Straight Connector 327"/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97" name="Group 296"/>
          <p:cNvGrpSpPr/>
          <p:nvPr/>
        </p:nvGrpSpPr>
        <p:grpSpPr>
          <a:xfrm>
            <a:off x="7073900" y="4888450"/>
            <a:ext cx="723900" cy="1772345"/>
            <a:chOff x="4387850" y="4679950"/>
            <a:chExt cx="723900" cy="1772345"/>
          </a:xfrm>
        </p:grpSpPr>
        <p:sp>
          <p:nvSpPr>
            <p:cNvPr id="309" name="Rectangle 308"/>
            <p:cNvSpPr/>
            <p:nvPr/>
          </p:nvSpPr>
          <p:spPr bwMode="auto">
            <a:xfrm>
              <a:off x="4387850" y="4775895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0" name="Oval 309"/>
            <p:cNvSpPr/>
            <p:nvPr/>
          </p:nvSpPr>
          <p:spPr bwMode="auto">
            <a:xfrm>
              <a:off x="4451350" y="50870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1" name="Oval 310"/>
            <p:cNvSpPr/>
            <p:nvPr/>
          </p:nvSpPr>
          <p:spPr bwMode="auto">
            <a:xfrm>
              <a:off x="4451350" y="53600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2" name="Oval 311"/>
            <p:cNvSpPr/>
            <p:nvPr/>
          </p:nvSpPr>
          <p:spPr bwMode="auto">
            <a:xfrm>
              <a:off x="4718050" y="56331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3" name="Oval 312"/>
            <p:cNvSpPr/>
            <p:nvPr/>
          </p:nvSpPr>
          <p:spPr bwMode="auto">
            <a:xfrm>
              <a:off x="4718050" y="61792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4" name="Oval 313"/>
            <p:cNvSpPr/>
            <p:nvPr/>
          </p:nvSpPr>
          <p:spPr bwMode="auto">
            <a:xfrm>
              <a:off x="4451350" y="56394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5" name="Oval 314"/>
            <p:cNvSpPr/>
            <p:nvPr/>
          </p:nvSpPr>
          <p:spPr bwMode="auto">
            <a:xfrm>
              <a:off x="4718050" y="591254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16" name="Oval 315"/>
            <p:cNvSpPr/>
            <p:nvPr/>
          </p:nvSpPr>
          <p:spPr bwMode="auto">
            <a:xfrm>
              <a:off x="4451350" y="6185595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317" name="Straight Connector 316"/>
            <p:cNvCxnSpPr/>
            <p:nvPr/>
          </p:nvCxnSpPr>
          <p:spPr bwMode="auto">
            <a:xfrm>
              <a:off x="4387850" y="5042595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8" name="Rectangle 317"/>
            <p:cNvSpPr/>
            <p:nvPr/>
          </p:nvSpPr>
          <p:spPr>
            <a:xfrm>
              <a:off x="4413250" y="4679950"/>
              <a:ext cx="6985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n-CA" altLang="en-US" sz="2400" dirty="0">
                  <a:solidFill>
                    <a:schemeClr val="bg2"/>
                  </a:solidFill>
                  <a:sym typeface="Symbol" panose="05050102010706020507" pitchFamily="18" charset="2"/>
                </a:rPr>
                <a:t>d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grpSp>
        <p:nvGrpSpPr>
          <p:cNvPr id="273" name="Group 272"/>
          <p:cNvGrpSpPr/>
          <p:nvPr/>
        </p:nvGrpSpPr>
        <p:grpSpPr>
          <a:xfrm>
            <a:off x="8426450" y="4871437"/>
            <a:ext cx="717550" cy="1822943"/>
            <a:chOff x="8509000" y="4519648"/>
            <a:chExt cx="717550" cy="1822943"/>
          </a:xfrm>
        </p:grpSpPr>
        <p:sp>
          <p:nvSpPr>
            <p:cNvPr id="274" name="Rectangle 273"/>
            <p:cNvSpPr/>
            <p:nvPr/>
          </p:nvSpPr>
          <p:spPr bwMode="auto">
            <a:xfrm>
              <a:off x="8547100" y="4625711"/>
              <a:ext cx="609600" cy="1676400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5" name="Oval 274"/>
            <p:cNvSpPr/>
            <p:nvPr/>
          </p:nvSpPr>
          <p:spPr bwMode="auto">
            <a:xfrm>
              <a:off x="8877300" y="493686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6" name="Oval 275"/>
            <p:cNvSpPr/>
            <p:nvPr/>
          </p:nvSpPr>
          <p:spPr bwMode="auto">
            <a:xfrm>
              <a:off x="8877300" y="520991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7" name="Oval 276"/>
            <p:cNvSpPr/>
            <p:nvPr/>
          </p:nvSpPr>
          <p:spPr bwMode="auto">
            <a:xfrm>
              <a:off x="8877300" y="548296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8" name="Oval 277"/>
            <p:cNvSpPr/>
            <p:nvPr/>
          </p:nvSpPr>
          <p:spPr bwMode="auto">
            <a:xfrm>
              <a:off x="8877300" y="575601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9" name="Oval 278"/>
            <p:cNvSpPr/>
            <p:nvPr/>
          </p:nvSpPr>
          <p:spPr bwMode="auto">
            <a:xfrm>
              <a:off x="8877300" y="602906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0" name="Oval 279"/>
            <p:cNvSpPr/>
            <p:nvPr/>
          </p:nvSpPr>
          <p:spPr bwMode="auto">
            <a:xfrm>
              <a:off x="8610600" y="494321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1" name="Oval 280"/>
            <p:cNvSpPr/>
            <p:nvPr/>
          </p:nvSpPr>
          <p:spPr bwMode="auto">
            <a:xfrm>
              <a:off x="8610600" y="521626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2" name="Oval 281"/>
            <p:cNvSpPr/>
            <p:nvPr/>
          </p:nvSpPr>
          <p:spPr bwMode="auto">
            <a:xfrm>
              <a:off x="8610600" y="548931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3" name="Oval 282"/>
            <p:cNvSpPr/>
            <p:nvPr/>
          </p:nvSpPr>
          <p:spPr bwMode="auto">
            <a:xfrm>
              <a:off x="8610600" y="576236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4" name="Oval 283"/>
            <p:cNvSpPr/>
            <p:nvPr/>
          </p:nvSpPr>
          <p:spPr bwMode="auto">
            <a:xfrm>
              <a:off x="8610600" y="6035411"/>
              <a:ext cx="203200" cy="22225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5" name="Rectangle 284"/>
            <p:cNvSpPr/>
            <p:nvPr/>
          </p:nvSpPr>
          <p:spPr>
            <a:xfrm>
              <a:off x="8509000" y="4519648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box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286" name="Straight Connector 285"/>
            <p:cNvCxnSpPr/>
            <p:nvPr/>
          </p:nvCxnSpPr>
          <p:spPr bwMode="auto">
            <a:xfrm>
              <a:off x="8547100" y="4892411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7" name="Rectangle 286"/>
            <p:cNvSpPr/>
            <p:nvPr/>
          </p:nvSpPr>
          <p:spPr>
            <a:xfrm>
              <a:off x="8553450" y="4793886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288" name="Rectangle 287"/>
            <p:cNvSpPr/>
            <p:nvPr/>
          </p:nvSpPr>
          <p:spPr>
            <a:xfrm>
              <a:off x="8559800" y="5062471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289" name="Rectangle 288"/>
            <p:cNvSpPr/>
            <p:nvPr/>
          </p:nvSpPr>
          <p:spPr>
            <a:xfrm>
              <a:off x="8559800" y="5331056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290" name="Rectangle 289"/>
            <p:cNvSpPr/>
            <p:nvPr/>
          </p:nvSpPr>
          <p:spPr>
            <a:xfrm>
              <a:off x="8553450" y="5618691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sp>
          <p:nvSpPr>
            <p:cNvPr id="291" name="Rectangle 290"/>
            <p:cNvSpPr/>
            <p:nvPr/>
          </p:nvSpPr>
          <p:spPr>
            <a:xfrm>
              <a:off x="8553450" y="5880926"/>
              <a:ext cx="666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x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</p:grpSp>
      <p:sp>
        <p:nvSpPr>
          <p:cNvPr id="120" name="Rectangle 119">
            <a:extLst>
              <a:ext uri="{FF2B5EF4-FFF2-40B4-BE49-F238E27FC236}">
                <a16:creationId xmlns:a16="http://schemas.microsoft.com/office/drawing/2014/main" id="{D85CA86B-9A96-4BE9-9C42-1B3CCEF8304C}"/>
              </a:ext>
            </a:extLst>
          </p:cNvPr>
          <p:cNvSpPr/>
          <p:nvPr/>
        </p:nvSpPr>
        <p:spPr>
          <a:xfrm>
            <a:off x="4217504" y="4687016"/>
            <a:ext cx="49530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600" dirty="0"/>
              <a:t> S</a:t>
            </a:r>
            <a:r>
              <a:rPr lang="en-US" altLang="en-US" sz="16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CP</a:t>
            </a:r>
            <a:r>
              <a:rPr lang="en-US" sz="1600" dirty="0"/>
              <a:t> = {</a:t>
            </a:r>
            <a:r>
              <a:rPr lang="en-CA" sz="1600" dirty="0"/>
              <a:t>a=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 err="1"/>
              <a:t>flip,b</a:t>
            </a:r>
            <a:r>
              <a:rPr lang="en-CA" sz="1600" dirty="0"/>
              <a:t>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flip, c=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ym typeface="Symbol" panose="05050102010706020507" pitchFamily="18" charset="2"/>
              </a:rPr>
              <a:t>flip</a:t>
            </a:r>
            <a:r>
              <a:rPr lang="en-CA" sz="1600" dirty="0"/>
              <a:t>, d=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flip</a:t>
            </a:r>
            <a:r>
              <a:rPr lang="en-CA" sz="1600" dirty="0"/>
              <a:t>,  e=</a:t>
            </a:r>
            <a:r>
              <a:rPr lang="el-GR" altLang="en-US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CA" sz="1600" dirty="0"/>
              <a:t>flip }</a:t>
            </a:r>
            <a:r>
              <a:rPr lang="en-CA" sz="16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D25BB01-A84F-4D1C-9E8D-621D5A9A6331}"/>
              </a:ext>
            </a:extLst>
          </p:cNvPr>
          <p:cNvGrpSpPr/>
          <p:nvPr/>
        </p:nvGrpSpPr>
        <p:grpSpPr>
          <a:xfrm>
            <a:off x="2971800" y="1154126"/>
            <a:ext cx="2514600" cy="2315597"/>
            <a:chOff x="2971800" y="1154126"/>
            <a:chExt cx="2514600" cy="2315597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234C5D06-06C7-4A74-8EE9-A2A93D49C64F}"/>
                </a:ext>
              </a:extLst>
            </p:cNvPr>
            <p:cNvCxnSpPr>
              <a:stCxn id="6" idx="1"/>
              <a:endCxn id="6" idx="3"/>
            </p:cNvCxnSpPr>
            <p:nvPr/>
          </p:nvCxnSpPr>
          <p:spPr bwMode="auto">
            <a:xfrm>
              <a:off x="2971800" y="2311925"/>
              <a:ext cx="2514600" cy="0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2D82D50-1958-4B04-8AA2-350A00DFE6FA}"/>
                </a:ext>
              </a:extLst>
            </p:cNvPr>
            <p:cNvCxnSpPr>
              <a:stCxn id="6" idx="0"/>
              <a:endCxn id="6" idx="2"/>
            </p:cNvCxnSpPr>
            <p:nvPr/>
          </p:nvCxnSpPr>
          <p:spPr bwMode="auto">
            <a:xfrm>
              <a:off x="4229100" y="1154126"/>
              <a:ext cx="0" cy="2315597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0B918125-4B8D-4F39-B060-5A04EB743E55}"/>
                </a:ext>
              </a:extLst>
            </p:cNvPr>
            <p:cNvSpPr/>
            <p:nvPr/>
          </p:nvSpPr>
          <p:spPr bwMode="auto">
            <a:xfrm>
              <a:off x="2971800" y="1154126"/>
              <a:ext cx="2514600" cy="2315597"/>
            </a:xfrm>
            <a:prstGeom prst="rect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36" name="Rectangle 135">
            <a:extLst>
              <a:ext uri="{FF2B5EF4-FFF2-40B4-BE49-F238E27FC236}">
                <a16:creationId xmlns:a16="http://schemas.microsoft.com/office/drawing/2014/main" id="{3F531EB5-ECC1-496D-B2F3-4E7D7B35FC55}"/>
              </a:ext>
            </a:extLst>
          </p:cNvPr>
          <p:cNvSpPr/>
          <p:nvPr/>
        </p:nvSpPr>
        <p:spPr>
          <a:xfrm>
            <a:off x="4299001" y="696926"/>
            <a:ext cx="108052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Card-P</a:t>
            </a:r>
            <a:endParaRPr lang="en-CA" sz="1600" dirty="0"/>
          </a:p>
        </p:txBody>
      </p:sp>
      <p:sp>
        <p:nvSpPr>
          <p:cNvPr id="147" name="AutoShape 38">
            <a:extLst>
              <a:ext uri="{FF2B5EF4-FFF2-40B4-BE49-F238E27FC236}">
                <a16:creationId xmlns:a16="http://schemas.microsoft.com/office/drawing/2014/main" id="{81D4B0DF-8F06-452F-9856-1AFA12A39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399" y="3658364"/>
            <a:ext cx="3559431" cy="913636"/>
          </a:xfrm>
          <a:prstGeom prst="wedgeRoundRectCallout">
            <a:avLst>
              <a:gd name="adj1" fmla="val 46317"/>
              <a:gd name="adj2" fmla="val -68001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can reassure you that</a:t>
            </a:r>
            <a:br>
              <a:rPr lang="en-CA" altLang="en-US" sz="2400" dirty="0">
                <a:latin typeface="+mj-lt"/>
              </a:rPr>
            </a:br>
            <a:r>
              <a:rPr lang="en-CA" altLang="en-US" sz="2400" dirty="0">
                <a:latin typeface="+mj-lt"/>
              </a:rPr>
              <a:t>“Card z covers X in row r”</a:t>
            </a: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AD3A0E4-2946-4173-8AF0-4FCB58BACF10}"/>
              </a:ext>
            </a:extLst>
          </p:cNvPr>
          <p:cNvGrpSpPr/>
          <p:nvPr/>
        </p:nvGrpSpPr>
        <p:grpSpPr>
          <a:xfrm>
            <a:off x="4249271" y="2311925"/>
            <a:ext cx="1237129" cy="1128202"/>
            <a:chOff x="4249271" y="2311925"/>
            <a:chExt cx="1237129" cy="1128202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F27D72FC-E508-45A9-A486-5767DF55A8D3}"/>
                </a:ext>
              </a:extLst>
            </p:cNvPr>
            <p:cNvGrpSpPr/>
            <p:nvPr/>
          </p:nvGrpSpPr>
          <p:grpSpPr>
            <a:xfrm>
              <a:off x="4308962" y="2391863"/>
              <a:ext cx="1060642" cy="1034674"/>
              <a:chOff x="4308962" y="2391863"/>
              <a:chExt cx="1060642" cy="1034674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207FF1D1-9C8A-45E1-B9B0-ABA917A06B50}"/>
                  </a:ext>
                </a:extLst>
              </p:cNvPr>
              <p:cNvSpPr/>
              <p:nvPr/>
            </p:nvSpPr>
            <p:spPr>
              <a:xfrm>
                <a:off x="4308962" y="2391863"/>
                <a:ext cx="706986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l-GR" altLang="en-US" sz="18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⌐</a:t>
                </a:r>
                <a:r>
                  <a:rPr lang="en-CA" sz="1800" dirty="0">
                    <a:solidFill>
                      <a:srgbClr val="66FF66"/>
                    </a:solidFill>
                  </a:rPr>
                  <a:t>flip</a:t>
                </a:r>
                <a:endParaRPr lang="en-CA" sz="1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135" name="Rectangle 134">
                <a:extLst>
                  <a:ext uri="{FF2B5EF4-FFF2-40B4-BE49-F238E27FC236}">
                    <a16:creationId xmlns:a16="http://schemas.microsoft.com/office/drawing/2014/main" id="{3C0616F6-8278-4D32-B78D-27798CA98C73}"/>
                  </a:ext>
                </a:extLst>
              </p:cNvPr>
              <p:cNvSpPr/>
              <p:nvPr/>
            </p:nvSpPr>
            <p:spPr>
              <a:xfrm>
                <a:off x="4761667" y="3057205"/>
                <a:ext cx="607937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1800" dirty="0">
                    <a:solidFill>
                      <a:srgbClr val="FF00FF"/>
                    </a:solidFill>
                  </a:rPr>
                  <a:t>flip</a:t>
                </a:r>
                <a:endParaRPr lang="en-CA" sz="18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</p:grp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2E74E00D-CB33-462D-9CC3-E1A0B7B16C21}"/>
                </a:ext>
              </a:extLst>
            </p:cNvPr>
            <p:cNvCxnSpPr>
              <a:cxnSpLocks/>
              <a:endCxn id="6" idx="3"/>
            </p:cNvCxnSpPr>
            <p:nvPr/>
          </p:nvCxnSpPr>
          <p:spPr bwMode="auto">
            <a:xfrm flipV="1">
              <a:off x="4249271" y="2311925"/>
              <a:ext cx="1237129" cy="1128202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CBC4E33-F038-487F-ADCD-7E1ED3D59DE4}"/>
              </a:ext>
            </a:extLst>
          </p:cNvPr>
          <p:cNvGrpSpPr/>
          <p:nvPr/>
        </p:nvGrpSpPr>
        <p:grpSpPr>
          <a:xfrm>
            <a:off x="4191000" y="1024071"/>
            <a:ext cx="1408044" cy="1338129"/>
            <a:chOff x="4191000" y="1024071"/>
            <a:chExt cx="1408044" cy="1338129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A9435E5-C6B9-40F9-B5C0-A09E625379FE}"/>
                </a:ext>
              </a:extLst>
            </p:cNvPr>
            <p:cNvGrpSpPr/>
            <p:nvPr/>
          </p:nvGrpSpPr>
          <p:grpSpPr>
            <a:xfrm>
              <a:off x="4191000" y="1024071"/>
              <a:ext cx="1408044" cy="1338129"/>
              <a:chOff x="4191000" y="1024071"/>
              <a:chExt cx="1408044" cy="1338129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ACAC01A9-90BA-4C23-B0A3-702F6F59772A}"/>
                  </a:ext>
                </a:extLst>
              </p:cNvPr>
              <p:cNvSpPr/>
              <p:nvPr/>
            </p:nvSpPr>
            <p:spPr>
              <a:xfrm>
                <a:off x="4191000" y="1024071"/>
                <a:ext cx="97956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CA" sz="1800" dirty="0" err="1">
                    <a:solidFill>
                      <a:srgbClr val="66FF66"/>
                    </a:solidFill>
                  </a:rPr>
                  <a:t>nonhole</a:t>
                </a:r>
                <a:r>
                  <a:rPr lang="en-CA" sz="1800" dirty="0">
                    <a:solidFill>
                      <a:srgbClr val="66FF66"/>
                    </a:solidFill>
                  </a:rPr>
                  <a:t> </a:t>
                </a:r>
              </a:p>
              <a:p>
                <a:pPr algn="ctr"/>
                <a:r>
                  <a:rPr lang="en-CA" sz="1800" dirty="0">
                    <a:solidFill>
                      <a:srgbClr val="66FF66"/>
                    </a:solidFill>
                  </a:rPr>
                  <a:t>left</a:t>
                </a:r>
                <a:endParaRPr lang="en-US" sz="1800" dirty="0">
                  <a:solidFill>
                    <a:srgbClr val="66FF66"/>
                  </a:solidFill>
                </a:endParaRPr>
              </a:p>
            </p:txBody>
          </p:sp>
          <p:sp>
            <p:nvSpPr>
              <p:cNvPr id="153" name="Rectangle 152">
                <a:extLst>
                  <a:ext uri="{FF2B5EF4-FFF2-40B4-BE49-F238E27FC236}">
                    <a16:creationId xmlns:a16="http://schemas.microsoft.com/office/drawing/2014/main" id="{CE37AA85-57CF-4A80-BCF2-A4A4DA3494B8}"/>
                  </a:ext>
                </a:extLst>
              </p:cNvPr>
              <p:cNvSpPr/>
              <p:nvPr/>
            </p:nvSpPr>
            <p:spPr>
              <a:xfrm>
                <a:off x="4619480" y="1715869"/>
                <a:ext cx="97956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CA" sz="1800" dirty="0" err="1">
                    <a:solidFill>
                      <a:srgbClr val="FF00FF"/>
                    </a:solidFill>
                  </a:rPr>
                  <a:t>nonhole</a:t>
                </a:r>
                <a:r>
                  <a:rPr lang="en-CA" sz="1800" dirty="0">
                    <a:solidFill>
                      <a:srgbClr val="FF00FF"/>
                    </a:solidFill>
                  </a:rPr>
                  <a:t> </a:t>
                </a:r>
              </a:p>
              <a:p>
                <a:pPr algn="ctr"/>
                <a:r>
                  <a:rPr lang="en-CA" sz="1800" dirty="0">
                    <a:solidFill>
                      <a:srgbClr val="FF00FF"/>
                    </a:solidFill>
                  </a:rPr>
                  <a:t>right</a:t>
                </a:r>
                <a:endParaRPr lang="en-US" sz="1800" dirty="0">
                  <a:solidFill>
                    <a:srgbClr val="FF00FF"/>
                  </a:solidFill>
                </a:endParaRPr>
              </a:p>
            </p:txBody>
          </p:sp>
        </p:grp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8C6A00F0-8A91-47E0-87AC-8F57B40196C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230756" y="1169504"/>
              <a:ext cx="1237129" cy="1128202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68" name="Rectangle 167">
            <a:extLst>
              <a:ext uri="{FF2B5EF4-FFF2-40B4-BE49-F238E27FC236}">
                <a16:creationId xmlns:a16="http://schemas.microsoft.com/office/drawing/2014/main" id="{958475F7-27D8-4FB9-ACB2-4050A10155F3}"/>
              </a:ext>
            </a:extLst>
          </p:cNvPr>
          <p:cNvSpPr/>
          <p:nvPr/>
        </p:nvSpPr>
        <p:spPr>
          <a:xfrm>
            <a:off x="4210884" y="1477586"/>
            <a:ext cx="129539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1800" dirty="0">
                <a:sym typeface="Symbol" panose="05050102010706020507" pitchFamily="18" charset="2"/>
              </a:rPr>
              <a:t>c</a:t>
            </a:r>
            <a:r>
              <a:rPr lang="en-CA" sz="1800" dirty="0"/>
              <a:t>ard z row r</a:t>
            </a:r>
            <a:endParaRPr lang="en-US" sz="1800" dirty="0"/>
          </a:p>
        </p:txBody>
      </p:sp>
      <p:sp>
        <p:nvSpPr>
          <p:cNvPr id="170" name="Rectangle 169">
            <a:extLst>
              <a:ext uri="{FF2B5EF4-FFF2-40B4-BE49-F238E27FC236}">
                <a16:creationId xmlns:a16="http://schemas.microsoft.com/office/drawing/2014/main" id="{39DC3B7C-7A87-4B9F-96F7-DCCE5E419063}"/>
              </a:ext>
            </a:extLst>
          </p:cNvPr>
          <p:cNvSpPr/>
          <p:nvPr/>
        </p:nvSpPr>
        <p:spPr>
          <a:xfrm>
            <a:off x="4522305" y="2680252"/>
            <a:ext cx="85722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1800" dirty="0">
                <a:sym typeface="Symbol" panose="05050102010706020507" pitchFamily="18" charset="2"/>
              </a:rPr>
              <a:t>c</a:t>
            </a:r>
            <a:r>
              <a:rPr lang="en-CA" sz="1800" dirty="0"/>
              <a:t>ard z</a:t>
            </a:r>
            <a:endParaRPr lang="en-US" sz="1800" dirty="0"/>
          </a:p>
        </p:txBody>
      </p:sp>
      <p:grpSp>
        <p:nvGrpSpPr>
          <p:cNvPr id="174" name="Group 29">
            <a:extLst>
              <a:ext uri="{FF2B5EF4-FFF2-40B4-BE49-F238E27FC236}">
                <a16:creationId xmlns:a16="http://schemas.microsoft.com/office/drawing/2014/main" id="{D2155180-F054-498A-BECB-7AB5471FE87D}"/>
              </a:ext>
            </a:extLst>
          </p:cNvPr>
          <p:cNvGrpSpPr>
            <a:grpSpLocks/>
          </p:cNvGrpSpPr>
          <p:nvPr/>
        </p:nvGrpSpPr>
        <p:grpSpPr bwMode="auto">
          <a:xfrm>
            <a:off x="210647" y="2716919"/>
            <a:ext cx="778953" cy="875926"/>
            <a:chOff x="2065" y="1551"/>
            <a:chExt cx="1628" cy="1988"/>
          </a:xfrm>
        </p:grpSpPr>
        <p:sp>
          <p:nvSpPr>
            <p:cNvPr id="175" name="Freeform 30">
              <a:extLst>
                <a:ext uri="{FF2B5EF4-FFF2-40B4-BE49-F238E27FC236}">
                  <a16:creationId xmlns:a16="http://schemas.microsoft.com/office/drawing/2014/main" id="{6F31B406-6DED-4618-B8D9-C2141FD11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31">
              <a:extLst>
                <a:ext uri="{FF2B5EF4-FFF2-40B4-BE49-F238E27FC236}">
                  <a16:creationId xmlns:a16="http://schemas.microsoft.com/office/drawing/2014/main" id="{A0122FCE-7790-4E50-A64A-2727D6313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32">
              <a:extLst>
                <a:ext uri="{FF2B5EF4-FFF2-40B4-BE49-F238E27FC236}">
                  <a16:creationId xmlns:a16="http://schemas.microsoft.com/office/drawing/2014/main" id="{8E5F8B91-DFE5-4A0D-8CA4-3F8EB91A9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3">
              <a:extLst>
                <a:ext uri="{FF2B5EF4-FFF2-40B4-BE49-F238E27FC236}">
                  <a16:creationId xmlns:a16="http://schemas.microsoft.com/office/drawing/2014/main" id="{4468337E-5FFE-4849-99B9-8443864BB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4">
              <a:extLst>
                <a:ext uri="{FF2B5EF4-FFF2-40B4-BE49-F238E27FC236}">
                  <a16:creationId xmlns:a16="http://schemas.microsoft.com/office/drawing/2014/main" id="{40FBDF8C-7C9A-421E-8FB4-C38D15834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5">
              <a:extLst>
                <a:ext uri="{FF2B5EF4-FFF2-40B4-BE49-F238E27FC236}">
                  <a16:creationId xmlns:a16="http://schemas.microsoft.com/office/drawing/2014/main" id="{00A03DF5-9E11-4D1A-B990-26154CCE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6">
              <a:extLst>
                <a:ext uri="{FF2B5EF4-FFF2-40B4-BE49-F238E27FC236}">
                  <a16:creationId xmlns:a16="http://schemas.microsoft.com/office/drawing/2014/main" id="{4B532E82-8A67-4DD3-9F2B-D8A190FE4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7">
              <a:extLst>
                <a:ext uri="{FF2B5EF4-FFF2-40B4-BE49-F238E27FC236}">
                  <a16:creationId xmlns:a16="http://schemas.microsoft.com/office/drawing/2014/main" id="{5AFF8FC0-0989-4153-9117-9CBC73EFF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8">
              <a:extLst>
                <a:ext uri="{FF2B5EF4-FFF2-40B4-BE49-F238E27FC236}">
                  <a16:creationId xmlns:a16="http://schemas.microsoft.com/office/drawing/2014/main" id="{CA6B4814-8F43-4C4B-9989-594BBCBAB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9">
              <a:extLst>
                <a:ext uri="{FF2B5EF4-FFF2-40B4-BE49-F238E27FC236}">
                  <a16:creationId xmlns:a16="http://schemas.microsoft.com/office/drawing/2014/main" id="{AD9E4DC7-9461-45DD-89FB-EC8573124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40">
              <a:extLst>
                <a:ext uri="{FF2B5EF4-FFF2-40B4-BE49-F238E27FC236}">
                  <a16:creationId xmlns:a16="http://schemas.microsoft.com/office/drawing/2014/main" id="{22A205D5-8CDF-4619-B8AD-75D4D071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41">
              <a:extLst>
                <a:ext uri="{FF2B5EF4-FFF2-40B4-BE49-F238E27FC236}">
                  <a16:creationId xmlns:a16="http://schemas.microsoft.com/office/drawing/2014/main" id="{AE4CCB30-3D42-4694-8ABC-EB0F7997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42">
              <a:extLst>
                <a:ext uri="{FF2B5EF4-FFF2-40B4-BE49-F238E27FC236}">
                  <a16:creationId xmlns:a16="http://schemas.microsoft.com/office/drawing/2014/main" id="{27133FDB-5F46-4BEE-8A38-020A91214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43">
              <a:extLst>
                <a:ext uri="{FF2B5EF4-FFF2-40B4-BE49-F238E27FC236}">
                  <a16:creationId xmlns:a16="http://schemas.microsoft.com/office/drawing/2014/main" id="{BB20AB41-7ADD-4EBB-A792-BBA7DB490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44">
              <a:extLst>
                <a:ext uri="{FF2B5EF4-FFF2-40B4-BE49-F238E27FC236}">
                  <a16:creationId xmlns:a16="http://schemas.microsoft.com/office/drawing/2014/main" id="{BCF3AC72-6197-4EAD-860F-903519BB2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45">
              <a:extLst>
                <a:ext uri="{FF2B5EF4-FFF2-40B4-BE49-F238E27FC236}">
                  <a16:creationId xmlns:a16="http://schemas.microsoft.com/office/drawing/2014/main" id="{BD3487A7-060B-4267-9253-5AB9FF3A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46">
              <a:extLst>
                <a:ext uri="{FF2B5EF4-FFF2-40B4-BE49-F238E27FC236}">
                  <a16:creationId xmlns:a16="http://schemas.microsoft.com/office/drawing/2014/main" id="{908237B2-C641-4550-B6F7-714BA09E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2" name="AutoShape 35">
            <a:extLst>
              <a:ext uri="{FF2B5EF4-FFF2-40B4-BE49-F238E27FC236}">
                <a16:creationId xmlns:a16="http://schemas.microsoft.com/office/drawing/2014/main" id="{AEEC8826-4462-4DCB-B2EA-D1397F681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317" y="926011"/>
            <a:ext cx="1991312" cy="1566117"/>
          </a:xfrm>
          <a:prstGeom prst="wedgeRoundRectCallout">
            <a:avLst>
              <a:gd name="adj1" fmla="val -21761"/>
              <a:gd name="adj2" fmla="val 6563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There are </a:t>
            </a:r>
            <a:br>
              <a:rPr lang="en-US" altLang="en-US" sz="2400" dirty="0"/>
            </a:br>
            <a:r>
              <a:rPr lang="en-US" altLang="en-US" sz="2400" dirty="0"/>
              <a:t>2</a:t>
            </a:r>
            <a:r>
              <a:rPr lang="en-US" altLang="en-US" sz="2400" baseline="30000" dirty="0"/>
              <a:t>4</a:t>
            </a:r>
            <a:r>
              <a:rPr lang="en-US" altLang="en-US" sz="2400" dirty="0"/>
              <a:t> cases!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Let's narrow</a:t>
            </a:r>
            <a:br>
              <a:rPr lang="en-US" altLang="en-US" sz="2400" dirty="0"/>
            </a:br>
            <a:r>
              <a:rPr lang="en-US" altLang="en-US" sz="2400" dirty="0"/>
              <a:t>them to 2.</a:t>
            </a:r>
          </a:p>
        </p:txBody>
      </p:sp>
      <p:sp>
        <p:nvSpPr>
          <p:cNvPr id="214" name="Rectangle 213">
            <a:extLst>
              <a:ext uri="{FF2B5EF4-FFF2-40B4-BE49-F238E27FC236}">
                <a16:creationId xmlns:a16="http://schemas.microsoft.com/office/drawing/2014/main" id="{E86F57F3-07E0-4FB7-96AB-EE0E8A898565}"/>
              </a:ext>
            </a:extLst>
          </p:cNvPr>
          <p:cNvSpPr/>
          <p:nvPr/>
        </p:nvSpPr>
        <p:spPr bwMode="auto">
          <a:xfrm>
            <a:off x="6364941" y="4704715"/>
            <a:ext cx="632759" cy="261538"/>
          </a:xfrm>
          <a:prstGeom prst="rect">
            <a:avLst/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D1E29393-A3F6-4856-A3D1-107BDA789AC4}"/>
              </a:ext>
            </a:extLst>
          </p:cNvPr>
          <p:cNvSpPr/>
          <p:nvPr/>
        </p:nvSpPr>
        <p:spPr>
          <a:xfrm>
            <a:off x="5784850" y="4432300"/>
            <a:ext cx="285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z</a:t>
            </a:r>
            <a:endParaRPr lang="en-CA" sz="20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13" name="Rectangle 212">
            <a:extLst>
              <a:ext uri="{FF2B5EF4-FFF2-40B4-BE49-F238E27FC236}">
                <a16:creationId xmlns:a16="http://schemas.microsoft.com/office/drawing/2014/main" id="{91D9199C-510F-4254-B9D0-346AB5188750}"/>
              </a:ext>
            </a:extLst>
          </p:cNvPr>
          <p:cNvSpPr/>
          <p:nvPr/>
        </p:nvSpPr>
        <p:spPr bwMode="auto">
          <a:xfrm>
            <a:off x="5602941" y="4703199"/>
            <a:ext cx="708959" cy="245631"/>
          </a:xfrm>
          <a:prstGeom prst="rect">
            <a:avLst/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Isosceles Triangle 1">
            <a:extLst>
              <a:ext uri="{FF2B5EF4-FFF2-40B4-BE49-F238E27FC236}">
                <a16:creationId xmlns:a16="http://schemas.microsoft.com/office/drawing/2014/main" id="{53E66A42-3792-4A7A-8278-4114DB940887}"/>
              </a:ext>
            </a:extLst>
          </p:cNvPr>
          <p:cNvSpPr/>
          <p:nvPr/>
        </p:nvSpPr>
        <p:spPr bwMode="auto">
          <a:xfrm rot="5400000">
            <a:off x="4264395" y="1109336"/>
            <a:ext cx="1134550" cy="1228778"/>
          </a:xfrm>
          <a:prstGeom prst="triangle">
            <a:avLst>
              <a:gd name="adj" fmla="val 0"/>
            </a:avLst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4" name="Isosceles Triangle 203">
            <a:extLst>
              <a:ext uri="{FF2B5EF4-FFF2-40B4-BE49-F238E27FC236}">
                <a16:creationId xmlns:a16="http://schemas.microsoft.com/office/drawing/2014/main" id="{980DFB21-1EDF-48BC-8A47-AA9F1E668F06}"/>
              </a:ext>
            </a:extLst>
          </p:cNvPr>
          <p:cNvSpPr/>
          <p:nvPr/>
        </p:nvSpPr>
        <p:spPr bwMode="auto">
          <a:xfrm rot="5400000">
            <a:off x="4265009" y="2247337"/>
            <a:ext cx="1134549" cy="1228778"/>
          </a:xfrm>
          <a:prstGeom prst="triangle">
            <a:avLst>
              <a:gd name="adj" fmla="val 0"/>
            </a:avLst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5A99350-90FA-4D85-9A18-FA155B33C58D}"/>
              </a:ext>
            </a:extLst>
          </p:cNvPr>
          <p:cNvGrpSpPr/>
          <p:nvPr/>
        </p:nvGrpSpPr>
        <p:grpSpPr>
          <a:xfrm>
            <a:off x="5867398" y="1173883"/>
            <a:ext cx="2101454" cy="461665"/>
            <a:chOff x="5867398" y="1173883"/>
            <a:chExt cx="2101454" cy="461665"/>
          </a:xfrm>
        </p:grpSpPr>
        <p:sp>
          <p:nvSpPr>
            <p:cNvPr id="209" name="Isosceles Triangle 208">
              <a:extLst>
                <a:ext uri="{FF2B5EF4-FFF2-40B4-BE49-F238E27FC236}">
                  <a16:creationId xmlns:a16="http://schemas.microsoft.com/office/drawing/2014/main" id="{506B1E62-8B01-4254-BD8C-F430818615A1}"/>
                </a:ext>
              </a:extLst>
            </p:cNvPr>
            <p:cNvSpPr/>
            <p:nvPr/>
          </p:nvSpPr>
          <p:spPr bwMode="auto">
            <a:xfrm rot="5400000">
              <a:off x="5866128" y="1298671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00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0" name="Isosceles Triangle 209">
              <a:extLst>
                <a:ext uri="{FF2B5EF4-FFF2-40B4-BE49-F238E27FC236}">
                  <a16:creationId xmlns:a16="http://schemas.microsoft.com/office/drawing/2014/main" id="{21FAE061-24AC-42D1-9A5F-A95464893892}"/>
                </a:ext>
              </a:extLst>
            </p:cNvPr>
            <p:cNvSpPr/>
            <p:nvPr/>
          </p:nvSpPr>
          <p:spPr bwMode="auto">
            <a:xfrm rot="5400000">
              <a:off x="6336030" y="1298670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00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5CEDCBB2-176A-443E-9503-F4B6E692B91C}"/>
                </a:ext>
              </a:extLst>
            </p:cNvPr>
            <p:cNvSpPr/>
            <p:nvPr/>
          </p:nvSpPr>
          <p:spPr>
            <a:xfrm>
              <a:off x="6681320" y="1173883"/>
              <a:ext cx="128753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/>
                <a:t>covers X</a:t>
              </a:r>
              <a:endParaRPr lang="en-US" sz="2400" dirty="0"/>
            </a:p>
          </p:txBody>
        </p:sp>
      </p:grpSp>
      <p:sp>
        <p:nvSpPr>
          <p:cNvPr id="215" name="Isosceles Triangle 214">
            <a:extLst>
              <a:ext uri="{FF2B5EF4-FFF2-40B4-BE49-F238E27FC236}">
                <a16:creationId xmlns:a16="http://schemas.microsoft.com/office/drawing/2014/main" id="{E9B989B1-2EDB-4109-8332-BB5E571F70EA}"/>
              </a:ext>
            </a:extLst>
          </p:cNvPr>
          <p:cNvSpPr/>
          <p:nvPr/>
        </p:nvSpPr>
        <p:spPr bwMode="auto">
          <a:xfrm rot="5400000" flipH="1" flipV="1">
            <a:off x="4261407" y="1122780"/>
            <a:ext cx="1134550" cy="1228778"/>
          </a:xfrm>
          <a:prstGeom prst="triangle">
            <a:avLst>
              <a:gd name="adj" fmla="val 0"/>
            </a:avLst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6" name="Isosceles Triangle 215">
            <a:extLst>
              <a:ext uri="{FF2B5EF4-FFF2-40B4-BE49-F238E27FC236}">
                <a16:creationId xmlns:a16="http://schemas.microsoft.com/office/drawing/2014/main" id="{E69B2FCC-D79B-4B34-BAED-E01A4F00864B}"/>
              </a:ext>
            </a:extLst>
          </p:cNvPr>
          <p:cNvSpPr/>
          <p:nvPr/>
        </p:nvSpPr>
        <p:spPr bwMode="auto">
          <a:xfrm rot="5400000" flipH="1" flipV="1">
            <a:off x="4262021" y="2260781"/>
            <a:ext cx="1134549" cy="1228778"/>
          </a:xfrm>
          <a:prstGeom prst="triangle">
            <a:avLst>
              <a:gd name="adj" fmla="val 0"/>
            </a:avLst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E35355C-C656-4E8A-94C1-94C057896400}"/>
              </a:ext>
            </a:extLst>
          </p:cNvPr>
          <p:cNvGrpSpPr/>
          <p:nvPr/>
        </p:nvGrpSpPr>
        <p:grpSpPr>
          <a:xfrm>
            <a:off x="5864410" y="1649523"/>
            <a:ext cx="2128722" cy="461665"/>
            <a:chOff x="5864410" y="1649523"/>
            <a:chExt cx="2128722" cy="461665"/>
          </a:xfrm>
        </p:grpSpPr>
        <p:sp>
          <p:nvSpPr>
            <p:cNvPr id="217" name="Isosceles Triangle 216">
              <a:extLst>
                <a:ext uri="{FF2B5EF4-FFF2-40B4-BE49-F238E27FC236}">
                  <a16:creationId xmlns:a16="http://schemas.microsoft.com/office/drawing/2014/main" id="{4F2FF241-6C9F-49B5-BC1C-7992F3CB50D3}"/>
                </a:ext>
              </a:extLst>
            </p:cNvPr>
            <p:cNvSpPr/>
            <p:nvPr/>
          </p:nvSpPr>
          <p:spPr bwMode="auto">
            <a:xfrm rot="5400000" flipH="1" flipV="1">
              <a:off x="5863140" y="1753871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8" name="Isosceles Triangle 217">
              <a:extLst>
                <a:ext uri="{FF2B5EF4-FFF2-40B4-BE49-F238E27FC236}">
                  <a16:creationId xmlns:a16="http://schemas.microsoft.com/office/drawing/2014/main" id="{57CD2D51-0E41-4496-880E-E11A9401A759}"/>
                </a:ext>
              </a:extLst>
            </p:cNvPr>
            <p:cNvSpPr/>
            <p:nvPr/>
          </p:nvSpPr>
          <p:spPr bwMode="auto">
            <a:xfrm rot="5400000" flipH="1" flipV="1">
              <a:off x="6333042" y="1753870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9" name="Rectangle 218">
              <a:extLst>
                <a:ext uri="{FF2B5EF4-FFF2-40B4-BE49-F238E27FC236}">
                  <a16:creationId xmlns:a16="http://schemas.microsoft.com/office/drawing/2014/main" id="{AE00839E-CF44-46B0-ADFD-705C8F4E1A58}"/>
                </a:ext>
              </a:extLst>
            </p:cNvPr>
            <p:cNvSpPr/>
            <p:nvPr/>
          </p:nvSpPr>
          <p:spPr>
            <a:xfrm>
              <a:off x="6705600" y="1649523"/>
              <a:ext cx="128753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/>
                <a:t>covers X</a:t>
              </a:r>
              <a:endParaRPr lang="en-US" sz="2400" dirty="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E30D416-4154-4494-8CDE-B40C6E0E8F62}"/>
              </a:ext>
            </a:extLst>
          </p:cNvPr>
          <p:cNvGrpSpPr/>
          <p:nvPr/>
        </p:nvGrpSpPr>
        <p:grpSpPr>
          <a:xfrm>
            <a:off x="5868892" y="2711841"/>
            <a:ext cx="2657038" cy="461665"/>
            <a:chOff x="5868892" y="2711841"/>
            <a:chExt cx="2657038" cy="461665"/>
          </a:xfrm>
        </p:grpSpPr>
        <p:sp>
          <p:nvSpPr>
            <p:cNvPr id="224" name="Isosceles Triangle 223">
              <a:extLst>
                <a:ext uri="{FF2B5EF4-FFF2-40B4-BE49-F238E27FC236}">
                  <a16:creationId xmlns:a16="http://schemas.microsoft.com/office/drawing/2014/main" id="{1D5EEFE1-563A-4200-AEF7-B6492923521C}"/>
                </a:ext>
              </a:extLst>
            </p:cNvPr>
            <p:cNvSpPr/>
            <p:nvPr/>
          </p:nvSpPr>
          <p:spPr bwMode="auto">
            <a:xfrm rot="5400000">
              <a:off x="6336032" y="2836628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00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5" name="Rectangle 224">
              <a:extLst>
                <a:ext uri="{FF2B5EF4-FFF2-40B4-BE49-F238E27FC236}">
                  <a16:creationId xmlns:a16="http://schemas.microsoft.com/office/drawing/2014/main" id="{B8CC4BA5-0C5C-4322-9A5C-F2A9CF6583B0}"/>
                </a:ext>
              </a:extLst>
            </p:cNvPr>
            <p:cNvSpPr/>
            <p:nvPr/>
          </p:nvSpPr>
          <p:spPr>
            <a:xfrm>
              <a:off x="6681322" y="2711841"/>
              <a:ext cx="184460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/>
                <a:t>doesn’t cover</a:t>
              </a:r>
              <a:endParaRPr lang="en-US" sz="2400" dirty="0"/>
            </a:p>
          </p:txBody>
        </p:sp>
        <p:sp>
          <p:nvSpPr>
            <p:cNvPr id="226" name="Isosceles Triangle 225">
              <a:extLst>
                <a:ext uri="{FF2B5EF4-FFF2-40B4-BE49-F238E27FC236}">
                  <a16:creationId xmlns:a16="http://schemas.microsoft.com/office/drawing/2014/main" id="{D9678117-4720-4391-BB8B-4F17A3A0B165}"/>
                </a:ext>
              </a:extLst>
            </p:cNvPr>
            <p:cNvSpPr/>
            <p:nvPr/>
          </p:nvSpPr>
          <p:spPr bwMode="auto">
            <a:xfrm rot="5400000" flipH="1" flipV="1">
              <a:off x="5867622" y="2805430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B6440B1-2E4E-4A65-8377-332DCE080470}"/>
              </a:ext>
            </a:extLst>
          </p:cNvPr>
          <p:cNvGrpSpPr/>
          <p:nvPr/>
        </p:nvGrpSpPr>
        <p:grpSpPr>
          <a:xfrm>
            <a:off x="5889812" y="2191888"/>
            <a:ext cx="2658530" cy="461665"/>
            <a:chOff x="5889812" y="2191888"/>
            <a:chExt cx="2658530" cy="461665"/>
          </a:xfrm>
        </p:grpSpPr>
        <p:sp>
          <p:nvSpPr>
            <p:cNvPr id="220" name="Isosceles Triangle 219">
              <a:extLst>
                <a:ext uri="{FF2B5EF4-FFF2-40B4-BE49-F238E27FC236}">
                  <a16:creationId xmlns:a16="http://schemas.microsoft.com/office/drawing/2014/main" id="{766403DC-5C8F-42DC-994E-C7EB8AA335C7}"/>
                </a:ext>
              </a:extLst>
            </p:cNvPr>
            <p:cNvSpPr/>
            <p:nvPr/>
          </p:nvSpPr>
          <p:spPr bwMode="auto">
            <a:xfrm rot="5400000">
              <a:off x="5888542" y="2316676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00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2" name="Rectangle 221">
              <a:extLst>
                <a:ext uri="{FF2B5EF4-FFF2-40B4-BE49-F238E27FC236}">
                  <a16:creationId xmlns:a16="http://schemas.microsoft.com/office/drawing/2014/main" id="{1383A143-475C-4430-A38E-C82A34BFAFBE}"/>
                </a:ext>
              </a:extLst>
            </p:cNvPr>
            <p:cNvSpPr/>
            <p:nvPr/>
          </p:nvSpPr>
          <p:spPr>
            <a:xfrm>
              <a:off x="6703734" y="2191888"/>
              <a:ext cx="184460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/>
                <a:t>doesn’t cover</a:t>
              </a:r>
              <a:endParaRPr lang="en-US" sz="2400" dirty="0"/>
            </a:p>
          </p:txBody>
        </p:sp>
        <p:sp>
          <p:nvSpPr>
            <p:cNvPr id="227" name="Isosceles Triangle 226">
              <a:extLst>
                <a:ext uri="{FF2B5EF4-FFF2-40B4-BE49-F238E27FC236}">
                  <a16:creationId xmlns:a16="http://schemas.microsoft.com/office/drawing/2014/main" id="{BBDCCEC2-6BC9-44FB-82A6-C26565CC342E}"/>
                </a:ext>
              </a:extLst>
            </p:cNvPr>
            <p:cNvSpPr/>
            <p:nvPr/>
          </p:nvSpPr>
          <p:spPr bwMode="auto">
            <a:xfrm rot="5400000" flipH="1" flipV="1">
              <a:off x="6337524" y="2285477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EAB13FAC-7F78-4F38-9F32-8F9C385E44D8}"/>
              </a:ext>
            </a:extLst>
          </p:cNvPr>
          <p:cNvGrpSpPr/>
          <p:nvPr/>
        </p:nvGrpSpPr>
        <p:grpSpPr>
          <a:xfrm>
            <a:off x="6398559" y="4899612"/>
            <a:ext cx="609600" cy="1782465"/>
            <a:chOff x="1358900" y="3475335"/>
            <a:chExt cx="609600" cy="1782465"/>
          </a:xfrm>
        </p:grpSpPr>
        <p:sp>
          <p:nvSpPr>
            <p:cNvPr id="252" name="Rectangle 251">
              <a:extLst>
                <a:ext uri="{FF2B5EF4-FFF2-40B4-BE49-F238E27FC236}">
                  <a16:creationId xmlns:a16="http://schemas.microsoft.com/office/drawing/2014/main" id="{FD9147A4-5614-43EE-88BF-66DC1CEC1AFB}"/>
                </a:ext>
              </a:extLst>
            </p:cNvPr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6D6E8430-8662-450D-9A22-D80CE4222437}"/>
                </a:ext>
              </a:extLst>
            </p:cNvPr>
            <p:cNvSpPr/>
            <p:nvPr/>
          </p:nvSpPr>
          <p:spPr bwMode="auto">
            <a:xfrm>
              <a:off x="1689100" y="3892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4" name="Oval 253">
              <a:extLst>
                <a:ext uri="{FF2B5EF4-FFF2-40B4-BE49-F238E27FC236}">
                  <a16:creationId xmlns:a16="http://schemas.microsoft.com/office/drawing/2014/main" id="{9456C31B-7F08-4D19-94B2-8814CA81988A}"/>
                </a:ext>
              </a:extLst>
            </p:cNvPr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8179F261-AF97-4B5B-8438-CA519DC05AF4}"/>
                </a:ext>
              </a:extLst>
            </p:cNvPr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6" name="Oval 255">
              <a:extLst>
                <a:ext uri="{FF2B5EF4-FFF2-40B4-BE49-F238E27FC236}">
                  <a16:creationId xmlns:a16="http://schemas.microsoft.com/office/drawing/2014/main" id="{1F55FDE3-5084-477F-A748-ACFA409E78ED}"/>
                </a:ext>
              </a:extLst>
            </p:cNvPr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44E2D445-7BA4-47BC-BBAB-23A215D0ADC2}"/>
                </a:ext>
              </a:extLst>
            </p:cNvPr>
            <p:cNvSpPr/>
            <p:nvPr/>
          </p:nvSpPr>
          <p:spPr bwMode="auto">
            <a:xfrm>
              <a:off x="1422400" y="44450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1D22A73A-6507-4ECC-8EC6-575882E9D248}"/>
                </a:ext>
              </a:extLst>
            </p:cNvPr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671E39A7-01C6-4AB6-92D0-7B7DA29A9038}"/>
                </a:ext>
              </a:extLst>
            </p:cNvPr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c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4A981FEC-85F7-4216-91E0-647CAA8AD84A}"/>
                </a:ext>
              </a:extLst>
            </p:cNvPr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AE13CC0-39EB-452C-B952-A31C774C50A2}"/>
              </a:ext>
            </a:extLst>
          </p:cNvPr>
          <p:cNvGrpSpPr/>
          <p:nvPr/>
        </p:nvGrpSpPr>
        <p:grpSpPr>
          <a:xfrm>
            <a:off x="5687359" y="4865594"/>
            <a:ext cx="609600" cy="1782465"/>
            <a:chOff x="1358900" y="3475335"/>
            <a:chExt cx="609600" cy="1782465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C2125A7E-EC8D-4FC8-AFF1-A3B02BBFC157}"/>
                </a:ext>
              </a:extLst>
            </p:cNvPr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4C013B91-B712-4E22-90DB-EBF93714952D}"/>
                </a:ext>
              </a:extLst>
            </p:cNvPr>
            <p:cNvSpPr/>
            <p:nvPr/>
          </p:nvSpPr>
          <p:spPr bwMode="auto">
            <a:xfrm>
              <a:off x="1689100" y="41656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9DFED058-661D-4A0E-85E8-A4AC28B190E6}"/>
                </a:ext>
              </a:extLst>
            </p:cNvPr>
            <p:cNvSpPr/>
            <p:nvPr/>
          </p:nvSpPr>
          <p:spPr bwMode="auto">
            <a:xfrm>
              <a:off x="1689100" y="44386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2F7E71BA-3FE9-40F5-9FF3-0D4F273EA2E0}"/>
                </a:ext>
              </a:extLst>
            </p:cNvPr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914EEEAD-AA72-477E-B6B5-0D4BE4D79786}"/>
                </a:ext>
              </a:extLst>
            </p:cNvPr>
            <p:cNvSpPr/>
            <p:nvPr/>
          </p:nvSpPr>
          <p:spPr bwMode="auto">
            <a:xfrm>
              <a:off x="1689100" y="49847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2A7ACDD1-359F-4F9E-ABB8-E296DCAF4019}"/>
                </a:ext>
              </a:extLst>
            </p:cNvPr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46" name="Oval 245">
              <a:extLst>
                <a:ext uri="{FF2B5EF4-FFF2-40B4-BE49-F238E27FC236}">
                  <a16:creationId xmlns:a16="http://schemas.microsoft.com/office/drawing/2014/main" id="{9A38ADD7-60D7-40FB-8AF5-C4E8C9811E1B}"/>
                </a:ext>
              </a:extLst>
            </p:cNvPr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C810C3EA-AF50-4733-A6B1-18442BC0737F}"/>
                </a:ext>
              </a:extLst>
            </p:cNvPr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9C57F39-CE6D-492B-9E13-14012BCDD2FF}"/>
                </a:ext>
              </a:extLst>
            </p:cNvPr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D8C0ABF5-CCC0-49B3-82C1-9E115FB93485}"/>
                </a:ext>
              </a:extLst>
            </p:cNvPr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250" name="Straight Connector 249">
              <a:extLst>
                <a:ext uri="{FF2B5EF4-FFF2-40B4-BE49-F238E27FC236}">
                  <a16:creationId xmlns:a16="http://schemas.microsoft.com/office/drawing/2014/main" id="{F4DFDAD6-C4B9-4EC4-BD3C-6D286469ED10}"/>
                </a:ext>
              </a:extLst>
            </p:cNvPr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6D378C98-91E6-4DFE-8757-D5F27B60B49F}"/>
              </a:ext>
            </a:extLst>
          </p:cNvPr>
          <p:cNvGrpSpPr/>
          <p:nvPr/>
        </p:nvGrpSpPr>
        <p:grpSpPr>
          <a:xfrm>
            <a:off x="5701553" y="4873829"/>
            <a:ext cx="609600" cy="1782465"/>
            <a:chOff x="1358900" y="3475335"/>
            <a:chExt cx="609600" cy="1782465"/>
          </a:xfrm>
        </p:grpSpPr>
        <p:sp>
          <p:nvSpPr>
            <p:cNvPr id="262" name="Rectangle 261">
              <a:extLst>
                <a:ext uri="{FF2B5EF4-FFF2-40B4-BE49-F238E27FC236}">
                  <a16:creationId xmlns:a16="http://schemas.microsoft.com/office/drawing/2014/main" id="{87929F26-7D83-404C-B873-BD798E3BE095}"/>
                </a:ext>
              </a:extLst>
            </p:cNvPr>
            <p:cNvSpPr/>
            <p:nvPr/>
          </p:nvSpPr>
          <p:spPr bwMode="auto">
            <a:xfrm>
              <a:off x="1358900" y="358140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021D42AB-46E2-4E4F-8692-AA3316F8E41E}"/>
                </a:ext>
              </a:extLst>
            </p:cNvPr>
            <p:cNvSpPr/>
            <p:nvPr/>
          </p:nvSpPr>
          <p:spPr bwMode="auto">
            <a:xfrm>
              <a:off x="1689100" y="41656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FD197BA3-F012-4508-B5B0-40CBEF724270}"/>
                </a:ext>
              </a:extLst>
            </p:cNvPr>
            <p:cNvSpPr/>
            <p:nvPr/>
          </p:nvSpPr>
          <p:spPr bwMode="auto">
            <a:xfrm>
              <a:off x="1689100" y="44386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E7608869-1099-4E5B-9AD4-064218B4F1EB}"/>
                </a:ext>
              </a:extLst>
            </p:cNvPr>
            <p:cNvSpPr/>
            <p:nvPr/>
          </p:nvSpPr>
          <p:spPr bwMode="auto">
            <a:xfrm>
              <a:off x="1689100" y="47117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6" name="Oval 265">
              <a:extLst>
                <a:ext uri="{FF2B5EF4-FFF2-40B4-BE49-F238E27FC236}">
                  <a16:creationId xmlns:a16="http://schemas.microsoft.com/office/drawing/2014/main" id="{64CF8FFF-F3EC-4796-89D6-0299F30803A0}"/>
                </a:ext>
              </a:extLst>
            </p:cNvPr>
            <p:cNvSpPr/>
            <p:nvPr/>
          </p:nvSpPr>
          <p:spPr bwMode="auto">
            <a:xfrm>
              <a:off x="1689100" y="49847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7" name="Oval 266">
              <a:extLst>
                <a:ext uri="{FF2B5EF4-FFF2-40B4-BE49-F238E27FC236}">
                  <a16:creationId xmlns:a16="http://schemas.microsoft.com/office/drawing/2014/main" id="{A1CDF996-CCAA-477A-9F38-556286A45BF8}"/>
                </a:ext>
              </a:extLst>
            </p:cNvPr>
            <p:cNvSpPr/>
            <p:nvPr/>
          </p:nvSpPr>
          <p:spPr bwMode="auto">
            <a:xfrm>
              <a:off x="1422400" y="38989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9" name="Oval 268">
              <a:extLst>
                <a:ext uri="{FF2B5EF4-FFF2-40B4-BE49-F238E27FC236}">
                  <a16:creationId xmlns:a16="http://schemas.microsoft.com/office/drawing/2014/main" id="{516A6AD0-4E89-4A8D-B2BA-1C4E537C5B70}"/>
                </a:ext>
              </a:extLst>
            </p:cNvPr>
            <p:cNvSpPr/>
            <p:nvPr/>
          </p:nvSpPr>
          <p:spPr bwMode="auto">
            <a:xfrm>
              <a:off x="1422400" y="41719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21910E8-064F-42E5-877D-4623338FCD02}"/>
                </a:ext>
              </a:extLst>
            </p:cNvPr>
            <p:cNvSpPr/>
            <p:nvPr/>
          </p:nvSpPr>
          <p:spPr bwMode="auto">
            <a:xfrm>
              <a:off x="1422400" y="47180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938BDB7B-72BC-43B8-8D03-08CEB6939E86}"/>
                </a:ext>
              </a:extLst>
            </p:cNvPr>
            <p:cNvSpPr/>
            <p:nvPr/>
          </p:nvSpPr>
          <p:spPr bwMode="auto">
            <a:xfrm>
              <a:off x="1422400" y="499110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2" name="Rectangle 271">
              <a:extLst>
                <a:ext uri="{FF2B5EF4-FFF2-40B4-BE49-F238E27FC236}">
                  <a16:creationId xmlns:a16="http://schemas.microsoft.com/office/drawing/2014/main" id="{1D8CC585-669D-4D58-8510-89286F5518D9}"/>
                </a:ext>
              </a:extLst>
            </p:cNvPr>
            <p:cNvSpPr/>
            <p:nvPr/>
          </p:nvSpPr>
          <p:spPr>
            <a:xfrm>
              <a:off x="1485900" y="3475335"/>
              <a:ext cx="3810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bg2"/>
                  </a:solidFill>
                </a:rPr>
                <a:t>b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292" name="Straight Connector 291">
              <a:extLst>
                <a:ext uri="{FF2B5EF4-FFF2-40B4-BE49-F238E27FC236}">
                  <a16:creationId xmlns:a16="http://schemas.microsoft.com/office/drawing/2014/main" id="{A172892A-0858-44A2-985A-83BD60891247}"/>
                </a:ext>
              </a:extLst>
            </p:cNvPr>
            <p:cNvCxnSpPr/>
            <p:nvPr/>
          </p:nvCxnSpPr>
          <p:spPr bwMode="auto">
            <a:xfrm>
              <a:off x="1358900" y="384810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DAF61D5B-A013-4793-A690-F7EC3C60BA9C}"/>
              </a:ext>
            </a:extLst>
          </p:cNvPr>
          <p:cNvGrpSpPr/>
          <p:nvPr/>
        </p:nvGrpSpPr>
        <p:grpSpPr>
          <a:xfrm>
            <a:off x="6399111" y="4886720"/>
            <a:ext cx="736600" cy="1769574"/>
            <a:chOff x="3689350" y="4678065"/>
            <a:chExt cx="736600" cy="1769574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7C850F85-39FB-4B24-AB5D-D577E0E1BCA9}"/>
                </a:ext>
              </a:extLst>
            </p:cNvPr>
            <p:cNvSpPr/>
            <p:nvPr/>
          </p:nvSpPr>
          <p:spPr bwMode="auto">
            <a:xfrm>
              <a:off x="3689350" y="4771239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DFB42545-13A6-4883-8630-51FD392FAAAF}"/>
                </a:ext>
              </a:extLst>
            </p:cNvPr>
            <p:cNvSpPr/>
            <p:nvPr/>
          </p:nvSpPr>
          <p:spPr bwMode="auto">
            <a:xfrm>
              <a:off x="4019550" y="50952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D80A8D81-59E7-4211-B1B1-70C0FA9C547E}"/>
                </a:ext>
              </a:extLst>
            </p:cNvPr>
            <p:cNvSpPr/>
            <p:nvPr/>
          </p:nvSpPr>
          <p:spPr bwMode="auto">
            <a:xfrm>
              <a:off x="4019550" y="59144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CF209E0B-FAA3-4785-8851-2EF22353C5DB}"/>
                </a:ext>
              </a:extLst>
            </p:cNvPr>
            <p:cNvSpPr/>
            <p:nvPr/>
          </p:nvSpPr>
          <p:spPr bwMode="auto">
            <a:xfrm>
              <a:off x="3752850" y="51016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C316BCA-219A-4433-A411-F7DC5B989A1E}"/>
                </a:ext>
              </a:extLst>
            </p:cNvPr>
            <p:cNvSpPr/>
            <p:nvPr/>
          </p:nvSpPr>
          <p:spPr bwMode="auto">
            <a:xfrm>
              <a:off x="4019550" y="53746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F43B0FDE-E0A9-4A4A-AA0A-A7A96323A80D}"/>
                </a:ext>
              </a:extLst>
            </p:cNvPr>
            <p:cNvSpPr/>
            <p:nvPr/>
          </p:nvSpPr>
          <p:spPr bwMode="auto">
            <a:xfrm>
              <a:off x="4019550" y="56477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67D79019-585B-4CC2-98D8-B328663CECFB}"/>
                </a:ext>
              </a:extLst>
            </p:cNvPr>
            <p:cNvSpPr/>
            <p:nvPr/>
          </p:nvSpPr>
          <p:spPr bwMode="auto">
            <a:xfrm>
              <a:off x="4019550" y="61938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2D8F2DA2-106D-40F2-8618-67896FD4A959}"/>
                </a:ext>
              </a:extLst>
            </p:cNvPr>
            <p:cNvSpPr/>
            <p:nvPr/>
          </p:nvSpPr>
          <p:spPr>
            <a:xfrm>
              <a:off x="3727450" y="4678065"/>
              <a:ext cx="6985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n-CA" sz="2400" dirty="0">
                  <a:solidFill>
                    <a:schemeClr val="bg2"/>
                  </a:solidFill>
                </a:rPr>
                <a:t>c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97AE8332-4369-4F4B-B7CF-D84596AFEB3D}"/>
                </a:ext>
              </a:extLst>
            </p:cNvPr>
            <p:cNvCxnSpPr/>
            <p:nvPr/>
          </p:nvCxnSpPr>
          <p:spPr bwMode="auto">
            <a:xfrm>
              <a:off x="3689350" y="505083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20A38A97-BBF5-4CDE-8B53-D50DC1000720}"/>
                </a:ext>
              </a:extLst>
            </p:cNvPr>
            <p:cNvSpPr/>
            <p:nvPr/>
          </p:nvSpPr>
          <p:spPr bwMode="auto">
            <a:xfrm>
              <a:off x="3752850" y="5924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3DA12CE9-690C-4B6C-826D-4BBA05E58564}"/>
              </a:ext>
            </a:extLst>
          </p:cNvPr>
          <p:cNvGrpSpPr/>
          <p:nvPr/>
        </p:nvGrpSpPr>
        <p:grpSpPr>
          <a:xfrm>
            <a:off x="6408636" y="4880595"/>
            <a:ext cx="736600" cy="1782465"/>
            <a:chOff x="3689350" y="4678065"/>
            <a:chExt cx="736600" cy="1782465"/>
          </a:xfrm>
        </p:grpSpPr>
        <p:sp>
          <p:nvSpPr>
            <p:cNvPr id="298" name="Rectangle 297">
              <a:extLst>
                <a:ext uri="{FF2B5EF4-FFF2-40B4-BE49-F238E27FC236}">
                  <a16:creationId xmlns:a16="http://schemas.microsoft.com/office/drawing/2014/main" id="{606DB156-23AE-48DC-A852-9F1C02C139CA}"/>
                </a:ext>
              </a:extLst>
            </p:cNvPr>
            <p:cNvSpPr/>
            <p:nvPr/>
          </p:nvSpPr>
          <p:spPr bwMode="auto">
            <a:xfrm>
              <a:off x="3689350" y="4784130"/>
              <a:ext cx="609600" cy="16764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91414D3E-7A34-4F7D-B9AF-3B85AE0DF693}"/>
                </a:ext>
              </a:extLst>
            </p:cNvPr>
            <p:cNvSpPr/>
            <p:nvPr/>
          </p:nvSpPr>
          <p:spPr bwMode="auto">
            <a:xfrm>
              <a:off x="4019550" y="50952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B0AC7FB4-ECA5-4BD7-BF95-E4A29FF737EB}"/>
                </a:ext>
              </a:extLst>
            </p:cNvPr>
            <p:cNvSpPr/>
            <p:nvPr/>
          </p:nvSpPr>
          <p:spPr bwMode="auto">
            <a:xfrm>
              <a:off x="3752850" y="51016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02" name="Oval 301">
              <a:extLst>
                <a:ext uri="{FF2B5EF4-FFF2-40B4-BE49-F238E27FC236}">
                  <a16:creationId xmlns:a16="http://schemas.microsoft.com/office/drawing/2014/main" id="{3BCC5294-39F5-4DD5-AAE6-54E553062528}"/>
                </a:ext>
              </a:extLst>
            </p:cNvPr>
            <p:cNvSpPr/>
            <p:nvPr/>
          </p:nvSpPr>
          <p:spPr bwMode="auto">
            <a:xfrm>
              <a:off x="4019550" y="537468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C7ED7EEB-F7C0-4698-8BFA-876EABA3050E}"/>
                </a:ext>
              </a:extLst>
            </p:cNvPr>
            <p:cNvSpPr/>
            <p:nvPr/>
          </p:nvSpPr>
          <p:spPr bwMode="auto">
            <a:xfrm>
              <a:off x="4019550" y="56477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7DE0F963-3B7D-471B-9033-4D1535B33668}"/>
                </a:ext>
              </a:extLst>
            </p:cNvPr>
            <p:cNvSpPr/>
            <p:nvPr/>
          </p:nvSpPr>
          <p:spPr bwMode="auto">
            <a:xfrm>
              <a:off x="4019550" y="619383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05" name="Rectangle 304">
              <a:extLst>
                <a:ext uri="{FF2B5EF4-FFF2-40B4-BE49-F238E27FC236}">
                  <a16:creationId xmlns:a16="http://schemas.microsoft.com/office/drawing/2014/main" id="{FCFDA9E8-9D8D-4E26-A6C8-611F26D03C3A}"/>
                </a:ext>
              </a:extLst>
            </p:cNvPr>
            <p:cNvSpPr/>
            <p:nvPr/>
          </p:nvSpPr>
          <p:spPr>
            <a:xfrm>
              <a:off x="3727450" y="4678065"/>
              <a:ext cx="6985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chemeClr val="bg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n-CA" sz="2400" dirty="0">
                  <a:solidFill>
                    <a:schemeClr val="bg2"/>
                  </a:solidFill>
                </a:rPr>
                <a:t>c</a:t>
              </a:r>
              <a:endParaRPr lang="en-US" sz="2400" dirty="0">
                <a:solidFill>
                  <a:schemeClr val="bg2"/>
                </a:solidFill>
              </a:endParaRPr>
            </a:p>
          </p:txBody>
        </p:sp>
        <p:cxnSp>
          <p:nvCxnSpPr>
            <p:cNvPr id="306" name="Straight Connector 305">
              <a:extLst>
                <a:ext uri="{FF2B5EF4-FFF2-40B4-BE49-F238E27FC236}">
                  <a16:creationId xmlns:a16="http://schemas.microsoft.com/office/drawing/2014/main" id="{C453BE00-CA26-4C5D-A826-76E5A37C1AA6}"/>
                </a:ext>
              </a:extLst>
            </p:cNvPr>
            <p:cNvCxnSpPr/>
            <p:nvPr/>
          </p:nvCxnSpPr>
          <p:spPr bwMode="auto">
            <a:xfrm>
              <a:off x="3689350" y="5050830"/>
              <a:ext cx="609600" cy="0"/>
            </a:xfrm>
            <a:prstGeom prst="line">
              <a:avLst/>
            </a:prstGeom>
            <a:noFill/>
            <a:ln w="127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7" name="Oval 306">
              <a:extLst>
                <a:ext uri="{FF2B5EF4-FFF2-40B4-BE49-F238E27FC236}">
                  <a16:creationId xmlns:a16="http://schemas.microsoft.com/office/drawing/2014/main" id="{EE1B1CDC-3317-4D8F-9B2E-56D09C5045E5}"/>
                </a:ext>
              </a:extLst>
            </p:cNvPr>
            <p:cNvSpPr/>
            <p:nvPr/>
          </p:nvSpPr>
          <p:spPr bwMode="auto">
            <a:xfrm>
              <a:off x="3752850" y="5924550"/>
              <a:ext cx="203200" cy="222250"/>
            </a:xfrm>
            <a:prstGeom prst="ellipse">
              <a:avLst/>
            </a:prstGeom>
            <a:solidFill>
              <a:srgbClr val="000066"/>
            </a:solidFill>
            <a:ln w="63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353" name="Rectangle 352"/>
          <p:cNvSpPr/>
          <p:nvPr/>
        </p:nvSpPr>
        <p:spPr bwMode="auto">
          <a:xfrm>
            <a:off x="4953000" y="5814044"/>
            <a:ext cx="4083819" cy="276909"/>
          </a:xfrm>
          <a:prstGeom prst="rect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8" name="Rectangle 197">
            <a:extLst>
              <a:ext uri="{FF2B5EF4-FFF2-40B4-BE49-F238E27FC236}">
                <a16:creationId xmlns:a16="http://schemas.microsoft.com/office/drawing/2014/main" id="{7009D3FA-EBA0-4763-BE6E-F7A78D7B2D1E}"/>
              </a:ext>
            </a:extLst>
          </p:cNvPr>
          <p:cNvSpPr/>
          <p:nvPr/>
        </p:nvSpPr>
        <p:spPr bwMode="auto">
          <a:xfrm>
            <a:off x="6723131" y="5835784"/>
            <a:ext cx="260765" cy="243368"/>
          </a:xfrm>
          <a:prstGeom prst="rect">
            <a:avLst/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7" name="Rectangle 196">
            <a:extLst>
              <a:ext uri="{FF2B5EF4-FFF2-40B4-BE49-F238E27FC236}">
                <a16:creationId xmlns:a16="http://schemas.microsoft.com/office/drawing/2014/main" id="{34D91B92-FAAB-44DC-AC70-54552B58C4D9}"/>
              </a:ext>
            </a:extLst>
          </p:cNvPr>
          <p:cNvSpPr/>
          <p:nvPr/>
        </p:nvSpPr>
        <p:spPr bwMode="auto">
          <a:xfrm>
            <a:off x="5665304" y="5834268"/>
            <a:ext cx="260765" cy="243368"/>
          </a:xfrm>
          <a:prstGeom prst="rect">
            <a:avLst/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8" name="Rectangle 307">
            <a:extLst>
              <a:ext uri="{FF2B5EF4-FFF2-40B4-BE49-F238E27FC236}">
                <a16:creationId xmlns:a16="http://schemas.microsoft.com/office/drawing/2014/main" id="{05DD45E0-F503-4547-9C7B-E493408FC755}"/>
              </a:ext>
            </a:extLst>
          </p:cNvPr>
          <p:cNvSpPr/>
          <p:nvPr/>
        </p:nvSpPr>
        <p:spPr bwMode="auto">
          <a:xfrm>
            <a:off x="6438900" y="5810250"/>
            <a:ext cx="260765" cy="243368"/>
          </a:xfrm>
          <a:prstGeom prst="rect">
            <a:avLst/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62F2E40-189E-440D-9769-3FC44BFD3BA3}"/>
              </a:ext>
            </a:extLst>
          </p:cNvPr>
          <p:cNvCxnSpPr>
            <a:cxnSpLocks/>
          </p:cNvCxnSpPr>
          <p:nvPr/>
        </p:nvCxnSpPr>
        <p:spPr bwMode="auto">
          <a:xfrm flipH="1">
            <a:off x="5753100" y="2429963"/>
            <a:ext cx="2746188" cy="0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1" name="Straight Connector 350">
            <a:extLst>
              <a:ext uri="{FF2B5EF4-FFF2-40B4-BE49-F238E27FC236}">
                <a16:creationId xmlns:a16="http://schemas.microsoft.com/office/drawing/2014/main" id="{883A7160-97FA-4512-A0BA-5E84B5A97AD2}"/>
              </a:ext>
            </a:extLst>
          </p:cNvPr>
          <p:cNvCxnSpPr>
            <a:cxnSpLocks/>
          </p:cNvCxnSpPr>
          <p:nvPr/>
        </p:nvCxnSpPr>
        <p:spPr bwMode="auto">
          <a:xfrm flipH="1">
            <a:off x="5772150" y="2945387"/>
            <a:ext cx="2746188" cy="0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52" name="Left-Right Arrow 7">
            <a:extLst>
              <a:ext uri="{FF2B5EF4-FFF2-40B4-BE49-F238E27FC236}">
                <a16:creationId xmlns:a16="http://schemas.microsoft.com/office/drawing/2014/main" id="{10383A1B-F4EA-4D1A-922A-06698F1E3636}"/>
              </a:ext>
            </a:extLst>
          </p:cNvPr>
          <p:cNvSpPr/>
          <p:nvPr/>
        </p:nvSpPr>
        <p:spPr bwMode="auto">
          <a:xfrm rot="16200000">
            <a:off x="4662644" y="2237765"/>
            <a:ext cx="281842" cy="113390"/>
          </a:xfrm>
          <a:prstGeom prst="leftRightArrow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0801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1.85185E-6 L 0.30434 -0.00278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208" y="-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4.81481E-6 L 0.22657 0.00208 " pathEditMode="relative" rAng="0" ptsTypes="AA">
                                      <p:cBhvr>
                                        <p:cTn id="80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319" y="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2" presetClass="entr" presetSubtype="8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8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 animBg="1"/>
      <p:bldP spid="214" grpId="0" animBg="1"/>
      <p:bldP spid="214" grpId="1" animBg="1"/>
      <p:bldP spid="213" grpId="0" animBg="1"/>
      <p:bldP spid="213" grpId="1" animBg="1"/>
      <p:bldP spid="2" grpId="0" animBg="1"/>
      <p:bldP spid="2" grpId="1" animBg="1"/>
      <p:bldP spid="2" grpId="2" animBg="1"/>
      <p:bldP spid="2" grpId="3" animBg="1"/>
      <p:bldP spid="204" grpId="0" animBg="1"/>
      <p:bldP spid="204" grpId="1" animBg="1"/>
      <p:bldP spid="204" grpId="2" animBg="1"/>
      <p:bldP spid="204" grpId="3" animBg="1"/>
      <p:bldP spid="215" grpId="0" animBg="1"/>
      <p:bldP spid="215" grpId="1" animBg="1"/>
      <p:bldP spid="215" grpId="2" animBg="1"/>
      <p:bldP spid="215" grpId="3" animBg="1"/>
      <p:bldP spid="216" grpId="0" animBg="1"/>
      <p:bldP spid="216" grpId="1" animBg="1"/>
      <p:bldP spid="216" grpId="2" animBg="1"/>
      <p:bldP spid="216" grpId="3" animBg="1"/>
      <p:bldP spid="198" grpId="0" animBg="1"/>
      <p:bldP spid="198" grpId="1" animBg="1"/>
      <p:bldP spid="197" grpId="0" animBg="1"/>
      <p:bldP spid="197" grpId="1" animBg="1"/>
      <p:bldP spid="308" grpId="0" animBg="1"/>
      <p:bldP spid="308" grpId="1" animBg="1"/>
      <p:bldP spid="352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0D816141-D830-452C-BCA5-1DAA6DBF3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7D25BB01-A84F-4D1C-9E8D-621D5A9A6331}"/>
              </a:ext>
            </a:extLst>
          </p:cNvPr>
          <p:cNvGrpSpPr/>
          <p:nvPr/>
        </p:nvGrpSpPr>
        <p:grpSpPr>
          <a:xfrm>
            <a:off x="2971800" y="1154126"/>
            <a:ext cx="2514600" cy="2315597"/>
            <a:chOff x="2971800" y="1154126"/>
            <a:chExt cx="2514600" cy="2315597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234C5D06-06C7-4A74-8EE9-A2A93D49C64F}"/>
                </a:ext>
              </a:extLst>
            </p:cNvPr>
            <p:cNvCxnSpPr>
              <a:stCxn id="6" idx="1"/>
              <a:endCxn id="6" idx="3"/>
            </p:cNvCxnSpPr>
            <p:nvPr/>
          </p:nvCxnSpPr>
          <p:spPr bwMode="auto">
            <a:xfrm>
              <a:off x="2971800" y="2311925"/>
              <a:ext cx="2514600" cy="0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2D82D50-1958-4B04-8AA2-350A00DFE6FA}"/>
                </a:ext>
              </a:extLst>
            </p:cNvPr>
            <p:cNvCxnSpPr>
              <a:stCxn id="6" idx="0"/>
              <a:endCxn id="6" idx="2"/>
            </p:cNvCxnSpPr>
            <p:nvPr/>
          </p:nvCxnSpPr>
          <p:spPr bwMode="auto">
            <a:xfrm>
              <a:off x="4229100" y="1154126"/>
              <a:ext cx="0" cy="2315597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0B918125-4B8D-4F39-B060-5A04EB743E55}"/>
                </a:ext>
              </a:extLst>
            </p:cNvPr>
            <p:cNvSpPr/>
            <p:nvPr/>
          </p:nvSpPr>
          <p:spPr bwMode="auto">
            <a:xfrm>
              <a:off x="2971800" y="1154126"/>
              <a:ext cx="2514600" cy="2315597"/>
            </a:xfrm>
            <a:prstGeom prst="rect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33" name="Rectangle 132">
            <a:extLst>
              <a:ext uri="{FF2B5EF4-FFF2-40B4-BE49-F238E27FC236}">
                <a16:creationId xmlns:a16="http://schemas.microsoft.com/office/drawing/2014/main" id="{84693053-9530-4F62-9C55-770F10B29872}"/>
              </a:ext>
            </a:extLst>
          </p:cNvPr>
          <p:cNvSpPr/>
          <p:nvPr/>
        </p:nvSpPr>
        <p:spPr>
          <a:xfrm>
            <a:off x="3042639" y="718965"/>
            <a:ext cx="11582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C-SAT</a:t>
            </a:r>
            <a:endParaRPr lang="en-CA" sz="1600" dirty="0"/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3F531EB5-ECC1-496D-B2F3-4E7D7B35FC55}"/>
              </a:ext>
            </a:extLst>
          </p:cNvPr>
          <p:cNvSpPr/>
          <p:nvPr/>
        </p:nvSpPr>
        <p:spPr>
          <a:xfrm>
            <a:off x="4299001" y="696926"/>
            <a:ext cx="108052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Card-P</a:t>
            </a:r>
            <a:endParaRPr lang="en-CA" sz="1600" dirty="0"/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45C4BBAF-519D-4E10-A177-89D262FB7585}"/>
              </a:ext>
            </a:extLst>
          </p:cNvPr>
          <p:cNvSpPr/>
          <p:nvPr/>
        </p:nvSpPr>
        <p:spPr>
          <a:xfrm>
            <a:off x="2667446" y="1464868"/>
            <a:ext cx="3805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I</a:t>
            </a:r>
            <a:endParaRPr lang="en-CA" sz="1600" dirty="0"/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ADD84FEC-DAC8-415E-9343-4B9422B9AB6E}"/>
              </a:ext>
            </a:extLst>
          </p:cNvPr>
          <p:cNvSpPr/>
          <p:nvPr/>
        </p:nvSpPr>
        <p:spPr>
          <a:xfrm>
            <a:off x="2650637" y="2649283"/>
            <a:ext cx="3805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S</a:t>
            </a:r>
            <a:endParaRPr lang="en-CA" sz="1600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421C142-04FF-49E4-9E9D-FA04794974AC}"/>
              </a:ext>
            </a:extLst>
          </p:cNvPr>
          <p:cNvGrpSpPr/>
          <p:nvPr/>
        </p:nvGrpSpPr>
        <p:grpSpPr>
          <a:xfrm>
            <a:off x="2971800" y="1154126"/>
            <a:ext cx="1487556" cy="1157799"/>
            <a:chOff x="2971800" y="1154126"/>
            <a:chExt cx="1487556" cy="115779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6AA8C6B-301A-47E3-92C5-6E3094D46F57}"/>
                </a:ext>
              </a:extLst>
            </p:cNvPr>
            <p:cNvGrpSpPr/>
            <p:nvPr/>
          </p:nvGrpSpPr>
          <p:grpSpPr>
            <a:xfrm>
              <a:off x="2994992" y="1232452"/>
              <a:ext cx="1464364" cy="959610"/>
              <a:chOff x="2994992" y="1232452"/>
              <a:chExt cx="1464364" cy="959610"/>
            </a:xfrm>
          </p:grpSpPr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331FC216-0534-4A40-9154-1AA38B549138}"/>
                  </a:ext>
                </a:extLst>
              </p:cNvPr>
              <p:cNvSpPr/>
              <p:nvPr/>
            </p:nvSpPr>
            <p:spPr>
              <a:xfrm>
                <a:off x="3516543" y="1822730"/>
                <a:ext cx="942813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FF00FF"/>
                    </a:solidFill>
                  </a:rPr>
                  <a:t>neg</a:t>
                </a:r>
                <a:endParaRPr lang="en-CA" sz="1800" dirty="0">
                  <a:solidFill>
                    <a:srgbClr val="FF00FF"/>
                  </a:solidFill>
                </a:endParaRPr>
              </a:p>
            </p:txBody>
          </p:sp>
          <p:sp>
            <p:nvSpPr>
              <p:cNvPr id="142" name="Rectangle 141">
                <a:extLst>
                  <a:ext uri="{FF2B5EF4-FFF2-40B4-BE49-F238E27FC236}">
                    <a16:creationId xmlns:a16="http://schemas.microsoft.com/office/drawing/2014/main" id="{D2529AB8-EF6D-4557-AE7D-35C7E8A92915}"/>
                  </a:ext>
                </a:extLst>
              </p:cNvPr>
              <p:cNvSpPr/>
              <p:nvPr/>
            </p:nvSpPr>
            <p:spPr>
              <a:xfrm>
                <a:off x="2994992" y="1232452"/>
                <a:ext cx="940298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66FF66"/>
                    </a:solidFill>
                  </a:rPr>
                  <a:t>not neg</a:t>
                </a:r>
                <a:endParaRPr lang="en-CA" sz="1800" dirty="0">
                  <a:solidFill>
                    <a:srgbClr val="66FF66"/>
                  </a:solidFill>
                </a:endParaRPr>
              </a:p>
            </p:txBody>
          </p:sp>
        </p:grp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05D1F254-0989-4383-832D-CD98A6B1B6D5}"/>
                </a:ext>
              </a:extLst>
            </p:cNvPr>
            <p:cNvCxnSpPr/>
            <p:nvPr/>
          </p:nvCxnSpPr>
          <p:spPr bwMode="auto">
            <a:xfrm flipV="1">
              <a:off x="2971800" y="1154126"/>
              <a:ext cx="1257300" cy="1157799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AD3A0E4-2946-4173-8AF0-4FCB58BACF10}"/>
              </a:ext>
            </a:extLst>
          </p:cNvPr>
          <p:cNvGrpSpPr/>
          <p:nvPr/>
        </p:nvGrpSpPr>
        <p:grpSpPr>
          <a:xfrm>
            <a:off x="4249271" y="2311925"/>
            <a:ext cx="1237129" cy="1128202"/>
            <a:chOff x="4249271" y="2311925"/>
            <a:chExt cx="1237129" cy="1128202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F27D72FC-E508-45A9-A486-5767DF55A8D3}"/>
                </a:ext>
              </a:extLst>
            </p:cNvPr>
            <p:cNvGrpSpPr/>
            <p:nvPr/>
          </p:nvGrpSpPr>
          <p:grpSpPr>
            <a:xfrm>
              <a:off x="4308962" y="2391863"/>
              <a:ext cx="1060642" cy="1034674"/>
              <a:chOff x="4308962" y="2391863"/>
              <a:chExt cx="1060642" cy="1034674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207FF1D1-9C8A-45E1-B9B0-ABA917A06B50}"/>
                  </a:ext>
                </a:extLst>
              </p:cNvPr>
              <p:cNvSpPr/>
              <p:nvPr/>
            </p:nvSpPr>
            <p:spPr>
              <a:xfrm>
                <a:off x="4308962" y="2391863"/>
                <a:ext cx="706986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l-GR" altLang="en-US" sz="18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⌐</a:t>
                </a:r>
                <a:r>
                  <a:rPr lang="en-CA" sz="1800" dirty="0">
                    <a:solidFill>
                      <a:srgbClr val="66FF66"/>
                    </a:solidFill>
                  </a:rPr>
                  <a:t>flip</a:t>
                </a:r>
                <a:endParaRPr lang="en-CA" sz="1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135" name="Rectangle 134">
                <a:extLst>
                  <a:ext uri="{FF2B5EF4-FFF2-40B4-BE49-F238E27FC236}">
                    <a16:creationId xmlns:a16="http://schemas.microsoft.com/office/drawing/2014/main" id="{3C0616F6-8278-4D32-B78D-27798CA98C73}"/>
                  </a:ext>
                </a:extLst>
              </p:cNvPr>
              <p:cNvSpPr/>
              <p:nvPr/>
            </p:nvSpPr>
            <p:spPr>
              <a:xfrm>
                <a:off x="4761667" y="3057205"/>
                <a:ext cx="607937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1800" dirty="0">
                    <a:solidFill>
                      <a:srgbClr val="FF00FF"/>
                    </a:solidFill>
                  </a:rPr>
                  <a:t>flip</a:t>
                </a:r>
                <a:endParaRPr lang="en-CA" sz="18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</p:grp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2E74E00D-CB33-462D-9CC3-E1A0B7B16C21}"/>
                </a:ext>
              </a:extLst>
            </p:cNvPr>
            <p:cNvCxnSpPr>
              <a:cxnSpLocks/>
              <a:endCxn id="6" idx="3"/>
            </p:cNvCxnSpPr>
            <p:nvPr/>
          </p:nvCxnSpPr>
          <p:spPr bwMode="auto">
            <a:xfrm flipV="1">
              <a:off x="4249271" y="2311925"/>
              <a:ext cx="1237129" cy="1128202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60" name="Rectangle 159">
            <a:extLst>
              <a:ext uri="{FF2B5EF4-FFF2-40B4-BE49-F238E27FC236}">
                <a16:creationId xmlns:a16="http://schemas.microsoft.com/office/drawing/2014/main" id="{2BADF30A-FF69-4A8B-8E09-C23289109A6A}"/>
              </a:ext>
            </a:extLst>
          </p:cNvPr>
          <p:cNvSpPr/>
          <p:nvPr/>
        </p:nvSpPr>
        <p:spPr>
          <a:xfrm>
            <a:off x="3234627" y="1520468"/>
            <a:ext cx="753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/>
              <a:t>x</a:t>
            </a:r>
            <a:r>
              <a:rPr lang="en-CA" sz="1800" dirty="0"/>
              <a:t> in C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CBC4E33-F038-487F-ADCD-7E1ED3D59DE4}"/>
              </a:ext>
            </a:extLst>
          </p:cNvPr>
          <p:cNvGrpSpPr/>
          <p:nvPr/>
        </p:nvGrpSpPr>
        <p:grpSpPr>
          <a:xfrm>
            <a:off x="4191000" y="1024071"/>
            <a:ext cx="1408044" cy="1338129"/>
            <a:chOff x="4191000" y="1024071"/>
            <a:chExt cx="1408044" cy="1338129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A9435E5-C6B9-40F9-B5C0-A09E625379FE}"/>
                </a:ext>
              </a:extLst>
            </p:cNvPr>
            <p:cNvGrpSpPr/>
            <p:nvPr/>
          </p:nvGrpSpPr>
          <p:grpSpPr>
            <a:xfrm>
              <a:off x="4191000" y="1024071"/>
              <a:ext cx="1408044" cy="1338129"/>
              <a:chOff x="4191000" y="1024071"/>
              <a:chExt cx="1408044" cy="1338129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ACAC01A9-90BA-4C23-B0A3-702F6F59772A}"/>
                  </a:ext>
                </a:extLst>
              </p:cNvPr>
              <p:cNvSpPr/>
              <p:nvPr/>
            </p:nvSpPr>
            <p:spPr>
              <a:xfrm>
                <a:off x="4191000" y="1024071"/>
                <a:ext cx="97956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CA" sz="1800" dirty="0" err="1">
                    <a:solidFill>
                      <a:srgbClr val="66FF66"/>
                    </a:solidFill>
                  </a:rPr>
                  <a:t>nonhole</a:t>
                </a:r>
                <a:r>
                  <a:rPr lang="en-CA" sz="1800" dirty="0">
                    <a:solidFill>
                      <a:srgbClr val="66FF66"/>
                    </a:solidFill>
                  </a:rPr>
                  <a:t> </a:t>
                </a:r>
              </a:p>
              <a:p>
                <a:pPr algn="ctr"/>
                <a:r>
                  <a:rPr lang="en-CA" sz="1800" dirty="0">
                    <a:solidFill>
                      <a:srgbClr val="66FF66"/>
                    </a:solidFill>
                  </a:rPr>
                  <a:t>left</a:t>
                </a:r>
                <a:endParaRPr lang="en-US" sz="1800" dirty="0">
                  <a:solidFill>
                    <a:srgbClr val="66FF66"/>
                  </a:solidFill>
                </a:endParaRPr>
              </a:p>
            </p:txBody>
          </p:sp>
          <p:sp>
            <p:nvSpPr>
              <p:cNvPr id="153" name="Rectangle 152">
                <a:extLst>
                  <a:ext uri="{FF2B5EF4-FFF2-40B4-BE49-F238E27FC236}">
                    <a16:creationId xmlns:a16="http://schemas.microsoft.com/office/drawing/2014/main" id="{CE37AA85-57CF-4A80-BCF2-A4A4DA3494B8}"/>
                  </a:ext>
                </a:extLst>
              </p:cNvPr>
              <p:cNvSpPr/>
              <p:nvPr/>
            </p:nvSpPr>
            <p:spPr>
              <a:xfrm>
                <a:off x="4619480" y="1715869"/>
                <a:ext cx="97956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CA" sz="1800" dirty="0" err="1">
                    <a:solidFill>
                      <a:srgbClr val="FF00FF"/>
                    </a:solidFill>
                  </a:rPr>
                  <a:t>nonhole</a:t>
                </a:r>
                <a:r>
                  <a:rPr lang="en-CA" sz="1800" dirty="0">
                    <a:solidFill>
                      <a:srgbClr val="FF00FF"/>
                    </a:solidFill>
                  </a:rPr>
                  <a:t> </a:t>
                </a:r>
              </a:p>
              <a:p>
                <a:pPr algn="ctr"/>
                <a:r>
                  <a:rPr lang="en-CA" sz="1800" dirty="0">
                    <a:solidFill>
                      <a:srgbClr val="FF00FF"/>
                    </a:solidFill>
                  </a:rPr>
                  <a:t>right</a:t>
                </a:r>
                <a:endParaRPr lang="en-US" sz="1800" dirty="0">
                  <a:solidFill>
                    <a:srgbClr val="FF00FF"/>
                  </a:solidFill>
                </a:endParaRPr>
              </a:p>
            </p:txBody>
          </p:sp>
        </p:grp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8C6A00F0-8A91-47E0-87AC-8F57B40196C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230756" y="1169504"/>
              <a:ext cx="1237129" cy="1128202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A57714C-51C8-4E70-AD77-94210A9443DA}"/>
              </a:ext>
            </a:extLst>
          </p:cNvPr>
          <p:cNvGrpSpPr/>
          <p:nvPr/>
        </p:nvGrpSpPr>
        <p:grpSpPr>
          <a:xfrm>
            <a:off x="2977063" y="2314050"/>
            <a:ext cx="1237129" cy="1128202"/>
            <a:chOff x="2977063" y="2314050"/>
            <a:chExt cx="1237129" cy="1128202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D8E5D69-0B65-4684-A5AB-DFD90A9F6715}"/>
                </a:ext>
              </a:extLst>
            </p:cNvPr>
            <p:cNvGrpSpPr/>
            <p:nvPr/>
          </p:nvGrpSpPr>
          <p:grpSpPr>
            <a:xfrm>
              <a:off x="3110641" y="2416022"/>
              <a:ext cx="1080359" cy="923526"/>
              <a:chOff x="3110641" y="2416022"/>
              <a:chExt cx="1080359" cy="923526"/>
            </a:xfrm>
          </p:grpSpPr>
          <p:sp>
            <p:nvSpPr>
              <p:cNvPr id="140" name="Rectangle 139">
                <a:extLst>
                  <a:ext uri="{FF2B5EF4-FFF2-40B4-BE49-F238E27FC236}">
                    <a16:creationId xmlns:a16="http://schemas.microsoft.com/office/drawing/2014/main" id="{D910A663-55B9-492B-9D5B-CE5526821301}"/>
                  </a:ext>
                </a:extLst>
              </p:cNvPr>
              <p:cNvSpPr/>
              <p:nvPr/>
            </p:nvSpPr>
            <p:spPr>
              <a:xfrm>
                <a:off x="3110641" y="2416022"/>
                <a:ext cx="753671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66FF66"/>
                    </a:solidFill>
                  </a:rPr>
                  <a:t>  </a:t>
                </a:r>
                <a:r>
                  <a:rPr lang="en-CA" sz="1800" dirty="0">
                    <a:solidFill>
                      <a:srgbClr val="66FF66"/>
                    </a:solidFill>
                  </a:rPr>
                  <a:t>T</a:t>
                </a:r>
              </a:p>
            </p:txBody>
          </p:sp>
          <p:sp>
            <p:nvSpPr>
              <p:cNvPr id="141" name="Rectangle 140">
                <a:extLst>
                  <a:ext uri="{FF2B5EF4-FFF2-40B4-BE49-F238E27FC236}">
                    <a16:creationId xmlns:a16="http://schemas.microsoft.com/office/drawing/2014/main" id="{893FC61B-F1F2-44EB-B389-F501C28BC40F}"/>
                  </a:ext>
                </a:extLst>
              </p:cNvPr>
              <p:cNvSpPr/>
              <p:nvPr/>
            </p:nvSpPr>
            <p:spPr>
              <a:xfrm>
                <a:off x="3611463" y="2970216"/>
                <a:ext cx="579537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FF00FF"/>
                    </a:solidFill>
                  </a:rPr>
                  <a:t>  </a:t>
                </a:r>
                <a:r>
                  <a:rPr lang="en-CA" sz="1800" dirty="0">
                    <a:solidFill>
                      <a:srgbClr val="FF00FF"/>
                    </a:solidFill>
                  </a:rPr>
                  <a:t>F</a:t>
                </a:r>
              </a:p>
            </p:txBody>
          </p:sp>
        </p:grp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868C1C81-FF3B-4981-B8AA-AEF879D7499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77063" y="2314050"/>
              <a:ext cx="1237129" cy="1128202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65" name="Rectangle 164">
            <a:extLst>
              <a:ext uri="{FF2B5EF4-FFF2-40B4-BE49-F238E27FC236}">
                <a16:creationId xmlns:a16="http://schemas.microsoft.com/office/drawing/2014/main" id="{4B45F601-2605-401A-89A5-8C86023839A8}"/>
              </a:ext>
            </a:extLst>
          </p:cNvPr>
          <p:cNvSpPr/>
          <p:nvPr/>
        </p:nvSpPr>
        <p:spPr>
          <a:xfrm>
            <a:off x="3289852" y="2665416"/>
            <a:ext cx="753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/>
              <a:t>var x</a:t>
            </a:r>
            <a:endParaRPr lang="en-CA" sz="1800" dirty="0"/>
          </a:p>
        </p:txBody>
      </p:sp>
      <p:sp>
        <p:nvSpPr>
          <p:cNvPr id="168" name="Rectangle 167">
            <a:extLst>
              <a:ext uri="{FF2B5EF4-FFF2-40B4-BE49-F238E27FC236}">
                <a16:creationId xmlns:a16="http://schemas.microsoft.com/office/drawing/2014/main" id="{958475F7-27D8-4FB9-ACB2-4050A10155F3}"/>
              </a:ext>
            </a:extLst>
          </p:cNvPr>
          <p:cNvSpPr/>
          <p:nvPr/>
        </p:nvSpPr>
        <p:spPr>
          <a:xfrm>
            <a:off x="4210884" y="1477586"/>
            <a:ext cx="129539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1800" dirty="0">
                <a:sym typeface="Symbol" panose="05050102010706020507" pitchFamily="18" charset="2"/>
              </a:rPr>
              <a:t>c</a:t>
            </a:r>
            <a:r>
              <a:rPr lang="en-CA" sz="1800" dirty="0"/>
              <a:t>ard z row r</a:t>
            </a:r>
            <a:endParaRPr lang="en-US" sz="1800" dirty="0"/>
          </a:p>
        </p:txBody>
      </p:sp>
      <p:sp>
        <p:nvSpPr>
          <p:cNvPr id="170" name="Rectangle 169">
            <a:extLst>
              <a:ext uri="{FF2B5EF4-FFF2-40B4-BE49-F238E27FC236}">
                <a16:creationId xmlns:a16="http://schemas.microsoft.com/office/drawing/2014/main" id="{39DC3B7C-7A87-4B9F-96F7-DCCE5E419063}"/>
              </a:ext>
            </a:extLst>
          </p:cNvPr>
          <p:cNvSpPr/>
          <p:nvPr/>
        </p:nvSpPr>
        <p:spPr>
          <a:xfrm>
            <a:off x="4522305" y="2680252"/>
            <a:ext cx="85722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1800" dirty="0">
                <a:sym typeface="Symbol" panose="05050102010706020507" pitchFamily="18" charset="2"/>
              </a:rPr>
              <a:t>c</a:t>
            </a:r>
            <a:r>
              <a:rPr lang="en-CA" sz="1800" dirty="0"/>
              <a:t>ard z</a:t>
            </a:r>
            <a:endParaRPr lang="en-US" sz="1800" dirty="0"/>
          </a:p>
        </p:txBody>
      </p:sp>
      <p:grpSp>
        <p:nvGrpSpPr>
          <p:cNvPr id="174" name="Group 29">
            <a:extLst>
              <a:ext uri="{FF2B5EF4-FFF2-40B4-BE49-F238E27FC236}">
                <a16:creationId xmlns:a16="http://schemas.microsoft.com/office/drawing/2014/main" id="{D2155180-F054-498A-BECB-7AB5471FE87D}"/>
              </a:ext>
            </a:extLst>
          </p:cNvPr>
          <p:cNvGrpSpPr>
            <a:grpSpLocks/>
          </p:cNvGrpSpPr>
          <p:nvPr/>
        </p:nvGrpSpPr>
        <p:grpSpPr bwMode="auto">
          <a:xfrm>
            <a:off x="210647" y="2716919"/>
            <a:ext cx="778953" cy="875926"/>
            <a:chOff x="2065" y="1551"/>
            <a:chExt cx="1628" cy="1988"/>
          </a:xfrm>
        </p:grpSpPr>
        <p:sp>
          <p:nvSpPr>
            <p:cNvPr id="175" name="Freeform 30">
              <a:extLst>
                <a:ext uri="{FF2B5EF4-FFF2-40B4-BE49-F238E27FC236}">
                  <a16:creationId xmlns:a16="http://schemas.microsoft.com/office/drawing/2014/main" id="{6F31B406-6DED-4618-B8D9-C2141FD11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31">
              <a:extLst>
                <a:ext uri="{FF2B5EF4-FFF2-40B4-BE49-F238E27FC236}">
                  <a16:creationId xmlns:a16="http://schemas.microsoft.com/office/drawing/2014/main" id="{A0122FCE-7790-4E50-A64A-2727D6313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32">
              <a:extLst>
                <a:ext uri="{FF2B5EF4-FFF2-40B4-BE49-F238E27FC236}">
                  <a16:creationId xmlns:a16="http://schemas.microsoft.com/office/drawing/2014/main" id="{8E5F8B91-DFE5-4A0D-8CA4-3F8EB91A9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3">
              <a:extLst>
                <a:ext uri="{FF2B5EF4-FFF2-40B4-BE49-F238E27FC236}">
                  <a16:creationId xmlns:a16="http://schemas.microsoft.com/office/drawing/2014/main" id="{4468337E-5FFE-4849-99B9-8443864BB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4">
              <a:extLst>
                <a:ext uri="{FF2B5EF4-FFF2-40B4-BE49-F238E27FC236}">
                  <a16:creationId xmlns:a16="http://schemas.microsoft.com/office/drawing/2014/main" id="{40FBDF8C-7C9A-421E-8FB4-C38D15834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5">
              <a:extLst>
                <a:ext uri="{FF2B5EF4-FFF2-40B4-BE49-F238E27FC236}">
                  <a16:creationId xmlns:a16="http://schemas.microsoft.com/office/drawing/2014/main" id="{00A03DF5-9E11-4D1A-B990-26154CCE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6">
              <a:extLst>
                <a:ext uri="{FF2B5EF4-FFF2-40B4-BE49-F238E27FC236}">
                  <a16:creationId xmlns:a16="http://schemas.microsoft.com/office/drawing/2014/main" id="{4B532E82-8A67-4DD3-9F2B-D8A190FE4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7">
              <a:extLst>
                <a:ext uri="{FF2B5EF4-FFF2-40B4-BE49-F238E27FC236}">
                  <a16:creationId xmlns:a16="http://schemas.microsoft.com/office/drawing/2014/main" id="{5AFF8FC0-0989-4153-9117-9CBC73EFF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8">
              <a:extLst>
                <a:ext uri="{FF2B5EF4-FFF2-40B4-BE49-F238E27FC236}">
                  <a16:creationId xmlns:a16="http://schemas.microsoft.com/office/drawing/2014/main" id="{CA6B4814-8F43-4C4B-9989-594BBCBAB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9">
              <a:extLst>
                <a:ext uri="{FF2B5EF4-FFF2-40B4-BE49-F238E27FC236}">
                  <a16:creationId xmlns:a16="http://schemas.microsoft.com/office/drawing/2014/main" id="{AD9E4DC7-9461-45DD-89FB-EC8573124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40">
              <a:extLst>
                <a:ext uri="{FF2B5EF4-FFF2-40B4-BE49-F238E27FC236}">
                  <a16:creationId xmlns:a16="http://schemas.microsoft.com/office/drawing/2014/main" id="{22A205D5-8CDF-4619-B8AD-75D4D071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41">
              <a:extLst>
                <a:ext uri="{FF2B5EF4-FFF2-40B4-BE49-F238E27FC236}">
                  <a16:creationId xmlns:a16="http://schemas.microsoft.com/office/drawing/2014/main" id="{AE4CCB30-3D42-4694-8ABC-EB0F7997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42">
              <a:extLst>
                <a:ext uri="{FF2B5EF4-FFF2-40B4-BE49-F238E27FC236}">
                  <a16:creationId xmlns:a16="http://schemas.microsoft.com/office/drawing/2014/main" id="{27133FDB-5F46-4BEE-8A38-020A91214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43">
              <a:extLst>
                <a:ext uri="{FF2B5EF4-FFF2-40B4-BE49-F238E27FC236}">
                  <a16:creationId xmlns:a16="http://schemas.microsoft.com/office/drawing/2014/main" id="{BB20AB41-7ADD-4EBB-A792-BBA7DB490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44">
              <a:extLst>
                <a:ext uri="{FF2B5EF4-FFF2-40B4-BE49-F238E27FC236}">
                  <a16:creationId xmlns:a16="http://schemas.microsoft.com/office/drawing/2014/main" id="{BCF3AC72-6197-4EAD-860F-903519BB2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45">
              <a:extLst>
                <a:ext uri="{FF2B5EF4-FFF2-40B4-BE49-F238E27FC236}">
                  <a16:creationId xmlns:a16="http://schemas.microsoft.com/office/drawing/2014/main" id="{BD3487A7-060B-4267-9253-5AB9FF3A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46">
              <a:extLst>
                <a:ext uri="{FF2B5EF4-FFF2-40B4-BE49-F238E27FC236}">
                  <a16:creationId xmlns:a16="http://schemas.microsoft.com/office/drawing/2014/main" id="{908237B2-C641-4550-B6F7-714BA09E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2" name="AutoShape 35">
            <a:extLst>
              <a:ext uri="{FF2B5EF4-FFF2-40B4-BE49-F238E27FC236}">
                <a16:creationId xmlns:a16="http://schemas.microsoft.com/office/drawing/2014/main" id="{AEEC8826-4462-4DCB-B2EA-D1397F681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317" y="926011"/>
            <a:ext cx="1991312" cy="1566117"/>
          </a:xfrm>
          <a:prstGeom prst="wedgeRoundRectCallout">
            <a:avLst>
              <a:gd name="adj1" fmla="val -21761"/>
              <a:gd name="adj2" fmla="val 6563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There are </a:t>
            </a:r>
            <a:br>
              <a:rPr lang="en-US" altLang="en-US" sz="2400" dirty="0"/>
            </a:br>
            <a:r>
              <a:rPr lang="en-US" altLang="en-US" sz="2400" dirty="0"/>
              <a:t>2</a:t>
            </a:r>
            <a:r>
              <a:rPr lang="en-US" altLang="en-US" sz="2400" baseline="30000" dirty="0"/>
              <a:t>3</a:t>
            </a:r>
            <a:r>
              <a:rPr lang="en-US" altLang="en-US" sz="2400" dirty="0"/>
              <a:t> cases!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Let's narrow</a:t>
            </a:r>
            <a:br>
              <a:rPr lang="en-US" altLang="en-US" sz="2400" dirty="0"/>
            </a:br>
            <a:r>
              <a:rPr lang="en-US" altLang="en-US" sz="2400" dirty="0"/>
              <a:t>them to 2.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1126D85-BF67-4655-B3E6-33057A4B1B92}"/>
              </a:ext>
            </a:extLst>
          </p:cNvPr>
          <p:cNvGrpSpPr/>
          <p:nvPr/>
        </p:nvGrpSpPr>
        <p:grpSpPr>
          <a:xfrm>
            <a:off x="111125" y="3724276"/>
            <a:ext cx="8896351" cy="2828924"/>
            <a:chOff x="111125" y="3724276"/>
            <a:chExt cx="8896351" cy="2828924"/>
          </a:xfrm>
        </p:grpSpPr>
        <p:pic>
          <p:nvPicPr>
            <p:cNvPr id="204" name="Picture 203">
              <a:extLst>
                <a:ext uri="{FF2B5EF4-FFF2-40B4-BE49-F238E27FC236}">
                  <a16:creationId xmlns:a16="http://schemas.microsoft.com/office/drawing/2014/main" id="{DA5692AE-0A56-4C03-A969-787437F0C4E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0190" t="1270"/>
            <a:stretch/>
          </p:blipFill>
          <p:spPr>
            <a:xfrm>
              <a:off x="111125" y="3724276"/>
              <a:ext cx="8896351" cy="2437591"/>
            </a:xfrm>
            <a:prstGeom prst="rect">
              <a:avLst/>
            </a:prstGeom>
          </p:spPr>
        </p:pic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3532EDC9-1CD7-49FA-B456-FD850EF51886}"/>
                </a:ext>
              </a:extLst>
            </p:cNvPr>
            <p:cNvGrpSpPr/>
            <p:nvPr/>
          </p:nvGrpSpPr>
          <p:grpSpPr>
            <a:xfrm>
              <a:off x="166914" y="5567727"/>
              <a:ext cx="8748486" cy="985473"/>
              <a:chOff x="166914" y="5567727"/>
              <a:chExt cx="8748486" cy="985473"/>
            </a:xfrm>
          </p:grpSpPr>
          <p:sp>
            <p:nvSpPr>
              <p:cNvPr id="210" name="Rectangle 209">
                <a:extLst>
                  <a:ext uri="{FF2B5EF4-FFF2-40B4-BE49-F238E27FC236}">
                    <a16:creationId xmlns:a16="http://schemas.microsoft.com/office/drawing/2014/main" id="{8C138AC8-3354-4C23-90DB-D46926455493}"/>
                  </a:ext>
                </a:extLst>
              </p:cNvPr>
              <p:cNvSpPr/>
              <p:nvPr/>
            </p:nvSpPr>
            <p:spPr bwMode="auto">
              <a:xfrm>
                <a:off x="166914" y="5567727"/>
                <a:ext cx="4376058" cy="251089"/>
              </a:xfrm>
              <a:prstGeom prst="rect">
                <a:avLst/>
              </a:prstGeom>
              <a:noFill/>
              <a:ln w="38100" cap="flat" cmpd="sng" algn="ctr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17" name="Rectangle 216">
                <a:extLst>
                  <a:ext uri="{FF2B5EF4-FFF2-40B4-BE49-F238E27FC236}">
                    <a16:creationId xmlns:a16="http://schemas.microsoft.com/office/drawing/2014/main" id="{1450C017-D51A-444A-BC7F-EEA3DA22F630}"/>
                  </a:ext>
                </a:extLst>
              </p:cNvPr>
              <p:cNvSpPr/>
              <p:nvPr/>
            </p:nvSpPr>
            <p:spPr bwMode="auto">
              <a:xfrm>
                <a:off x="166914" y="5828865"/>
                <a:ext cx="4376058" cy="298646"/>
              </a:xfrm>
              <a:prstGeom prst="rect">
                <a:avLst/>
              </a:prstGeom>
              <a:noFill/>
              <a:ln w="38100" cap="flat" cmpd="sng" algn="ctr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1" name="Rectangle 220">
                <a:extLst>
                  <a:ext uri="{FF2B5EF4-FFF2-40B4-BE49-F238E27FC236}">
                    <a16:creationId xmlns:a16="http://schemas.microsoft.com/office/drawing/2014/main" id="{3B63B4CD-E029-43A4-9D85-1067AEF534B7}"/>
                  </a:ext>
                </a:extLst>
              </p:cNvPr>
              <p:cNvSpPr/>
              <p:nvPr/>
            </p:nvSpPr>
            <p:spPr bwMode="auto">
              <a:xfrm>
                <a:off x="4539342" y="5828865"/>
                <a:ext cx="4376058" cy="298646"/>
              </a:xfrm>
              <a:prstGeom prst="rect">
                <a:avLst/>
              </a:prstGeom>
              <a:noFill/>
              <a:ln w="38100" cap="flat" cmpd="sng" algn="ctr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25" name="Rectangle 224">
                <a:extLst>
                  <a:ext uri="{FF2B5EF4-FFF2-40B4-BE49-F238E27FC236}">
                    <a16:creationId xmlns:a16="http://schemas.microsoft.com/office/drawing/2014/main" id="{FF472E23-209F-481E-B6B3-409F56499FC6}"/>
                  </a:ext>
                </a:extLst>
              </p:cNvPr>
              <p:cNvSpPr/>
              <p:nvPr/>
            </p:nvSpPr>
            <p:spPr bwMode="auto">
              <a:xfrm>
                <a:off x="4539342" y="5567727"/>
                <a:ext cx="4376058" cy="251089"/>
              </a:xfrm>
              <a:prstGeom prst="rect">
                <a:avLst/>
              </a:prstGeom>
              <a:noFill/>
              <a:ln w="38100" cap="flat" cmpd="sng" algn="ctr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30" name="Arrow: Right 229">
                <a:extLst>
                  <a:ext uri="{FF2B5EF4-FFF2-40B4-BE49-F238E27FC236}">
                    <a16:creationId xmlns:a16="http://schemas.microsoft.com/office/drawing/2014/main" id="{453DB3AE-2AEB-4D2D-AC3F-972B16B06BA6}"/>
                  </a:ext>
                </a:extLst>
              </p:cNvPr>
              <p:cNvSpPr/>
              <p:nvPr/>
            </p:nvSpPr>
            <p:spPr bwMode="auto">
              <a:xfrm>
                <a:off x="4341112" y="5618924"/>
                <a:ext cx="320222" cy="165257"/>
              </a:xfrm>
              <a:prstGeom prst="rightArrow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31" name="Arrow: Right 230">
                <a:extLst>
                  <a:ext uri="{FF2B5EF4-FFF2-40B4-BE49-F238E27FC236}">
                    <a16:creationId xmlns:a16="http://schemas.microsoft.com/office/drawing/2014/main" id="{4CCA89EF-BBB0-427C-B7C1-9E10318BBFBD}"/>
                  </a:ext>
                </a:extLst>
              </p:cNvPr>
              <p:cNvSpPr/>
              <p:nvPr/>
            </p:nvSpPr>
            <p:spPr bwMode="auto">
              <a:xfrm>
                <a:off x="4341112" y="5897220"/>
                <a:ext cx="320222" cy="165257"/>
              </a:xfrm>
              <a:prstGeom prst="rightArrow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233" name="Rectangle 232">
                <a:extLst>
                  <a:ext uri="{FF2B5EF4-FFF2-40B4-BE49-F238E27FC236}">
                    <a16:creationId xmlns:a16="http://schemas.microsoft.com/office/drawing/2014/main" id="{7FEF04A5-057F-407C-9949-BB25DA2632AA}"/>
                  </a:ext>
                </a:extLst>
              </p:cNvPr>
              <p:cNvSpPr/>
              <p:nvPr/>
            </p:nvSpPr>
            <p:spPr>
              <a:xfrm>
                <a:off x="3429000" y="6091535"/>
                <a:ext cx="2451377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n-CA" altLang="en-US" sz="2400" dirty="0">
                    <a:solidFill>
                      <a:schemeClr val="tx2"/>
                    </a:solidFill>
                  </a:rPr>
                  <a:t>I</a:t>
                </a:r>
                <a:r>
                  <a:rPr lang="en-US" altLang="en-US" sz="2400" baseline="-250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Wingdings" panose="05000000000000000000" pitchFamily="2" charset="2"/>
                  </a:rPr>
                  <a:t>CP </a:t>
                </a: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= Map(I</a:t>
                </a:r>
                <a:r>
                  <a:rPr lang="en-US" altLang="en-US" sz="2400" baseline="-25000" dirty="0">
                    <a:solidFill>
                      <a:schemeClr val="tx2"/>
                    </a:solidFill>
                    <a:sym typeface="Wingdings" panose="05000000000000000000" pitchFamily="2" charset="2"/>
                  </a:rPr>
                  <a:t>C-SAT</a:t>
                </a: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))</a:t>
                </a:r>
                <a:endParaRPr lang="en-US" sz="2400" dirty="0">
                  <a:solidFill>
                    <a:schemeClr val="tx2"/>
                  </a:solidFill>
                </a:endParaRPr>
              </a:p>
            </p:txBody>
          </p:sp>
        </p:grpSp>
      </p:grpSp>
      <p:sp>
        <p:nvSpPr>
          <p:cNvPr id="237" name="Left-Right Arrow 7">
            <a:extLst>
              <a:ext uri="{FF2B5EF4-FFF2-40B4-BE49-F238E27FC236}">
                <a16:creationId xmlns:a16="http://schemas.microsoft.com/office/drawing/2014/main" id="{0D04FA90-CD91-4673-A941-7DDBC7ABCD47}"/>
              </a:ext>
            </a:extLst>
          </p:cNvPr>
          <p:cNvSpPr/>
          <p:nvPr/>
        </p:nvSpPr>
        <p:spPr bwMode="auto">
          <a:xfrm>
            <a:off x="4084320" y="1648746"/>
            <a:ext cx="307328" cy="126714"/>
          </a:xfrm>
          <a:prstGeom prst="leftRightArrow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9" name="Left-Right Arrow 7">
            <a:extLst>
              <a:ext uri="{FF2B5EF4-FFF2-40B4-BE49-F238E27FC236}">
                <a16:creationId xmlns:a16="http://schemas.microsoft.com/office/drawing/2014/main" id="{7727CA80-4585-4D85-9253-F23D337C37D4}"/>
              </a:ext>
            </a:extLst>
          </p:cNvPr>
          <p:cNvSpPr/>
          <p:nvPr/>
        </p:nvSpPr>
        <p:spPr bwMode="auto">
          <a:xfrm rot="16200000">
            <a:off x="4662644" y="2237765"/>
            <a:ext cx="281842" cy="113390"/>
          </a:xfrm>
          <a:prstGeom prst="leftRightArrow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3793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0D816141-D830-452C-BCA5-1DAA6DBF3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7D25BB01-A84F-4D1C-9E8D-621D5A9A6331}"/>
              </a:ext>
            </a:extLst>
          </p:cNvPr>
          <p:cNvGrpSpPr/>
          <p:nvPr/>
        </p:nvGrpSpPr>
        <p:grpSpPr>
          <a:xfrm>
            <a:off x="2971800" y="1154126"/>
            <a:ext cx="2514600" cy="2315597"/>
            <a:chOff x="2971800" y="1154126"/>
            <a:chExt cx="2514600" cy="2315597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234C5D06-06C7-4A74-8EE9-A2A93D49C64F}"/>
                </a:ext>
              </a:extLst>
            </p:cNvPr>
            <p:cNvCxnSpPr>
              <a:stCxn id="6" idx="1"/>
              <a:endCxn id="6" idx="3"/>
            </p:cNvCxnSpPr>
            <p:nvPr/>
          </p:nvCxnSpPr>
          <p:spPr bwMode="auto">
            <a:xfrm>
              <a:off x="2971800" y="2311925"/>
              <a:ext cx="2514600" cy="0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2D82D50-1958-4B04-8AA2-350A00DFE6FA}"/>
                </a:ext>
              </a:extLst>
            </p:cNvPr>
            <p:cNvCxnSpPr>
              <a:stCxn id="6" idx="0"/>
              <a:endCxn id="6" idx="2"/>
            </p:cNvCxnSpPr>
            <p:nvPr/>
          </p:nvCxnSpPr>
          <p:spPr bwMode="auto">
            <a:xfrm>
              <a:off x="4229100" y="1154126"/>
              <a:ext cx="0" cy="2315597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0B918125-4B8D-4F39-B060-5A04EB743E55}"/>
                </a:ext>
              </a:extLst>
            </p:cNvPr>
            <p:cNvSpPr/>
            <p:nvPr/>
          </p:nvSpPr>
          <p:spPr bwMode="auto">
            <a:xfrm>
              <a:off x="2971800" y="1154126"/>
              <a:ext cx="2514600" cy="2315597"/>
            </a:xfrm>
            <a:prstGeom prst="rect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33" name="Rectangle 132">
            <a:extLst>
              <a:ext uri="{FF2B5EF4-FFF2-40B4-BE49-F238E27FC236}">
                <a16:creationId xmlns:a16="http://schemas.microsoft.com/office/drawing/2014/main" id="{84693053-9530-4F62-9C55-770F10B29872}"/>
              </a:ext>
            </a:extLst>
          </p:cNvPr>
          <p:cNvSpPr/>
          <p:nvPr/>
        </p:nvSpPr>
        <p:spPr>
          <a:xfrm>
            <a:off x="3042639" y="718965"/>
            <a:ext cx="11582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C-SAT</a:t>
            </a:r>
            <a:endParaRPr lang="en-CA" sz="1600" dirty="0"/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3F531EB5-ECC1-496D-B2F3-4E7D7B35FC55}"/>
              </a:ext>
            </a:extLst>
          </p:cNvPr>
          <p:cNvSpPr/>
          <p:nvPr/>
        </p:nvSpPr>
        <p:spPr>
          <a:xfrm>
            <a:off x="4299001" y="696926"/>
            <a:ext cx="108052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Card-P</a:t>
            </a:r>
            <a:endParaRPr lang="en-CA" sz="1600" dirty="0"/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45C4BBAF-519D-4E10-A177-89D262FB7585}"/>
              </a:ext>
            </a:extLst>
          </p:cNvPr>
          <p:cNvSpPr/>
          <p:nvPr/>
        </p:nvSpPr>
        <p:spPr>
          <a:xfrm>
            <a:off x="2667446" y="1464868"/>
            <a:ext cx="3805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I</a:t>
            </a:r>
            <a:endParaRPr lang="en-CA" sz="1600" dirty="0"/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ADD84FEC-DAC8-415E-9343-4B9422B9AB6E}"/>
              </a:ext>
            </a:extLst>
          </p:cNvPr>
          <p:cNvSpPr/>
          <p:nvPr/>
        </p:nvSpPr>
        <p:spPr>
          <a:xfrm>
            <a:off x="2650637" y="2649283"/>
            <a:ext cx="3805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S</a:t>
            </a:r>
            <a:endParaRPr lang="en-CA" sz="1600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421C142-04FF-49E4-9E9D-FA04794974AC}"/>
              </a:ext>
            </a:extLst>
          </p:cNvPr>
          <p:cNvGrpSpPr/>
          <p:nvPr/>
        </p:nvGrpSpPr>
        <p:grpSpPr>
          <a:xfrm>
            <a:off x="2971800" y="1154126"/>
            <a:ext cx="1487556" cy="1157799"/>
            <a:chOff x="2971800" y="1154126"/>
            <a:chExt cx="1487556" cy="115779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6AA8C6B-301A-47E3-92C5-6E3094D46F57}"/>
                </a:ext>
              </a:extLst>
            </p:cNvPr>
            <p:cNvGrpSpPr/>
            <p:nvPr/>
          </p:nvGrpSpPr>
          <p:grpSpPr>
            <a:xfrm>
              <a:off x="2994992" y="1232452"/>
              <a:ext cx="1464364" cy="959610"/>
              <a:chOff x="2994992" y="1232452"/>
              <a:chExt cx="1464364" cy="959610"/>
            </a:xfrm>
          </p:grpSpPr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331FC216-0534-4A40-9154-1AA38B549138}"/>
                  </a:ext>
                </a:extLst>
              </p:cNvPr>
              <p:cNvSpPr/>
              <p:nvPr/>
            </p:nvSpPr>
            <p:spPr>
              <a:xfrm>
                <a:off x="3516543" y="1822730"/>
                <a:ext cx="942813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FF00FF"/>
                    </a:solidFill>
                  </a:rPr>
                  <a:t>neg</a:t>
                </a:r>
                <a:endParaRPr lang="en-CA" sz="1800" dirty="0">
                  <a:solidFill>
                    <a:srgbClr val="FF00FF"/>
                  </a:solidFill>
                </a:endParaRPr>
              </a:p>
            </p:txBody>
          </p:sp>
          <p:sp>
            <p:nvSpPr>
              <p:cNvPr id="142" name="Rectangle 141">
                <a:extLst>
                  <a:ext uri="{FF2B5EF4-FFF2-40B4-BE49-F238E27FC236}">
                    <a16:creationId xmlns:a16="http://schemas.microsoft.com/office/drawing/2014/main" id="{D2529AB8-EF6D-4557-AE7D-35C7E8A92915}"/>
                  </a:ext>
                </a:extLst>
              </p:cNvPr>
              <p:cNvSpPr/>
              <p:nvPr/>
            </p:nvSpPr>
            <p:spPr>
              <a:xfrm>
                <a:off x="2994992" y="1232452"/>
                <a:ext cx="940298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66FF66"/>
                    </a:solidFill>
                  </a:rPr>
                  <a:t>not neg</a:t>
                </a:r>
                <a:endParaRPr lang="en-CA" sz="1800" dirty="0">
                  <a:solidFill>
                    <a:srgbClr val="66FF66"/>
                  </a:solidFill>
                </a:endParaRPr>
              </a:p>
            </p:txBody>
          </p:sp>
        </p:grp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05D1F254-0989-4383-832D-CD98A6B1B6D5}"/>
                </a:ext>
              </a:extLst>
            </p:cNvPr>
            <p:cNvCxnSpPr/>
            <p:nvPr/>
          </p:nvCxnSpPr>
          <p:spPr bwMode="auto">
            <a:xfrm flipV="1">
              <a:off x="2971800" y="1154126"/>
              <a:ext cx="1257300" cy="1157799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AD3A0E4-2946-4173-8AF0-4FCB58BACF10}"/>
              </a:ext>
            </a:extLst>
          </p:cNvPr>
          <p:cNvGrpSpPr/>
          <p:nvPr/>
        </p:nvGrpSpPr>
        <p:grpSpPr>
          <a:xfrm>
            <a:off x="4249271" y="2311925"/>
            <a:ext cx="1237129" cy="1128202"/>
            <a:chOff x="4249271" y="2311925"/>
            <a:chExt cx="1237129" cy="1128202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F27D72FC-E508-45A9-A486-5767DF55A8D3}"/>
                </a:ext>
              </a:extLst>
            </p:cNvPr>
            <p:cNvGrpSpPr/>
            <p:nvPr/>
          </p:nvGrpSpPr>
          <p:grpSpPr>
            <a:xfrm>
              <a:off x="4308962" y="2391863"/>
              <a:ext cx="1060642" cy="1034674"/>
              <a:chOff x="4308962" y="2391863"/>
              <a:chExt cx="1060642" cy="1034674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207FF1D1-9C8A-45E1-B9B0-ABA917A06B50}"/>
                  </a:ext>
                </a:extLst>
              </p:cNvPr>
              <p:cNvSpPr/>
              <p:nvPr/>
            </p:nvSpPr>
            <p:spPr>
              <a:xfrm>
                <a:off x="4308962" y="2391863"/>
                <a:ext cx="706986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l-GR" altLang="en-US" sz="18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⌐</a:t>
                </a:r>
                <a:r>
                  <a:rPr lang="en-CA" sz="1800" dirty="0">
                    <a:solidFill>
                      <a:srgbClr val="66FF66"/>
                    </a:solidFill>
                  </a:rPr>
                  <a:t>flip</a:t>
                </a:r>
                <a:endParaRPr lang="en-CA" sz="1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135" name="Rectangle 134">
                <a:extLst>
                  <a:ext uri="{FF2B5EF4-FFF2-40B4-BE49-F238E27FC236}">
                    <a16:creationId xmlns:a16="http://schemas.microsoft.com/office/drawing/2014/main" id="{3C0616F6-8278-4D32-B78D-27798CA98C73}"/>
                  </a:ext>
                </a:extLst>
              </p:cNvPr>
              <p:cNvSpPr/>
              <p:nvPr/>
            </p:nvSpPr>
            <p:spPr>
              <a:xfrm>
                <a:off x="4761667" y="3057205"/>
                <a:ext cx="607937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sz="1800" dirty="0">
                    <a:solidFill>
                      <a:srgbClr val="FF00FF"/>
                    </a:solidFill>
                  </a:rPr>
                  <a:t>flip</a:t>
                </a:r>
                <a:endParaRPr lang="en-CA" sz="18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</p:grp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2E74E00D-CB33-462D-9CC3-E1A0B7B16C21}"/>
                </a:ext>
              </a:extLst>
            </p:cNvPr>
            <p:cNvCxnSpPr>
              <a:cxnSpLocks/>
              <a:endCxn id="6" idx="3"/>
            </p:cNvCxnSpPr>
            <p:nvPr/>
          </p:nvCxnSpPr>
          <p:spPr bwMode="auto">
            <a:xfrm flipV="1">
              <a:off x="4249271" y="2311925"/>
              <a:ext cx="1237129" cy="1128202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60" name="Rectangle 159">
            <a:extLst>
              <a:ext uri="{FF2B5EF4-FFF2-40B4-BE49-F238E27FC236}">
                <a16:creationId xmlns:a16="http://schemas.microsoft.com/office/drawing/2014/main" id="{2BADF30A-FF69-4A8B-8E09-C23289109A6A}"/>
              </a:ext>
            </a:extLst>
          </p:cNvPr>
          <p:cNvSpPr/>
          <p:nvPr/>
        </p:nvSpPr>
        <p:spPr>
          <a:xfrm>
            <a:off x="3234627" y="1520468"/>
            <a:ext cx="753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/>
              <a:t>x</a:t>
            </a:r>
            <a:r>
              <a:rPr lang="en-CA" sz="1800" dirty="0"/>
              <a:t> in C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CBC4E33-F038-487F-ADCD-7E1ED3D59DE4}"/>
              </a:ext>
            </a:extLst>
          </p:cNvPr>
          <p:cNvGrpSpPr/>
          <p:nvPr/>
        </p:nvGrpSpPr>
        <p:grpSpPr>
          <a:xfrm>
            <a:off x="4191000" y="1024071"/>
            <a:ext cx="1408044" cy="1338129"/>
            <a:chOff x="4191000" y="1024071"/>
            <a:chExt cx="1408044" cy="1338129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A9435E5-C6B9-40F9-B5C0-A09E625379FE}"/>
                </a:ext>
              </a:extLst>
            </p:cNvPr>
            <p:cNvGrpSpPr/>
            <p:nvPr/>
          </p:nvGrpSpPr>
          <p:grpSpPr>
            <a:xfrm>
              <a:off x="4191000" y="1024071"/>
              <a:ext cx="1408044" cy="1338129"/>
              <a:chOff x="4191000" y="1024071"/>
              <a:chExt cx="1408044" cy="1338129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ACAC01A9-90BA-4C23-B0A3-702F6F59772A}"/>
                  </a:ext>
                </a:extLst>
              </p:cNvPr>
              <p:cNvSpPr/>
              <p:nvPr/>
            </p:nvSpPr>
            <p:spPr>
              <a:xfrm>
                <a:off x="4191000" y="1024071"/>
                <a:ext cx="97956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CA" sz="1800" dirty="0" err="1">
                    <a:solidFill>
                      <a:srgbClr val="66FF66"/>
                    </a:solidFill>
                  </a:rPr>
                  <a:t>nonhole</a:t>
                </a:r>
                <a:r>
                  <a:rPr lang="en-CA" sz="1800" dirty="0">
                    <a:solidFill>
                      <a:srgbClr val="66FF66"/>
                    </a:solidFill>
                  </a:rPr>
                  <a:t> </a:t>
                </a:r>
              </a:p>
              <a:p>
                <a:pPr algn="ctr"/>
                <a:r>
                  <a:rPr lang="en-CA" sz="1800" dirty="0">
                    <a:solidFill>
                      <a:srgbClr val="66FF66"/>
                    </a:solidFill>
                  </a:rPr>
                  <a:t>left</a:t>
                </a:r>
                <a:endParaRPr lang="en-US" sz="1800" dirty="0">
                  <a:solidFill>
                    <a:srgbClr val="66FF66"/>
                  </a:solidFill>
                </a:endParaRPr>
              </a:p>
            </p:txBody>
          </p:sp>
          <p:sp>
            <p:nvSpPr>
              <p:cNvPr id="153" name="Rectangle 152">
                <a:extLst>
                  <a:ext uri="{FF2B5EF4-FFF2-40B4-BE49-F238E27FC236}">
                    <a16:creationId xmlns:a16="http://schemas.microsoft.com/office/drawing/2014/main" id="{CE37AA85-57CF-4A80-BCF2-A4A4DA3494B8}"/>
                  </a:ext>
                </a:extLst>
              </p:cNvPr>
              <p:cNvSpPr/>
              <p:nvPr/>
            </p:nvSpPr>
            <p:spPr>
              <a:xfrm>
                <a:off x="4619480" y="1715869"/>
                <a:ext cx="97956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CA" sz="1800" dirty="0" err="1">
                    <a:solidFill>
                      <a:srgbClr val="FF00FF"/>
                    </a:solidFill>
                  </a:rPr>
                  <a:t>nonhole</a:t>
                </a:r>
                <a:r>
                  <a:rPr lang="en-CA" sz="1800" dirty="0">
                    <a:solidFill>
                      <a:srgbClr val="FF00FF"/>
                    </a:solidFill>
                  </a:rPr>
                  <a:t> </a:t>
                </a:r>
              </a:p>
              <a:p>
                <a:pPr algn="ctr"/>
                <a:r>
                  <a:rPr lang="en-CA" sz="1800" dirty="0">
                    <a:solidFill>
                      <a:srgbClr val="FF00FF"/>
                    </a:solidFill>
                  </a:rPr>
                  <a:t>right</a:t>
                </a:r>
                <a:endParaRPr lang="en-US" sz="1800" dirty="0">
                  <a:solidFill>
                    <a:srgbClr val="FF00FF"/>
                  </a:solidFill>
                </a:endParaRPr>
              </a:p>
            </p:txBody>
          </p:sp>
        </p:grp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8C6A00F0-8A91-47E0-87AC-8F57B40196C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230756" y="1169504"/>
              <a:ext cx="1237129" cy="1128202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A57714C-51C8-4E70-AD77-94210A9443DA}"/>
              </a:ext>
            </a:extLst>
          </p:cNvPr>
          <p:cNvGrpSpPr/>
          <p:nvPr/>
        </p:nvGrpSpPr>
        <p:grpSpPr>
          <a:xfrm>
            <a:off x="2977063" y="2314050"/>
            <a:ext cx="1237129" cy="1128202"/>
            <a:chOff x="2977063" y="2314050"/>
            <a:chExt cx="1237129" cy="1128202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D8E5D69-0B65-4684-A5AB-DFD90A9F6715}"/>
                </a:ext>
              </a:extLst>
            </p:cNvPr>
            <p:cNvGrpSpPr/>
            <p:nvPr/>
          </p:nvGrpSpPr>
          <p:grpSpPr>
            <a:xfrm>
              <a:off x="3110641" y="2416022"/>
              <a:ext cx="1080359" cy="923526"/>
              <a:chOff x="3110641" y="2416022"/>
              <a:chExt cx="1080359" cy="923526"/>
            </a:xfrm>
          </p:grpSpPr>
          <p:sp>
            <p:nvSpPr>
              <p:cNvPr id="140" name="Rectangle 139">
                <a:extLst>
                  <a:ext uri="{FF2B5EF4-FFF2-40B4-BE49-F238E27FC236}">
                    <a16:creationId xmlns:a16="http://schemas.microsoft.com/office/drawing/2014/main" id="{D910A663-55B9-492B-9D5B-CE5526821301}"/>
                  </a:ext>
                </a:extLst>
              </p:cNvPr>
              <p:cNvSpPr/>
              <p:nvPr/>
            </p:nvSpPr>
            <p:spPr>
              <a:xfrm>
                <a:off x="3110641" y="2416022"/>
                <a:ext cx="753671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66FF66"/>
                    </a:solidFill>
                  </a:rPr>
                  <a:t>  </a:t>
                </a:r>
                <a:r>
                  <a:rPr lang="en-CA" sz="1800" dirty="0">
                    <a:solidFill>
                      <a:srgbClr val="66FF66"/>
                    </a:solidFill>
                  </a:rPr>
                  <a:t>T</a:t>
                </a:r>
              </a:p>
            </p:txBody>
          </p:sp>
          <p:sp>
            <p:nvSpPr>
              <p:cNvPr id="141" name="Rectangle 140">
                <a:extLst>
                  <a:ext uri="{FF2B5EF4-FFF2-40B4-BE49-F238E27FC236}">
                    <a16:creationId xmlns:a16="http://schemas.microsoft.com/office/drawing/2014/main" id="{893FC61B-F1F2-44EB-B389-F501C28BC40F}"/>
                  </a:ext>
                </a:extLst>
              </p:cNvPr>
              <p:cNvSpPr/>
              <p:nvPr/>
            </p:nvSpPr>
            <p:spPr>
              <a:xfrm>
                <a:off x="3611463" y="2970216"/>
                <a:ext cx="579537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sz="1800" dirty="0">
                    <a:solidFill>
                      <a:srgbClr val="FF00FF"/>
                    </a:solidFill>
                  </a:rPr>
                  <a:t>  </a:t>
                </a:r>
                <a:r>
                  <a:rPr lang="en-CA" sz="1800" dirty="0">
                    <a:solidFill>
                      <a:srgbClr val="FF00FF"/>
                    </a:solidFill>
                  </a:rPr>
                  <a:t>F</a:t>
                </a:r>
              </a:p>
            </p:txBody>
          </p:sp>
        </p:grp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868C1C81-FF3B-4981-B8AA-AEF879D7499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77063" y="2314050"/>
              <a:ext cx="1237129" cy="1128202"/>
            </a:xfrm>
            <a:prstGeom prst="line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65" name="Rectangle 164">
            <a:extLst>
              <a:ext uri="{FF2B5EF4-FFF2-40B4-BE49-F238E27FC236}">
                <a16:creationId xmlns:a16="http://schemas.microsoft.com/office/drawing/2014/main" id="{4B45F601-2605-401A-89A5-8C86023839A8}"/>
              </a:ext>
            </a:extLst>
          </p:cNvPr>
          <p:cNvSpPr/>
          <p:nvPr/>
        </p:nvSpPr>
        <p:spPr>
          <a:xfrm>
            <a:off x="3289852" y="2665416"/>
            <a:ext cx="753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/>
              <a:t>var x</a:t>
            </a:r>
            <a:endParaRPr lang="en-CA" sz="1800" dirty="0"/>
          </a:p>
        </p:txBody>
      </p:sp>
      <p:sp>
        <p:nvSpPr>
          <p:cNvPr id="168" name="Rectangle 167">
            <a:extLst>
              <a:ext uri="{FF2B5EF4-FFF2-40B4-BE49-F238E27FC236}">
                <a16:creationId xmlns:a16="http://schemas.microsoft.com/office/drawing/2014/main" id="{958475F7-27D8-4FB9-ACB2-4050A10155F3}"/>
              </a:ext>
            </a:extLst>
          </p:cNvPr>
          <p:cNvSpPr/>
          <p:nvPr/>
        </p:nvSpPr>
        <p:spPr>
          <a:xfrm>
            <a:off x="4210884" y="1477586"/>
            <a:ext cx="129539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1800" dirty="0">
                <a:sym typeface="Symbol" panose="05050102010706020507" pitchFamily="18" charset="2"/>
              </a:rPr>
              <a:t>c</a:t>
            </a:r>
            <a:r>
              <a:rPr lang="en-CA" sz="1800" dirty="0"/>
              <a:t>ard z row r</a:t>
            </a:r>
            <a:endParaRPr lang="en-US" sz="1800" dirty="0"/>
          </a:p>
        </p:txBody>
      </p:sp>
      <p:sp>
        <p:nvSpPr>
          <p:cNvPr id="170" name="Rectangle 169">
            <a:extLst>
              <a:ext uri="{FF2B5EF4-FFF2-40B4-BE49-F238E27FC236}">
                <a16:creationId xmlns:a16="http://schemas.microsoft.com/office/drawing/2014/main" id="{39DC3B7C-7A87-4B9F-96F7-DCCE5E419063}"/>
              </a:ext>
            </a:extLst>
          </p:cNvPr>
          <p:cNvSpPr/>
          <p:nvPr/>
        </p:nvSpPr>
        <p:spPr>
          <a:xfrm>
            <a:off x="4522305" y="2680252"/>
            <a:ext cx="85722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sz="1800" dirty="0">
                <a:sym typeface="Symbol" panose="05050102010706020507" pitchFamily="18" charset="2"/>
              </a:rPr>
              <a:t>c</a:t>
            </a:r>
            <a:r>
              <a:rPr lang="en-CA" sz="1800" dirty="0"/>
              <a:t>ard z</a:t>
            </a:r>
            <a:endParaRPr lang="en-US" sz="1800" dirty="0"/>
          </a:p>
        </p:txBody>
      </p:sp>
      <p:grpSp>
        <p:nvGrpSpPr>
          <p:cNvPr id="174" name="Group 29">
            <a:extLst>
              <a:ext uri="{FF2B5EF4-FFF2-40B4-BE49-F238E27FC236}">
                <a16:creationId xmlns:a16="http://schemas.microsoft.com/office/drawing/2014/main" id="{D2155180-F054-498A-BECB-7AB5471FE87D}"/>
              </a:ext>
            </a:extLst>
          </p:cNvPr>
          <p:cNvGrpSpPr>
            <a:grpSpLocks/>
          </p:cNvGrpSpPr>
          <p:nvPr/>
        </p:nvGrpSpPr>
        <p:grpSpPr bwMode="auto">
          <a:xfrm>
            <a:off x="210647" y="2716919"/>
            <a:ext cx="778953" cy="875926"/>
            <a:chOff x="2065" y="1551"/>
            <a:chExt cx="1628" cy="1988"/>
          </a:xfrm>
        </p:grpSpPr>
        <p:sp>
          <p:nvSpPr>
            <p:cNvPr id="175" name="Freeform 30">
              <a:extLst>
                <a:ext uri="{FF2B5EF4-FFF2-40B4-BE49-F238E27FC236}">
                  <a16:creationId xmlns:a16="http://schemas.microsoft.com/office/drawing/2014/main" id="{6F31B406-6DED-4618-B8D9-C2141FD11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31">
              <a:extLst>
                <a:ext uri="{FF2B5EF4-FFF2-40B4-BE49-F238E27FC236}">
                  <a16:creationId xmlns:a16="http://schemas.microsoft.com/office/drawing/2014/main" id="{A0122FCE-7790-4E50-A64A-2727D6313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32">
              <a:extLst>
                <a:ext uri="{FF2B5EF4-FFF2-40B4-BE49-F238E27FC236}">
                  <a16:creationId xmlns:a16="http://schemas.microsoft.com/office/drawing/2014/main" id="{8E5F8B91-DFE5-4A0D-8CA4-3F8EB91A9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3">
              <a:extLst>
                <a:ext uri="{FF2B5EF4-FFF2-40B4-BE49-F238E27FC236}">
                  <a16:creationId xmlns:a16="http://schemas.microsoft.com/office/drawing/2014/main" id="{4468337E-5FFE-4849-99B9-8443864BB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4">
              <a:extLst>
                <a:ext uri="{FF2B5EF4-FFF2-40B4-BE49-F238E27FC236}">
                  <a16:creationId xmlns:a16="http://schemas.microsoft.com/office/drawing/2014/main" id="{40FBDF8C-7C9A-421E-8FB4-C38D15834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5">
              <a:extLst>
                <a:ext uri="{FF2B5EF4-FFF2-40B4-BE49-F238E27FC236}">
                  <a16:creationId xmlns:a16="http://schemas.microsoft.com/office/drawing/2014/main" id="{00A03DF5-9E11-4D1A-B990-26154CCE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6">
              <a:extLst>
                <a:ext uri="{FF2B5EF4-FFF2-40B4-BE49-F238E27FC236}">
                  <a16:creationId xmlns:a16="http://schemas.microsoft.com/office/drawing/2014/main" id="{4B532E82-8A67-4DD3-9F2B-D8A190FE4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7">
              <a:extLst>
                <a:ext uri="{FF2B5EF4-FFF2-40B4-BE49-F238E27FC236}">
                  <a16:creationId xmlns:a16="http://schemas.microsoft.com/office/drawing/2014/main" id="{5AFF8FC0-0989-4153-9117-9CBC73EFF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8">
              <a:extLst>
                <a:ext uri="{FF2B5EF4-FFF2-40B4-BE49-F238E27FC236}">
                  <a16:creationId xmlns:a16="http://schemas.microsoft.com/office/drawing/2014/main" id="{CA6B4814-8F43-4C4B-9989-594BBCBAB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9">
              <a:extLst>
                <a:ext uri="{FF2B5EF4-FFF2-40B4-BE49-F238E27FC236}">
                  <a16:creationId xmlns:a16="http://schemas.microsoft.com/office/drawing/2014/main" id="{AD9E4DC7-9461-45DD-89FB-EC8573124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40">
              <a:extLst>
                <a:ext uri="{FF2B5EF4-FFF2-40B4-BE49-F238E27FC236}">
                  <a16:creationId xmlns:a16="http://schemas.microsoft.com/office/drawing/2014/main" id="{22A205D5-8CDF-4619-B8AD-75D4D071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41">
              <a:extLst>
                <a:ext uri="{FF2B5EF4-FFF2-40B4-BE49-F238E27FC236}">
                  <a16:creationId xmlns:a16="http://schemas.microsoft.com/office/drawing/2014/main" id="{AE4CCB30-3D42-4694-8ABC-EB0F7997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42">
              <a:extLst>
                <a:ext uri="{FF2B5EF4-FFF2-40B4-BE49-F238E27FC236}">
                  <a16:creationId xmlns:a16="http://schemas.microsoft.com/office/drawing/2014/main" id="{27133FDB-5F46-4BEE-8A38-020A91214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43">
              <a:extLst>
                <a:ext uri="{FF2B5EF4-FFF2-40B4-BE49-F238E27FC236}">
                  <a16:creationId xmlns:a16="http://schemas.microsoft.com/office/drawing/2014/main" id="{BB20AB41-7ADD-4EBB-A792-BBA7DB490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44">
              <a:extLst>
                <a:ext uri="{FF2B5EF4-FFF2-40B4-BE49-F238E27FC236}">
                  <a16:creationId xmlns:a16="http://schemas.microsoft.com/office/drawing/2014/main" id="{BCF3AC72-6197-4EAD-860F-903519BB2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45">
              <a:extLst>
                <a:ext uri="{FF2B5EF4-FFF2-40B4-BE49-F238E27FC236}">
                  <a16:creationId xmlns:a16="http://schemas.microsoft.com/office/drawing/2014/main" id="{BD3487A7-060B-4267-9253-5AB9FF3A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46">
              <a:extLst>
                <a:ext uri="{FF2B5EF4-FFF2-40B4-BE49-F238E27FC236}">
                  <a16:creationId xmlns:a16="http://schemas.microsoft.com/office/drawing/2014/main" id="{908237B2-C641-4550-B6F7-714BA09E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2" name="AutoShape 35">
            <a:extLst>
              <a:ext uri="{FF2B5EF4-FFF2-40B4-BE49-F238E27FC236}">
                <a16:creationId xmlns:a16="http://schemas.microsoft.com/office/drawing/2014/main" id="{AEEC8826-4462-4DCB-B2EA-D1397F681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317" y="926011"/>
            <a:ext cx="1991312" cy="1566117"/>
          </a:xfrm>
          <a:prstGeom prst="wedgeRoundRectCallout">
            <a:avLst>
              <a:gd name="adj1" fmla="val -21761"/>
              <a:gd name="adj2" fmla="val 6563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There are </a:t>
            </a:r>
            <a:br>
              <a:rPr lang="en-US" altLang="en-US" sz="2400" dirty="0"/>
            </a:br>
            <a:r>
              <a:rPr lang="en-US" altLang="en-US" sz="2400" dirty="0"/>
              <a:t>2</a:t>
            </a:r>
            <a:r>
              <a:rPr lang="en-US" altLang="en-US" sz="2400" baseline="30000" dirty="0"/>
              <a:t>2</a:t>
            </a:r>
            <a:r>
              <a:rPr lang="en-US" altLang="en-US" sz="2400" dirty="0"/>
              <a:t> cases!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Let's narrow</a:t>
            </a:r>
            <a:br>
              <a:rPr lang="en-US" altLang="en-US" sz="2400" dirty="0"/>
            </a:br>
            <a:r>
              <a:rPr lang="en-US" altLang="en-US" sz="2400" dirty="0"/>
              <a:t>them to 2.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734368D-EAED-44AF-8794-7C1E2399377A}"/>
              </a:ext>
            </a:extLst>
          </p:cNvPr>
          <p:cNvGrpSpPr/>
          <p:nvPr/>
        </p:nvGrpSpPr>
        <p:grpSpPr>
          <a:xfrm>
            <a:off x="114988" y="4343400"/>
            <a:ext cx="8974749" cy="1239361"/>
            <a:chOff x="114988" y="4343400"/>
            <a:chExt cx="8974749" cy="1239361"/>
          </a:xfrm>
        </p:grpSpPr>
        <p:pic>
          <p:nvPicPr>
            <p:cNvPr id="87" name="Picture 86">
              <a:extLst>
                <a:ext uri="{FF2B5EF4-FFF2-40B4-BE49-F238E27FC236}">
                  <a16:creationId xmlns:a16="http://schemas.microsoft.com/office/drawing/2014/main" id="{003B489C-DA45-4A51-8E36-3C1C42545A4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0327"/>
            <a:stretch/>
          </p:blipFill>
          <p:spPr>
            <a:xfrm>
              <a:off x="114988" y="4343400"/>
              <a:ext cx="8974749" cy="368995"/>
            </a:xfrm>
            <a:prstGeom prst="rect">
              <a:avLst/>
            </a:prstGeom>
          </p:spPr>
        </p:pic>
        <p:sp>
          <p:nvSpPr>
            <p:cNvPr id="88" name="Left-Right Arrow 7">
              <a:extLst>
                <a:ext uri="{FF2B5EF4-FFF2-40B4-BE49-F238E27FC236}">
                  <a16:creationId xmlns:a16="http://schemas.microsoft.com/office/drawing/2014/main" id="{CE36FFB0-00E9-428D-BF6B-91F422E9E834}"/>
                </a:ext>
              </a:extLst>
            </p:cNvPr>
            <p:cNvSpPr/>
            <p:nvPr/>
          </p:nvSpPr>
          <p:spPr bwMode="auto">
            <a:xfrm>
              <a:off x="4191000" y="4352715"/>
              <a:ext cx="762000" cy="304800"/>
            </a:xfrm>
            <a:prstGeom prst="leftRightArrow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04A8B57F-5861-4635-97D9-092BD1C22D32}"/>
                </a:ext>
              </a:extLst>
            </p:cNvPr>
            <p:cNvSpPr/>
            <p:nvPr/>
          </p:nvSpPr>
          <p:spPr>
            <a:xfrm>
              <a:off x="1981200" y="5104784"/>
              <a:ext cx="253793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S</a:t>
              </a:r>
              <a:r>
                <a:rPr lang="en-US" altLang="en-US" sz="2400" baseline="-25000" dirty="0">
                  <a:solidFill>
                    <a:schemeClr val="tx2"/>
                  </a:solidFill>
                  <a:cs typeface="Times New Roman" panose="02020603050405020304" pitchFamily="18" charset="0"/>
                  <a:sym typeface="Wingdings" panose="05000000000000000000" pitchFamily="2" charset="2"/>
                </a:rPr>
                <a:t>CP</a:t>
              </a:r>
              <a:r>
                <a:rPr lang="en-CA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= Map(S</a:t>
              </a:r>
              <a:r>
                <a:rPr lang="en-US" altLang="en-US" sz="2400" baseline="-25000" dirty="0">
                  <a:solidFill>
                    <a:schemeClr val="tx2"/>
                  </a:solidFill>
                  <a:sym typeface="Wingdings" panose="05000000000000000000" pitchFamily="2" charset="2"/>
                </a:rPr>
                <a:t>C-SAT</a:t>
              </a:r>
              <a:r>
                <a:rPr lang="en-CA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))</a:t>
              </a: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9C87FE81-1A7C-4BD6-A400-48297389F56E}"/>
                </a:ext>
              </a:extLst>
            </p:cNvPr>
            <p:cNvSpPr/>
            <p:nvPr/>
          </p:nvSpPr>
          <p:spPr>
            <a:xfrm>
              <a:off x="4425576" y="5121096"/>
              <a:ext cx="308045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&amp; S</a:t>
              </a:r>
              <a:r>
                <a:rPr lang="en-US" altLang="en-US" sz="2400" baseline="-25000" dirty="0">
                  <a:solidFill>
                    <a:schemeClr val="tx2"/>
                  </a:solidFill>
                  <a:sym typeface="Wingdings" panose="05000000000000000000" pitchFamily="2" charset="2"/>
                </a:rPr>
                <a:t>C-SAT</a:t>
              </a:r>
              <a:r>
                <a:rPr lang="en-CA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= Map</a:t>
              </a:r>
              <a:r>
                <a:rPr lang="en-CA" altLang="en-US" sz="2400" baseline="300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-1</a:t>
              </a:r>
              <a:r>
                <a:rPr lang="en-CA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(S</a:t>
              </a:r>
              <a:r>
                <a:rPr lang="en-US" altLang="en-US" sz="2400" baseline="-25000" dirty="0">
                  <a:solidFill>
                    <a:schemeClr val="tx2"/>
                  </a:solidFill>
                  <a:sym typeface="Wingdings" panose="05000000000000000000" pitchFamily="2" charset="2"/>
                </a:rPr>
                <a:t>CP</a:t>
              </a:r>
              <a:r>
                <a:rPr lang="en-CA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))</a:t>
              </a:r>
              <a:endParaRPr lang="en-US" sz="2400" dirty="0">
                <a:solidFill>
                  <a:schemeClr val="tx2"/>
                </a:solidFill>
              </a:endParaRPr>
            </a:p>
          </p:txBody>
        </p:sp>
      </p:grpSp>
      <p:sp>
        <p:nvSpPr>
          <p:cNvPr id="91" name="Left-Right Arrow 7">
            <a:extLst>
              <a:ext uri="{FF2B5EF4-FFF2-40B4-BE49-F238E27FC236}">
                <a16:creationId xmlns:a16="http://schemas.microsoft.com/office/drawing/2014/main" id="{A2569B42-CB0F-408F-9700-202277A50F98}"/>
              </a:ext>
            </a:extLst>
          </p:cNvPr>
          <p:cNvSpPr/>
          <p:nvPr/>
        </p:nvSpPr>
        <p:spPr bwMode="auto">
          <a:xfrm>
            <a:off x="4088880" y="2832259"/>
            <a:ext cx="301712" cy="147689"/>
          </a:xfrm>
          <a:prstGeom prst="leftRightArrow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Left-Right Arrow 7">
            <a:extLst>
              <a:ext uri="{FF2B5EF4-FFF2-40B4-BE49-F238E27FC236}">
                <a16:creationId xmlns:a16="http://schemas.microsoft.com/office/drawing/2014/main" id="{90D90447-A7BB-4B15-87D1-B31F64E55D89}"/>
              </a:ext>
            </a:extLst>
          </p:cNvPr>
          <p:cNvSpPr/>
          <p:nvPr/>
        </p:nvSpPr>
        <p:spPr bwMode="auto">
          <a:xfrm>
            <a:off x="4084320" y="1648746"/>
            <a:ext cx="307328" cy="126714"/>
          </a:xfrm>
          <a:prstGeom prst="leftRightArrow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4" name="Left-Right Arrow 7">
            <a:extLst>
              <a:ext uri="{FF2B5EF4-FFF2-40B4-BE49-F238E27FC236}">
                <a16:creationId xmlns:a16="http://schemas.microsoft.com/office/drawing/2014/main" id="{548D0E41-82D9-4066-8590-2C6ABAF7495E}"/>
              </a:ext>
            </a:extLst>
          </p:cNvPr>
          <p:cNvSpPr/>
          <p:nvPr/>
        </p:nvSpPr>
        <p:spPr bwMode="auto">
          <a:xfrm rot="16200000">
            <a:off x="4662644" y="2237765"/>
            <a:ext cx="281842" cy="113390"/>
          </a:xfrm>
          <a:prstGeom prst="leftRightArrow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1513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0D816141-D830-452C-BCA5-1DAA6DBF3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70725AFD-F556-4AC1-BA3A-8B8C920CDEE2}"/>
              </a:ext>
            </a:extLst>
          </p:cNvPr>
          <p:cNvGrpSpPr/>
          <p:nvPr/>
        </p:nvGrpSpPr>
        <p:grpSpPr>
          <a:xfrm>
            <a:off x="201317" y="72569"/>
            <a:ext cx="5397727" cy="3520276"/>
            <a:chOff x="201317" y="72569"/>
            <a:chExt cx="5397727" cy="3520276"/>
          </a:xfrm>
        </p:grpSpPr>
        <p:grpSp>
          <p:nvGrpSpPr>
            <p:cNvPr id="52" name="Group 5"/>
            <p:cNvGrpSpPr>
              <a:grpSpLocks/>
            </p:cNvGrpSpPr>
            <p:nvPr/>
          </p:nvGrpSpPr>
          <p:grpSpPr bwMode="auto">
            <a:xfrm>
              <a:off x="228600" y="72569"/>
              <a:ext cx="973995" cy="1068026"/>
              <a:chOff x="2013" y="2206"/>
              <a:chExt cx="679" cy="1010"/>
            </a:xfrm>
          </p:grpSpPr>
          <p:sp>
            <p:nvSpPr>
              <p:cNvPr id="53" name="Freeform 6"/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grpSp>
            <p:nvGrpSpPr>
              <p:cNvPr id="54" name="Group 7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55" name="Freeform 8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 9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10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11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 12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3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4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algn="l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algn="l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algn="l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algn="l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Oval 1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algn="l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algn="l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algn="l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algn="l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Oval 1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algn="l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algn="l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algn="l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algn="l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Oval 1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algn="l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algn="l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algn="l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algn="l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Oval 19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algn="l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algn="l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algn="l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algn="l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Rounded MT Bold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Oval 20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algn="l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algn="l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algn="l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algn="l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D25BB01-A84F-4D1C-9E8D-621D5A9A6331}"/>
                </a:ext>
              </a:extLst>
            </p:cNvPr>
            <p:cNvGrpSpPr/>
            <p:nvPr/>
          </p:nvGrpSpPr>
          <p:grpSpPr>
            <a:xfrm>
              <a:off x="2971800" y="1154126"/>
              <a:ext cx="2514600" cy="2315597"/>
              <a:chOff x="2971800" y="1154126"/>
              <a:chExt cx="2514600" cy="2315597"/>
            </a:xfrm>
          </p:grpSpPr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234C5D06-06C7-4A74-8EE9-A2A93D49C64F}"/>
                  </a:ext>
                </a:extLst>
              </p:cNvPr>
              <p:cNvCxnSpPr>
                <a:stCxn id="6" idx="1"/>
                <a:endCxn id="6" idx="3"/>
              </p:cNvCxnSpPr>
              <p:nvPr/>
            </p:nvCxnSpPr>
            <p:spPr bwMode="auto">
              <a:xfrm>
                <a:off x="2971800" y="2311925"/>
                <a:ext cx="2514600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42D82D50-1958-4B04-8AA2-350A00DFE6FA}"/>
                  </a:ext>
                </a:extLst>
              </p:cNvPr>
              <p:cNvCxnSpPr>
                <a:stCxn id="6" idx="0"/>
                <a:endCxn id="6" idx="2"/>
              </p:cNvCxnSpPr>
              <p:nvPr/>
            </p:nvCxnSpPr>
            <p:spPr bwMode="auto">
              <a:xfrm>
                <a:off x="4229100" y="1154126"/>
                <a:ext cx="0" cy="2315597"/>
              </a:xfrm>
              <a:prstGeom prst="line">
                <a:avLst/>
              </a:prstGeom>
              <a:noFill/>
              <a:ln w="25400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0B918125-4B8D-4F39-B060-5A04EB743E55}"/>
                  </a:ext>
                </a:extLst>
              </p:cNvPr>
              <p:cNvSpPr/>
              <p:nvPr/>
            </p:nvSpPr>
            <p:spPr bwMode="auto">
              <a:xfrm>
                <a:off x="2971800" y="1154126"/>
                <a:ext cx="2514600" cy="2315597"/>
              </a:xfrm>
              <a:prstGeom prst="rect">
                <a:avLst/>
              </a:prstGeom>
              <a:noFill/>
              <a:ln w="25400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4693053-9530-4F62-9C55-770F10B29872}"/>
                </a:ext>
              </a:extLst>
            </p:cNvPr>
            <p:cNvSpPr/>
            <p:nvPr/>
          </p:nvSpPr>
          <p:spPr>
            <a:xfrm>
              <a:off x="3042639" y="718965"/>
              <a:ext cx="115825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400" dirty="0"/>
                <a:t>C-SAT</a:t>
              </a:r>
              <a:endParaRPr lang="en-CA" sz="1600" dirty="0"/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3F531EB5-ECC1-496D-B2F3-4E7D7B35FC55}"/>
                </a:ext>
              </a:extLst>
            </p:cNvPr>
            <p:cNvSpPr/>
            <p:nvPr/>
          </p:nvSpPr>
          <p:spPr>
            <a:xfrm>
              <a:off x="4299001" y="696926"/>
              <a:ext cx="1080529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400" dirty="0"/>
                <a:t>Card-P</a:t>
              </a:r>
              <a:endParaRPr lang="en-CA" sz="1600" dirty="0"/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45C4BBAF-519D-4E10-A177-89D262FB7585}"/>
                </a:ext>
              </a:extLst>
            </p:cNvPr>
            <p:cNvSpPr/>
            <p:nvPr/>
          </p:nvSpPr>
          <p:spPr>
            <a:xfrm>
              <a:off x="2667446" y="1464868"/>
              <a:ext cx="38055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400" dirty="0"/>
                <a:t>I</a:t>
              </a:r>
              <a:endParaRPr lang="en-CA" sz="1600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ADD84FEC-DAC8-415E-9343-4B9422B9AB6E}"/>
                </a:ext>
              </a:extLst>
            </p:cNvPr>
            <p:cNvSpPr/>
            <p:nvPr/>
          </p:nvSpPr>
          <p:spPr>
            <a:xfrm>
              <a:off x="2650637" y="2649283"/>
              <a:ext cx="38055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400" dirty="0"/>
                <a:t>S</a:t>
              </a:r>
              <a:endParaRPr lang="en-CA" sz="1600" dirty="0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A421C142-04FF-49E4-9E9D-FA04794974AC}"/>
                </a:ext>
              </a:extLst>
            </p:cNvPr>
            <p:cNvGrpSpPr/>
            <p:nvPr/>
          </p:nvGrpSpPr>
          <p:grpSpPr>
            <a:xfrm>
              <a:off x="2971800" y="1154126"/>
              <a:ext cx="1487556" cy="1157799"/>
              <a:chOff x="2971800" y="1154126"/>
              <a:chExt cx="1487556" cy="1157799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F6AA8C6B-301A-47E3-92C5-6E3094D46F57}"/>
                  </a:ext>
                </a:extLst>
              </p:cNvPr>
              <p:cNvGrpSpPr/>
              <p:nvPr/>
            </p:nvGrpSpPr>
            <p:grpSpPr>
              <a:xfrm>
                <a:off x="2994992" y="1232452"/>
                <a:ext cx="1464364" cy="959610"/>
                <a:chOff x="2994992" y="1232452"/>
                <a:chExt cx="1464364" cy="959610"/>
              </a:xfrm>
            </p:grpSpPr>
            <p:sp>
              <p:nvSpPr>
                <p:cNvPr id="134" name="Rectangle 133">
                  <a:extLst>
                    <a:ext uri="{FF2B5EF4-FFF2-40B4-BE49-F238E27FC236}">
                      <a16:creationId xmlns:a16="http://schemas.microsoft.com/office/drawing/2014/main" id="{331FC216-0534-4A40-9154-1AA38B549138}"/>
                    </a:ext>
                  </a:extLst>
                </p:cNvPr>
                <p:cNvSpPr/>
                <p:nvPr/>
              </p:nvSpPr>
              <p:spPr>
                <a:xfrm>
                  <a:off x="3516543" y="1822730"/>
                  <a:ext cx="942813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US" sz="1800" dirty="0">
                      <a:solidFill>
                        <a:srgbClr val="FF00FF"/>
                      </a:solidFill>
                    </a:rPr>
                    <a:t>neg</a:t>
                  </a:r>
                  <a:endParaRPr lang="en-CA" sz="1800" dirty="0">
                    <a:solidFill>
                      <a:srgbClr val="FF00FF"/>
                    </a:solidFill>
                  </a:endParaRPr>
                </a:p>
              </p:txBody>
            </p:sp>
            <p:sp>
              <p:nvSpPr>
                <p:cNvPr id="142" name="Rectangle 141">
                  <a:extLst>
                    <a:ext uri="{FF2B5EF4-FFF2-40B4-BE49-F238E27FC236}">
                      <a16:creationId xmlns:a16="http://schemas.microsoft.com/office/drawing/2014/main" id="{D2529AB8-EF6D-4557-AE7D-35C7E8A92915}"/>
                    </a:ext>
                  </a:extLst>
                </p:cNvPr>
                <p:cNvSpPr/>
                <p:nvPr/>
              </p:nvSpPr>
              <p:spPr>
                <a:xfrm>
                  <a:off x="2994992" y="1232452"/>
                  <a:ext cx="940298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US" sz="1800" dirty="0">
                      <a:solidFill>
                        <a:srgbClr val="66FF66"/>
                      </a:solidFill>
                    </a:rPr>
                    <a:t>not neg</a:t>
                  </a:r>
                  <a:endParaRPr lang="en-CA" sz="1800" dirty="0">
                    <a:solidFill>
                      <a:srgbClr val="66FF66"/>
                    </a:solidFill>
                  </a:endParaRPr>
                </a:p>
              </p:txBody>
            </p:sp>
          </p:grp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05D1F254-0989-4383-832D-CD98A6B1B6D5}"/>
                  </a:ext>
                </a:extLst>
              </p:cNvPr>
              <p:cNvCxnSpPr/>
              <p:nvPr/>
            </p:nvCxnSpPr>
            <p:spPr bwMode="auto">
              <a:xfrm flipV="1">
                <a:off x="2971800" y="1154126"/>
                <a:ext cx="1257300" cy="1157799"/>
              </a:xfrm>
              <a:prstGeom prst="line">
                <a:avLst/>
              </a:prstGeom>
              <a:noFill/>
              <a:ln w="25400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AAD3A0E4-2946-4173-8AF0-4FCB58BACF10}"/>
                </a:ext>
              </a:extLst>
            </p:cNvPr>
            <p:cNvGrpSpPr/>
            <p:nvPr/>
          </p:nvGrpSpPr>
          <p:grpSpPr>
            <a:xfrm>
              <a:off x="4249271" y="2311925"/>
              <a:ext cx="1237129" cy="1128202"/>
              <a:chOff x="4249271" y="2311925"/>
              <a:chExt cx="1237129" cy="1128202"/>
            </a:xfrm>
          </p:grpSpPr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F27D72FC-E508-45A9-A486-5767DF55A8D3}"/>
                  </a:ext>
                </a:extLst>
              </p:cNvPr>
              <p:cNvGrpSpPr/>
              <p:nvPr/>
            </p:nvGrpSpPr>
            <p:grpSpPr>
              <a:xfrm>
                <a:off x="4308962" y="2391863"/>
                <a:ext cx="1060642" cy="1034674"/>
                <a:chOff x="4308962" y="2391863"/>
                <a:chExt cx="1060642" cy="1034674"/>
              </a:xfrm>
            </p:grpSpPr>
            <p:sp>
              <p:nvSpPr>
                <p:cNvPr id="132" name="Rectangle 131">
                  <a:extLst>
                    <a:ext uri="{FF2B5EF4-FFF2-40B4-BE49-F238E27FC236}">
                      <a16:creationId xmlns:a16="http://schemas.microsoft.com/office/drawing/2014/main" id="{207FF1D1-9C8A-45E1-B9B0-ABA917A06B50}"/>
                    </a:ext>
                  </a:extLst>
                </p:cNvPr>
                <p:cNvSpPr/>
                <p:nvPr/>
              </p:nvSpPr>
              <p:spPr>
                <a:xfrm>
                  <a:off x="4308962" y="2391863"/>
                  <a:ext cx="706986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l-GR" altLang="en-US" sz="1800" dirty="0">
                      <a:solidFill>
                        <a:srgbClr val="66FF66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⌐</a:t>
                  </a:r>
                  <a:r>
                    <a:rPr lang="en-CA" sz="1800" dirty="0">
                      <a:solidFill>
                        <a:srgbClr val="66FF66"/>
                      </a:solidFill>
                    </a:rPr>
                    <a:t>flip</a:t>
                  </a:r>
                  <a:endParaRPr lang="en-CA" sz="18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35" name="Rectangle 134">
                  <a:extLst>
                    <a:ext uri="{FF2B5EF4-FFF2-40B4-BE49-F238E27FC236}">
                      <a16:creationId xmlns:a16="http://schemas.microsoft.com/office/drawing/2014/main" id="{3C0616F6-8278-4D32-B78D-27798CA98C73}"/>
                    </a:ext>
                  </a:extLst>
                </p:cNvPr>
                <p:cNvSpPr/>
                <p:nvPr/>
              </p:nvSpPr>
              <p:spPr>
                <a:xfrm>
                  <a:off x="4761667" y="3057205"/>
                  <a:ext cx="607937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CA" sz="1800" dirty="0">
                      <a:solidFill>
                        <a:srgbClr val="FF00FF"/>
                      </a:solidFill>
                    </a:rPr>
                    <a:t>flip</a:t>
                  </a:r>
                  <a:endParaRPr lang="en-CA" sz="1800" dirty="0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endParaRPr>
                </a:p>
              </p:txBody>
            </p:sp>
          </p:grp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2E74E00D-CB33-462D-9CC3-E1A0B7B16C21}"/>
                  </a:ext>
                </a:extLst>
              </p:cNvPr>
              <p:cNvCxnSpPr>
                <a:cxnSpLocks/>
                <a:endCxn id="6" idx="3"/>
              </p:cNvCxnSpPr>
              <p:nvPr/>
            </p:nvCxnSpPr>
            <p:spPr bwMode="auto">
              <a:xfrm flipV="1">
                <a:off x="4249271" y="2311925"/>
                <a:ext cx="1237129" cy="1128202"/>
              </a:xfrm>
              <a:prstGeom prst="line">
                <a:avLst/>
              </a:prstGeom>
              <a:noFill/>
              <a:ln w="25400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2BADF30A-FF69-4A8B-8E09-C23289109A6A}"/>
                </a:ext>
              </a:extLst>
            </p:cNvPr>
            <p:cNvSpPr/>
            <p:nvPr/>
          </p:nvSpPr>
          <p:spPr>
            <a:xfrm>
              <a:off x="3234627" y="1520468"/>
              <a:ext cx="75367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800" dirty="0"/>
                <a:t>x</a:t>
              </a:r>
              <a:r>
                <a:rPr lang="en-CA" sz="1800" dirty="0"/>
                <a:t> in C</a:t>
              </a: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CBC4E33-F038-487F-ADCD-7E1ED3D59DE4}"/>
                </a:ext>
              </a:extLst>
            </p:cNvPr>
            <p:cNvGrpSpPr/>
            <p:nvPr/>
          </p:nvGrpSpPr>
          <p:grpSpPr>
            <a:xfrm>
              <a:off x="4191000" y="1024071"/>
              <a:ext cx="1408044" cy="1338129"/>
              <a:chOff x="4191000" y="1024071"/>
              <a:chExt cx="1408044" cy="1338129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8A9435E5-C6B9-40F9-B5C0-A09E625379FE}"/>
                  </a:ext>
                </a:extLst>
              </p:cNvPr>
              <p:cNvGrpSpPr/>
              <p:nvPr/>
            </p:nvGrpSpPr>
            <p:grpSpPr>
              <a:xfrm>
                <a:off x="4191000" y="1024071"/>
                <a:ext cx="1408044" cy="1338129"/>
                <a:chOff x="4191000" y="1024071"/>
                <a:chExt cx="1408044" cy="1338129"/>
              </a:xfrm>
            </p:grpSpPr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ACAC01A9-90BA-4C23-B0A3-702F6F59772A}"/>
                    </a:ext>
                  </a:extLst>
                </p:cNvPr>
                <p:cNvSpPr/>
                <p:nvPr/>
              </p:nvSpPr>
              <p:spPr>
                <a:xfrm>
                  <a:off x="4191000" y="1024071"/>
                  <a:ext cx="979564" cy="646331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CA" sz="1800" dirty="0" err="1">
                      <a:solidFill>
                        <a:srgbClr val="66FF66"/>
                      </a:solidFill>
                    </a:rPr>
                    <a:t>nonhole</a:t>
                  </a:r>
                  <a:r>
                    <a:rPr lang="en-CA" sz="1800" dirty="0">
                      <a:solidFill>
                        <a:srgbClr val="66FF66"/>
                      </a:solidFill>
                    </a:rPr>
                    <a:t> </a:t>
                  </a:r>
                </a:p>
                <a:p>
                  <a:pPr algn="ctr"/>
                  <a:r>
                    <a:rPr lang="en-CA" sz="1800" dirty="0">
                      <a:solidFill>
                        <a:srgbClr val="66FF66"/>
                      </a:solidFill>
                    </a:rPr>
                    <a:t>left</a:t>
                  </a:r>
                  <a:endParaRPr lang="en-US" sz="1800" dirty="0">
                    <a:solidFill>
                      <a:srgbClr val="66FF66"/>
                    </a:solidFill>
                  </a:endParaRPr>
                </a:p>
              </p:txBody>
            </p:sp>
            <p:sp>
              <p:nvSpPr>
                <p:cNvPr id="153" name="Rectangle 152">
                  <a:extLst>
                    <a:ext uri="{FF2B5EF4-FFF2-40B4-BE49-F238E27FC236}">
                      <a16:creationId xmlns:a16="http://schemas.microsoft.com/office/drawing/2014/main" id="{CE37AA85-57CF-4A80-BCF2-A4A4DA3494B8}"/>
                    </a:ext>
                  </a:extLst>
                </p:cNvPr>
                <p:cNvSpPr/>
                <p:nvPr/>
              </p:nvSpPr>
              <p:spPr>
                <a:xfrm>
                  <a:off x="4619480" y="1715869"/>
                  <a:ext cx="979564" cy="646331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CA" sz="1800" dirty="0" err="1">
                      <a:solidFill>
                        <a:srgbClr val="FF00FF"/>
                      </a:solidFill>
                    </a:rPr>
                    <a:t>nonhole</a:t>
                  </a:r>
                  <a:r>
                    <a:rPr lang="en-CA" sz="1800" dirty="0">
                      <a:solidFill>
                        <a:srgbClr val="FF00FF"/>
                      </a:solidFill>
                    </a:rPr>
                    <a:t> </a:t>
                  </a:r>
                </a:p>
                <a:p>
                  <a:pPr algn="ctr"/>
                  <a:r>
                    <a:rPr lang="en-CA" sz="1800" dirty="0">
                      <a:solidFill>
                        <a:srgbClr val="FF00FF"/>
                      </a:solidFill>
                    </a:rPr>
                    <a:t>right</a:t>
                  </a:r>
                  <a:endParaRPr lang="en-US" sz="1800" dirty="0">
                    <a:solidFill>
                      <a:srgbClr val="FF00FF"/>
                    </a:solidFill>
                  </a:endParaRPr>
                </a:p>
              </p:txBody>
            </p:sp>
          </p:grp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8C6A00F0-8A91-47E0-87AC-8F57B40196C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230756" y="1169504"/>
                <a:ext cx="1237129" cy="1128202"/>
              </a:xfrm>
              <a:prstGeom prst="line">
                <a:avLst/>
              </a:prstGeom>
              <a:noFill/>
              <a:ln w="25400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A57714C-51C8-4E70-AD77-94210A9443DA}"/>
                </a:ext>
              </a:extLst>
            </p:cNvPr>
            <p:cNvGrpSpPr/>
            <p:nvPr/>
          </p:nvGrpSpPr>
          <p:grpSpPr>
            <a:xfrm>
              <a:off x="2977063" y="2314050"/>
              <a:ext cx="1237129" cy="1128202"/>
              <a:chOff x="2977063" y="2314050"/>
              <a:chExt cx="1237129" cy="1128202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ED8E5D69-0B65-4684-A5AB-DFD90A9F6715}"/>
                  </a:ext>
                </a:extLst>
              </p:cNvPr>
              <p:cNvGrpSpPr/>
              <p:nvPr/>
            </p:nvGrpSpPr>
            <p:grpSpPr>
              <a:xfrm>
                <a:off x="3110641" y="2416022"/>
                <a:ext cx="1080359" cy="923526"/>
                <a:chOff x="3110641" y="2416022"/>
                <a:chExt cx="1080359" cy="923526"/>
              </a:xfrm>
            </p:grpSpPr>
            <p:sp>
              <p:nvSpPr>
                <p:cNvPr id="140" name="Rectangle 139">
                  <a:extLst>
                    <a:ext uri="{FF2B5EF4-FFF2-40B4-BE49-F238E27FC236}">
                      <a16:creationId xmlns:a16="http://schemas.microsoft.com/office/drawing/2014/main" id="{D910A663-55B9-492B-9D5B-CE5526821301}"/>
                    </a:ext>
                  </a:extLst>
                </p:cNvPr>
                <p:cNvSpPr/>
                <p:nvPr/>
              </p:nvSpPr>
              <p:spPr>
                <a:xfrm>
                  <a:off x="3110641" y="2416022"/>
                  <a:ext cx="753671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US" sz="1800" dirty="0">
                      <a:solidFill>
                        <a:srgbClr val="66FF66"/>
                      </a:solidFill>
                    </a:rPr>
                    <a:t>  </a:t>
                  </a:r>
                  <a:r>
                    <a:rPr lang="en-CA" sz="1800" dirty="0">
                      <a:solidFill>
                        <a:srgbClr val="66FF66"/>
                      </a:solidFill>
                    </a:rPr>
                    <a:t>T</a:t>
                  </a:r>
                </a:p>
              </p:txBody>
            </p:sp>
            <p:sp>
              <p:nvSpPr>
                <p:cNvPr id="141" name="Rectangle 140">
                  <a:extLst>
                    <a:ext uri="{FF2B5EF4-FFF2-40B4-BE49-F238E27FC236}">
                      <a16:creationId xmlns:a16="http://schemas.microsoft.com/office/drawing/2014/main" id="{893FC61B-F1F2-44EB-B389-F501C28BC40F}"/>
                    </a:ext>
                  </a:extLst>
                </p:cNvPr>
                <p:cNvSpPr/>
                <p:nvPr/>
              </p:nvSpPr>
              <p:spPr>
                <a:xfrm>
                  <a:off x="3611463" y="2970216"/>
                  <a:ext cx="579537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l"/>
                  <a:r>
                    <a:rPr lang="en-US" sz="1800" dirty="0">
                      <a:solidFill>
                        <a:srgbClr val="FF00FF"/>
                      </a:solidFill>
                    </a:rPr>
                    <a:t>  </a:t>
                  </a:r>
                  <a:r>
                    <a:rPr lang="en-CA" sz="1800" dirty="0">
                      <a:solidFill>
                        <a:srgbClr val="FF00FF"/>
                      </a:solidFill>
                    </a:rPr>
                    <a:t>F</a:t>
                  </a:r>
                </a:p>
              </p:txBody>
            </p:sp>
          </p:grp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868C1C81-FF3B-4981-B8AA-AEF879D749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977063" y="2314050"/>
                <a:ext cx="1237129" cy="1128202"/>
              </a:xfrm>
              <a:prstGeom prst="line">
                <a:avLst/>
              </a:prstGeom>
              <a:noFill/>
              <a:ln w="25400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65" name="Rectangle 164">
              <a:extLst>
                <a:ext uri="{FF2B5EF4-FFF2-40B4-BE49-F238E27FC236}">
                  <a16:creationId xmlns:a16="http://schemas.microsoft.com/office/drawing/2014/main" id="{4B45F601-2605-401A-89A5-8C86023839A8}"/>
                </a:ext>
              </a:extLst>
            </p:cNvPr>
            <p:cNvSpPr/>
            <p:nvPr/>
          </p:nvSpPr>
          <p:spPr>
            <a:xfrm>
              <a:off x="3289852" y="2665416"/>
              <a:ext cx="75367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800" dirty="0"/>
                <a:t>var x</a:t>
              </a:r>
              <a:endParaRPr lang="en-CA" sz="1800" dirty="0"/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958475F7-27D8-4FB9-ACB2-4050A10155F3}"/>
                </a:ext>
              </a:extLst>
            </p:cNvPr>
            <p:cNvSpPr/>
            <p:nvPr/>
          </p:nvSpPr>
          <p:spPr>
            <a:xfrm>
              <a:off x="4210884" y="1477586"/>
              <a:ext cx="1295397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1800" dirty="0">
                  <a:sym typeface="Symbol" panose="05050102010706020507" pitchFamily="18" charset="2"/>
                </a:rPr>
                <a:t>c</a:t>
              </a:r>
              <a:r>
                <a:rPr lang="en-CA" sz="1800" dirty="0"/>
                <a:t>ard z row r</a:t>
              </a:r>
              <a:endParaRPr lang="en-US" sz="1800" dirty="0"/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39DC3B7C-7A87-4B9F-96F7-DCCE5E419063}"/>
                </a:ext>
              </a:extLst>
            </p:cNvPr>
            <p:cNvSpPr/>
            <p:nvPr/>
          </p:nvSpPr>
          <p:spPr>
            <a:xfrm>
              <a:off x="4522305" y="2680252"/>
              <a:ext cx="85722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1800" dirty="0">
                  <a:sym typeface="Symbol" panose="05050102010706020507" pitchFamily="18" charset="2"/>
                </a:rPr>
                <a:t>c</a:t>
              </a:r>
              <a:r>
                <a:rPr lang="en-CA" sz="1800" dirty="0"/>
                <a:t>ard z</a:t>
              </a:r>
              <a:endParaRPr lang="en-US" sz="1800" dirty="0"/>
            </a:p>
          </p:txBody>
        </p:sp>
        <p:grpSp>
          <p:nvGrpSpPr>
            <p:cNvPr id="174" name="Group 29">
              <a:extLst>
                <a:ext uri="{FF2B5EF4-FFF2-40B4-BE49-F238E27FC236}">
                  <a16:creationId xmlns:a16="http://schemas.microsoft.com/office/drawing/2014/main" id="{D2155180-F054-498A-BECB-7AB5471FE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47" y="2716919"/>
              <a:ext cx="778953" cy="875926"/>
              <a:chOff x="2065" y="1551"/>
              <a:chExt cx="1628" cy="1988"/>
            </a:xfrm>
          </p:grpSpPr>
          <p:sp>
            <p:nvSpPr>
              <p:cNvPr id="175" name="Freeform 30">
                <a:extLst>
                  <a:ext uri="{FF2B5EF4-FFF2-40B4-BE49-F238E27FC236}">
                    <a16:creationId xmlns:a16="http://schemas.microsoft.com/office/drawing/2014/main" id="{6F31B406-6DED-4618-B8D9-C2141FD11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31">
                <a:extLst>
                  <a:ext uri="{FF2B5EF4-FFF2-40B4-BE49-F238E27FC236}">
                    <a16:creationId xmlns:a16="http://schemas.microsoft.com/office/drawing/2014/main" id="{A0122FCE-7790-4E50-A64A-2727D6313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32">
                <a:extLst>
                  <a:ext uri="{FF2B5EF4-FFF2-40B4-BE49-F238E27FC236}">
                    <a16:creationId xmlns:a16="http://schemas.microsoft.com/office/drawing/2014/main" id="{8E5F8B91-DFE5-4A0D-8CA4-3F8EB91A9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33">
                <a:extLst>
                  <a:ext uri="{FF2B5EF4-FFF2-40B4-BE49-F238E27FC236}">
                    <a16:creationId xmlns:a16="http://schemas.microsoft.com/office/drawing/2014/main" id="{4468337E-5FFE-4849-99B9-8443864BB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34">
                <a:extLst>
                  <a:ext uri="{FF2B5EF4-FFF2-40B4-BE49-F238E27FC236}">
                    <a16:creationId xmlns:a16="http://schemas.microsoft.com/office/drawing/2014/main" id="{40FBDF8C-7C9A-421E-8FB4-C38D1583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35">
                <a:extLst>
                  <a:ext uri="{FF2B5EF4-FFF2-40B4-BE49-F238E27FC236}">
                    <a16:creationId xmlns:a16="http://schemas.microsoft.com/office/drawing/2014/main" id="{00A03DF5-9E11-4D1A-B990-26154CCEB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36">
                <a:extLst>
                  <a:ext uri="{FF2B5EF4-FFF2-40B4-BE49-F238E27FC236}">
                    <a16:creationId xmlns:a16="http://schemas.microsoft.com/office/drawing/2014/main" id="{4B532E82-8A67-4DD3-9F2B-D8A190FE4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37">
                <a:extLst>
                  <a:ext uri="{FF2B5EF4-FFF2-40B4-BE49-F238E27FC236}">
                    <a16:creationId xmlns:a16="http://schemas.microsoft.com/office/drawing/2014/main" id="{5AFF8FC0-0989-4153-9117-9CBC73EFF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38">
                <a:extLst>
                  <a:ext uri="{FF2B5EF4-FFF2-40B4-BE49-F238E27FC236}">
                    <a16:creationId xmlns:a16="http://schemas.microsoft.com/office/drawing/2014/main" id="{CA6B4814-8F43-4C4B-9989-594BBCBAB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39">
                <a:extLst>
                  <a:ext uri="{FF2B5EF4-FFF2-40B4-BE49-F238E27FC236}">
                    <a16:creationId xmlns:a16="http://schemas.microsoft.com/office/drawing/2014/main" id="{AD9E4DC7-9461-45DD-89FB-EC8573124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40">
                <a:extLst>
                  <a:ext uri="{FF2B5EF4-FFF2-40B4-BE49-F238E27FC236}">
                    <a16:creationId xmlns:a16="http://schemas.microsoft.com/office/drawing/2014/main" id="{22A205D5-8CDF-4619-B8AD-75D4D0716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41">
                <a:extLst>
                  <a:ext uri="{FF2B5EF4-FFF2-40B4-BE49-F238E27FC236}">
                    <a16:creationId xmlns:a16="http://schemas.microsoft.com/office/drawing/2014/main" id="{AE4CCB30-3D42-4694-8ABC-EB0F79970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42">
                <a:extLst>
                  <a:ext uri="{FF2B5EF4-FFF2-40B4-BE49-F238E27FC236}">
                    <a16:creationId xmlns:a16="http://schemas.microsoft.com/office/drawing/2014/main" id="{27133FDB-5F46-4BEE-8A38-020A91214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43">
                <a:extLst>
                  <a:ext uri="{FF2B5EF4-FFF2-40B4-BE49-F238E27FC236}">
                    <a16:creationId xmlns:a16="http://schemas.microsoft.com/office/drawing/2014/main" id="{BB20AB41-7ADD-4EBB-A792-BBA7DB490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44">
                <a:extLst>
                  <a:ext uri="{FF2B5EF4-FFF2-40B4-BE49-F238E27FC236}">
                    <a16:creationId xmlns:a16="http://schemas.microsoft.com/office/drawing/2014/main" id="{BCF3AC72-6197-4EAD-860F-903519BB2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45">
                <a:extLst>
                  <a:ext uri="{FF2B5EF4-FFF2-40B4-BE49-F238E27FC236}">
                    <a16:creationId xmlns:a16="http://schemas.microsoft.com/office/drawing/2014/main" id="{BD3487A7-060B-4267-9253-5AB9FF3AF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46">
                <a:extLst>
                  <a:ext uri="{FF2B5EF4-FFF2-40B4-BE49-F238E27FC236}">
                    <a16:creationId xmlns:a16="http://schemas.microsoft.com/office/drawing/2014/main" id="{908237B2-C641-4550-B6F7-714BA09E1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2" name="AutoShape 35">
              <a:extLst>
                <a:ext uri="{FF2B5EF4-FFF2-40B4-BE49-F238E27FC236}">
                  <a16:creationId xmlns:a16="http://schemas.microsoft.com/office/drawing/2014/main" id="{AEEC8826-4462-4DCB-B2EA-D1397F681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17" y="926011"/>
              <a:ext cx="1991312" cy="1566117"/>
            </a:xfrm>
            <a:prstGeom prst="wedgeRoundRectCallout">
              <a:avLst>
                <a:gd name="adj1" fmla="val -21761"/>
                <a:gd name="adj2" fmla="val 65631"/>
                <a:gd name="adj3" fmla="val 16667"/>
              </a:avLst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There are </a:t>
              </a:r>
              <a:br>
                <a:rPr lang="en-US" altLang="en-US" sz="2400" dirty="0"/>
              </a:br>
              <a:r>
                <a:rPr lang="en-US" altLang="en-US" sz="2400" dirty="0"/>
                <a:t>2 cases!</a:t>
              </a:r>
            </a:p>
          </p:txBody>
        </p:sp>
      </p:grpSp>
      <p:sp>
        <p:nvSpPr>
          <p:cNvPr id="99" name="AutoShape 38">
            <a:extLst>
              <a:ext uri="{FF2B5EF4-FFF2-40B4-BE49-F238E27FC236}">
                <a16:creationId xmlns:a16="http://schemas.microsoft.com/office/drawing/2014/main" id="{BF0C066F-7AFC-4B82-BCDE-1D5CA1E1A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014" y="3662066"/>
            <a:ext cx="4220385" cy="906100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I must now prove that</a:t>
            </a:r>
            <a:br>
              <a:rPr lang="en-CA" altLang="en-US" sz="2400" dirty="0">
                <a:latin typeface="+mj-lt"/>
              </a:rPr>
            </a:br>
            <a:r>
              <a:rPr lang="en-CA" altLang="en-US" sz="2400" dirty="0">
                <a:latin typeface="+mj-lt"/>
              </a:rPr>
              <a:t>   “S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sym typeface="Wingdings" panose="05000000000000000000" pitchFamily="2" charset="2"/>
              </a:rPr>
              <a:t>C-SAT</a:t>
            </a:r>
            <a:r>
              <a:rPr lang="en-CA" altLang="en-US" sz="2400" dirty="0">
                <a:latin typeface="+mj-lt"/>
              </a:rPr>
              <a:t> satisfies x in clause C”</a:t>
            </a: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63840606-EC21-4E64-927F-EA6D7D99A1E0}"/>
              </a:ext>
            </a:extLst>
          </p:cNvPr>
          <p:cNvSpPr/>
          <p:nvPr/>
        </p:nvSpPr>
        <p:spPr bwMode="auto">
          <a:xfrm>
            <a:off x="2041700" y="5839380"/>
            <a:ext cx="260765" cy="243368"/>
          </a:xfrm>
          <a:prstGeom prst="rect">
            <a:avLst/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AA4FE628-13C3-4099-99E5-15FD2612D60E}"/>
              </a:ext>
            </a:extLst>
          </p:cNvPr>
          <p:cNvSpPr/>
          <p:nvPr/>
        </p:nvSpPr>
        <p:spPr bwMode="auto">
          <a:xfrm>
            <a:off x="2508939" y="5840896"/>
            <a:ext cx="260765" cy="243368"/>
          </a:xfrm>
          <a:prstGeom prst="rect">
            <a:avLst/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CC447C6E-9889-4405-A75E-FF3580A56AEF}"/>
              </a:ext>
            </a:extLst>
          </p:cNvPr>
          <p:cNvSpPr/>
          <p:nvPr/>
        </p:nvSpPr>
        <p:spPr bwMode="auto">
          <a:xfrm>
            <a:off x="2272748" y="5037306"/>
            <a:ext cx="403263" cy="223805"/>
          </a:xfrm>
          <a:prstGeom prst="rect">
            <a:avLst/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094FEF42-A0A7-4B4F-A22D-3C0F3F43401A}"/>
              </a:ext>
            </a:extLst>
          </p:cNvPr>
          <p:cNvSpPr/>
          <p:nvPr/>
        </p:nvSpPr>
        <p:spPr bwMode="auto">
          <a:xfrm>
            <a:off x="2726735" y="5052074"/>
            <a:ext cx="403263" cy="223805"/>
          </a:xfrm>
          <a:prstGeom prst="rect">
            <a:avLst/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612B34-87ED-402F-8A9F-50D83B0C90C6}"/>
              </a:ext>
            </a:extLst>
          </p:cNvPr>
          <p:cNvGrpSpPr/>
          <p:nvPr/>
        </p:nvGrpSpPr>
        <p:grpSpPr>
          <a:xfrm>
            <a:off x="793750" y="4732635"/>
            <a:ext cx="3943350" cy="1990481"/>
            <a:chOff x="793750" y="4732635"/>
            <a:chExt cx="3943350" cy="1990481"/>
          </a:xfrm>
        </p:grpSpPr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C108D08D-B2F2-4431-AA5D-A8BEEEA06E46}"/>
                </a:ext>
              </a:extLst>
            </p:cNvPr>
            <p:cNvSpPr/>
            <p:nvPr/>
          </p:nvSpPr>
          <p:spPr>
            <a:xfrm>
              <a:off x="914400" y="4784124"/>
              <a:ext cx="3822700" cy="19389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CA" sz="2400" dirty="0">
                  <a:solidFill>
                    <a:schemeClr val="tx2"/>
                  </a:solidFill>
                </a:rPr>
                <a:t> </a:t>
              </a:r>
              <a:endParaRPr lang="en-CA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CA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  <a:r>
                <a:rPr lang="en-US" sz="1800" dirty="0"/>
                <a:t>(  a or ⌐b or               d       ) and </a:t>
              </a:r>
              <a:br>
                <a:rPr lang="en-US" sz="1800" dirty="0"/>
              </a:br>
              <a:r>
                <a:rPr lang="en-US" sz="1800" dirty="0"/>
                <a:t>      (⌐a or           ⌐c or     d or e) and </a:t>
              </a:r>
              <a:br>
                <a:rPr lang="en-US" sz="1800" dirty="0"/>
              </a:br>
              <a:r>
                <a:rPr lang="en-US" sz="1800" dirty="0"/>
                <a:t>      (            b or ⌐c or          ⌐e) and </a:t>
              </a:r>
              <a:br>
                <a:rPr lang="en-US" sz="1800" dirty="0"/>
              </a:br>
              <a:r>
                <a:rPr lang="en-US" sz="1800" dirty="0"/>
                <a:t>      (                      c or  ⌐d       ) and </a:t>
              </a:r>
              <a:br>
                <a:rPr lang="en-US" sz="1800" dirty="0"/>
              </a:br>
              <a:r>
                <a:rPr lang="en-US" sz="1800" dirty="0"/>
                <a:t>      (⌐a or           ⌐c or            e) </a:t>
              </a: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0BC3EBDD-59BD-4E43-8D05-B7DE90C23C46}"/>
                </a:ext>
              </a:extLst>
            </p:cNvPr>
            <p:cNvSpPr/>
            <p:nvPr/>
          </p:nvSpPr>
          <p:spPr bwMode="auto">
            <a:xfrm>
              <a:off x="1143000" y="5816426"/>
              <a:ext cx="3352800" cy="305990"/>
            </a:xfrm>
            <a:prstGeom prst="rect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5189542-1B62-4A43-ACC0-684CF9B3E974}"/>
                </a:ext>
              </a:extLst>
            </p:cNvPr>
            <p:cNvSpPr/>
            <p:nvPr/>
          </p:nvSpPr>
          <p:spPr>
            <a:xfrm>
              <a:off x="793750" y="5735935"/>
              <a:ext cx="285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rgbClr val="FF0000"/>
                  </a:solidFill>
                  <a:sym typeface="Symbol" panose="05050102010706020507" pitchFamily="18" charset="2"/>
                </a:rPr>
                <a:t>C</a:t>
              </a:r>
              <a:endParaRPr lang="en-CA" sz="20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F6F336C1-F8E3-4303-9FC1-D48ED7E53817}"/>
                </a:ext>
              </a:extLst>
            </p:cNvPr>
            <p:cNvSpPr/>
            <p:nvPr/>
          </p:nvSpPr>
          <p:spPr>
            <a:xfrm>
              <a:off x="901700" y="4888468"/>
              <a:ext cx="38227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/>
                <a:t> </a:t>
              </a:r>
              <a:r>
                <a:rPr lang="en-US" sz="1600" dirty="0"/>
                <a:t>S</a:t>
              </a:r>
              <a:r>
                <a:rPr lang="en-US" altLang="en-US" sz="1600" baseline="-25000" dirty="0">
                  <a:solidFill>
                    <a:srgbClr val="FFFFFF"/>
                  </a:solidFill>
                  <a:latin typeface="Times New Roman"/>
                  <a:sym typeface="Wingdings" panose="05000000000000000000" pitchFamily="2" charset="2"/>
                </a:rPr>
                <a:t>C-SAT</a:t>
              </a:r>
              <a:r>
                <a:rPr lang="en-US" sz="1600" dirty="0"/>
                <a:t> = { </a:t>
              </a:r>
              <a:r>
                <a:rPr lang="en-CA" sz="1600" dirty="0"/>
                <a:t>a=T, b=T, c=F, d=F, e=T }</a:t>
              </a:r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7F02EA17-718D-4A59-A98A-ADFA783FD6EF}"/>
                </a:ext>
              </a:extLst>
            </p:cNvPr>
            <p:cNvSpPr/>
            <p:nvPr/>
          </p:nvSpPr>
          <p:spPr>
            <a:xfrm>
              <a:off x="2305050" y="4732635"/>
              <a:ext cx="28575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x</a:t>
              </a:r>
              <a:endParaRPr lang="en-CA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74076243-D349-4FE7-958E-CB53102EEBCB}"/>
              </a:ext>
            </a:extLst>
          </p:cNvPr>
          <p:cNvGrpSpPr/>
          <p:nvPr/>
        </p:nvGrpSpPr>
        <p:grpSpPr>
          <a:xfrm>
            <a:off x="5867398" y="1173883"/>
            <a:ext cx="2834027" cy="461665"/>
            <a:chOff x="5867398" y="1173883"/>
            <a:chExt cx="2834027" cy="461665"/>
          </a:xfrm>
        </p:grpSpPr>
        <p:sp>
          <p:nvSpPr>
            <p:cNvPr id="128" name="Isosceles Triangle 127">
              <a:extLst>
                <a:ext uri="{FF2B5EF4-FFF2-40B4-BE49-F238E27FC236}">
                  <a16:creationId xmlns:a16="http://schemas.microsoft.com/office/drawing/2014/main" id="{0F6A4303-1A35-4690-A29F-F56217460002}"/>
                </a:ext>
              </a:extLst>
            </p:cNvPr>
            <p:cNvSpPr/>
            <p:nvPr/>
          </p:nvSpPr>
          <p:spPr bwMode="auto">
            <a:xfrm rot="5400000">
              <a:off x="5866128" y="1298671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00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9" name="Isosceles Triangle 128">
              <a:extLst>
                <a:ext uri="{FF2B5EF4-FFF2-40B4-BE49-F238E27FC236}">
                  <a16:creationId xmlns:a16="http://schemas.microsoft.com/office/drawing/2014/main" id="{E4AF950C-64F7-4EB8-8A6C-D9B8D9427D48}"/>
                </a:ext>
              </a:extLst>
            </p:cNvPr>
            <p:cNvSpPr/>
            <p:nvPr/>
          </p:nvSpPr>
          <p:spPr bwMode="auto">
            <a:xfrm rot="5400000">
              <a:off x="6336030" y="1298670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00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154E1049-7EE3-4B0C-9C6A-B2E963C9EF29}"/>
                </a:ext>
              </a:extLst>
            </p:cNvPr>
            <p:cNvSpPr/>
            <p:nvPr/>
          </p:nvSpPr>
          <p:spPr>
            <a:xfrm>
              <a:off x="6681320" y="1173883"/>
              <a:ext cx="202010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/>
                <a:t>satisfies clause</a:t>
              </a:r>
              <a:endParaRPr lang="en-US" sz="2400" dirty="0"/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878F394F-7ACC-4391-89F5-0518808812D2}"/>
              </a:ext>
            </a:extLst>
          </p:cNvPr>
          <p:cNvGrpSpPr/>
          <p:nvPr/>
        </p:nvGrpSpPr>
        <p:grpSpPr>
          <a:xfrm>
            <a:off x="5864410" y="1649523"/>
            <a:ext cx="2861295" cy="461665"/>
            <a:chOff x="5864410" y="1649523"/>
            <a:chExt cx="2861295" cy="461665"/>
          </a:xfrm>
        </p:grpSpPr>
        <p:sp>
          <p:nvSpPr>
            <p:cNvPr id="137" name="Isosceles Triangle 136">
              <a:extLst>
                <a:ext uri="{FF2B5EF4-FFF2-40B4-BE49-F238E27FC236}">
                  <a16:creationId xmlns:a16="http://schemas.microsoft.com/office/drawing/2014/main" id="{231D8693-0A90-47BC-96C2-B58917D38AC2}"/>
                </a:ext>
              </a:extLst>
            </p:cNvPr>
            <p:cNvSpPr/>
            <p:nvPr/>
          </p:nvSpPr>
          <p:spPr bwMode="auto">
            <a:xfrm rot="5400000" flipH="1" flipV="1">
              <a:off x="5863140" y="1753871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3" name="Isosceles Triangle 142">
              <a:extLst>
                <a:ext uri="{FF2B5EF4-FFF2-40B4-BE49-F238E27FC236}">
                  <a16:creationId xmlns:a16="http://schemas.microsoft.com/office/drawing/2014/main" id="{8FA21D2B-103C-4B57-B746-7ECE0CAD1DAE}"/>
                </a:ext>
              </a:extLst>
            </p:cNvPr>
            <p:cNvSpPr/>
            <p:nvPr/>
          </p:nvSpPr>
          <p:spPr bwMode="auto">
            <a:xfrm rot="5400000" flipH="1" flipV="1">
              <a:off x="6333042" y="1753870"/>
              <a:ext cx="320040" cy="317500"/>
            </a:xfrm>
            <a:prstGeom prst="triangle">
              <a:avLst>
                <a:gd name="adj" fmla="val 0"/>
              </a:avLst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9A0754CF-BDC6-453E-8AEA-C0E1A61A7256}"/>
                </a:ext>
              </a:extLst>
            </p:cNvPr>
            <p:cNvSpPr/>
            <p:nvPr/>
          </p:nvSpPr>
          <p:spPr>
            <a:xfrm>
              <a:off x="6705600" y="1649523"/>
              <a:ext cx="202010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CA" altLang="en-US" sz="2400" dirty="0"/>
                <a:t>satisfies clause</a:t>
              </a:r>
              <a:endParaRPr lang="en-US" sz="2400" dirty="0"/>
            </a:p>
          </p:txBody>
        </p:sp>
      </p:grpSp>
      <p:sp>
        <p:nvSpPr>
          <p:cNvPr id="145" name="AutoShape 38">
            <a:extLst>
              <a:ext uri="{FF2B5EF4-FFF2-40B4-BE49-F238E27FC236}">
                <a16:creationId xmlns:a16="http://schemas.microsoft.com/office/drawing/2014/main" id="{B3332F61-3B40-4D6E-B3F1-1C2D5AFFE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1" y="4656500"/>
            <a:ext cx="1162050" cy="537800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  <a:sym typeface="Symbol" panose="05050102010706020507" pitchFamily="18" charset="2"/>
              </a:rPr>
              <a:t>Done!</a:t>
            </a:r>
            <a:endParaRPr lang="en-CA" altLang="en-US" sz="2400" dirty="0">
              <a:latin typeface="+mj-lt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6" name="Left-Right Arrow 7">
            <a:extLst>
              <a:ext uri="{FF2B5EF4-FFF2-40B4-BE49-F238E27FC236}">
                <a16:creationId xmlns:a16="http://schemas.microsoft.com/office/drawing/2014/main" id="{3B683BA6-ADDB-478F-8D27-B7C24A52785E}"/>
              </a:ext>
            </a:extLst>
          </p:cNvPr>
          <p:cNvSpPr/>
          <p:nvPr/>
        </p:nvSpPr>
        <p:spPr bwMode="auto">
          <a:xfrm>
            <a:off x="4088880" y="2832259"/>
            <a:ext cx="301712" cy="147689"/>
          </a:xfrm>
          <a:prstGeom prst="leftRightArrow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7" name="Left-Right Arrow 7">
            <a:extLst>
              <a:ext uri="{FF2B5EF4-FFF2-40B4-BE49-F238E27FC236}">
                <a16:creationId xmlns:a16="http://schemas.microsoft.com/office/drawing/2014/main" id="{0AA519D6-73CF-412F-802A-A9DC205E4500}"/>
              </a:ext>
            </a:extLst>
          </p:cNvPr>
          <p:cNvSpPr/>
          <p:nvPr/>
        </p:nvSpPr>
        <p:spPr bwMode="auto">
          <a:xfrm>
            <a:off x="4084320" y="1648746"/>
            <a:ext cx="307328" cy="126714"/>
          </a:xfrm>
          <a:prstGeom prst="leftRightArrow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8" name="Left-Right Arrow 7">
            <a:extLst>
              <a:ext uri="{FF2B5EF4-FFF2-40B4-BE49-F238E27FC236}">
                <a16:creationId xmlns:a16="http://schemas.microsoft.com/office/drawing/2014/main" id="{B52786A5-DF59-43E6-BE67-19CB07ECD3A1}"/>
              </a:ext>
            </a:extLst>
          </p:cNvPr>
          <p:cNvSpPr/>
          <p:nvPr/>
        </p:nvSpPr>
        <p:spPr bwMode="auto">
          <a:xfrm rot="16200000">
            <a:off x="4662644" y="2237765"/>
            <a:ext cx="281842" cy="113390"/>
          </a:xfrm>
          <a:prstGeom prst="leftRightArrow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3" name="Isosceles Triangle 122">
            <a:extLst>
              <a:ext uri="{FF2B5EF4-FFF2-40B4-BE49-F238E27FC236}">
                <a16:creationId xmlns:a16="http://schemas.microsoft.com/office/drawing/2014/main" id="{FAD83880-88EF-4189-9762-B1C391296774}"/>
              </a:ext>
            </a:extLst>
          </p:cNvPr>
          <p:cNvSpPr/>
          <p:nvPr/>
        </p:nvSpPr>
        <p:spPr bwMode="auto">
          <a:xfrm rot="5400000">
            <a:off x="3046822" y="1109336"/>
            <a:ext cx="1134550" cy="1228778"/>
          </a:xfrm>
          <a:prstGeom prst="triangle">
            <a:avLst>
              <a:gd name="adj" fmla="val 0"/>
            </a:avLst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4" name="Isosceles Triangle 123">
            <a:extLst>
              <a:ext uri="{FF2B5EF4-FFF2-40B4-BE49-F238E27FC236}">
                <a16:creationId xmlns:a16="http://schemas.microsoft.com/office/drawing/2014/main" id="{17B806D1-45C9-4F96-BA56-FC1140C48E6D}"/>
              </a:ext>
            </a:extLst>
          </p:cNvPr>
          <p:cNvSpPr/>
          <p:nvPr/>
        </p:nvSpPr>
        <p:spPr bwMode="auto">
          <a:xfrm rot="5400000">
            <a:off x="3047436" y="2247337"/>
            <a:ext cx="1134549" cy="1228778"/>
          </a:xfrm>
          <a:prstGeom prst="triangle">
            <a:avLst>
              <a:gd name="adj" fmla="val 0"/>
            </a:avLst>
          </a:prstGeom>
          <a:noFill/>
          <a:ln w="3810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5" name="Isosceles Triangle 124">
            <a:extLst>
              <a:ext uri="{FF2B5EF4-FFF2-40B4-BE49-F238E27FC236}">
                <a16:creationId xmlns:a16="http://schemas.microsoft.com/office/drawing/2014/main" id="{691E83F9-614D-4F0D-8003-21E3721A397E}"/>
              </a:ext>
            </a:extLst>
          </p:cNvPr>
          <p:cNvSpPr/>
          <p:nvPr/>
        </p:nvSpPr>
        <p:spPr bwMode="auto">
          <a:xfrm rot="5400000" flipH="1" flipV="1">
            <a:off x="3043834" y="1122780"/>
            <a:ext cx="1134550" cy="1228778"/>
          </a:xfrm>
          <a:prstGeom prst="triangle">
            <a:avLst>
              <a:gd name="adj" fmla="val 0"/>
            </a:avLst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6" name="Isosceles Triangle 125">
            <a:extLst>
              <a:ext uri="{FF2B5EF4-FFF2-40B4-BE49-F238E27FC236}">
                <a16:creationId xmlns:a16="http://schemas.microsoft.com/office/drawing/2014/main" id="{F0A49354-1A66-453D-8500-F70BE30337A4}"/>
              </a:ext>
            </a:extLst>
          </p:cNvPr>
          <p:cNvSpPr/>
          <p:nvPr/>
        </p:nvSpPr>
        <p:spPr bwMode="auto">
          <a:xfrm rot="5400000" flipH="1" flipV="1">
            <a:off x="3044448" y="2260781"/>
            <a:ext cx="1134549" cy="1228778"/>
          </a:xfrm>
          <a:prstGeom prst="triangle">
            <a:avLst>
              <a:gd name="adj" fmla="val 0"/>
            </a:avLst>
          </a:pr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5327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  <p:bldP spid="102" grpId="0" animBg="1"/>
      <p:bldP spid="102" grpId="1" animBg="1"/>
      <p:bldP spid="103" grpId="0" animBg="1"/>
      <p:bldP spid="103" grpId="1" animBg="1"/>
      <p:bldP spid="104" grpId="0" animBg="1"/>
      <p:bldP spid="104" grpId="1" animBg="1"/>
      <p:bldP spid="105" grpId="0" animBg="1"/>
      <p:bldP spid="105" grpId="1" animBg="1"/>
      <p:bldP spid="145" grpId="0" animBg="1"/>
      <p:bldP spid="123" grpId="0" animBg="1"/>
      <p:bldP spid="123" grpId="1" animBg="1"/>
      <p:bldP spid="124" grpId="0" animBg="1"/>
      <p:bldP spid="124" grpId="1" animBg="1"/>
      <p:bldP spid="125" grpId="0" animBg="1"/>
      <p:bldP spid="125" grpId="1" animBg="1"/>
      <p:bldP spid="126" grpId="0" animBg="1"/>
      <p:bldP spid="126" grpId="1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228600" y="72569"/>
            <a:ext cx="973995" cy="1068026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algn="l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NP Problems and Reductions</a:t>
            </a:r>
            <a:endParaRPr lang="en-CA" altLang="en-US" kern="0" dirty="0"/>
          </a:p>
        </p:txBody>
      </p:sp>
      <p:sp>
        <p:nvSpPr>
          <p:cNvPr id="61" name="AutoShape 38">
            <a:extLst>
              <a:ext uri="{FF2B5EF4-FFF2-40B4-BE49-F238E27FC236}">
                <a16:creationId xmlns:a16="http://schemas.microsoft.com/office/drawing/2014/main" id="{30D6088F-F6D7-4B9D-85D3-C6F82002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9" y="685800"/>
            <a:ext cx="4968078" cy="506451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Proved: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>
                <a:latin typeface="+mj-lt"/>
              </a:rPr>
              <a:t>I  </a:t>
            </a:r>
            <a:r>
              <a:rPr lang="en-CA" altLang="en-US" sz="2400" dirty="0">
                <a:latin typeface="+mj-lt"/>
              </a:rPr>
              <a:t>SAT(I) </a:t>
            </a:r>
            <a:r>
              <a:rPr lang="en-US" altLang="en-US" sz="2400" dirty="0">
                <a:sym typeface="Symbol" panose="05050102010706020507" pitchFamily="18" charset="2"/>
              </a:rPr>
              <a:t></a:t>
            </a:r>
            <a:r>
              <a:rPr lang="en-CA" altLang="en-US" sz="2400" dirty="0">
                <a:latin typeface="+mj-lt"/>
              </a:rPr>
              <a:t> C</a:t>
            </a:r>
            <a:r>
              <a:rPr lang="en-CA" sz="2400" dirty="0">
                <a:latin typeface="+mj-lt"/>
              </a:rPr>
              <a:t>ard(Map(I))</a:t>
            </a:r>
          </a:p>
        </p:txBody>
      </p:sp>
      <p:pic>
        <p:nvPicPr>
          <p:cNvPr id="60" name="Picture 2" descr="http://www.swordofthespirit.net/bulwark/mosesbush.gif">
            <a:extLst>
              <a:ext uri="{FF2B5EF4-FFF2-40B4-BE49-F238E27FC236}">
                <a16:creationId xmlns:a16="http://schemas.microsoft.com/office/drawing/2014/main" id="{0D816141-D830-452C-BCA5-1DAA6DBF3F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524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" name="Group 23"/>
          <p:cNvGrpSpPr/>
          <p:nvPr/>
        </p:nvGrpSpPr>
        <p:grpSpPr>
          <a:xfrm>
            <a:off x="3657600" y="1830388"/>
            <a:ext cx="5490649" cy="4926012"/>
            <a:chOff x="3657600" y="1830388"/>
            <a:chExt cx="5490649" cy="4926012"/>
          </a:xfrm>
        </p:grpSpPr>
        <p:grpSp>
          <p:nvGrpSpPr>
            <p:cNvPr id="25" name="Group 24"/>
            <p:cNvGrpSpPr/>
            <p:nvPr/>
          </p:nvGrpSpPr>
          <p:grpSpPr>
            <a:xfrm>
              <a:off x="5245100" y="4370388"/>
              <a:ext cx="2286000" cy="2386012"/>
              <a:chOff x="5245100" y="4370388"/>
              <a:chExt cx="2286000" cy="2386012"/>
            </a:xfrm>
          </p:grpSpPr>
          <p:sp>
            <p:nvSpPr>
              <p:cNvPr id="40" name="Oval 11"/>
              <p:cNvSpPr>
                <a:spLocks noChangeArrowheads="1"/>
              </p:cNvSpPr>
              <p:nvPr/>
            </p:nvSpPr>
            <p:spPr bwMode="auto">
              <a:xfrm>
                <a:off x="5245100" y="4470400"/>
                <a:ext cx="2286000" cy="228600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US" altLang="en-US">
                  <a:effectLst/>
                </a:endParaRPr>
              </a:p>
            </p:txBody>
          </p:sp>
          <p:sp>
            <p:nvSpPr>
              <p:cNvPr id="41" name="Text Box 12"/>
              <p:cNvSpPr txBox="1">
                <a:spLocks noChangeArrowheads="1"/>
              </p:cNvSpPr>
              <p:nvPr/>
            </p:nvSpPr>
            <p:spPr bwMode="auto">
              <a:xfrm>
                <a:off x="5791200" y="4370388"/>
                <a:ext cx="1201738" cy="519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>
                    <a:solidFill>
                      <a:srgbClr val="CC99FF"/>
                    </a:solidFill>
                    <a:effectLst/>
                  </a:rPr>
                  <a:t>Poly</a:t>
                </a:r>
              </a:p>
            </p:txBody>
          </p:sp>
        </p:grpSp>
        <p:sp>
          <p:nvSpPr>
            <p:cNvPr id="26" name="Text Box 20"/>
            <p:cNvSpPr txBox="1">
              <a:spLocks noChangeArrowheads="1"/>
            </p:cNvSpPr>
            <p:nvPr/>
          </p:nvSpPr>
          <p:spPr bwMode="auto">
            <a:xfrm>
              <a:off x="3924186" y="3455007"/>
              <a:ext cx="217739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Symbol" pitchFamily="18" charset="2"/>
                </a:rPr>
                <a:t>$</a:t>
              </a:r>
              <a:r>
                <a:rPr lang="en-US" altLang="en-US" sz="2400" dirty="0">
                  <a:latin typeface="+mj-lt"/>
                </a:rPr>
                <a:t>S</a:t>
              </a:r>
              <a:r>
                <a:rPr lang="en-US" altLang="en-US" sz="2400" dirty="0">
                  <a:latin typeface="Symbol" pitchFamily="18" charset="2"/>
                </a:rPr>
                <a:t> </a:t>
              </a:r>
              <a:r>
                <a:rPr lang="en-US" altLang="en-US" sz="2400" dirty="0"/>
                <a:t>SAT(C,S)</a:t>
              </a:r>
            </a:p>
          </p:txBody>
        </p:sp>
        <p:grpSp>
          <p:nvGrpSpPr>
            <p:cNvPr id="27" name="Group 7"/>
            <p:cNvGrpSpPr>
              <a:grpSpLocks/>
            </p:cNvGrpSpPr>
            <p:nvPr/>
          </p:nvGrpSpPr>
          <p:grpSpPr bwMode="auto">
            <a:xfrm>
              <a:off x="3916363" y="1830388"/>
              <a:ext cx="4986337" cy="4887912"/>
              <a:chOff x="2467" y="1153"/>
              <a:chExt cx="3141" cy="3079"/>
            </a:xfrm>
          </p:grpSpPr>
          <p:sp>
            <p:nvSpPr>
              <p:cNvPr id="38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ffectLst/>
            </p:spPr>
            <p:txBody>
              <a:bodyPr wrap="none" lIns="274320" rIns="274320"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39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>
                    <a:solidFill>
                      <a:srgbClr val="66FF33"/>
                    </a:solidFill>
                    <a:effectLst/>
                  </a:rPr>
                  <a:t>Exp</a:t>
                </a:r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3657600" y="3087688"/>
              <a:ext cx="4202113" cy="3254375"/>
              <a:chOff x="2304" y="1945"/>
              <a:chExt cx="2647" cy="2050"/>
            </a:xfrm>
          </p:grpSpPr>
          <p:sp>
            <p:nvSpPr>
              <p:cNvPr id="36" name="Oval 28"/>
              <p:cNvSpPr>
                <a:spLocks noChangeArrowheads="1"/>
              </p:cNvSpPr>
              <p:nvPr/>
            </p:nvSpPr>
            <p:spPr bwMode="auto">
              <a:xfrm rot="2528719">
                <a:off x="2304" y="2256"/>
                <a:ext cx="2647" cy="1739"/>
              </a:xfrm>
              <a:prstGeom prst="ellipse">
                <a:avLst/>
              </a:prstGeom>
              <a:noFill/>
              <a:ln w="38100" cap="sq">
                <a:solidFill>
                  <a:srgbClr val="00FFFF"/>
                </a:solidFill>
                <a:round/>
                <a:headEnd/>
                <a:tailEnd/>
              </a:ln>
              <a:effectLst/>
            </p:spPr>
            <p:txBody>
              <a:bodyPr lIns="274320" rIns="274320"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37" name="Text Box 29"/>
              <p:cNvSpPr txBox="1">
                <a:spLocks noChangeArrowheads="1"/>
              </p:cNvSpPr>
              <p:nvPr/>
            </p:nvSpPr>
            <p:spPr bwMode="auto">
              <a:xfrm>
                <a:off x="2823" y="1945"/>
                <a:ext cx="63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>
                    <a:solidFill>
                      <a:srgbClr val="00FFFF"/>
                    </a:solidFill>
                    <a:effectLst/>
                  </a:rPr>
                  <a:t>NP</a:t>
                </a:r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 flipH="1">
              <a:off x="4946136" y="3070483"/>
              <a:ext cx="4202113" cy="3254375"/>
              <a:chOff x="2304" y="1945"/>
              <a:chExt cx="2647" cy="2050"/>
            </a:xfrm>
          </p:grpSpPr>
          <p:sp>
            <p:nvSpPr>
              <p:cNvPr id="34" name="Oval 28"/>
              <p:cNvSpPr>
                <a:spLocks noChangeArrowheads="1"/>
              </p:cNvSpPr>
              <p:nvPr/>
            </p:nvSpPr>
            <p:spPr bwMode="auto">
              <a:xfrm rot="2528719">
                <a:off x="2304" y="2256"/>
                <a:ext cx="2647" cy="1739"/>
              </a:xfrm>
              <a:prstGeom prst="ellipse">
                <a:avLst/>
              </a:prstGeom>
              <a:noFill/>
              <a:ln w="38100" cap="sq">
                <a:solidFill>
                  <a:srgbClr val="00FFFF"/>
                </a:solidFill>
                <a:round/>
                <a:headEnd/>
                <a:tailEnd/>
              </a:ln>
              <a:effectLst/>
            </p:spPr>
            <p:txBody>
              <a:bodyPr lIns="274320" rIns="274320" anchor="ctr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35" name="Text Box 29"/>
              <p:cNvSpPr txBox="1">
                <a:spLocks noChangeArrowheads="1"/>
              </p:cNvSpPr>
              <p:nvPr/>
            </p:nvSpPr>
            <p:spPr bwMode="auto">
              <a:xfrm>
                <a:off x="2823" y="1945"/>
                <a:ext cx="978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 dirty="0">
                    <a:solidFill>
                      <a:srgbClr val="00FFFF"/>
                    </a:solidFill>
                    <a:effectLst/>
                  </a:rPr>
                  <a:t>Co-NP</a:t>
                </a:r>
              </a:p>
            </p:txBody>
          </p:sp>
        </p:grpSp>
        <p:sp>
          <p:nvSpPr>
            <p:cNvPr id="31" name="Text Box 20"/>
            <p:cNvSpPr txBox="1">
              <a:spLocks noChangeArrowheads="1"/>
            </p:cNvSpPr>
            <p:nvPr/>
          </p:nvSpPr>
          <p:spPr bwMode="auto">
            <a:xfrm>
              <a:off x="5562600" y="4724400"/>
              <a:ext cx="17606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/>
                <a:t>SAT(C,S)</a:t>
              </a:r>
            </a:p>
          </p:txBody>
        </p:sp>
        <p:sp>
          <p:nvSpPr>
            <p:cNvPr id="33" name="Text Box 20"/>
            <p:cNvSpPr txBox="1">
              <a:spLocks noChangeArrowheads="1"/>
            </p:cNvSpPr>
            <p:nvPr/>
          </p:nvSpPr>
          <p:spPr bwMode="auto">
            <a:xfrm>
              <a:off x="6841755" y="3429000"/>
              <a:ext cx="222868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Symbol" pitchFamily="18" charset="2"/>
                </a:rPr>
                <a:t>"</a:t>
              </a:r>
              <a:r>
                <a:rPr lang="en-US" altLang="en-US" sz="2400" dirty="0">
                  <a:latin typeface="+mj-lt"/>
                </a:rPr>
                <a:t>S</a:t>
              </a:r>
              <a:r>
                <a:rPr lang="en-US" altLang="en-US" sz="2400" dirty="0">
                  <a:latin typeface="Symbol" pitchFamily="18" charset="2"/>
                </a:rPr>
                <a:t> </a:t>
              </a:r>
              <a:r>
                <a:rPr lang="en-US" altLang="en-US" sz="2400" dirty="0"/>
                <a:t>SAT(C,S)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810000" y="3578225"/>
            <a:ext cx="2392363" cy="997883"/>
            <a:chOff x="3810000" y="3578225"/>
            <a:chExt cx="2392363" cy="997883"/>
          </a:xfrm>
        </p:grpSpPr>
        <p:grpSp>
          <p:nvGrpSpPr>
            <p:cNvPr id="43" name="Group 37"/>
            <p:cNvGrpSpPr>
              <a:grpSpLocks/>
            </p:cNvGrpSpPr>
            <p:nvPr/>
          </p:nvGrpSpPr>
          <p:grpSpPr bwMode="auto">
            <a:xfrm>
              <a:off x="3810000" y="3578225"/>
              <a:ext cx="2392363" cy="674688"/>
              <a:chOff x="2400" y="2254"/>
              <a:chExt cx="1507" cy="425"/>
            </a:xfrm>
          </p:grpSpPr>
          <p:sp>
            <p:nvSpPr>
              <p:cNvPr id="45" name="Freeform 38"/>
              <p:cNvSpPr>
                <a:spLocks/>
              </p:cNvSpPr>
              <p:nvPr/>
            </p:nvSpPr>
            <p:spPr bwMode="auto">
              <a:xfrm>
                <a:off x="2479" y="2254"/>
                <a:ext cx="1428" cy="405"/>
              </a:xfrm>
              <a:custGeom>
                <a:avLst/>
                <a:gdLst/>
                <a:ahLst/>
                <a:cxnLst>
                  <a:cxn ang="0">
                    <a:pos x="0" y="342"/>
                  </a:cxn>
                  <a:cxn ang="0">
                    <a:pos x="852" y="348"/>
                  </a:cxn>
                  <a:cxn ang="0">
                    <a:pos x="1428" y="0"/>
                  </a:cxn>
                </a:cxnLst>
                <a:rect l="0" t="0" r="r" b="b"/>
                <a:pathLst>
                  <a:path w="1428" h="405">
                    <a:moveTo>
                      <a:pt x="0" y="342"/>
                    </a:moveTo>
                    <a:cubicBezTo>
                      <a:pt x="142" y="344"/>
                      <a:pt x="614" y="405"/>
                      <a:pt x="852" y="348"/>
                    </a:cubicBezTo>
                    <a:cubicBezTo>
                      <a:pt x="1103" y="294"/>
                      <a:pt x="1308" y="72"/>
                      <a:pt x="1428" y="0"/>
                    </a:cubicBezTo>
                  </a:path>
                </a:pathLst>
              </a:custGeom>
              <a:noFill/>
              <a:ln w="38100" cap="sq" cmpd="sng">
                <a:solidFill>
                  <a:srgbClr val="00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274320" rIns="274320">
                <a:spAutoFit/>
              </a:bodyPr>
              <a:lstStyle/>
              <a:p>
                <a:pPr>
                  <a:defRPr/>
                </a:pPr>
                <a:endParaRPr lang="en-CA"/>
              </a:p>
            </p:txBody>
          </p:sp>
          <p:sp>
            <p:nvSpPr>
              <p:cNvPr id="46" name="Text Box 39"/>
              <p:cNvSpPr txBox="1">
                <a:spLocks noChangeArrowheads="1"/>
              </p:cNvSpPr>
              <p:nvPr/>
            </p:nvSpPr>
            <p:spPr bwMode="auto">
              <a:xfrm>
                <a:off x="2400" y="2352"/>
                <a:ext cx="1165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 dirty="0">
                    <a:solidFill>
                      <a:srgbClr val="00FFFF"/>
                    </a:solidFill>
                    <a:effectLst/>
                  </a:rPr>
                  <a:t>complete</a:t>
                </a:r>
              </a:p>
            </p:txBody>
          </p:sp>
        </p:grpSp>
        <p:sp>
          <p:nvSpPr>
            <p:cNvPr id="44" name="Rectangle 40"/>
            <p:cNvSpPr>
              <a:spLocks noChangeArrowheads="1"/>
            </p:cNvSpPr>
            <p:nvPr/>
          </p:nvSpPr>
          <p:spPr bwMode="auto">
            <a:xfrm>
              <a:off x="4736321" y="4052888"/>
              <a:ext cx="113107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>
                  <a:effectLst/>
                  <a:latin typeface="Symbol" pitchFamily="18" charset="2"/>
                  <a:sym typeface="Symbol" pitchFamily="18" charset="2"/>
                </a:rPr>
                <a:t></a:t>
              </a:r>
              <a:r>
                <a:rPr lang="en-US" altLang="en-US" baseline="-25000" dirty="0">
                  <a:effectLst/>
                </a:rPr>
                <a:t> </a:t>
              </a:r>
              <a:r>
                <a:rPr lang="en-US" altLang="en-US" dirty="0">
                  <a:effectLst/>
                </a:rPr>
                <a:t>P</a:t>
              </a:r>
              <a:r>
                <a:rPr lang="el-GR" altLang="en-US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lang="en-US" altLang="en-US" dirty="0">
                <a:effectLst/>
              </a:endParaRPr>
            </a:p>
          </p:txBody>
        </p:sp>
      </p:grpSp>
      <p:sp>
        <p:nvSpPr>
          <p:cNvPr id="47" name="Text Box 20"/>
          <p:cNvSpPr txBox="1">
            <a:spLocks noChangeArrowheads="1"/>
          </p:cNvSpPr>
          <p:nvPr/>
        </p:nvSpPr>
        <p:spPr bwMode="auto">
          <a:xfrm>
            <a:off x="3937009" y="3196380"/>
            <a:ext cx="207364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Card-Puzzle</a:t>
            </a:r>
            <a:endParaRPr lang="en-CA" altLang="en-US" sz="2400" dirty="0">
              <a:latin typeface="+mj-lt"/>
            </a:endParaRPr>
          </a:p>
        </p:txBody>
      </p:sp>
      <p:sp>
        <p:nvSpPr>
          <p:cNvPr id="48" name="AutoShape 38">
            <a:extLst>
              <a:ext uri="{FF2B5EF4-FFF2-40B4-BE49-F238E27FC236}">
                <a16:creationId xmlns:a16="http://schemas.microsoft.com/office/drawing/2014/main" id="{3D73530F-0686-4C56-8FD3-9EC93E2E9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1246149"/>
            <a:ext cx="4968078" cy="506451"/>
          </a:xfrm>
          <a:prstGeom prst="wedgeRoundRectCallout">
            <a:avLst>
              <a:gd name="adj1" fmla="val -52090"/>
              <a:gd name="adj2" fmla="val -3259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ts val="0"/>
              </a:spcBef>
              <a:defRPr/>
            </a:pP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Similarly prove: </a:t>
            </a:r>
            <a:r>
              <a:rPr lang="en-US" altLang="en-US" sz="2400" dirty="0">
                <a:latin typeface="Symbol" pitchFamily="18" charset="2"/>
              </a:rPr>
              <a:t>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CA" sz="2400" dirty="0">
              <a:latin typeface="+mj-lt"/>
            </a:endParaRPr>
          </a:p>
        </p:txBody>
      </p:sp>
      <p:sp>
        <p:nvSpPr>
          <p:cNvPr id="49" name="Text Box 20">
            <a:extLst>
              <a:ext uri="{FF2B5EF4-FFF2-40B4-BE49-F238E27FC236}">
                <a16:creationId xmlns:a16="http://schemas.microsoft.com/office/drawing/2014/main" id="{2DE753C4-2941-4188-B0E8-CA139FCC41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24" y="1725335"/>
            <a:ext cx="4937442" cy="597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solidFill>
                  <a:schemeClr val="tx2"/>
                </a:solidFill>
              </a:rPr>
              <a:t>Proved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  Card-Puzzle </a:t>
            </a:r>
            <a:r>
              <a:rPr lang="en-US" altLang="en-US" sz="2400" dirty="0">
                <a:latin typeface="Symbol" pitchFamily="18" charset="2"/>
                <a:sym typeface="Symbol" pitchFamily="18" charset="2"/>
              </a:rPr>
              <a:t> </a:t>
            </a:r>
            <a:r>
              <a:rPr lang="en-US" altLang="en-US" sz="2400" dirty="0">
                <a:latin typeface="+mj-lt"/>
                <a:sym typeface="Symbol" pitchFamily="18" charset="2"/>
              </a:rPr>
              <a:t>Clause-Sat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1400" dirty="0"/>
              <a:t> 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ie if we had a fast algorithm for</a:t>
            </a:r>
            <a:br>
              <a:rPr lang="en-CA" altLang="en-US" sz="2400" dirty="0"/>
            </a:br>
            <a:r>
              <a:rPr lang="en-CA" altLang="en-US" sz="2400" dirty="0"/>
              <a:t>   Card-Puzzle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then we would have one for</a:t>
            </a:r>
            <a:br>
              <a:rPr lang="en-CA" altLang="en-US" sz="2400" dirty="0"/>
            </a:br>
            <a:r>
              <a:rPr lang="en-CA" altLang="en-US" sz="2400" dirty="0">
                <a:sym typeface="Symbol" pitchFamily="18" charset="2"/>
              </a:rPr>
              <a:t>   </a:t>
            </a:r>
            <a:r>
              <a:rPr lang="en-US" altLang="en-US" sz="2400" dirty="0">
                <a:sym typeface="Symbol" pitchFamily="18" charset="2"/>
              </a:rPr>
              <a:t>Clause-Sat,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1400" dirty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itchFamily="18" charset="2"/>
              </a:rPr>
              <a:t>So in some sense Clause-SAT </a:t>
            </a:r>
            <a:br>
              <a:rPr lang="en-US" altLang="en-US" sz="2400" dirty="0">
                <a:sym typeface="Symbol" pitchFamily="18" charset="2"/>
              </a:rPr>
            </a:br>
            <a:r>
              <a:rPr lang="en-US" altLang="en-US" sz="2400" dirty="0">
                <a:sym typeface="Symbol" pitchFamily="18" charset="2"/>
              </a:rPr>
              <a:t>is an easier problem.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>
                <a:sym typeface="Symbol" pitchFamily="18" charset="2"/>
              </a:rPr>
              <a:t> 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itchFamily="18" charset="2"/>
              </a:rPr>
              <a:t>But we likely don’t do not have </a:t>
            </a:r>
            <a:br>
              <a:rPr lang="en-US" altLang="en-US" sz="2400" dirty="0">
                <a:sym typeface="Symbol" pitchFamily="18" charset="2"/>
              </a:rPr>
            </a:br>
            <a:r>
              <a:rPr lang="en-CA" altLang="en-US" sz="2400" dirty="0"/>
              <a:t>a fast algorithm for</a:t>
            </a:r>
            <a:r>
              <a:rPr lang="en-US" altLang="en-US" sz="2400" dirty="0">
                <a:sym typeface="Symbol" pitchFamily="18" charset="2"/>
              </a:rPr>
              <a:t> Clause-Sat.</a:t>
            </a:r>
            <a:endParaRPr lang="en-CA" altLang="en-US" sz="2400" dirty="0"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Hence, </a:t>
            </a:r>
            <a:r>
              <a:rPr lang="en-US" altLang="en-US" sz="2400" dirty="0">
                <a:sym typeface="Symbol" pitchFamily="18" charset="2"/>
              </a:rPr>
              <a:t>we likely don’t do not have </a:t>
            </a:r>
            <a:br>
              <a:rPr lang="en-US" altLang="en-US" sz="2400" dirty="0">
                <a:sym typeface="Symbol" pitchFamily="18" charset="2"/>
              </a:rPr>
            </a:br>
            <a:r>
              <a:rPr lang="en-CA" altLang="en-US" sz="2400" dirty="0"/>
              <a:t>one for</a:t>
            </a:r>
            <a:r>
              <a:rPr lang="en-US" altLang="en-US" sz="2400" dirty="0">
                <a:sym typeface="Symbol" pitchFamily="18" charset="2"/>
              </a:rPr>
              <a:t> </a:t>
            </a:r>
            <a:r>
              <a:rPr lang="en-CA" altLang="en-US" sz="2400" dirty="0"/>
              <a:t>Card-Puzzle.</a:t>
            </a:r>
            <a:br>
              <a:rPr lang="en-CA" altLang="en-US" sz="2400" dirty="0"/>
            </a:br>
            <a:endParaRPr lang="en-CA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12640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47" grpId="0"/>
      <p:bldP spid="48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9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endParaRPr lang="en-US" altLang="en-US">
              <a:latin typeface="Monotype Corsiva" pitchFamily="66" charset="0"/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DA27B613-3739-47E9-87D8-3E2A9F0EC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Uncomputable</a:t>
            </a:r>
            <a:r>
              <a:rPr kumimoji="0" lang="en-US" sz="44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 - Unprovable</a:t>
            </a: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The bad news: 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(Does program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halt?)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on input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outputs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Knowing if logic 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A 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61F3A312-D52D-4E9B-8CD9-CAC0F3DCD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US" altLang="en-US" sz="2400" dirty="0">
              <a:solidFill>
                <a:srgbClr val="66FF66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impossible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2399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9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endParaRPr lang="en-US" altLang="en-US">
              <a:latin typeface="Monotype Corsiva" pitchFamily="66" charset="0"/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DA27B613-3739-47E9-87D8-3E2A9F0EC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Uncomputable</a:t>
            </a:r>
            <a:r>
              <a:rPr kumimoji="0" lang="en-US" sz="44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 - Unprovable</a:t>
            </a: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The bad news: 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The </a:t>
            </a:r>
            <a:r>
              <a:rPr lang="en-CA" altLang="en-US" sz="2400" dirty="0">
                <a:solidFill>
                  <a:srgbClr val="FFFF00"/>
                </a:solidFill>
              </a:rPr>
              <a:t>Halting Problem </a:t>
            </a:r>
            <a:r>
              <a:rPr lang="en-CA" altLang="en-US" sz="2400" dirty="0"/>
              <a:t>(Does program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halt?)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on input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outputs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Knowing if logic 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A 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61F3A312-D52D-4E9B-8CD9-CAC0F3DCD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US" altLang="en-US" sz="2400" dirty="0">
              <a:solidFill>
                <a:srgbClr val="66FF66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impossible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  <p:sp>
        <p:nvSpPr>
          <p:cNvPr id="12" name="AutoShape 8">
            <a:extLst>
              <a:ext uri="{FF2B5EF4-FFF2-40B4-BE49-F238E27FC236}">
                <a16:creationId xmlns:a16="http://schemas.microsoft.com/office/drawing/2014/main" id="{615E3DF4-E480-41AB-8901-9F5FF75DD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810000"/>
            <a:ext cx="8839200" cy="2286000"/>
          </a:xfrm>
          <a:prstGeom prst="wedgeRectCallout">
            <a:avLst>
              <a:gd name="adj1" fmla="val -27309"/>
              <a:gd name="adj2" fmla="val -55638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Intuition: 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I can run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for a long time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   but at what point in time can I conclude that it never halts.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If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does unpredictable/chaotic things, </a:t>
            </a:r>
          </a:p>
        </p:txBody>
      </p:sp>
      <p:pic>
        <p:nvPicPr>
          <p:cNvPr id="13" name="Picture 9" descr="https://encrypted-tbn1.gstatic.com/images?q=tbn:ANd9GcQttVMJGde1zT3wiHWqR_i1SVpm9cH74QNuDW0f9XIgUjERrywC">
            <a:extLst>
              <a:ext uri="{FF2B5EF4-FFF2-40B4-BE49-F238E27FC236}">
                <a16:creationId xmlns:a16="http://schemas.microsoft.com/office/drawing/2014/main" id="{D21982CE-2B23-4F3E-9FA5-1BE237BBD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25" y="5070293"/>
            <a:ext cx="2686050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2" descr="File:Mandel zoom 00 mandelbrot set.jpg">
            <a:extLst>
              <a:ext uri="{FF2B5EF4-FFF2-40B4-BE49-F238E27FC236}">
                <a16:creationId xmlns:a16="http://schemas.microsoft.com/office/drawing/2014/main" id="{D929BA40-106E-4484-A4C9-D42DA387E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182" y="5319609"/>
            <a:ext cx="1940878" cy="1455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" name="Group 41">
            <a:extLst>
              <a:ext uri="{FF2B5EF4-FFF2-40B4-BE49-F238E27FC236}">
                <a16:creationId xmlns:a16="http://schemas.microsoft.com/office/drawing/2014/main" id="{139399C1-770F-41A6-8014-4D01B3FC0061}"/>
              </a:ext>
            </a:extLst>
          </p:cNvPr>
          <p:cNvGrpSpPr>
            <a:grpSpLocks/>
          </p:cNvGrpSpPr>
          <p:nvPr/>
        </p:nvGrpSpPr>
        <p:grpSpPr bwMode="auto">
          <a:xfrm>
            <a:off x="6898322" y="3153622"/>
            <a:ext cx="1940878" cy="1418378"/>
            <a:chOff x="-311425" y="5229579"/>
            <a:chExt cx="3465878" cy="1843733"/>
          </a:xfrm>
        </p:grpSpPr>
        <p:pic>
          <p:nvPicPr>
            <p:cNvPr id="32" name="Picture 31" descr="http://www.the-universe.ie/html/multimedia/Grand_Universe.jpg">
              <a:extLst>
                <a:ext uri="{FF2B5EF4-FFF2-40B4-BE49-F238E27FC236}">
                  <a16:creationId xmlns:a16="http://schemas.microsoft.com/office/drawing/2014/main" id="{8DF65526-785C-480E-BC14-53FB2F9796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275759" y="5229579"/>
              <a:ext cx="3430212" cy="18437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6" descr="http://mombizcoach.com/images/2013/05/Infinity-Time1.jpg">
              <a:extLst>
                <a:ext uri="{FF2B5EF4-FFF2-40B4-BE49-F238E27FC236}">
                  <a16:creationId xmlns:a16="http://schemas.microsoft.com/office/drawing/2014/main" id="{18FC98BD-3E68-4072-A788-F27EC072DC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11425" y="6034832"/>
              <a:ext cx="1349357" cy="8053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D4D6D666-0854-4915-9061-0391507BF1CF}"/>
              </a:ext>
            </a:extLst>
          </p:cNvPr>
          <p:cNvSpPr/>
          <p:nvPr/>
        </p:nvSpPr>
        <p:spPr>
          <a:xfrm>
            <a:off x="911542" y="5267357"/>
            <a:ext cx="4572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 can’t predict what it will do.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661729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1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63940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2322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rgbClr val="FF5050"/>
                  </a:solidFill>
                  <a:effectLst/>
                </a:rPr>
                <a:t>Computable</a:t>
              </a:r>
            </a:p>
          </p:txBody>
        </p:sp>
      </p:grpSp>
      <p:sp>
        <p:nvSpPr>
          <p:cNvPr id="36" name="Rectangle 14"/>
          <p:cNvSpPr>
            <a:spLocks noChangeArrowheads="1"/>
          </p:cNvSpPr>
          <p:nvPr/>
        </p:nvSpPr>
        <p:spPr bwMode="auto">
          <a:xfrm>
            <a:off x="3352800" y="3348335"/>
            <a:ext cx="62103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Can every problem be </a:t>
            </a:r>
            <a:r>
              <a:rPr lang="en-US" altLang="en-US" sz="2400" dirty="0">
                <a:solidFill>
                  <a:srgbClr val="FF0000"/>
                </a:solidFill>
              </a:rPr>
              <a:t>computed</a:t>
            </a:r>
            <a:r>
              <a:rPr lang="en-US" altLang="en-US" sz="2400" dirty="0"/>
              <a:t>?</a:t>
            </a:r>
          </a:p>
        </p:txBody>
      </p:sp>
      <p:grpSp>
        <p:nvGrpSpPr>
          <p:cNvPr id="11" name="Group 24">
            <a:extLst>
              <a:ext uri="{FF2B5EF4-FFF2-40B4-BE49-F238E27FC236}">
                <a16:creationId xmlns:a16="http://schemas.microsoft.com/office/drawing/2014/main" id="{ED425397-A376-405B-B0F5-682096800FD2}"/>
              </a:ext>
            </a:extLst>
          </p:cNvPr>
          <p:cNvGrpSpPr>
            <a:grpSpLocks/>
          </p:cNvGrpSpPr>
          <p:nvPr/>
        </p:nvGrpSpPr>
        <p:grpSpPr bwMode="auto">
          <a:xfrm>
            <a:off x="218359" y="4463076"/>
            <a:ext cx="2448641" cy="2318724"/>
            <a:chOff x="-159" y="960"/>
            <a:chExt cx="2373" cy="2400"/>
          </a:xfrm>
        </p:grpSpPr>
        <p:pic>
          <p:nvPicPr>
            <p:cNvPr id="12" name="Picture 20" descr="Hilbert">
              <a:extLst>
                <a:ext uri="{FF2B5EF4-FFF2-40B4-BE49-F238E27FC236}">
                  <a16:creationId xmlns:a16="http://schemas.microsoft.com/office/drawing/2014/main" id="{6EA865EE-2361-4E21-9FCC-FC69BAE540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960"/>
              <a:ext cx="1782" cy="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Text Box 10">
              <a:extLst>
                <a:ext uri="{FF2B5EF4-FFF2-40B4-BE49-F238E27FC236}">
                  <a16:creationId xmlns:a16="http://schemas.microsoft.com/office/drawing/2014/main" id="{386D95F0-E745-41DD-BAAC-76F722CCC3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59" y="3011"/>
              <a:ext cx="1639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         Hilbert (1900)</a:t>
              </a:r>
            </a:p>
          </p:txBody>
        </p:sp>
      </p:grpSp>
      <p:sp>
        <p:nvSpPr>
          <p:cNvPr id="14" name="Rectangle 2">
            <a:extLst>
              <a:ext uri="{FF2B5EF4-FFF2-40B4-BE49-F238E27FC236}">
                <a16:creationId xmlns:a16="http://schemas.microsoft.com/office/drawing/2014/main" id="{249C88CF-9401-485E-8AF6-5E72EEE4F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53" y="-99392"/>
            <a:ext cx="7650651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altLang="en-US" sz="36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3600" dirty="0">
                <a:solidFill>
                  <a:schemeClr val="tx2"/>
                </a:solidFill>
              </a:rPr>
              <a:t>Witness </a:t>
            </a:r>
            <a:r>
              <a:rPr lang="el-GR" altLang="en-US" sz="3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altLang="en-US" sz="3600" dirty="0">
                <a:solidFill>
                  <a:schemeClr val="tx2"/>
                </a:solidFill>
              </a:rPr>
              <a:t>Acceptable &amp; NP</a:t>
            </a:r>
            <a:endParaRPr lang="en-CA" altLang="en-US" sz="36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461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9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endParaRPr lang="en-US" altLang="en-US">
              <a:latin typeface="Monotype Corsiva" pitchFamily="66" charset="0"/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DA27B613-3739-47E9-87D8-3E2A9F0EC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Uncomputable</a:t>
            </a:r>
            <a:r>
              <a:rPr kumimoji="0" lang="en-US" sz="44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 - Unprovable</a:t>
            </a: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The bad news: 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The </a:t>
            </a:r>
            <a:r>
              <a:rPr lang="en-CA" altLang="en-US" sz="2400" dirty="0">
                <a:solidFill>
                  <a:srgbClr val="FFFF00"/>
                </a:solidFill>
              </a:rPr>
              <a:t>Halting Problem </a:t>
            </a:r>
            <a:r>
              <a:rPr lang="en-CA" altLang="en-US" sz="2400" dirty="0"/>
              <a:t>(Does program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halt?)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on input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outputs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Knowing if logic 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A 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61F3A312-D52D-4E9B-8CD9-CAC0F3DCD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US" altLang="en-US" sz="2400" dirty="0">
              <a:solidFill>
                <a:srgbClr val="66FF66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impossible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  <p:sp>
        <p:nvSpPr>
          <p:cNvPr id="12" name="AutoShape 8">
            <a:extLst>
              <a:ext uri="{FF2B5EF4-FFF2-40B4-BE49-F238E27FC236}">
                <a16:creationId xmlns:a16="http://schemas.microsoft.com/office/drawing/2014/main" id="{615E3DF4-E480-41AB-8901-9F5FF75DD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810000"/>
            <a:ext cx="8839200" cy="2286000"/>
          </a:xfrm>
          <a:prstGeom prst="wedgeRectCallout">
            <a:avLst>
              <a:gd name="adj1" fmla="val -27309"/>
              <a:gd name="adj2" fmla="val -55638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Intuition: 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A logic formula can talk about itself.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</a:t>
            </a:r>
            <a:r>
              <a:rPr lang="en-US" altLang="en-US" sz="2400" dirty="0">
                <a:solidFill>
                  <a:srgbClr val="00FFCC"/>
                </a:solidFill>
              </a:rPr>
              <a:t> </a:t>
            </a:r>
            <a:r>
              <a:rPr lang="el-GR" altLang="en-US" sz="2400" dirty="0">
                <a:solidFill>
                  <a:srgbClr val="FFC000"/>
                </a:solidFill>
              </a:rPr>
              <a:t>Φ</a:t>
            </a:r>
            <a:r>
              <a:rPr lang="en-US" altLang="en-US" sz="2400" i="1" dirty="0">
                <a:solidFill>
                  <a:srgbClr val="FFFFFF"/>
                </a:solidFill>
              </a:rPr>
              <a:t> = “</a:t>
            </a:r>
            <a:r>
              <a:rPr lang="el-GR" altLang="en-US" sz="2400" dirty="0">
                <a:solidFill>
                  <a:srgbClr val="FFC000"/>
                </a:solidFill>
              </a:rPr>
              <a:t>Φ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/>
              <a:t>has no proof in your proof system”.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If it is true, then it has no proof.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If it is not true, then it has a proof.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       Both are problems.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2F9EA4A-317E-484E-9BB7-E00559940032}"/>
              </a:ext>
            </a:extLst>
          </p:cNvPr>
          <p:cNvGrpSpPr/>
          <p:nvPr/>
        </p:nvGrpSpPr>
        <p:grpSpPr>
          <a:xfrm>
            <a:off x="5455007" y="5082813"/>
            <a:ext cx="3612793" cy="1676400"/>
            <a:chOff x="5366065" y="5030561"/>
            <a:chExt cx="3612793" cy="1676400"/>
          </a:xfrm>
        </p:grpSpPr>
        <p:pic>
          <p:nvPicPr>
            <p:cNvPr id="26626" name="Picture 2" descr="Self-reference and apparent self-reference">
              <a:extLst>
                <a:ext uri="{FF2B5EF4-FFF2-40B4-BE49-F238E27FC236}">
                  <a16:creationId xmlns:a16="http://schemas.microsoft.com/office/drawing/2014/main" id="{79B1E8C8-7C51-4673-9C9A-680D5FB0A6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8926" y="5033609"/>
              <a:ext cx="1989932" cy="167335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6628" name="Picture 4" descr="Ouroboros - No BG Drawing by Zarina Oversoe">
              <a:extLst>
                <a:ext uri="{FF2B5EF4-FFF2-40B4-BE49-F238E27FC236}">
                  <a16:creationId xmlns:a16="http://schemas.microsoft.com/office/drawing/2014/main" id="{B693B5E5-D270-4C7F-9064-CEE19C1528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6065" y="5030561"/>
              <a:ext cx="1527387" cy="1676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86483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Rectangle 7">
            <a:extLst>
              <a:ext uri="{FF2B5EF4-FFF2-40B4-BE49-F238E27FC236}">
                <a16:creationId xmlns:a16="http://schemas.microsoft.com/office/drawing/2014/main" id="{D4E65D52-8243-4E87-A99F-4E29CD8BD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Uncomputable</a:t>
            </a:r>
            <a:r>
              <a:rPr kumimoji="0" lang="en-US" sz="44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 - Unprovable</a:t>
            </a:r>
          </a:p>
        </p:txBody>
      </p:sp>
      <p:sp>
        <p:nvSpPr>
          <p:cNvPr id="96" name="Text Box 74">
            <a:extLst>
              <a:ext uri="{FF2B5EF4-FFF2-40B4-BE49-F238E27FC236}">
                <a16:creationId xmlns:a16="http://schemas.microsoft.com/office/drawing/2014/main" id="{F2260A6A-B603-4E4A-9279-70B96B5C64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US" altLang="en-US" sz="2400" dirty="0">
              <a:solidFill>
                <a:srgbClr val="66FF66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impossible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The bad news: 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The </a:t>
            </a:r>
            <a:r>
              <a:rPr lang="en-CA" altLang="en-US" sz="2400" dirty="0">
                <a:solidFill>
                  <a:srgbClr val="FFFF00"/>
                </a:solidFill>
              </a:rPr>
              <a:t>Halting Problem </a:t>
            </a:r>
            <a:r>
              <a:rPr lang="en-CA" altLang="en-US" sz="2400" dirty="0"/>
              <a:t>(Does program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halt?)</a:t>
            </a:r>
            <a:endParaRPr lang="en-CA" altLang="en-US" sz="2400" dirty="0"/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on input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outputs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Knowing if logic 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A 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pic>
        <p:nvPicPr>
          <p:cNvPr id="94" name="Picture 4" descr="Could Parallel Universes Be Physically Real?">
            <a:extLst>
              <a:ext uri="{FF2B5EF4-FFF2-40B4-BE49-F238E27FC236}">
                <a16:creationId xmlns:a16="http://schemas.microsoft.com/office/drawing/2014/main" id="{098BBB1D-5391-43DB-B7DF-313245863F4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214" t="25331" r="57911" b="41543"/>
          <a:stretch/>
        </p:blipFill>
        <p:spPr bwMode="auto">
          <a:xfrm>
            <a:off x="3769374" y="1194824"/>
            <a:ext cx="1295400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  <p:sp>
        <p:nvSpPr>
          <p:cNvPr id="12" name="AutoShape 8">
            <a:extLst>
              <a:ext uri="{FF2B5EF4-FFF2-40B4-BE49-F238E27FC236}">
                <a16:creationId xmlns:a16="http://schemas.microsoft.com/office/drawing/2014/main" id="{615E3DF4-E480-41AB-8901-9F5FF75DD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810000"/>
            <a:ext cx="8839200" cy="3200400"/>
          </a:xfrm>
          <a:prstGeom prst="wedgeRectCallout">
            <a:avLst>
              <a:gd name="adj1" fmla="val -27309"/>
              <a:gd name="adj2" fmla="val -55638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Intuition: 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The </a:t>
            </a:r>
            <a:r>
              <a:rPr lang="en-CA" altLang="en-US" sz="2400" dirty="0">
                <a:solidFill>
                  <a:srgbClr val="FFC000"/>
                </a:solidFill>
              </a:rPr>
              <a:t>integers</a:t>
            </a:r>
            <a:r>
              <a:rPr lang="en-CA" altLang="en-US" sz="2400" dirty="0">
                <a:solidFill>
                  <a:srgbClr val="FFFFFF"/>
                </a:solidFill>
              </a:rPr>
              <a:t> is the </a:t>
            </a:r>
            <a:r>
              <a:rPr lang="en-CA" altLang="en-US" sz="2400" dirty="0">
                <a:solidFill>
                  <a:srgbClr val="FFFF00"/>
                </a:solidFill>
              </a:rPr>
              <a:t>standard model 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M </a:t>
            </a:r>
            <a:r>
              <a:rPr lang="en-CA" altLang="en-US" sz="2400" dirty="0">
                <a:solidFill>
                  <a:srgbClr val="FFFF00"/>
                </a:solidFill>
              </a:rPr>
              <a:t>/interpretation/universe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  for which your axioms </a:t>
            </a:r>
            <a:r>
              <a:rPr lang="el-GR" altLang="en-US" sz="2400" dirty="0">
                <a:solidFill>
                  <a:srgbClr val="FFC000"/>
                </a:solidFill>
              </a:rPr>
              <a:t>Γ </a:t>
            </a:r>
            <a:r>
              <a:rPr lang="en-CA" altLang="en-US" sz="2400" dirty="0">
                <a:solidFill>
                  <a:srgbClr val="FFFFFF"/>
                </a:solidFill>
              </a:rPr>
              <a:t>are designed.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However, there are always </a:t>
            </a:r>
            <a:r>
              <a:rPr lang="en-CA" altLang="en-US" sz="2400" dirty="0">
                <a:solidFill>
                  <a:srgbClr val="FFFF00"/>
                </a:solidFill>
              </a:rPr>
              <a:t>nonstandard models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 M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 within which the axioms </a:t>
            </a:r>
            <a:r>
              <a:rPr lang="el-GR" alt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/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are still true.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     There are always formula </a:t>
            </a:r>
            <a:r>
              <a:rPr lang="el-GR" altLang="en-US" sz="2400" dirty="0">
                <a:solidFill>
                  <a:srgbClr val="FFC000"/>
                </a:solidFill>
              </a:rPr>
              <a:t>Φ</a:t>
            </a:r>
            <a:r>
              <a:rPr lang="en-US" altLang="en-US" sz="2400" i="1" dirty="0">
                <a:solidFill>
                  <a:srgbClr val="FFFFFF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i="1" dirty="0">
                <a:solidFill>
                  <a:srgbClr val="FFFFFF"/>
                </a:solidFill>
              </a:rPr>
              <a:t>      </a:t>
            </a:r>
            <a:r>
              <a:rPr lang="en-US" altLang="en-US" sz="2400" dirty="0">
                <a:solidFill>
                  <a:srgbClr val="FFFFFF"/>
                </a:solidFill>
              </a:rPr>
              <a:t>which are true in one model 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but not another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 M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   Hence, </a:t>
            </a:r>
            <a:r>
              <a:rPr lang="el-GR" altLang="en-US" sz="2400" dirty="0">
                <a:solidFill>
                  <a:srgbClr val="FFC000"/>
                </a:solidFill>
              </a:rPr>
              <a:t>Φ</a:t>
            </a:r>
            <a:r>
              <a:rPr lang="en-US" altLang="en-US" sz="2400" i="1" dirty="0">
                <a:solidFill>
                  <a:srgbClr val="FFFFFF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can’t be proved from these axioms </a:t>
            </a:r>
            <a:r>
              <a:rPr lang="el-GR" alt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</a:rPr>
              <a:t>!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pic>
        <p:nvPicPr>
          <p:cNvPr id="21" name="Picture 4" descr="Could Parallel Universes Be Physically Real?">
            <a:extLst>
              <a:ext uri="{FF2B5EF4-FFF2-40B4-BE49-F238E27FC236}">
                <a16:creationId xmlns:a16="http://schemas.microsoft.com/office/drawing/2014/main" id="{1FBE9EB6-6336-48F1-A177-76048D98FA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1573" y="204224"/>
            <a:ext cx="6517627" cy="391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A891A7E0-B0C5-48A8-9161-E8BD47FF1E73}"/>
              </a:ext>
            </a:extLst>
          </p:cNvPr>
          <p:cNvGrpSpPr/>
          <p:nvPr/>
        </p:nvGrpSpPr>
        <p:grpSpPr>
          <a:xfrm>
            <a:off x="2438400" y="404912"/>
            <a:ext cx="6400800" cy="3809902"/>
            <a:chOff x="2438400" y="404912"/>
            <a:chExt cx="6400800" cy="3809902"/>
          </a:xfrm>
        </p:grpSpPr>
        <p:sp>
          <p:nvSpPr>
            <p:cNvPr id="9218" name="Text Box 9"/>
            <p:cNvSpPr txBox="1">
              <a:spLocks noChangeArrowheads="1"/>
            </p:cNvSpPr>
            <p:nvPr/>
          </p:nvSpPr>
          <p:spPr bwMode="auto">
            <a:xfrm>
              <a:off x="5935663" y="1676400"/>
              <a:ext cx="549275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>
                <a:latin typeface="Monotype Corsiva" pitchFamily="66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B45A801-9738-4BEB-80A2-22ECE6E6202B}"/>
                </a:ext>
              </a:extLst>
            </p:cNvPr>
            <p:cNvSpPr/>
            <p:nvPr/>
          </p:nvSpPr>
          <p:spPr>
            <a:xfrm>
              <a:off x="3936969" y="1561024"/>
              <a:ext cx="40908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rgbClr val="FFC000"/>
                  </a:solidFill>
                </a:rPr>
                <a:t>Φ</a:t>
              </a:r>
              <a:endParaRPr lang="en-US" sz="2400" dirty="0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BA4EF7B-AE09-41A1-A085-121B0220BB80}"/>
                </a:ext>
              </a:extLst>
            </p:cNvPr>
            <p:cNvSpPr/>
            <p:nvPr/>
          </p:nvSpPr>
          <p:spPr>
            <a:xfrm>
              <a:off x="3594463" y="3017409"/>
              <a:ext cx="64953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2800" dirty="0">
                  <a:solidFill>
                    <a:srgbClr val="FFC000"/>
                  </a:solidFill>
                </a:rPr>
                <a:t>Φ</a:t>
              </a:r>
              <a:endParaRPr lang="en-US" sz="2800" dirty="0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9A5D5656-7DAC-43A3-8B3C-EB2EABC1C465}"/>
                </a:ext>
              </a:extLst>
            </p:cNvPr>
            <p:cNvSpPr/>
            <p:nvPr/>
          </p:nvSpPr>
          <p:spPr>
            <a:xfrm>
              <a:off x="2438400" y="1981200"/>
              <a:ext cx="44755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</a:rPr>
                <a:t>Φ</a:t>
              </a:r>
              <a:endParaRPr lang="en-US" sz="2800" dirty="0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852D842-4900-4333-97CC-3EADB157A74F}"/>
                </a:ext>
              </a:extLst>
            </p:cNvPr>
            <p:cNvSpPr/>
            <p:nvPr/>
          </p:nvSpPr>
          <p:spPr>
            <a:xfrm>
              <a:off x="4725486" y="2304365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0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2000" dirty="0">
                  <a:solidFill>
                    <a:srgbClr val="FFC000"/>
                  </a:solidFill>
                </a:rPr>
                <a:t>Φ</a:t>
              </a:r>
              <a:endParaRPr lang="en-US" sz="2000" dirty="0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6C05AFB-E1A8-4A26-9CBA-F274AF3C5D4D}"/>
                </a:ext>
              </a:extLst>
            </p:cNvPr>
            <p:cNvSpPr/>
            <p:nvPr/>
          </p:nvSpPr>
          <p:spPr>
            <a:xfrm>
              <a:off x="3180301" y="666690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0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2000" dirty="0">
                  <a:solidFill>
                    <a:srgbClr val="FFC000"/>
                  </a:solidFill>
                </a:rPr>
                <a:t>Φ</a:t>
              </a:r>
              <a:endParaRPr lang="en-US" sz="2000" dirty="0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59BA89A6-D194-4E82-9DC2-02DF2DC5D723}"/>
                </a:ext>
              </a:extLst>
            </p:cNvPr>
            <p:cNvSpPr/>
            <p:nvPr/>
          </p:nvSpPr>
          <p:spPr>
            <a:xfrm>
              <a:off x="4804449" y="3714690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0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2000" dirty="0">
                  <a:solidFill>
                    <a:srgbClr val="FFC000"/>
                  </a:solidFill>
                </a:rPr>
                <a:t>Φ</a:t>
              </a:r>
              <a:endParaRPr lang="en-US" sz="2000" dirty="0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62EF4FA-220E-4B45-81AC-239B0EAD3CC8}"/>
                </a:ext>
              </a:extLst>
            </p:cNvPr>
            <p:cNvSpPr/>
            <p:nvPr/>
          </p:nvSpPr>
          <p:spPr>
            <a:xfrm>
              <a:off x="5749908" y="2876490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000" dirty="0">
                  <a:solidFill>
                    <a:srgbClr val="FFC000"/>
                  </a:solidFill>
                </a:rPr>
                <a:t>Φ</a:t>
              </a:r>
              <a:endParaRPr lang="en-US" sz="2000" dirty="0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797E922A-9855-45DA-8623-54275A8C6520}"/>
                </a:ext>
              </a:extLst>
            </p:cNvPr>
            <p:cNvSpPr/>
            <p:nvPr/>
          </p:nvSpPr>
          <p:spPr>
            <a:xfrm>
              <a:off x="4846028" y="1347652"/>
              <a:ext cx="516487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2000" dirty="0">
                  <a:solidFill>
                    <a:srgbClr val="FFC000"/>
                  </a:solidFill>
                </a:rPr>
                <a:t>Φ</a:t>
              </a:r>
              <a:endParaRPr lang="en-US" sz="2000" dirty="0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F4DB458-59D3-4271-8DB5-CBCAF5424027}"/>
                </a:ext>
              </a:extLst>
            </p:cNvPr>
            <p:cNvSpPr/>
            <p:nvPr/>
          </p:nvSpPr>
          <p:spPr>
            <a:xfrm>
              <a:off x="5516880" y="1889760"/>
              <a:ext cx="48282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8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800" dirty="0">
                  <a:solidFill>
                    <a:srgbClr val="FFC000"/>
                  </a:solidFill>
                </a:rPr>
                <a:t>Φ</a:t>
              </a:r>
              <a:endParaRPr lang="en-US" sz="1800" dirty="0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1E9708B-0BCA-4990-93FF-3A785732BE09}"/>
                </a:ext>
              </a:extLst>
            </p:cNvPr>
            <p:cNvSpPr/>
            <p:nvPr/>
          </p:nvSpPr>
          <p:spPr>
            <a:xfrm>
              <a:off x="4402661" y="609600"/>
              <a:ext cx="35298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800" dirty="0">
                  <a:solidFill>
                    <a:srgbClr val="FFC000"/>
                  </a:solidFill>
                </a:rPr>
                <a:t>Φ</a:t>
              </a:r>
              <a:endParaRPr lang="en-US" sz="1800" dirty="0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01EC6681-B943-4ABA-A310-4A75140A128E}"/>
                </a:ext>
              </a:extLst>
            </p:cNvPr>
            <p:cNvSpPr/>
            <p:nvPr/>
          </p:nvSpPr>
          <p:spPr>
            <a:xfrm>
              <a:off x="6764456" y="3148931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800" dirty="0">
                  <a:solidFill>
                    <a:srgbClr val="FFC000"/>
                  </a:solidFill>
                </a:rPr>
                <a:t>Φ</a:t>
              </a:r>
              <a:endParaRPr lang="en-US" sz="1800" dirty="0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76881A1B-DE16-441C-9AAE-A4A1595C9EAA}"/>
                </a:ext>
              </a:extLst>
            </p:cNvPr>
            <p:cNvSpPr/>
            <p:nvPr/>
          </p:nvSpPr>
          <p:spPr>
            <a:xfrm>
              <a:off x="5460274" y="1143000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600" dirty="0">
                  <a:solidFill>
                    <a:srgbClr val="FFC000"/>
                  </a:solidFill>
                </a:rPr>
                <a:t>Φ</a:t>
              </a:r>
              <a:endParaRPr lang="en-US" sz="1600" dirty="0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3436D568-8B96-45C9-B099-6B5A22227851}"/>
                </a:ext>
              </a:extLst>
            </p:cNvPr>
            <p:cNvSpPr/>
            <p:nvPr/>
          </p:nvSpPr>
          <p:spPr>
            <a:xfrm>
              <a:off x="6055731" y="167963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200" dirty="0">
                  <a:solidFill>
                    <a:srgbClr val="FFC000"/>
                  </a:solidFill>
                </a:rPr>
                <a:t>Φ</a:t>
              </a:r>
              <a:endParaRPr lang="en-US" sz="1200" dirty="0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FD122B74-EF2F-4E42-9FC5-6ABE12E1E42E}"/>
                </a:ext>
              </a:extLst>
            </p:cNvPr>
            <p:cNvSpPr/>
            <p:nvPr/>
          </p:nvSpPr>
          <p:spPr>
            <a:xfrm>
              <a:off x="5007617" y="557348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600" dirty="0">
                  <a:solidFill>
                    <a:srgbClr val="FFC000"/>
                  </a:solidFill>
                </a:rPr>
                <a:t>Φ</a:t>
              </a:r>
              <a:endParaRPr lang="en-US" sz="1600" dirty="0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808EFB13-26A7-4870-8D81-E2FB8CC1C373}"/>
                </a:ext>
              </a:extLst>
            </p:cNvPr>
            <p:cNvSpPr/>
            <p:nvPr/>
          </p:nvSpPr>
          <p:spPr>
            <a:xfrm>
              <a:off x="7133339" y="2470872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</a:rPr>
                <a:t>Φ</a:t>
              </a:r>
              <a:endParaRPr lang="en-US" sz="1600" dirty="0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092BB210-BD66-4DD1-A44E-80B8494B67A8}"/>
                </a:ext>
              </a:extLst>
            </p:cNvPr>
            <p:cNvSpPr/>
            <p:nvPr/>
          </p:nvSpPr>
          <p:spPr>
            <a:xfrm>
              <a:off x="7787975" y="3148931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200" dirty="0">
                  <a:solidFill>
                    <a:srgbClr val="FFC000"/>
                  </a:solidFill>
                </a:rPr>
                <a:t>Φ</a:t>
              </a:r>
              <a:endParaRPr lang="en-US" sz="1200" dirty="0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349BDA1-FDBC-4BA4-9A75-94CE1D9EE3B9}"/>
                </a:ext>
              </a:extLst>
            </p:cNvPr>
            <p:cNvSpPr/>
            <p:nvPr/>
          </p:nvSpPr>
          <p:spPr>
            <a:xfrm>
              <a:off x="6238522" y="2302561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600" dirty="0">
                  <a:solidFill>
                    <a:srgbClr val="FFC000"/>
                  </a:solidFill>
                </a:rPr>
                <a:t>Φ</a:t>
              </a:r>
              <a:endParaRPr lang="en-US" sz="1600" dirty="0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DBC8B93B-CA42-4650-A407-6EF78A74862F}"/>
                </a:ext>
              </a:extLst>
            </p:cNvPr>
            <p:cNvSpPr/>
            <p:nvPr/>
          </p:nvSpPr>
          <p:spPr>
            <a:xfrm>
              <a:off x="6172200" y="3821668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800" dirty="0">
                  <a:solidFill>
                    <a:srgbClr val="FFC000"/>
                  </a:solidFill>
                </a:rPr>
                <a:t>Φ</a:t>
              </a:r>
              <a:endParaRPr lang="en-US" sz="1800" dirty="0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A391639-2938-46AA-830E-20FFA25ADC89}"/>
                </a:ext>
              </a:extLst>
            </p:cNvPr>
            <p:cNvSpPr/>
            <p:nvPr/>
          </p:nvSpPr>
          <p:spPr>
            <a:xfrm>
              <a:off x="8503852" y="2722509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</a:rPr>
                <a:t>Φ</a:t>
              </a:r>
              <a:endParaRPr lang="en-US" sz="1600" dirty="0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7242BFA-32EE-4CC0-9397-F182CDC8252D}"/>
                </a:ext>
              </a:extLst>
            </p:cNvPr>
            <p:cNvSpPr/>
            <p:nvPr/>
          </p:nvSpPr>
          <p:spPr>
            <a:xfrm>
              <a:off x="7721784" y="2329542"/>
              <a:ext cx="41710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4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400" dirty="0">
                  <a:solidFill>
                    <a:srgbClr val="FFC000"/>
                  </a:solidFill>
                </a:rPr>
                <a:t>Φ</a:t>
              </a:r>
              <a:endParaRPr lang="en-US" sz="1400" dirty="0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91269EE6-6CAF-49E1-A077-094889418DAB}"/>
                </a:ext>
              </a:extLst>
            </p:cNvPr>
            <p:cNvSpPr/>
            <p:nvPr/>
          </p:nvSpPr>
          <p:spPr>
            <a:xfrm>
              <a:off x="6631678" y="185369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200" dirty="0">
                  <a:solidFill>
                    <a:srgbClr val="FFC000"/>
                  </a:solidFill>
                </a:rPr>
                <a:t>Φ</a:t>
              </a:r>
              <a:endParaRPr lang="en-US" sz="1200" dirty="0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4BABE13E-FAAF-493E-A48D-C1C9CAB17E2C}"/>
                </a:ext>
              </a:extLst>
            </p:cNvPr>
            <p:cNvSpPr/>
            <p:nvPr/>
          </p:nvSpPr>
          <p:spPr>
            <a:xfrm>
              <a:off x="7315200" y="1950720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</a:rPr>
                <a:t>Φ</a:t>
              </a:r>
              <a:endParaRPr lang="en-US" sz="1200" dirty="0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642D41CE-D3D3-4CD9-82CA-78979BC72720}"/>
                </a:ext>
              </a:extLst>
            </p:cNvPr>
            <p:cNvSpPr/>
            <p:nvPr/>
          </p:nvSpPr>
          <p:spPr>
            <a:xfrm>
              <a:off x="8303362" y="214688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200" dirty="0">
                  <a:solidFill>
                    <a:srgbClr val="FFC000"/>
                  </a:solidFill>
                </a:rPr>
                <a:t>Φ</a:t>
              </a:r>
              <a:endParaRPr lang="en-US" sz="1200" dirty="0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0FE465E3-9E18-4CCF-8D2B-0963AA4FCC74}"/>
                </a:ext>
              </a:extLst>
            </p:cNvPr>
            <p:cNvSpPr/>
            <p:nvPr/>
          </p:nvSpPr>
          <p:spPr>
            <a:xfrm>
              <a:off x="7491099" y="1627711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</a:rPr>
                <a:t>Φ</a:t>
              </a:r>
              <a:endParaRPr lang="en-US" sz="1200" dirty="0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1E65BCF-8A18-4BA7-8BD9-A54C676CED20}"/>
                </a:ext>
              </a:extLst>
            </p:cNvPr>
            <p:cNvSpPr/>
            <p:nvPr/>
          </p:nvSpPr>
          <p:spPr>
            <a:xfrm>
              <a:off x="5930407" y="1013952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200" dirty="0">
                  <a:solidFill>
                    <a:srgbClr val="FFC000"/>
                  </a:solidFill>
                </a:rPr>
                <a:t>Φ</a:t>
              </a:r>
              <a:endParaRPr lang="en-US" sz="1200" dirty="0"/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85D3858E-AB37-4D71-8AB0-A96AE572D5F0}"/>
                </a:ext>
              </a:extLst>
            </p:cNvPr>
            <p:cNvSpPr/>
            <p:nvPr/>
          </p:nvSpPr>
          <p:spPr>
            <a:xfrm>
              <a:off x="6524128" y="1347904"/>
              <a:ext cx="282449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50" dirty="0">
                  <a:solidFill>
                    <a:srgbClr val="FFC000"/>
                  </a:solidFill>
                </a:rPr>
                <a:t>Φ</a:t>
              </a:r>
              <a:endParaRPr lang="en-US" sz="1050" dirty="0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DFE8F2E7-9808-479B-AB4B-F8CBE6079FB2}"/>
                </a:ext>
              </a:extLst>
            </p:cNvPr>
            <p:cNvSpPr/>
            <p:nvPr/>
          </p:nvSpPr>
          <p:spPr>
            <a:xfrm>
              <a:off x="5622335" y="515256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</a:rPr>
                <a:t>Φ</a:t>
              </a:r>
              <a:endParaRPr lang="en-US" sz="1200" dirty="0"/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6618D230-DB28-44FC-981E-BE86FE8FB829}"/>
                </a:ext>
              </a:extLst>
            </p:cNvPr>
            <p:cNvSpPr/>
            <p:nvPr/>
          </p:nvSpPr>
          <p:spPr>
            <a:xfrm>
              <a:off x="6883472" y="1567868"/>
              <a:ext cx="36740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5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050" dirty="0">
                  <a:solidFill>
                    <a:srgbClr val="FFC000"/>
                  </a:solidFill>
                </a:rPr>
                <a:t>Φ</a:t>
              </a:r>
              <a:endParaRPr lang="en-US" sz="1050" dirty="0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C7B576D4-A217-43C4-829B-CC0478028EDB}"/>
                </a:ext>
              </a:extLst>
            </p:cNvPr>
            <p:cNvSpPr/>
            <p:nvPr/>
          </p:nvSpPr>
          <p:spPr>
            <a:xfrm>
              <a:off x="7911862" y="1923504"/>
              <a:ext cx="28725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50" dirty="0">
                  <a:solidFill>
                    <a:srgbClr val="FFC000"/>
                  </a:solidFill>
                </a:rPr>
                <a:t>Φ</a:t>
              </a:r>
              <a:endParaRPr lang="en-US" sz="10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D0D4F44-D147-46A7-BA86-1E2E1528AA8C}"/>
                </a:ext>
              </a:extLst>
            </p:cNvPr>
            <p:cNvSpPr/>
            <p:nvPr/>
          </p:nvSpPr>
          <p:spPr>
            <a:xfrm>
              <a:off x="5886549" y="457200"/>
              <a:ext cx="349775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000" dirty="0">
                  <a:solidFill>
                    <a:srgbClr val="FFC000"/>
                  </a:solidFill>
                </a:rPr>
                <a:t>Φ</a:t>
              </a:r>
              <a:endParaRPr lang="en-US" sz="1000" dirty="0"/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9ECC50A9-59D9-4C21-AA98-2EFF69DF52C3}"/>
                </a:ext>
              </a:extLst>
            </p:cNvPr>
            <p:cNvSpPr/>
            <p:nvPr/>
          </p:nvSpPr>
          <p:spPr>
            <a:xfrm>
              <a:off x="6345261" y="911293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</a:rPr>
                <a:t>Φ</a:t>
              </a:r>
              <a:endParaRPr lang="en-US" sz="900" dirty="0"/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0F14B983-9F52-461C-AAE1-6BCB3683CAC5}"/>
                </a:ext>
              </a:extLst>
            </p:cNvPr>
            <p:cNvSpPr/>
            <p:nvPr/>
          </p:nvSpPr>
          <p:spPr>
            <a:xfrm>
              <a:off x="6701555" y="1162190"/>
              <a:ext cx="335348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900" dirty="0">
                  <a:solidFill>
                    <a:srgbClr val="FFC000"/>
                  </a:solidFill>
                </a:rPr>
                <a:t>Φ</a:t>
              </a:r>
              <a:endParaRPr lang="en-US" sz="900" dirty="0"/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15707BB4-0392-4EB9-9C46-D47BCEB7D200}"/>
                </a:ext>
              </a:extLst>
            </p:cNvPr>
            <p:cNvSpPr/>
            <p:nvPr/>
          </p:nvSpPr>
          <p:spPr>
            <a:xfrm>
              <a:off x="7203809" y="133894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</a:rPr>
                <a:t>Φ</a:t>
              </a:r>
              <a:endParaRPr lang="en-US" sz="900" dirty="0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D1275804-8C36-46D8-AA3F-2D66DAA08C00}"/>
                </a:ext>
              </a:extLst>
            </p:cNvPr>
            <p:cNvSpPr/>
            <p:nvPr/>
          </p:nvSpPr>
          <p:spPr>
            <a:xfrm>
              <a:off x="7640340" y="1414096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</a:rPr>
                <a:t>Φ</a:t>
              </a:r>
              <a:endParaRPr lang="en-US" sz="900" dirty="0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4B883A8-5837-461D-8D36-24CCA7DA6D2B}"/>
                </a:ext>
              </a:extLst>
            </p:cNvPr>
            <p:cNvSpPr/>
            <p:nvPr/>
          </p:nvSpPr>
          <p:spPr>
            <a:xfrm>
              <a:off x="8018815" y="153279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</a:rPr>
                <a:t>Φ</a:t>
              </a:r>
              <a:endParaRPr lang="en-US" sz="900" dirty="0"/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59798326-04D0-44FF-8835-DCFD5CE5086D}"/>
                </a:ext>
              </a:extLst>
            </p:cNvPr>
            <p:cNvSpPr/>
            <p:nvPr/>
          </p:nvSpPr>
          <p:spPr>
            <a:xfrm>
              <a:off x="8360595" y="1666002"/>
              <a:ext cx="335348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900" dirty="0">
                  <a:solidFill>
                    <a:srgbClr val="FFC000"/>
                  </a:solidFill>
                </a:rPr>
                <a:t>Φ</a:t>
              </a:r>
              <a:endParaRPr lang="en-US" sz="900" dirty="0"/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C0DEBF93-0136-4742-B7C8-BD570CBBA749}"/>
                </a:ext>
              </a:extLst>
            </p:cNvPr>
            <p:cNvSpPr/>
            <p:nvPr/>
          </p:nvSpPr>
          <p:spPr>
            <a:xfrm>
              <a:off x="6185238" y="410028"/>
              <a:ext cx="317715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8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800" dirty="0">
                  <a:solidFill>
                    <a:srgbClr val="FFC000"/>
                  </a:solidFill>
                </a:rPr>
                <a:t>Φ</a:t>
              </a:r>
              <a:endParaRPr lang="en-US" sz="800" dirty="0"/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A24C3BDC-5B61-46B3-B8BB-F5C6718A1EFC}"/>
                </a:ext>
              </a:extLst>
            </p:cNvPr>
            <p:cNvSpPr/>
            <p:nvPr/>
          </p:nvSpPr>
          <p:spPr>
            <a:xfrm>
              <a:off x="6543536" y="83820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</a:rPr>
                <a:t>Φ</a:t>
              </a:r>
              <a:endParaRPr lang="en-US" sz="700" dirty="0"/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1FC28A54-E08B-424B-88BA-D067D951F079}"/>
                </a:ext>
              </a:extLst>
            </p:cNvPr>
            <p:cNvSpPr/>
            <p:nvPr/>
          </p:nvSpPr>
          <p:spPr>
            <a:xfrm>
              <a:off x="6901676" y="1084538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</a:rPr>
                <a:t>Φ</a:t>
              </a:r>
              <a:endParaRPr lang="en-US" sz="700" dirty="0"/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60C370D8-BD88-42A8-8D13-8E96C6B1B6FC}"/>
                </a:ext>
              </a:extLst>
            </p:cNvPr>
            <p:cNvSpPr/>
            <p:nvPr/>
          </p:nvSpPr>
          <p:spPr>
            <a:xfrm>
              <a:off x="7239000" y="1215570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700" dirty="0">
                  <a:solidFill>
                    <a:srgbClr val="FFC000"/>
                  </a:solidFill>
                </a:rPr>
                <a:t>Φ</a:t>
              </a:r>
              <a:endParaRPr lang="en-US" sz="700" dirty="0"/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03F3F8C9-D8F4-431E-B93D-49D8C533F585}"/>
                </a:ext>
              </a:extLst>
            </p:cNvPr>
            <p:cNvSpPr/>
            <p:nvPr/>
          </p:nvSpPr>
          <p:spPr>
            <a:xfrm>
              <a:off x="7686536" y="124968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</a:rPr>
                <a:t>Φ</a:t>
              </a:r>
              <a:endParaRPr lang="en-US" sz="700" dirty="0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C4DE2949-99BA-4A15-AC0D-57827D70D994}"/>
                </a:ext>
              </a:extLst>
            </p:cNvPr>
            <p:cNvSpPr/>
            <p:nvPr/>
          </p:nvSpPr>
          <p:spPr>
            <a:xfrm>
              <a:off x="7994375" y="1347652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700" dirty="0">
                  <a:solidFill>
                    <a:srgbClr val="FFC000"/>
                  </a:solidFill>
                </a:rPr>
                <a:t>Φ</a:t>
              </a:r>
              <a:endParaRPr lang="en-US" sz="700" dirty="0"/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797892F9-D591-47C0-BEEC-149FE2046E1D}"/>
                </a:ext>
              </a:extLst>
            </p:cNvPr>
            <p:cNvSpPr/>
            <p:nvPr/>
          </p:nvSpPr>
          <p:spPr>
            <a:xfrm>
              <a:off x="8327632" y="1420106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700" dirty="0">
                  <a:solidFill>
                    <a:srgbClr val="FFC000"/>
                  </a:solidFill>
                </a:rPr>
                <a:t>Φ</a:t>
              </a:r>
              <a:endParaRPr lang="en-US" sz="700" dirty="0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A962C51A-E274-4972-9F1A-4EB5FEF0D774}"/>
                </a:ext>
              </a:extLst>
            </p:cNvPr>
            <p:cNvSpPr/>
            <p:nvPr/>
          </p:nvSpPr>
          <p:spPr>
            <a:xfrm>
              <a:off x="6385560" y="412927"/>
              <a:ext cx="284052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6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600" dirty="0">
                  <a:solidFill>
                    <a:srgbClr val="FFC000"/>
                  </a:solidFill>
                </a:rPr>
                <a:t>Φ</a:t>
              </a:r>
              <a:endParaRPr lang="en-US" sz="600" dirty="0"/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C1BA5100-31B7-4482-9D68-B04BD272A183}"/>
                </a:ext>
              </a:extLst>
            </p:cNvPr>
            <p:cNvSpPr/>
            <p:nvPr/>
          </p:nvSpPr>
          <p:spPr>
            <a:xfrm>
              <a:off x="6659880" y="780139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500" dirty="0">
                  <a:solidFill>
                    <a:srgbClr val="FFC000"/>
                  </a:solidFill>
                </a:rPr>
                <a:t>Φ</a:t>
              </a:r>
              <a:endParaRPr lang="en-US" sz="500" dirty="0"/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E4739A5-5C4E-4CC4-B3A6-02491D13A0DA}"/>
                </a:ext>
              </a:extLst>
            </p:cNvPr>
            <p:cNvSpPr/>
            <p:nvPr/>
          </p:nvSpPr>
          <p:spPr>
            <a:xfrm>
              <a:off x="6984097" y="1011469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500" dirty="0">
                  <a:solidFill>
                    <a:srgbClr val="FFC000"/>
                  </a:solidFill>
                </a:rPr>
                <a:t>Φ</a:t>
              </a:r>
              <a:endParaRPr lang="en-US" sz="500" dirty="0"/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055F2DD5-8F53-4515-8251-2F3755122598}"/>
                </a:ext>
              </a:extLst>
            </p:cNvPr>
            <p:cNvSpPr/>
            <p:nvPr/>
          </p:nvSpPr>
          <p:spPr>
            <a:xfrm>
              <a:off x="7353300" y="1141363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500" dirty="0">
                  <a:solidFill>
                    <a:srgbClr val="FFC000"/>
                  </a:solidFill>
                </a:rPr>
                <a:t>Φ</a:t>
              </a:r>
              <a:endParaRPr lang="en-US" sz="500" dirty="0"/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7E2BD475-F057-442A-BE8E-7468A2FBBE41}"/>
                </a:ext>
              </a:extLst>
            </p:cNvPr>
            <p:cNvSpPr/>
            <p:nvPr/>
          </p:nvSpPr>
          <p:spPr>
            <a:xfrm>
              <a:off x="7711440" y="1156603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500" dirty="0">
                  <a:solidFill>
                    <a:srgbClr val="FFC000"/>
                  </a:solidFill>
                </a:rPr>
                <a:t>Φ</a:t>
              </a:r>
              <a:endParaRPr lang="en-US" sz="500" dirty="0"/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27852FFA-8A8C-42F1-B2D7-B8B38128648B}"/>
                </a:ext>
              </a:extLst>
            </p:cNvPr>
            <p:cNvSpPr/>
            <p:nvPr/>
          </p:nvSpPr>
          <p:spPr>
            <a:xfrm>
              <a:off x="8038807" y="1227170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500" dirty="0">
                  <a:solidFill>
                    <a:srgbClr val="FFC000"/>
                  </a:solidFill>
                </a:rPr>
                <a:t>Φ</a:t>
              </a:r>
              <a:endParaRPr lang="en-US" sz="500" dirty="0"/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F86A623B-70D3-4DB9-8D11-D0A5C206E808}"/>
                </a:ext>
              </a:extLst>
            </p:cNvPr>
            <p:cNvSpPr/>
            <p:nvPr/>
          </p:nvSpPr>
          <p:spPr>
            <a:xfrm>
              <a:off x="8343900" y="1226820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500" dirty="0">
                  <a:solidFill>
                    <a:srgbClr val="FFC000"/>
                  </a:solidFill>
                </a:rPr>
                <a:t>Φ</a:t>
              </a:r>
              <a:endParaRPr lang="en-US" sz="500" dirty="0"/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4DFB3F68-77B8-412D-8241-6C8B2C7FBEC1}"/>
                </a:ext>
              </a:extLst>
            </p:cNvPr>
            <p:cNvSpPr/>
            <p:nvPr/>
          </p:nvSpPr>
          <p:spPr>
            <a:xfrm>
              <a:off x="6517382" y="416438"/>
              <a:ext cx="221535" cy="1538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400" dirty="0">
                  <a:solidFill>
                    <a:srgbClr val="FFC000"/>
                  </a:solidFill>
                </a:rPr>
                <a:t>Φ</a:t>
              </a:r>
              <a:endParaRPr lang="en-US" sz="400" dirty="0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145BC4FE-78AE-4FE2-BC7A-29D16EFDF32C}"/>
                </a:ext>
              </a:extLst>
            </p:cNvPr>
            <p:cNvSpPr/>
            <p:nvPr/>
          </p:nvSpPr>
          <p:spPr>
            <a:xfrm>
              <a:off x="6783782" y="74997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300" dirty="0">
                  <a:solidFill>
                    <a:srgbClr val="FFC000"/>
                  </a:solidFill>
                </a:rPr>
                <a:t>Φ</a:t>
              </a:r>
              <a:endParaRPr lang="en-US" sz="300" dirty="0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F25CE0A1-BDCC-4583-B971-6E1304CE953F}"/>
                </a:ext>
              </a:extLst>
            </p:cNvPr>
            <p:cNvSpPr/>
            <p:nvPr/>
          </p:nvSpPr>
          <p:spPr>
            <a:xfrm>
              <a:off x="7091290" y="96723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300" dirty="0">
                  <a:solidFill>
                    <a:srgbClr val="FFC000"/>
                  </a:solidFill>
                </a:rPr>
                <a:t>Φ</a:t>
              </a:r>
              <a:endParaRPr lang="en-US" sz="300" dirty="0"/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9B952813-542F-49AE-BA83-1E6B45707A9A}"/>
                </a:ext>
              </a:extLst>
            </p:cNvPr>
            <p:cNvSpPr/>
            <p:nvPr/>
          </p:nvSpPr>
          <p:spPr>
            <a:xfrm>
              <a:off x="7430230" y="105164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300" dirty="0">
                  <a:solidFill>
                    <a:srgbClr val="FFC000"/>
                  </a:solidFill>
                </a:rPr>
                <a:t>Φ</a:t>
              </a:r>
              <a:endParaRPr lang="en-US" sz="300" dirty="0"/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302C3178-534F-4CB5-9AB8-BAD18DD981D6}"/>
                </a:ext>
              </a:extLst>
            </p:cNvPr>
            <p:cNvSpPr/>
            <p:nvPr/>
          </p:nvSpPr>
          <p:spPr>
            <a:xfrm>
              <a:off x="7777778" y="1090852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300" dirty="0">
                  <a:solidFill>
                    <a:srgbClr val="FFC000"/>
                  </a:solidFill>
                </a:rPr>
                <a:t>Φ</a:t>
              </a:r>
              <a:endParaRPr lang="en-US" sz="300" dirty="0"/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3BE464C5-3251-4292-B6C3-9E6DC2E0A8CB}"/>
                </a:ext>
              </a:extLst>
            </p:cNvPr>
            <p:cNvSpPr/>
            <p:nvPr/>
          </p:nvSpPr>
          <p:spPr>
            <a:xfrm>
              <a:off x="8077232" y="1125032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300" dirty="0">
                  <a:solidFill>
                    <a:srgbClr val="FFC000"/>
                  </a:solidFill>
                </a:rPr>
                <a:t>Φ</a:t>
              </a:r>
              <a:endParaRPr lang="en-US" sz="300" dirty="0"/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ED50B0FC-4AA3-433B-91EC-CB8CF9AF9468}"/>
                </a:ext>
              </a:extLst>
            </p:cNvPr>
            <p:cNvSpPr/>
            <p:nvPr/>
          </p:nvSpPr>
          <p:spPr>
            <a:xfrm>
              <a:off x="8365187" y="1089717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300" dirty="0">
                  <a:solidFill>
                    <a:srgbClr val="FFC000"/>
                  </a:solidFill>
                </a:rPr>
                <a:t>Φ</a:t>
              </a:r>
              <a:endParaRPr lang="en-US" sz="300" dirty="0"/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0FE88AF1-1105-4F60-ACEE-DD6F850C1CAA}"/>
                </a:ext>
              </a:extLst>
            </p:cNvPr>
            <p:cNvSpPr/>
            <p:nvPr/>
          </p:nvSpPr>
          <p:spPr>
            <a:xfrm>
              <a:off x="6854356" y="721899"/>
              <a:ext cx="218330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200" dirty="0">
                  <a:solidFill>
                    <a:srgbClr val="FFC000"/>
                  </a:solidFill>
                </a:rPr>
                <a:t>Φ</a:t>
              </a:r>
              <a:endParaRPr lang="en-US" sz="200" dirty="0"/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A06525C9-9D8D-4F11-93A8-175A02B5FC23}"/>
                </a:ext>
              </a:extLst>
            </p:cNvPr>
            <p:cNvSpPr/>
            <p:nvPr/>
          </p:nvSpPr>
          <p:spPr>
            <a:xfrm>
              <a:off x="6898109" y="699045"/>
              <a:ext cx="218330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200" dirty="0">
                  <a:solidFill>
                    <a:srgbClr val="FFC000"/>
                  </a:solidFill>
                </a:rPr>
                <a:t>Φ</a:t>
              </a:r>
              <a:endParaRPr lang="en-US" sz="200" dirty="0"/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A61A6602-E588-4EC7-AB8A-4865355ECA6A}"/>
                </a:ext>
              </a:extLst>
            </p:cNvPr>
            <p:cNvSpPr/>
            <p:nvPr/>
          </p:nvSpPr>
          <p:spPr>
            <a:xfrm>
              <a:off x="6586678" y="404912"/>
              <a:ext cx="235962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300" dirty="0">
                  <a:solidFill>
                    <a:srgbClr val="FFC000"/>
                  </a:solidFill>
                </a:rPr>
                <a:t>Φ</a:t>
              </a:r>
              <a:endParaRPr lang="en-US" sz="300" dirty="0"/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A316658B-4AA9-49F2-8C5F-4E3CB647AB10}"/>
                </a:ext>
              </a:extLst>
            </p:cNvPr>
            <p:cNvSpPr/>
            <p:nvPr/>
          </p:nvSpPr>
          <p:spPr>
            <a:xfrm>
              <a:off x="7168448" y="91247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" dirty="0">
                  <a:solidFill>
                    <a:srgbClr val="FFC000"/>
                  </a:solidFill>
                </a:rPr>
                <a:t>Φ</a:t>
              </a:r>
              <a:endParaRPr lang="en-US" sz="200" dirty="0"/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69C2083C-BFFD-4D2E-A89D-354D34E183B2}"/>
                </a:ext>
              </a:extLst>
            </p:cNvPr>
            <p:cNvSpPr/>
            <p:nvPr/>
          </p:nvSpPr>
          <p:spPr>
            <a:xfrm>
              <a:off x="7822956" y="104582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" dirty="0">
                  <a:solidFill>
                    <a:srgbClr val="FFC000"/>
                  </a:solidFill>
                </a:rPr>
                <a:t>Φ</a:t>
              </a:r>
              <a:endParaRPr lang="en-US" sz="200" dirty="0"/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B25E96ED-7218-43D5-9B5E-98349AB041BD}"/>
                </a:ext>
              </a:extLst>
            </p:cNvPr>
            <p:cNvSpPr/>
            <p:nvPr/>
          </p:nvSpPr>
          <p:spPr>
            <a:xfrm>
              <a:off x="8111881" y="1049002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" dirty="0">
                  <a:solidFill>
                    <a:srgbClr val="FFC000"/>
                  </a:solidFill>
                </a:rPr>
                <a:t>Φ</a:t>
              </a:r>
              <a:endParaRPr lang="en-US" sz="200" dirty="0"/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222A102E-1B0B-4E67-989C-2C77308DB01F}"/>
                </a:ext>
              </a:extLst>
            </p:cNvPr>
            <p:cNvSpPr/>
            <p:nvPr/>
          </p:nvSpPr>
          <p:spPr>
            <a:xfrm>
              <a:off x="8111481" y="1004722"/>
              <a:ext cx="202298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00" dirty="0">
                  <a:solidFill>
                    <a:srgbClr val="FFC000"/>
                  </a:solidFill>
                </a:rPr>
                <a:t>Φ</a:t>
              </a:r>
              <a:endParaRPr lang="en-US" sz="100" dirty="0"/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6015DA1C-BC21-4620-833D-D1F5B6F04989}"/>
                </a:ext>
              </a:extLst>
            </p:cNvPr>
            <p:cNvSpPr/>
            <p:nvPr/>
          </p:nvSpPr>
          <p:spPr>
            <a:xfrm>
              <a:off x="8119159" y="966792"/>
              <a:ext cx="202298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0" dirty="0">
                  <a:solidFill>
                    <a:srgbClr val="FFC000"/>
                  </a:solidFill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lang="el-GR" altLang="en-US" sz="100" dirty="0">
                  <a:solidFill>
                    <a:srgbClr val="FFC000"/>
                  </a:solidFill>
                </a:rPr>
                <a:t>Φ</a:t>
              </a:r>
              <a:endParaRPr lang="en-US" sz="100" dirty="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6A9CDDE1-655B-4333-8334-86FC4ED7EBD2}"/>
                </a:ext>
              </a:extLst>
            </p:cNvPr>
            <p:cNvSpPr/>
            <p:nvPr/>
          </p:nvSpPr>
          <p:spPr>
            <a:xfrm>
              <a:off x="7437052" y="3876260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</a:rPr>
                <a:t>Φ</a:t>
              </a:r>
              <a:endParaRPr lang="en-US" sz="1600" dirty="0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4DDE3E3-52F9-4F5D-8888-8B2C8A792AF4}"/>
              </a:ext>
            </a:extLst>
          </p:cNvPr>
          <p:cNvGrpSpPr/>
          <p:nvPr/>
        </p:nvGrpSpPr>
        <p:grpSpPr>
          <a:xfrm>
            <a:off x="2501348" y="407504"/>
            <a:ext cx="6400800" cy="3809902"/>
            <a:chOff x="2438400" y="404912"/>
            <a:chExt cx="6400800" cy="3809902"/>
          </a:xfrm>
        </p:grpSpPr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3378B14-CB37-4CA0-911A-D665A6FEF7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663" y="1676400"/>
              <a:ext cx="549275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>
                <a:latin typeface="Monotype Corsiva" pitchFamily="66" charset="0"/>
              </a:endParaRP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D7E8FF57-F043-4BBE-ADE3-C21F1EBF4468}"/>
                </a:ext>
              </a:extLst>
            </p:cNvPr>
            <p:cNvSpPr/>
            <p:nvPr/>
          </p:nvSpPr>
          <p:spPr>
            <a:xfrm>
              <a:off x="3936969" y="1561024"/>
              <a:ext cx="36260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rgbClr val="FFC000"/>
                  </a:solidFill>
                </a:rPr>
                <a:t>Γ</a:t>
              </a:r>
              <a:endParaRPr lang="en-US" sz="2400" dirty="0"/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EED5BFFE-682B-4272-B1C7-7AD032081D52}"/>
                </a:ext>
              </a:extLst>
            </p:cNvPr>
            <p:cNvSpPr/>
            <p:nvPr/>
          </p:nvSpPr>
          <p:spPr>
            <a:xfrm>
              <a:off x="3594463" y="3017409"/>
              <a:ext cx="393056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</a:rPr>
                <a:t>Γ</a:t>
              </a:r>
              <a:endParaRPr lang="en-US" sz="2800" dirty="0"/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2607A317-5E87-4926-BD9B-D375F5568239}"/>
                </a:ext>
              </a:extLst>
            </p:cNvPr>
            <p:cNvSpPr/>
            <p:nvPr/>
          </p:nvSpPr>
          <p:spPr>
            <a:xfrm>
              <a:off x="2438400" y="1981200"/>
              <a:ext cx="393056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</a:rPr>
                <a:t>Γ</a:t>
              </a:r>
              <a:endParaRPr lang="en-US" sz="2800" dirty="0"/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F5B2489D-74E4-4730-8A23-DACE04449357}"/>
                </a:ext>
              </a:extLst>
            </p:cNvPr>
            <p:cNvSpPr/>
            <p:nvPr/>
          </p:nvSpPr>
          <p:spPr>
            <a:xfrm>
              <a:off x="4725486" y="2304365"/>
              <a:ext cx="33374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000" dirty="0">
                  <a:solidFill>
                    <a:srgbClr val="FFC000"/>
                  </a:solidFill>
                </a:rPr>
                <a:t>Γ</a:t>
              </a:r>
              <a:endParaRPr lang="en-US" sz="2000" dirty="0"/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0EFF96D5-8DE8-4E22-A5DD-1E1A4D5B88A7}"/>
                </a:ext>
              </a:extLst>
            </p:cNvPr>
            <p:cNvSpPr/>
            <p:nvPr/>
          </p:nvSpPr>
          <p:spPr>
            <a:xfrm>
              <a:off x="3180301" y="666690"/>
              <a:ext cx="33374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000" dirty="0">
                  <a:solidFill>
                    <a:srgbClr val="FFC000"/>
                  </a:solidFill>
                </a:rPr>
                <a:t>Γ</a:t>
              </a:r>
              <a:endParaRPr lang="en-US" sz="2000" dirty="0"/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6C628834-24B9-489A-AA41-A670C2F76A3E}"/>
                </a:ext>
              </a:extLst>
            </p:cNvPr>
            <p:cNvSpPr/>
            <p:nvPr/>
          </p:nvSpPr>
          <p:spPr>
            <a:xfrm>
              <a:off x="4804449" y="3714690"/>
              <a:ext cx="33374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000" dirty="0">
                  <a:solidFill>
                    <a:srgbClr val="FFC000"/>
                  </a:solidFill>
                </a:rPr>
                <a:t>Γ</a:t>
              </a:r>
              <a:endParaRPr lang="en-US" sz="2000" dirty="0"/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23B5BF33-4072-4BBA-843E-FAB132BA3DE7}"/>
                </a:ext>
              </a:extLst>
            </p:cNvPr>
            <p:cNvSpPr/>
            <p:nvPr/>
          </p:nvSpPr>
          <p:spPr>
            <a:xfrm>
              <a:off x="5749908" y="2876490"/>
              <a:ext cx="33374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000" dirty="0">
                  <a:solidFill>
                    <a:srgbClr val="FFC000"/>
                  </a:solidFill>
                </a:rPr>
                <a:t>Γ</a:t>
              </a:r>
              <a:endParaRPr lang="en-US" sz="2000" dirty="0"/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5673053B-7DFC-4976-8933-F4630F864120}"/>
                </a:ext>
              </a:extLst>
            </p:cNvPr>
            <p:cNvSpPr/>
            <p:nvPr/>
          </p:nvSpPr>
          <p:spPr>
            <a:xfrm>
              <a:off x="5028769" y="1347652"/>
              <a:ext cx="33374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0" dirty="0">
                  <a:solidFill>
                    <a:srgbClr val="FFC000"/>
                  </a:solidFill>
                </a:rPr>
                <a:t>Γ</a:t>
              </a:r>
              <a:endParaRPr lang="en-US" sz="2000" dirty="0"/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65345523-A9DB-4730-A43D-E43E3621952B}"/>
                </a:ext>
              </a:extLst>
            </p:cNvPr>
            <p:cNvSpPr/>
            <p:nvPr/>
          </p:nvSpPr>
          <p:spPr>
            <a:xfrm>
              <a:off x="5681988" y="1889760"/>
              <a:ext cx="31771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800" dirty="0">
                  <a:solidFill>
                    <a:srgbClr val="FFC000"/>
                  </a:solidFill>
                </a:rPr>
                <a:t>Γ</a:t>
              </a:r>
              <a:endParaRPr lang="en-US" sz="1800" dirty="0"/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692F66F1-0FAE-4EBA-B017-CDBA496A21FD}"/>
                </a:ext>
              </a:extLst>
            </p:cNvPr>
            <p:cNvSpPr/>
            <p:nvPr/>
          </p:nvSpPr>
          <p:spPr>
            <a:xfrm>
              <a:off x="4437926" y="609600"/>
              <a:ext cx="31771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800" dirty="0">
                  <a:solidFill>
                    <a:srgbClr val="FFC000"/>
                  </a:solidFill>
                </a:rPr>
                <a:t>Γ</a:t>
              </a:r>
              <a:endParaRPr lang="en-US" sz="1800" dirty="0"/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84A00352-003A-4A8D-ABD7-223A17938734}"/>
                </a:ext>
              </a:extLst>
            </p:cNvPr>
            <p:cNvSpPr/>
            <p:nvPr/>
          </p:nvSpPr>
          <p:spPr>
            <a:xfrm>
              <a:off x="6799722" y="3148931"/>
              <a:ext cx="31771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800" dirty="0">
                  <a:solidFill>
                    <a:srgbClr val="FFC000"/>
                  </a:solidFill>
                </a:rPr>
                <a:t>Γ</a:t>
              </a:r>
              <a:endParaRPr lang="en-US" sz="1800" dirty="0"/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351FDE26-EC53-42DE-B698-1EC4A7A8E71C}"/>
                </a:ext>
              </a:extLst>
            </p:cNvPr>
            <p:cNvSpPr/>
            <p:nvPr/>
          </p:nvSpPr>
          <p:spPr>
            <a:xfrm>
              <a:off x="5607750" y="1143000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</a:rPr>
                <a:t>Γ</a:t>
              </a:r>
              <a:endParaRPr lang="en-US" sz="1600" dirty="0"/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68468990-D7B5-486D-AC76-9FE082B9ACA6}"/>
                </a:ext>
              </a:extLst>
            </p:cNvPr>
            <p:cNvSpPr/>
            <p:nvPr/>
          </p:nvSpPr>
          <p:spPr>
            <a:xfrm>
              <a:off x="6164735" y="1679637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</a:rPr>
                <a:t>Γ</a:t>
              </a:r>
              <a:endParaRPr lang="en-US" sz="1200" dirty="0"/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2237F66E-7667-4E39-B248-B633115AACF4}"/>
                </a:ext>
              </a:extLst>
            </p:cNvPr>
            <p:cNvSpPr/>
            <p:nvPr/>
          </p:nvSpPr>
          <p:spPr>
            <a:xfrm>
              <a:off x="5155093" y="557348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</a:rPr>
                <a:t>Γ</a:t>
              </a:r>
              <a:endParaRPr lang="en-US" sz="1600" dirty="0"/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5B38AD42-4788-4B35-B2F3-9D860A67CBE4}"/>
                </a:ext>
              </a:extLst>
            </p:cNvPr>
            <p:cNvSpPr/>
            <p:nvPr/>
          </p:nvSpPr>
          <p:spPr>
            <a:xfrm>
              <a:off x="7165399" y="2470872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</a:rPr>
                <a:t>Γ</a:t>
              </a:r>
              <a:endParaRPr lang="en-US" sz="1600" dirty="0"/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56DD72D1-4D9C-4DA9-A4CA-7CAFCCE11E23}"/>
                </a:ext>
              </a:extLst>
            </p:cNvPr>
            <p:cNvSpPr/>
            <p:nvPr/>
          </p:nvSpPr>
          <p:spPr>
            <a:xfrm>
              <a:off x="7896979" y="3148931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</a:rPr>
                <a:t>Γ</a:t>
              </a:r>
              <a:endParaRPr lang="en-US" sz="1200" dirty="0"/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6F1E4EE9-6E18-481E-A25B-3B6E01E33867}"/>
                </a:ext>
              </a:extLst>
            </p:cNvPr>
            <p:cNvSpPr/>
            <p:nvPr/>
          </p:nvSpPr>
          <p:spPr>
            <a:xfrm>
              <a:off x="6385998" y="2302561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</a:rPr>
                <a:t>Γ</a:t>
              </a:r>
              <a:endParaRPr lang="en-US" sz="1600" dirty="0"/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F726D818-3795-4AE0-869F-6EF92FD2703A}"/>
                </a:ext>
              </a:extLst>
            </p:cNvPr>
            <p:cNvSpPr/>
            <p:nvPr/>
          </p:nvSpPr>
          <p:spPr>
            <a:xfrm>
              <a:off x="6207466" y="3821668"/>
              <a:ext cx="31771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800" dirty="0">
                  <a:solidFill>
                    <a:srgbClr val="FFC000"/>
                  </a:solidFill>
                </a:rPr>
                <a:t>Γ</a:t>
              </a:r>
              <a:endParaRPr lang="en-US" sz="1800" dirty="0"/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1B0772C3-F3C1-49CB-817C-2916DCA886CB}"/>
                </a:ext>
              </a:extLst>
            </p:cNvPr>
            <p:cNvSpPr/>
            <p:nvPr/>
          </p:nvSpPr>
          <p:spPr>
            <a:xfrm>
              <a:off x="8535912" y="2722509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</a:rPr>
                <a:t>Γ</a:t>
              </a:r>
              <a:endParaRPr lang="en-US" sz="1600" dirty="0"/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C957DB42-7DD1-43DF-B5BD-AC07A994A4CA}"/>
                </a:ext>
              </a:extLst>
            </p:cNvPr>
            <p:cNvSpPr/>
            <p:nvPr/>
          </p:nvSpPr>
          <p:spPr>
            <a:xfrm>
              <a:off x="7850024" y="2329542"/>
              <a:ext cx="28886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400" dirty="0">
                  <a:solidFill>
                    <a:srgbClr val="FFC000"/>
                  </a:solidFill>
                </a:rPr>
                <a:t>Γ</a:t>
              </a:r>
              <a:endParaRPr lang="en-US" sz="1400" dirty="0"/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340EAF76-F6A4-46E2-987D-2088BC7B1F09}"/>
                </a:ext>
              </a:extLst>
            </p:cNvPr>
            <p:cNvSpPr/>
            <p:nvPr/>
          </p:nvSpPr>
          <p:spPr>
            <a:xfrm>
              <a:off x="6740682" y="1853697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</a:rPr>
                <a:t>Γ</a:t>
              </a:r>
              <a:endParaRPr lang="en-US" sz="1200" dirty="0"/>
            </a:p>
          </p:txBody>
        </p:sp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7012DE84-E2D7-407E-9E17-AF5B418D3F5B}"/>
                </a:ext>
              </a:extLst>
            </p:cNvPr>
            <p:cNvSpPr/>
            <p:nvPr/>
          </p:nvSpPr>
          <p:spPr>
            <a:xfrm>
              <a:off x="7337642" y="1950720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</a:rPr>
                <a:t>Γ</a:t>
              </a:r>
              <a:endParaRPr lang="en-US" sz="1200" dirty="0"/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2C0D5EF4-A183-4A0F-8FAE-5C79B2982D1C}"/>
                </a:ext>
              </a:extLst>
            </p:cNvPr>
            <p:cNvSpPr/>
            <p:nvPr/>
          </p:nvSpPr>
          <p:spPr>
            <a:xfrm>
              <a:off x="8412366" y="2146887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</a:rPr>
                <a:t>Γ</a:t>
              </a:r>
              <a:endParaRPr lang="en-US" sz="1200" dirty="0"/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4611CE97-93CB-48D9-9EF4-AB8C7F91C694}"/>
                </a:ext>
              </a:extLst>
            </p:cNvPr>
            <p:cNvSpPr/>
            <p:nvPr/>
          </p:nvSpPr>
          <p:spPr>
            <a:xfrm>
              <a:off x="7513541" y="1627711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</a:rPr>
                <a:t>Γ</a:t>
              </a:r>
              <a:endParaRPr lang="en-US" sz="1200" dirty="0"/>
            </a:p>
          </p:txBody>
        </p:sp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480393CE-C371-4FA6-93EF-85BFB8C4F313}"/>
                </a:ext>
              </a:extLst>
            </p:cNvPr>
            <p:cNvSpPr/>
            <p:nvPr/>
          </p:nvSpPr>
          <p:spPr>
            <a:xfrm>
              <a:off x="6039411" y="1013952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</a:rPr>
                <a:t>Γ</a:t>
              </a:r>
              <a:endParaRPr lang="en-US" sz="1200" dirty="0"/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E42D1CDA-C1E2-49A1-B152-77936C301769}"/>
                </a:ext>
              </a:extLst>
            </p:cNvPr>
            <p:cNvSpPr/>
            <p:nvPr/>
          </p:nvSpPr>
          <p:spPr>
            <a:xfrm>
              <a:off x="6543364" y="1347904"/>
              <a:ext cx="263213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50" dirty="0">
                  <a:solidFill>
                    <a:srgbClr val="FFC000"/>
                  </a:solidFill>
                </a:rPr>
                <a:t>Γ</a:t>
              </a:r>
              <a:endParaRPr lang="en-US" sz="1050" dirty="0"/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810FB363-8E97-4F89-8D9A-D047B4463261}"/>
                </a:ext>
              </a:extLst>
            </p:cNvPr>
            <p:cNvSpPr/>
            <p:nvPr/>
          </p:nvSpPr>
          <p:spPr>
            <a:xfrm>
              <a:off x="5644777" y="515256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200" dirty="0">
                  <a:solidFill>
                    <a:srgbClr val="FFC000"/>
                  </a:solidFill>
                </a:rPr>
                <a:t>Γ</a:t>
              </a:r>
              <a:endParaRPr lang="en-US" sz="1200" dirty="0"/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44936A89-1DB3-40C5-9D0B-8F7C1734B5E8}"/>
                </a:ext>
              </a:extLst>
            </p:cNvPr>
            <p:cNvSpPr/>
            <p:nvPr/>
          </p:nvSpPr>
          <p:spPr>
            <a:xfrm>
              <a:off x="6987667" y="1567868"/>
              <a:ext cx="263213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50" dirty="0">
                  <a:solidFill>
                    <a:srgbClr val="FFC000"/>
                  </a:solidFill>
                </a:rPr>
                <a:t>Γ</a:t>
              </a:r>
              <a:endParaRPr lang="en-US" sz="1050" dirty="0"/>
            </a:p>
          </p:txBody>
        </p:sp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F2160023-8008-4C24-9ABA-5A160E19BF9D}"/>
                </a:ext>
              </a:extLst>
            </p:cNvPr>
            <p:cNvSpPr/>
            <p:nvPr/>
          </p:nvSpPr>
          <p:spPr>
            <a:xfrm>
              <a:off x="7935906" y="1923504"/>
              <a:ext cx="263214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50" dirty="0">
                  <a:solidFill>
                    <a:srgbClr val="FFC000"/>
                  </a:solidFill>
                </a:rPr>
                <a:t>Γ</a:t>
              </a:r>
              <a:endParaRPr lang="en-US" sz="1050" dirty="0"/>
            </a:p>
          </p:txBody>
        </p: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1200B7E8-8274-442E-8A07-2343DAE0B9D2}"/>
                </a:ext>
              </a:extLst>
            </p:cNvPr>
            <p:cNvSpPr/>
            <p:nvPr/>
          </p:nvSpPr>
          <p:spPr>
            <a:xfrm>
              <a:off x="5977920" y="457200"/>
              <a:ext cx="258404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00" dirty="0">
                  <a:solidFill>
                    <a:srgbClr val="FFC000"/>
                  </a:solidFill>
                </a:rPr>
                <a:t>Γ</a:t>
              </a:r>
              <a:endParaRPr lang="en-US" sz="1000" dirty="0"/>
            </a:p>
          </p:txBody>
        </p:sp>
        <p:sp>
          <p:nvSpPr>
            <p:cNvPr id="124" name="Rectangle 123">
              <a:extLst>
                <a:ext uri="{FF2B5EF4-FFF2-40B4-BE49-F238E27FC236}">
                  <a16:creationId xmlns:a16="http://schemas.microsoft.com/office/drawing/2014/main" id="{AACA4384-0B97-43C2-A77D-21CD2B18F602}"/>
                </a:ext>
              </a:extLst>
            </p:cNvPr>
            <p:cNvSpPr/>
            <p:nvPr/>
          </p:nvSpPr>
          <p:spPr>
            <a:xfrm>
              <a:off x="6362894" y="911293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</a:rPr>
                <a:t>Γ</a:t>
              </a:r>
              <a:endParaRPr lang="en-US" sz="900" dirty="0"/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8853F0E1-C2D3-4A2E-9B14-3B0494A73ABF}"/>
                </a:ext>
              </a:extLst>
            </p:cNvPr>
            <p:cNvSpPr/>
            <p:nvPr/>
          </p:nvSpPr>
          <p:spPr>
            <a:xfrm>
              <a:off x="6784911" y="1162190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</a:rPr>
                <a:t>Γ</a:t>
              </a:r>
              <a:endParaRPr lang="en-US" sz="900" dirty="0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FC3714E9-71DD-48FD-901D-2FAE810FECCB}"/>
                </a:ext>
              </a:extLst>
            </p:cNvPr>
            <p:cNvSpPr/>
            <p:nvPr/>
          </p:nvSpPr>
          <p:spPr>
            <a:xfrm>
              <a:off x="7221442" y="1338942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</a:rPr>
                <a:t>Γ</a:t>
              </a:r>
              <a:endParaRPr lang="en-US" sz="900" dirty="0"/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DF73734D-90D2-4C6A-A504-16115D4FDD79}"/>
                </a:ext>
              </a:extLst>
            </p:cNvPr>
            <p:cNvSpPr/>
            <p:nvPr/>
          </p:nvSpPr>
          <p:spPr>
            <a:xfrm>
              <a:off x="7657973" y="1414096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</a:rPr>
                <a:t>Γ</a:t>
              </a:r>
              <a:endParaRPr lang="en-US" sz="900" dirty="0"/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806A5B31-5FBC-453D-BE4B-BAE2016FE23E}"/>
                </a:ext>
              </a:extLst>
            </p:cNvPr>
            <p:cNvSpPr/>
            <p:nvPr/>
          </p:nvSpPr>
          <p:spPr>
            <a:xfrm>
              <a:off x="8036448" y="1532792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</a:rPr>
                <a:t>Γ</a:t>
              </a:r>
              <a:endParaRPr lang="en-US" sz="900" dirty="0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22AEE42-6F4D-4EF9-9D63-13705D9830E5}"/>
                </a:ext>
              </a:extLst>
            </p:cNvPr>
            <p:cNvSpPr/>
            <p:nvPr/>
          </p:nvSpPr>
          <p:spPr>
            <a:xfrm>
              <a:off x="8443951" y="1666002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900" dirty="0">
                  <a:solidFill>
                    <a:srgbClr val="FFC000"/>
                  </a:solidFill>
                </a:rPr>
                <a:t>Γ</a:t>
              </a:r>
              <a:endParaRPr lang="en-US" sz="900" dirty="0"/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894FDD69-BA30-49DD-8942-A814395FD367}"/>
                </a:ext>
              </a:extLst>
            </p:cNvPr>
            <p:cNvSpPr/>
            <p:nvPr/>
          </p:nvSpPr>
          <p:spPr>
            <a:xfrm>
              <a:off x="6258976" y="410028"/>
              <a:ext cx="243977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800" dirty="0">
                  <a:solidFill>
                    <a:srgbClr val="FFC000"/>
                  </a:solidFill>
                </a:rPr>
                <a:t>Γ</a:t>
              </a:r>
              <a:endParaRPr lang="en-US" sz="800" dirty="0"/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5802BBD6-D999-4B1E-8C86-ADE128B956CA}"/>
                </a:ext>
              </a:extLst>
            </p:cNvPr>
            <p:cNvSpPr/>
            <p:nvPr/>
          </p:nvSpPr>
          <p:spPr>
            <a:xfrm>
              <a:off x="6557963" y="838200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</a:rPr>
                <a:t>Γ</a:t>
              </a:r>
              <a:endParaRPr lang="en-US" sz="700" dirty="0"/>
            </a:p>
          </p:txBody>
        </p: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592EBDE8-DDF2-408B-80BF-5E8ADE921386}"/>
                </a:ext>
              </a:extLst>
            </p:cNvPr>
            <p:cNvSpPr/>
            <p:nvPr/>
          </p:nvSpPr>
          <p:spPr>
            <a:xfrm>
              <a:off x="6916103" y="1084538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</a:rPr>
                <a:t>Γ</a:t>
              </a:r>
              <a:endParaRPr lang="en-US" sz="700" dirty="0"/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DCA858D4-15AE-4873-98D5-FF963D43FECF}"/>
                </a:ext>
              </a:extLst>
            </p:cNvPr>
            <p:cNvSpPr/>
            <p:nvPr/>
          </p:nvSpPr>
          <p:spPr>
            <a:xfrm>
              <a:off x="7304723" y="1215570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</a:rPr>
                <a:t>Γ</a:t>
              </a:r>
              <a:endParaRPr lang="en-US" sz="700" dirty="0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6FD65286-B77D-488A-8A07-F64CD544AA03}"/>
                </a:ext>
              </a:extLst>
            </p:cNvPr>
            <p:cNvSpPr/>
            <p:nvPr/>
          </p:nvSpPr>
          <p:spPr>
            <a:xfrm>
              <a:off x="7700963" y="1249680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</a:rPr>
                <a:t>Γ</a:t>
              </a:r>
              <a:endParaRPr lang="en-US" sz="700" dirty="0"/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5BAFB4BC-BDD2-4729-B206-766E2A064B3E}"/>
                </a:ext>
              </a:extLst>
            </p:cNvPr>
            <p:cNvSpPr/>
            <p:nvPr/>
          </p:nvSpPr>
          <p:spPr>
            <a:xfrm>
              <a:off x="8060098" y="1347652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</a:rPr>
                <a:t>Γ</a:t>
              </a:r>
              <a:endParaRPr lang="en-US" sz="700" dirty="0"/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91C185A1-8945-4F8E-9415-6922BB5DCFD0}"/>
                </a:ext>
              </a:extLst>
            </p:cNvPr>
            <p:cNvSpPr/>
            <p:nvPr/>
          </p:nvSpPr>
          <p:spPr>
            <a:xfrm>
              <a:off x="8393355" y="1420106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700" dirty="0">
                  <a:solidFill>
                    <a:srgbClr val="FFC000"/>
                  </a:solidFill>
                </a:rPr>
                <a:t>Γ</a:t>
              </a:r>
              <a:endParaRPr lang="en-US" sz="700" dirty="0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58E54817-65B3-48CC-BA29-BF96C68AD412}"/>
                </a:ext>
              </a:extLst>
            </p:cNvPr>
            <p:cNvSpPr/>
            <p:nvPr/>
          </p:nvSpPr>
          <p:spPr>
            <a:xfrm>
              <a:off x="6440062" y="412927"/>
              <a:ext cx="22955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600" dirty="0">
                  <a:solidFill>
                    <a:srgbClr val="FFC000"/>
                  </a:solidFill>
                </a:rPr>
                <a:t>Γ</a:t>
              </a:r>
              <a:endParaRPr lang="en-US" sz="600" dirty="0"/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5E5879E2-2E13-495A-A734-24AB47D6E34A}"/>
                </a:ext>
              </a:extLst>
            </p:cNvPr>
            <p:cNvSpPr/>
            <p:nvPr/>
          </p:nvSpPr>
          <p:spPr>
            <a:xfrm>
              <a:off x="6706368" y="780139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</a:rPr>
                <a:t>Γ</a:t>
              </a:r>
              <a:endParaRPr lang="en-US" sz="500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E0B2B6EF-3466-4C66-AE15-BAEA61A4629A}"/>
                </a:ext>
              </a:extLst>
            </p:cNvPr>
            <p:cNvSpPr/>
            <p:nvPr/>
          </p:nvSpPr>
          <p:spPr>
            <a:xfrm>
              <a:off x="7030585" y="1011469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</a:rPr>
                <a:t>Γ</a:t>
              </a:r>
              <a:endParaRPr lang="en-US" sz="500" dirty="0"/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C67A992-C3BD-4FBC-B955-657064BD751D}"/>
                </a:ext>
              </a:extLst>
            </p:cNvPr>
            <p:cNvSpPr/>
            <p:nvPr/>
          </p:nvSpPr>
          <p:spPr>
            <a:xfrm>
              <a:off x="7399788" y="1141363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</a:rPr>
                <a:t>Γ</a:t>
              </a:r>
              <a:endParaRPr lang="en-US" sz="500" dirty="0"/>
            </a:p>
          </p:txBody>
        </p: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125752B0-44B8-460B-8659-94509ED2B711}"/>
                </a:ext>
              </a:extLst>
            </p:cNvPr>
            <p:cNvSpPr/>
            <p:nvPr/>
          </p:nvSpPr>
          <p:spPr>
            <a:xfrm>
              <a:off x="7757928" y="1156603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</a:rPr>
                <a:t>Γ</a:t>
              </a:r>
              <a:endParaRPr lang="en-US" sz="500" dirty="0"/>
            </a:p>
          </p:txBody>
        </p:sp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9CE5CA09-3875-4067-AD90-5EFFFAFCA316}"/>
                </a:ext>
              </a:extLst>
            </p:cNvPr>
            <p:cNvSpPr/>
            <p:nvPr/>
          </p:nvSpPr>
          <p:spPr>
            <a:xfrm>
              <a:off x="8085295" y="1227170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</a:rPr>
                <a:t>Γ</a:t>
              </a:r>
              <a:endParaRPr lang="en-US" sz="500" dirty="0"/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DFAF4B48-2BC9-48E5-BD07-E8382294D9E7}"/>
                </a:ext>
              </a:extLst>
            </p:cNvPr>
            <p:cNvSpPr/>
            <p:nvPr/>
          </p:nvSpPr>
          <p:spPr>
            <a:xfrm>
              <a:off x="8390388" y="1226820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500" dirty="0">
                  <a:solidFill>
                    <a:srgbClr val="FFC000"/>
                  </a:solidFill>
                </a:rPr>
                <a:t>Γ</a:t>
              </a:r>
              <a:endParaRPr lang="en-US" sz="500" dirty="0"/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FD113E9E-F831-4106-AD73-BF8DA5DC60DA}"/>
                </a:ext>
              </a:extLst>
            </p:cNvPr>
            <p:cNvSpPr/>
            <p:nvPr/>
          </p:nvSpPr>
          <p:spPr>
            <a:xfrm>
              <a:off x="6517382" y="416438"/>
              <a:ext cx="221535" cy="1538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400" dirty="0">
                  <a:solidFill>
                    <a:srgbClr val="FFC000"/>
                  </a:solidFill>
                </a:rPr>
                <a:t>Γ</a:t>
              </a:r>
              <a:endParaRPr lang="en-US" sz="400" dirty="0"/>
            </a:p>
          </p:txBody>
        </p: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E054B735-1FD9-472C-90D5-05514F1062B5}"/>
                </a:ext>
              </a:extLst>
            </p:cNvPr>
            <p:cNvSpPr/>
            <p:nvPr/>
          </p:nvSpPr>
          <p:spPr>
            <a:xfrm>
              <a:off x="6792970" y="74997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</a:rPr>
                <a:t>Γ</a:t>
              </a:r>
              <a:endParaRPr lang="en-US" sz="300" dirty="0"/>
            </a:p>
          </p:txBody>
        </p:sp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BBE15155-E222-43E1-A44C-42D5EBE68A83}"/>
                </a:ext>
              </a:extLst>
            </p:cNvPr>
            <p:cNvSpPr/>
            <p:nvPr/>
          </p:nvSpPr>
          <p:spPr>
            <a:xfrm>
              <a:off x="7100478" y="96723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</a:rPr>
                <a:t>Γ</a:t>
              </a:r>
              <a:endParaRPr lang="en-US" sz="300" dirty="0"/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96536719-E348-4D70-B18F-C68770CA8697}"/>
                </a:ext>
              </a:extLst>
            </p:cNvPr>
            <p:cNvSpPr/>
            <p:nvPr/>
          </p:nvSpPr>
          <p:spPr>
            <a:xfrm>
              <a:off x="7439418" y="105164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</a:rPr>
                <a:t>Γ</a:t>
              </a:r>
              <a:endParaRPr lang="en-US" sz="300" dirty="0"/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D13BDFC6-76C9-4DCA-854D-5229F51819A0}"/>
                </a:ext>
              </a:extLst>
            </p:cNvPr>
            <p:cNvSpPr/>
            <p:nvPr/>
          </p:nvSpPr>
          <p:spPr>
            <a:xfrm>
              <a:off x="7786966" y="109085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</a:rPr>
                <a:t>Γ</a:t>
              </a:r>
              <a:endParaRPr lang="en-US" sz="300" dirty="0"/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923A5B1E-866F-4E46-A5EB-E4221088CC90}"/>
                </a:ext>
              </a:extLst>
            </p:cNvPr>
            <p:cNvSpPr/>
            <p:nvPr/>
          </p:nvSpPr>
          <p:spPr>
            <a:xfrm>
              <a:off x="8086420" y="112503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</a:rPr>
                <a:t>Γ</a:t>
              </a:r>
              <a:endParaRPr lang="en-US" sz="3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3C9287B5-7D6C-4D2F-8BA6-E89E7FBE5CFB}"/>
                </a:ext>
              </a:extLst>
            </p:cNvPr>
            <p:cNvSpPr/>
            <p:nvPr/>
          </p:nvSpPr>
          <p:spPr>
            <a:xfrm>
              <a:off x="8374375" y="1089717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</a:rPr>
                <a:t>Γ</a:t>
              </a:r>
              <a:endParaRPr lang="en-US" sz="300" dirty="0"/>
            </a:p>
          </p:txBody>
        </p: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F8FD15B6-332D-4A45-A471-C8178DB6E088}"/>
                </a:ext>
              </a:extLst>
            </p:cNvPr>
            <p:cNvSpPr/>
            <p:nvPr/>
          </p:nvSpPr>
          <p:spPr>
            <a:xfrm>
              <a:off x="6868784" y="721899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" dirty="0">
                  <a:solidFill>
                    <a:srgbClr val="FFC000"/>
                  </a:solidFill>
                </a:rPr>
                <a:t>Γ</a:t>
              </a:r>
              <a:endParaRPr lang="en-US" sz="200" dirty="0"/>
            </a:p>
          </p:txBody>
        </p:sp>
        <p:sp>
          <p:nvSpPr>
            <p:cNvPr id="152" name="Rectangle 151">
              <a:extLst>
                <a:ext uri="{FF2B5EF4-FFF2-40B4-BE49-F238E27FC236}">
                  <a16:creationId xmlns:a16="http://schemas.microsoft.com/office/drawing/2014/main" id="{17029170-E9A1-4275-808A-2A49170BED9E}"/>
                </a:ext>
              </a:extLst>
            </p:cNvPr>
            <p:cNvSpPr/>
            <p:nvPr/>
          </p:nvSpPr>
          <p:spPr>
            <a:xfrm>
              <a:off x="6912537" y="699045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" dirty="0">
                  <a:solidFill>
                    <a:srgbClr val="FFC000"/>
                  </a:solidFill>
                </a:rPr>
                <a:t>Γ</a:t>
              </a:r>
              <a:endParaRPr lang="en-US" sz="200" dirty="0"/>
            </a:p>
          </p:txBody>
        </p: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5DFDEEAA-8329-439A-9DD3-3A33E6A42D19}"/>
                </a:ext>
              </a:extLst>
            </p:cNvPr>
            <p:cNvSpPr/>
            <p:nvPr/>
          </p:nvSpPr>
          <p:spPr>
            <a:xfrm>
              <a:off x="6609120" y="40491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300" dirty="0">
                  <a:solidFill>
                    <a:srgbClr val="FFC000"/>
                  </a:solidFill>
                </a:rPr>
                <a:t>Γ</a:t>
              </a:r>
              <a:endParaRPr lang="en-US" sz="300" dirty="0"/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7EFE7792-B944-40B0-848C-AF4B034BE11A}"/>
                </a:ext>
              </a:extLst>
            </p:cNvPr>
            <p:cNvSpPr/>
            <p:nvPr/>
          </p:nvSpPr>
          <p:spPr>
            <a:xfrm>
              <a:off x="7168448" y="91247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" dirty="0">
                  <a:solidFill>
                    <a:srgbClr val="FFC000"/>
                  </a:solidFill>
                </a:rPr>
                <a:t>Γ</a:t>
              </a:r>
              <a:endParaRPr lang="en-US" sz="200" dirty="0"/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E111665C-2C46-476D-BC6E-0C2EB4E1D18D}"/>
                </a:ext>
              </a:extLst>
            </p:cNvPr>
            <p:cNvSpPr/>
            <p:nvPr/>
          </p:nvSpPr>
          <p:spPr>
            <a:xfrm>
              <a:off x="7822956" y="104582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" dirty="0">
                  <a:solidFill>
                    <a:srgbClr val="FFC000"/>
                  </a:solidFill>
                </a:rPr>
                <a:t>Γ</a:t>
              </a:r>
              <a:endParaRPr lang="en-US" sz="200" dirty="0"/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6C6CAD08-0A96-4309-B7F4-B43624F44D09}"/>
                </a:ext>
              </a:extLst>
            </p:cNvPr>
            <p:cNvSpPr/>
            <p:nvPr/>
          </p:nvSpPr>
          <p:spPr>
            <a:xfrm>
              <a:off x="8111881" y="1049002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200" dirty="0">
                  <a:solidFill>
                    <a:srgbClr val="FFC000"/>
                  </a:solidFill>
                </a:rPr>
                <a:t>Γ</a:t>
              </a:r>
              <a:endParaRPr lang="en-US" sz="200" dirty="0"/>
            </a:p>
          </p:txBody>
        </p:sp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52C9AE25-1ACE-4F0F-82B5-E1E3653CBED5}"/>
                </a:ext>
              </a:extLst>
            </p:cNvPr>
            <p:cNvSpPr/>
            <p:nvPr/>
          </p:nvSpPr>
          <p:spPr>
            <a:xfrm>
              <a:off x="8119495" y="1004722"/>
              <a:ext cx="194284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0" dirty="0">
                  <a:solidFill>
                    <a:srgbClr val="FFC000"/>
                  </a:solidFill>
                </a:rPr>
                <a:t>Γ</a:t>
              </a:r>
              <a:endParaRPr lang="en-US" sz="100" dirty="0"/>
            </a:p>
          </p:txBody>
        </p:sp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FB0369E9-BDF8-47BF-83DF-45F031B803B7}"/>
                </a:ext>
              </a:extLst>
            </p:cNvPr>
            <p:cNvSpPr/>
            <p:nvPr/>
          </p:nvSpPr>
          <p:spPr>
            <a:xfrm>
              <a:off x="8127173" y="966792"/>
              <a:ext cx="194284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00" dirty="0">
                  <a:solidFill>
                    <a:srgbClr val="FFC000"/>
                  </a:solidFill>
                </a:rPr>
                <a:t>Γ</a:t>
              </a:r>
              <a:endParaRPr lang="en-US" sz="100" dirty="0"/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7F113E2D-8094-4236-9386-FF2DFBBC806A}"/>
                </a:ext>
              </a:extLst>
            </p:cNvPr>
            <p:cNvSpPr/>
            <p:nvPr/>
          </p:nvSpPr>
          <p:spPr>
            <a:xfrm>
              <a:off x="7469112" y="3876260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altLang="en-US" sz="1600" dirty="0">
                  <a:solidFill>
                    <a:srgbClr val="FFC000"/>
                  </a:solidFill>
                </a:rPr>
                <a:t>Γ</a:t>
              </a:r>
              <a:endParaRPr lang="en-US" sz="1600" dirty="0"/>
            </a:p>
          </p:txBody>
        </p:sp>
      </p:grpSp>
      <p:sp>
        <p:nvSpPr>
          <p:cNvPr id="160" name="AutoShape 8">
            <a:extLst>
              <a:ext uri="{FF2B5EF4-FFF2-40B4-BE49-F238E27FC236}">
                <a16:creationId xmlns:a16="http://schemas.microsoft.com/office/drawing/2014/main" id="{2ECC16AE-3468-4B45-8138-93CEC3A1D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217" y="4607856"/>
            <a:ext cx="1994839" cy="1562155"/>
          </a:xfrm>
          <a:prstGeom prst="wedgeRectCallout">
            <a:avLst>
              <a:gd name="adj1" fmla="val -37163"/>
              <a:gd name="adj2" fmla="val -20826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M </a:t>
            </a:r>
            <a:r>
              <a:rPr lang="en-US" altLang="en-US" sz="2000" dirty="0">
                <a:solidFill>
                  <a:srgbClr val="FFC000"/>
                </a:solidFill>
                <a:latin typeface="Monotype Corsiva" panose="03010101010201010101" pitchFamily="66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defines:</a:t>
            </a:r>
          </a:p>
          <a:p>
            <a:pPr marL="342900" indent="-342900" eaLnBrk="1" hangingPunct="1">
              <a:spcBef>
                <a:spcPct val="0"/>
              </a:spcBef>
              <a:buFontTx/>
              <a:buChar char="-"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universe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 </a:t>
            </a:r>
            <a:r>
              <a:rPr lang="en-US" altLang="en-US" sz="2400" i="1" dirty="0">
                <a:solidFill>
                  <a:srgbClr val="FFC000"/>
                </a:solidFill>
              </a:rPr>
              <a:t>U</a:t>
            </a:r>
            <a:br>
              <a:rPr lang="en-US" altLang="en-US" sz="2400" i="1" dirty="0">
                <a:solidFill>
                  <a:srgbClr val="FFFFFF"/>
                </a:solidFill>
              </a:rPr>
            </a:br>
            <a:r>
              <a:rPr lang="en-US" altLang="en-US" sz="2400" i="1" dirty="0">
                <a:solidFill>
                  <a:srgbClr val="FFFFFF"/>
                </a:solidFill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</a:rPr>
              <a:t>of objects</a:t>
            </a:r>
          </a:p>
          <a:p>
            <a:pPr marL="342900" indent="-342900" eaLnBrk="1" hangingPunct="1">
              <a:spcBef>
                <a:spcPct val="0"/>
              </a:spcBef>
              <a:buFontTx/>
              <a:buChar char="-"/>
              <a:defRPr/>
            </a:pPr>
            <a:r>
              <a:rPr lang="en-CA" altLang="en-US" sz="2400" dirty="0"/>
              <a:t> </a:t>
            </a:r>
            <a:r>
              <a:rPr lang="en-CA" altLang="en-US" sz="2400" dirty="0">
                <a:solidFill>
                  <a:schemeClr val="accent5"/>
                </a:solidFill>
              </a:rPr>
              <a:t>+</a:t>
            </a:r>
            <a:r>
              <a:rPr lang="en-CA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</a:t>
            </a:r>
            <a:r>
              <a:rPr lang="en-CA" altLang="en-US" sz="2400" dirty="0"/>
              <a:t>,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&lt;</a:t>
            </a:r>
            <a:r>
              <a:rPr lang="en-CA" altLang="en-US" sz="2400" dirty="0"/>
              <a:t> 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AAF4091-A240-43CA-B33C-3F213870415E}"/>
              </a:ext>
            </a:extLst>
          </p:cNvPr>
          <p:cNvSpPr/>
          <p:nvPr/>
        </p:nvSpPr>
        <p:spPr>
          <a:xfrm>
            <a:off x="7365762" y="4585648"/>
            <a:ext cx="2872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lang="en-US" sz="24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DE38039-6C61-404A-976E-FF13632F3704}"/>
              </a:ext>
            </a:extLst>
          </p:cNvPr>
          <p:cNvSpPr/>
          <p:nvPr/>
        </p:nvSpPr>
        <p:spPr>
          <a:xfrm>
            <a:off x="3610889" y="1064731"/>
            <a:ext cx="5293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endParaRPr lang="en-US" dirty="0">
              <a:solidFill>
                <a:srgbClr val="FFC000"/>
              </a:solidFill>
            </a:endParaRPr>
          </a:p>
        </p:txBody>
      </p:sp>
      <p:sp>
        <p:nvSpPr>
          <p:cNvPr id="163" name="Rectangle 162">
            <a:extLst>
              <a:ext uri="{FF2B5EF4-FFF2-40B4-BE49-F238E27FC236}">
                <a16:creationId xmlns:a16="http://schemas.microsoft.com/office/drawing/2014/main" id="{D30CC597-C74F-45ED-BC8B-BDD1A933537E}"/>
              </a:ext>
            </a:extLst>
          </p:cNvPr>
          <p:cNvSpPr/>
          <p:nvPr/>
        </p:nvSpPr>
        <p:spPr>
          <a:xfrm>
            <a:off x="3263153" y="2476672"/>
            <a:ext cx="66556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lang="en-US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894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 animBg="1"/>
      <p:bldP spid="2" grpId="0"/>
      <p:bldP spid="4" grpId="0"/>
      <p:bldP spid="163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Rectangle 7">
            <a:extLst>
              <a:ext uri="{FF2B5EF4-FFF2-40B4-BE49-F238E27FC236}">
                <a16:creationId xmlns:a16="http://schemas.microsoft.com/office/drawing/2014/main" id="{F13FF46A-6AE0-4DB3-B59D-4C6C083A4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Uncomputable</a:t>
            </a:r>
            <a:r>
              <a:rPr kumimoji="0" lang="en-US" sz="44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 - Unprovable</a:t>
            </a:r>
          </a:p>
        </p:txBody>
      </p:sp>
      <p:sp>
        <p:nvSpPr>
          <p:cNvPr id="96" name="Text Box 74">
            <a:extLst>
              <a:ext uri="{FF2B5EF4-FFF2-40B4-BE49-F238E27FC236}">
                <a16:creationId xmlns:a16="http://schemas.microsoft.com/office/drawing/2014/main" id="{F2260A6A-B603-4E4A-9279-70B96B5C64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impossible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bad news: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(Does program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halt?)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on input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outputs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if logic formula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A proof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pic>
        <p:nvPicPr>
          <p:cNvPr id="94" name="Picture 4" descr="Could Parallel Universes Be Physically Real?">
            <a:extLst>
              <a:ext uri="{FF2B5EF4-FFF2-40B4-BE49-F238E27FC236}">
                <a16:creationId xmlns:a16="http://schemas.microsoft.com/office/drawing/2014/main" id="{098BBB1D-5391-43DB-B7DF-313245863F4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214" t="25331" r="57911" b="41543"/>
          <a:stretch/>
        </p:blipFill>
        <p:spPr bwMode="auto">
          <a:xfrm>
            <a:off x="3769374" y="1194824"/>
            <a:ext cx="1295400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  <p:pic>
        <p:nvPicPr>
          <p:cNvPr id="21" name="Picture 4" descr="Could Parallel Universes Be Physically Real?">
            <a:extLst>
              <a:ext uri="{FF2B5EF4-FFF2-40B4-BE49-F238E27FC236}">
                <a16:creationId xmlns:a16="http://schemas.microsoft.com/office/drawing/2014/main" id="{1FBE9EB6-6336-48F1-A177-76048D98FA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1573" y="204224"/>
            <a:ext cx="6517627" cy="391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A891A7E0-B0C5-48A8-9161-E8BD47FF1E73}"/>
              </a:ext>
            </a:extLst>
          </p:cNvPr>
          <p:cNvGrpSpPr/>
          <p:nvPr/>
        </p:nvGrpSpPr>
        <p:grpSpPr>
          <a:xfrm>
            <a:off x="2438400" y="404912"/>
            <a:ext cx="6400800" cy="3809902"/>
            <a:chOff x="2438400" y="404912"/>
            <a:chExt cx="6400800" cy="3809902"/>
          </a:xfrm>
        </p:grpSpPr>
        <p:sp>
          <p:nvSpPr>
            <p:cNvPr id="9218" name="Text Box 9"/>
            <p:cNvSpPr txBox="1">
              <a:spLocks noChangeArrowheads="1"/>
            </p:cNvSpPr>
            <p:nvPr/>
          </p:nvSpPr>
          <p:spPr bwMode="auto">
            <a:xfrm>
              <a:off x="5935663" y="1676400"/>
              <a:ext cx="549275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B45A801-9738-4BEB-80A2-22ECE6E6202B}"/>
                </a:ext>
              </a:extLst>
            </p:cNvPr>
            <p:cNvSpPr/>
            <p:nvPr/>
          </p:nvSpPr>
          <p:spPr>
            <a:xfrm>
              <a:off x="3936969" y="1561024"/>
              <a:ext cx="40908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BA4EF7B-AE09-41A1-A085-121B0220BB80}"/>
                </a:ext>
              </a:extLst>
            </p:cNvPr>
            <p:cNvSpPr/>
            <p:nvPr/>
          </p:nvSpPr>
          <p:spPr>
            <a:xfrm>
              <a:off x="3594463" y="3017409"/>
              <a:ext cx="64953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9A5D5656-7DAC-43A3-8B3C-EB2EABC1C465}"/>
                </a:ext>
              </a:extLst>
            </p:cNvPr>
            <p:cNvSpPr/>
            <p:nvPr/>
          </p:nvSpPr>
          <p:spPr>
            <a:xfrm>
              <a:off x="2438400" y="1981200"/>
              <a:ext cx="44755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852D842-4900-4333-97CC-3EADB157A74F}"/>
                </a:ext>
              </a:extLst>
            </p:cNvPr>
            <p:cNvSpPr/>
            <p:nvPr/>
          </p:nvSpPr>
          <p:spPr>
            <a:xfrm>
              <a:off x="4725486" y="2304365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6C05AFB-E1A8-4A26-9CBA-F274AF3C5D4D}"/>
                </a:ext>
              </a:extLst>
            </p:cNvPr>
            <p:cNvSpPr/>
            <p:nvPr/>
          </p:nvSpPr>
          <p:spPr>
            <a:xfrm>
              <a:off x="3180301" y="666690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59BA89A6-D194-4E82-9DC2-02DF2DC5D723}"/>
                </a:ext>
              </a:extLst>
            </p:cNvPr>
            <p:cNvSpPr/>
            <p:nvPr/>
          </p:nvSpPr>
          <p:spPr>
            <a:xfrm>
              <a:off x="4804449" y="3714690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62EF4FA-220E-4B45-81AC-239B0EAD3CC8}"/>
                </a:ext>
              </a:extLst>
            </p:cNvPr>
            <p:cNvSpPr/>
            <p:nvPr/>
          </p:nvSpPr>
          <p:spPr>
            <a:xfrm>
              <a:off x="5749908" y="2876490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797E922A-9855-45DA-8623-54275A8C6520}"/>
                </a:ext>
              </a:extLst>
            </p:cNvPr>
            <p:cNvSpPr/>
            <p:nvPr/>
          </p:nvSpPr>
          <p:spPr>
            <a:xfrm>
              <a:off x="4846028" y="1347652"/>
              <a:ext cx="516487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F4DB458-59D3-4271-8DB5-CBCAF5424027}"/>
                </a:ext>
              </a:extLst>
            </p:cNvPr>
            <p:cNvSpPr/>
            <p:nvPr/>
          </p:nvSpPr>
          <p:spPr>
            <a:xfrm>
              <a:off x="5516880" y="1889760"/>
              <a:ext cx="48282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1E9708B-0BCA-4990-93FF-3A785732BE09}"/>
                </a:ext>
              </a:extLst>
            </p:cNvPr>
            <p:cNvSpPr/>
            <p:nvPr/>
          </p:nvSpPr>
          <p:spPr>
            <a:xfrm>
              <a:off x="4402661" y="609600"/>
              <a:ext cx="35298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01EC6681-B943-4ABA-A310-4A75140A128E}"/>
                </a:ext>
              </a:extLst>
            </p:cNvPr>
            <p:cNvSpPr/>
            <p:nvPr/>
          </p:nvSpPr>
          <p:spPr>
            <a:xfrm>
              <a:off x="6764456" y="3148931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76881A1B-DE16-441C-9AAE-A4A1595C9EAA}"/>
                </a:ext>
              </a:extLst>
            </p:cNvPr>
            <p:cNvSpPr/>
            <p:nvPr/>
          </p:nvSpPr>
          <p:spPr>
            <a:xfrm>
              <a:off x="5460274" y="1143000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3436D568-8B96-45C9-B099-6B5A22227851}"/>
                </a:ext>
              </a:extLst>
            </p:cNvPr>
            <p:cNvSpPr/>
            <p:nvPr/>
          </p:nvSpPr>
          <p:spPr>
            <a:xfrm>
              <a:off x="6055731" y="167963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FD122B74-EF2F-4E42-9FC5-6ABE12E1E42E}"/>
                </a:ext>
              </a:extLst>
            </p:cNvPr>
            <p:cNvSpPr/>
            <p:nvPr/>
          </p:nvSpPr>
          <p:spPr>
            <a:xfrm>
              <a:off x="5007617" y="557348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808EFB13-26A7-4870-8D81-E2FB8CC1C373}"/>
                </a:ext>
              </a:extLst>
            </p:cNvPr>
            <p:cNvSpPr/>
            <p:nvPr/>
          </p:nvSpPr>
          <p:spPr>
            <a:xfrm>
              <a:off x="7133339" y="2470872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092BB210-BD66-4DD1-A44E-80B8494B67A8}"/>
                </a:ext>
              </a:extLst>
            </p:cNvPr>
            <p:cNvSpPr/>
            <p:nvPr/>
          </p:nvSpPr>
          <p:spPr>
            <a:xfrm>
              <a:off x="7787975" y="3148931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349BDA1-FDBC-4BA4-9A75-94CE1D9EE3B9}"/>
                </a:ext>
              </a:extLst>
            </p:cNvPr>
            <p:cNvSpPr/>
            <p:nvPr/>
          </p:nvSpPr>
          <p:spPr>
            <a:xfrm>
              <a:off x="6238522" y="2302561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DBC8B93B-CA42-4650-A407-6EF78A74862F}"/>
                </a:ext>
              </a:extLst>
            </p:cNvPr>
            <p:cNvSpPr/>
            <p:nvPr/>
          </p:nvSpPr>
          <p:spPr>
            <a:xfrm>
              <a:off x="6172200" y="3821668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A391639-2938-46AA-830E-20FFA25ADC89}"/>
                </a:ext>
              </a:extLst>
            </p:cNvPr>
            <p:cNvSpPr/>
            <p:nvPr/>
          </p:nvSpPr>
          <p:spPr>
            <a:xfrm>
              <a:off x="8503852" y="2722509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7242BFA-32EE-4CC0-9397-F182CDC8252D}"/>
                </a:ext>
              </a:extLst>
            </p:cNvPr>
            <p:cNvSpPr/>
            <p:nvPr/>
          </p:nvSpPr>
          <p:spPr>
            <a:xfrm>
              <a:off x="7721784" y="2329542"/>
              <a:ext cx="41710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91269EE6-6CAF-49E1-A077-094889418DAB}"/>
                </a:ext>
              </a:extLst>
            </p:cNvPr>
            <p:cNvSpPr/>
            <p:nvPr/>
          </p:nvSpPr>
          <p:spPr>
            <a:xfrm>
              <a:off x="6631678" y="185369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4BABE13E-FAAF-493E-A48D-C1C9CAB17E2C}"/>
                </a:ext>
              </a:extLst>
            </p:cNvPr>
            <p:cNvSpPr/>
            <p:nvPr/>
          </p:nvSpPr>
          <p:spPr>
            <a:xfrm>
              <a:off x="7315200" y="1950720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642D41CE-D3D3-4CD9-82CA-78979BC72720}"/>
                </a:ext>
              </a:extLst>
            </p:cNvPr>
            <p:cNvSpPr/>
            <p:nvPr/>
          </p:nvSpPr>
          <p:spPr>
            <a:xfrm>
              <a:off x="8303362" y="214688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0FE465E3-9E18-4CCF-8D2B-0963AA4FCC74}"/>
                </a:ext>
              </a:extLst>
            </p:cNvPr>
            <p:cNvSpPr/>
            <p:nvPr/>
          </p:nvSpPr>
          <p:spPr>
            <a:xfrm>
              <a:off x="7491099" y="1627711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1E65BCF-8A18-4BA7-8BD9-A54C676CED20}"/>
                </a:ext>
              </a:extLst>
            </p:cNvPr>
            <p:cNvSpPr/>
            <p:nvPr/>
          </p:nvSpPr>
          <p:spPr>
            <a:xfrm>
              <a:off x="5930407" y="1013952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85D3858E-AB37-4D71-8AB0-A96AE572D5F0}"/>
                </a:ext>
              </a:extLst>
            </p:cNvPr>
            <p:cNvSpPr/>
            <p:nvPr/>
          </p:nvSpPr>
          <p:spPr>
            <a:xfrm>
              <a:off x="6524128" y="1347904"/>
              <a:ext cx="282449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DFE8F2E7-9808-479B-AB4B-F8CBE6079FB2}"/>
                </a:ext>
              </a:extLst>
            </p:cNvPr>
            <p:cNvSpPr/>
            <p:nvPr/>
          </p:nvSpPr>
          <p:spPr>
            <a:xfrm>
              <a:off x="5622335" y="515256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6618D230-DB28-44FC-981E-BE86FE8FB829}"/>
                </a:ext>
              </a:extLst>
            </p:cNvPr>
            <p:cNvSpPr/>
            <p:nvPr/>
          </p:nvSpPr>
          <p:spPr>
            <a:xfrm>
              <a:off x="6883472" y="1567868"/>
              <a:ext cx="36740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C7B576D4-A217-43C4-829B-CC0478028EDB}"/>
                </a:ext>
              </a:extLst>
            </p:cNvPr>
            <p:cNvSpPr/>
            <p:nvPr/>
          </p:nvSpPr>
          <p:spPr>
            <a:xfrm>
              <a:off x="7911862" y="1923504"/>
              <a:ext cx="28725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D0D4F44-D147-46A7-BA86-1E2E1528AA8C}"/>
                </a:ext>
              </a:extLst>
            </p:cNvPr>
            <p:cNvSpPr/>
            <p:nvPr/>
          </p:nvSpPr>
          <p:spPr>
            <a:xfrm>
              <a:off x="5886549" y="457200"/>
              <a:ext cx="349775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9ECC50A9-59D9-4C21-AA98-2EFF69DF52C3}"/>
                </a:ext>
              </a:extLst>
            </p:cNvPr>
            <p:cNvSpPr/>
            <p:nvPr/>
          </p:nvSpPr>
          <p:spPr>
            <a:xfrm>
              <a:off x="6345261" y="911293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0F14B983-9F52-461C-AAE1-6BCB3683CAC5}"/>
                </a:ext>
              </a:extLst>
            </p:cNvPr>
            <p:cNvSpPr/>
            <p:nvPr/>
          </p:nvSpPr>
          <p:spPr>
            <a:xfrm>
              <a:off x="6701555" y="1162190"/>
              <a:ext cx="335348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15707BB4-0392-4EB9-9C46-D47BCEB7D200}"/>
                </a:ext>
              </a:extLst>
            </p:cNvPr>
            <p:cNvSpPr/>
            <p:nvPr/>
          </p:nvSpPr>
          <p:spPr>
            <a:xfrm>
              <a:off x="7203809" y="133894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D1275804-8C36-46D8-AA3F-2D66DAA08C00}"/>
                </a:ext>
              </a:extLst>
            </p:cNvPr>
            <p:cNvSpPr/>
            <p:nvPr/>
          </p:nvSpPr>
          <p:spPr>
            <a:xfrm>
              <a:off x="7640340" y="1414096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4B883A8-5837-461D-8D36-24CCA7DA6D2B}"/>
                </a:ext>
              </a:extLst>
            </p:cNvPr>
            <p:cNvSpPr/>
            <p:nvPr/>
          </p:nvSpPr>
          <p:spPr>
            <a:xfrm>
              <a:off x="8018815" y="153279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59798326-04D0-44FF-8835-DCFD5CE5086D}"/>
                </a:ext>
              </a:extLst>
            </p:cNvPr>
            <p:cNvSpPr/>
            <p:nvPr/>
          </p:nvSpPr>
          <p:spPr>
            <a:xfrm>
              <a:off x="8360595" y="1666002"/>
              <a:ext cx="335348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C0DEBF93-0136-4742-B7C8-BD570CBBA749}"/>
                </a:ext>
              </a:extLst>
            </p:cNvPr>
            <p:cNvSpPr/>
            <p:nvPr/>
          </p:nvSpPr>
          <p:spPr>
            <a:xfrm>
              <a:off x="6185238" y="410028"/>
              <a:ext cx="317715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A24C3BDC-5B61-46B3-B8BB-F5C6718A1EFC}"/>
                </a:ext>
              </a:extLst>
            </p:cNvPr>
            <p:cNvSpPr/>
            <p:nvPr/>
          </p:nvSpPr>
          <p:spPr>
            <a:xfrm>
              <a:off x="6543536" y="83820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1FC28A54-E08B-424B-88BA-D067D951F079}"/>
                </a:ext>
              </a:extLst>
            </p:cNvPr>
            <p:cNvSpPr/>
            <p:nvPr/>
          </p:nvSpPr>
          <p:spPr>
            <a:xfrm>
              <a:off x="6901676" y="1084538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60C370D8-BD88-42A8-8D13-8E96C6B1B6FC}"/>
                </a:ext>
              </a:extLst>
            </p:cNvPr>
            <p:cNvSpPr/>
            <p:nvPr/>
          </p:nvSpPr>
          <p:spPr>
            <a:xfrm>
              <a:off x="7239000" y="1215570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03F3F8C9-D8F4-431E-B93D-49D8C533F585}"/>
                </a:ext>
              </a:extLst>
            </p:cNvPr>
            <p:cNvSpPr/>
            <p:nvPr/>
          </p:nvSpPr>
          <p:spPr>
            <a:xfrm>
              <a:off x="7686536" y="124968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C4DE2949-99BA-4A15-AC0D-57827D70D994}"/>
                </a:ext>
              </a:extLst>
            </p:cNvPr>
            <p:cNvSpPr/>
            <p:nvPr/>
          </p:nvSpPr>
          <p:spPr>
            <a:xfrm>
              <a:off x="7994375" y="1347652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797892F9-D591-47C0-BEEC-149FE2046E1D}"/>
                </a:ext>
              </a:extLst>
            </p:cNvPr>
            <p:cNvSpPr/>
            <p:nvPr/>
          </p:nvSpPr>
          <p:spPr>
            <a:xfrm>
              <a:off x="8327632" y="1420106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A962C51A-E274-4972-9F1A-4EB5FEF0D774}"/>
                </a:ext>
              </a:extLst>
            </p:cNvPr>
            <p:cNvSpPr/>
            <p:nvPr/>
          </p:nvSpPr>
          <p:spPr>
            <a:xfrm>
              <a:off x="6385560" y="412927"/>
              <a:ext cx="284052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C1BA5100-31B7-4482-9D68-B04BD272A183}"/>
                </a:ext>
              </a:extLst>
            </p:cNvPr>
            <p:cNvSpPr/>
            <p:nvPr/>
          </p:nvSpPr>
          <p:spPr>
            <a:xfrm>
              <a:off x="6659880" y="780139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E4739A5-5C4E-4CC4-B3A6-02491D13A0DA}"/>
                </a:ext>
              </a:extLst>
            </p:cNvPr>
            <p:cNvSpPr/>
            <p:nvPr/>
          </p:nvSpPr>
          <p:spPr>
            <a:xfrm>
              <a:off x="6984097" y="1011469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055F2DD5-8F53-4515-8251-2F3755122598}"/>
                </a:ext>
              </a:extLst>
            </p:cNvPr>
            <p:cNvSpPr/>
            <p:nvPr/>
          </p:nvSpPr>
          <p:spPr>
            <a:xfrm>
              <a:off x="7353300" y="1141363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7E2BD475-F057-442A-BE8E-7468A2FBBE41}"/>
                </a:ext>
              </a:extLst>
            </p:cNvPr>
            <p:cNvSpPr/>
            <p:nvPr/>
          </p:nvSpPr>
          <p:spPr>
            <a:xfrm>
              <a:off x="7711440" y="1156603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27852FFA-8A8C-42F1-B2D7-B8B38128648B}"/>
                </a:ext>
              </a:extLst>
            </p:cNvPr>
            <p:cNvSpPr/>
            <p:nvPr/>
          </p:nvSpPr>
          <p:spPr>
            <a:xfrm>
              <a:off x="8038807" y="1227170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F86A623B-70D3-4DB9-8D11-D0A5C206E808}"/>
                </a:ext>
              </a:extLst>
            </p:cNvPr>
            <p:cNvSpPr/>
            <p:nvPr/>
          </p:nvSpPr>
          <p:spPr>
            <a:xfrm>
              <a:off x="8343900" y="1226820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4DFB3F68-77B8-412D-8241-6C8B2C7FBEC1}"/>
                </a:ext>
              </a:extLst>
            </p:cNvPr>
            <p:cNvSpPr/>
            <p:nvPr/>
          </p:nvSpPr>
          <p:spPr>
            <a:xfrm>
              <a:off x="6517382" y="416438"/>
              <a:ext cx="221535" cy="1538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145BC4FE-78AE-4FE2-BC7A-29D16EFDF32C}"/>
                </a:ext>
              </a:extLst>
            </p:cNvPr>
            <p:cNvSpPr/>
            <p:nvPr/>
          </p:nvSpPr>
          <p:spPr>
            <a:xfrm>
              <a:off x="6783782" y="74997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F25CE0A1-BDCC-4583-B971-6E1304CE953F}"/>
                </a:ext>
              </a:extLst>
            </p:cNvPr>
            <p:cNvSpPr/>
            <p:nvPr/>
          </p:nvSpPr>
          <p:spPr>
            <a:xfrm>
              <a:off x="7091290" y="96723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9B952813-542F-49AE-BA83-1E6B45707A9A}"/>
                </a:ext>
              </a:extLst>
            </p:cNvPr>
            <p:cNvSpPr/>
            <p:nvPr/>
          </p:nvSpPr>
          <p:spPr>
            <a:xfrm>
              <a:off x="7430230" y="105164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302C3178-534F-4CB5-9AB8-BAD18DD981D6}"/>
                </a:ext>
              </a:extLst>
            </p:cNvPr>
            <p:cNvSpPr/>
            <p:nvPr/>
          </p:nvSpPr>
          <p:spPr>
            <a:xfrm>
              <a:off x="7777778" y="1090852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3BE464C5-3251-4292-B6C3-9E6DC2E0A8CB}"/>
                </a:ext>
              </a:extLst>
            </p:cNvPr>
            <p:cNvSpPr/>
            <p:nvPr/>
          </p:nvSpPr>
          <p:spPr>
            <a:xfrm>
              <a:off x="8077232" y="1125032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ED50B0FC-4AA3-433B-91EC-CB8CF9AF9468}"/>
                </a:ext>
              </a:extLst>
            </p:cNvPr>
            <p:cNvSpPr/>
            <p:nvPr/>
          </p:nvSpPr>
          <p:spPr>
            <a:xfrm>
              <a:off x="8365187" y="1089717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0FE88AF1-1105-4F60-ACEE-DD6F850C1CAA}"/>
                </a:ext>
              </a:extLst>
            </p:cNvPr>
            <p:cNvSpPr/>
            <p:nvPr/>
          </p:nvSpPr>
          <p:spPr>
            <a:xfrm>
              <a:off x="6854356" y="721899"/>
              <a:ext cx="218330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A06525C9-9D8D-4F11-93A8-175A02B5FC23}"/>
                </a:ext>
              </a:extLst>
            </p:cNvPr>
            <p:cNvSpPr/>
            <p:nvPr/>
          </p:nvSpPr>
          <p:spPr>
            <a:xfrm>
              <a:off x="6898109" y="699045"/>
              <a:ext cx="218330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A61A6602-E588-4EC7-AB8A-4865355ECA6A}"/>
                </a:ext>
              </a:extLst>
            </p:cNvPr>
            <p:cNvSpPr/>
            <p:nvPr/>
          </p:nvSpPr>
          <p:spPr>
            <a:xfrm>
              <a:off x="6586678" y="404912"/>
              <a:ext cx="235962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A316658B-4AA9-49F2-8C5F-4E3CB647AB10}"/>
                </a:ext>
              </a:extLst>
            </p:cNvPr>
            <p:cNvSpPr/>
            <p:nvPr/>
          </p:nvSpPr>
          <p:spPr>
            <a:xfrm>
              <a:off x="7168448" y="91247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69C2083C-BFFD-4D2E-A89D-354D34E183B2}"/>
                </a:ext>
              </a:extLst>
            </p:cNvPr>
            <p:cNvSpPr/>
            <p:nvPr/>
          </p:nvSpPr>
          <p:spPr>
            <a:xfrm>
              <a:off x="7822956" y="104582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B25E96ED-7218-43D5-9B5E-98349AB041BD}"/>
                </a:ext>
              </a:extLst>
            </p:cNvPr>
            <p:cNvSpPr/>
            <p:nvPr/>
          </p:nvSpPr>
          <p:spPr>
            <a:xfrm>
              <a:off x="8111881" y="1049002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222A102E-1B0B-4E67-989C-2C77308DB01F}"/>
                </a:ext>
              </a:extLst>
            </p:cNvPr>
            <p:cNvSpPr/>
            <p:nvPr/>
          </p:nvSpPr>
          <p:spPr>
            <a:xfrm>
              <a:off x="8111481" y="1004722"/>
              <a:ext cx="202298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6015DA1C-BC21-4620-833D-D1F5B6F04989}"/>
                </a:ext>
              </a:extLst>
            </p:cNvPr>
            <p:cNvSpPr/>
            <p:nvPr/>
          </p:nvSpPr>
          <p:spPr>
            <a:xfrm>
              <a:off x="8119159" y="966792"/>
              <a:ext cx="202298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6A9CDDE1-655B-4333-8334-86FC4ED7EBD2}"/>
                </a:ext>
              </a:extLst>
            </p:cNvPr>
            <p:cNvSpPr/>
            <p:nvPr/>
          </p:nvSpPr>
          <p:spPr>
            <a:xfrm>
              <a:off x="7437052" y="3876260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3" name="AutoShape 8">
            <a:extLst>
              <a:ext uri="{FF2B5EF4-FFF2-40B4-BE49-F238E27FC236}">
                <a16:creationId xmlns:a16="http://schemas.microsoft.com/office/drawing/2014/main" id="{426730E4-6C55-43BD-97A7-8F78DA595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399" y="4648201"/>
            <a:ext cx="6536887" cy="830997"/>
          </a:xfrm>
          <a:prstGeom prst="wedgeRectCallout">
            <a:avLst>
              <a:gd name="adj1" fmla="val 55228"/>
              <a:gd name="adj2" fmla="val 31118"/>
            </a:avLst>
          </a:prstGeom>
          <a:noFill/>
          <a:ln w="635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fontAlgn="ctr" hangingPunct="1">
              <a:buNone/>
              <a:defRPr/>
            </a:pPr>
            <a:r>
              <a:rPr lang="en-US" sz="2400" dirty="0">
                <a:solidFill>
                  <a:srgbClr val="FFFFFF"/>
                </a:solidFill>
              </a:rPr>
              <a:t>No sound proof system </a:t>
            </a:r>
            <a:r>
              <a:rPr lang="el-GR" altLang="en-US" sz="2400" dirty="0">
                <a:solidFill>
                  <a:srgbClr val="FFC000"/>
                </a:solidFill>
              </a:rPr>
              <a:t>Γ </a:t>
            </a:r>
            <a:r>
              <a:rPr lang="en-US" sz="2400" dirty="0">
                <a:solidFill>
                  <a:srgbClr val="FFFFFF"/>
                </a:solidFill>
              </a:rPr>
              <a:t>is capable of proving </a:t>
            </a:r>
            <a:br>
              <a:rPr lang="en-US" sz="2400" dirty="0">
                <a:solidFill>
                  <a:srgbClr val="FFFFFF"/>
                </a:solidFill>
              </a:rPr>
            </a:br>
            <a:r>
              <a:rPr lang="en-US" sz="2400" dirty="0">
                <a:solidFill>
                  <a:srgbClr val="FFFFFF"/>
                </a:solidFill>
              </a:rPr>
              <a:t>all true formulas </a:t>
            </a:r>
            <a:r>
              <a:rPr lang="el-GR" altLang="en-US" sz="2400" dirty="0">
                <a:solidFill>
                  <a:srgbClr val="FFC000"/>
                </a:solidFill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 about the integers.</a:t>
            </a: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9843872C-DCBD-4F72-BD95-C4BFD4F427EB}"/>
              </a:ext>
            </a:extLst>
          </p:cNvPr>
          <p:cNvGrpSpPr/>
          <p:nvPr/>
        </p:nvGrpSpPr>
        <p:grpSpPr>
          <a:xfrm>
            <a:off x="5427865" y="5404029"/>
            <a:ext cx="3635848" cy="1206500"/>
            <a:chOff x="5419252" y="5727700"/>
            <a:chExt cx="3635848" cy="1206500"/>
          </a:xfrm>
        </p:grpSpPr>
        <p:pic>
          <p:nvPicPr>
            <p:cNvPr id="91" name="Picture 7">
              <a:extLst>
                <a:ext uri="{FF2B5EF4-FFF2-40B4-BE49-F238E27FC236}">
                  <a16:creationId xmlns:a16="http://schemas.microsoft.com/office/drawing/2014/main" id="{D1A7DB68-7E0C-4548-AB25-EEE892D567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8001000" y="5727700"/>
              <a:ext cx="1054100" cy="1054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Text Box 21">
              <a:extLst>
                <a:ext uri="{FF2B5EF4-FFF2-40B4-BE49-F238E27FC236}">
                  <a16:creationId xmlns:a16="http://schemas.microsoft.com/office/drawing/2014/main" id="{893B4351-F9B9-4967-8404-0164419D6B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9252" y="6103203"/>
              <a:ext cx="258174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Gödel’s</a:t>
              </a:r>
              <a:b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</a:b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In</a:t>
              </a: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completeness Theorem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1931</a:t>
              </a:r>
            </a:p>
          </p:txBody>
        </p:sp>
      </p:grpSp>
      <p:sp>
        <p:nvSpPr>
          <p:cNvPr id="98" name="Rectangle 97">
            <a:extLst>
              <a:ext uri="{FF2B5EF4-FFF2-40B4-BE49-F238E27FC236}">
                <a16:creationId xmlns:a16="http://schemas.microsoft.com/office/drawing/2014/main" id="{59D951EC-FEE4-4C76-B1E1-7C656CB7725F}"/>
              </a:ext>
            </a:extLst>
          </p:cNvPr>
          <p:cNvSpPr/>
          <p:nvPr/>
        </p:nvSpPr>
        <p:spPr>
          <a:xfrm>
            <a:off x="3610889" y="1064731"/>
            <a:ext cx="5293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endParaRPr lang="en-US" dirty="0">
              <a:solidFill>
                <a:srgbClr val="FFC000"/>
              </a:solidFill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AE63010D-E1F6-455A-B977-6495480E89D6}"/>
              </a:ext>
            </a:extLst>
          </p:cNvPr>
          <p:cNvSpPr/>
          <p:nvPr/>
        </p:nvSpPr>
        <p:spPr>
          <a:xfrm>
            <a:off x="3263153" y="2476672"/>
            <a:ext cx="66556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lang="en-US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1862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Rectangle 7">
            <a:extLst>
              <a:ext uri="{FF2B5EF4-FFF2-40B4-BE49-F238E27FC236}">
                <a16:creationId xmlns:a16="http://schemas.microsoft.com/office/drawing/2014/main" id="{138E5758-CB28-4887-BF18-3AB5997A4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Uncomputable</a:t>
            </a:r>
            <a:r>
              <a:rPr kumimoji="0" lang="en-US" sz="44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 - Unprovable</a:t>
            </a: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bad news: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(Does program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halt?)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on input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outputs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if logic formula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A proof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61F3A312-D52D-4E9B-8CD9-CAC0F3DCD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impossible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  <p:pic>
        <p:nvPicPr>
          <p:cNvPr id="21" name="Picture 4" descr="Could Parallel Universes Be Physically Real?">
            <a:extLst>
              <a:ext uri="{FF2B5EF4-FFF2-40B4-BE49-F238E27FC236}">
                <a16:creationId xmlns:a16="http://schemas.microsoft.com/office/drawing/2014/main" id="{1FBE9EB6-6336-48F1-A177-76048D98FA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1573" y="204224"/>
            <a:ext cx="6517627" cy="391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5A1B11C5-65E4-4466-AD04-E92BF3F05B36}"/>
              </a:ext>
            </a:extLst>
          </p:cNvPr>
          <p:cNvGrpSpPr/>
          <p:nvPr/>
        </p:nvGrpSpPr>
        <p:grpSpPr>
          <a:xfrm>
            <a:off x="5427865" y="5404029"/>
            <a:ext cx="3635848" cy="1206500"/>
            <a:chOff x="5419252" y="5727700"/>
            <a:chExt cx="3635848" cy="1206500"/>
          </a:xfrm>
        </p:grpSpPr>
        <p:pic>
          <p:nvPicPr>
            <p:cNvPr id="11" name="Picture 7">
              <a:extLst>
                <a:ext uri="{FF2B5EF4-FFF2-40B4-BE49-F238E27FC236}">
                  <a16:creationId xmlns:a16="http://schemas.microsoft.com/office/drawing/2014/main" id="{DCC40DB5-1FB4-487D-A298-002329724D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8001000" y="5727700"/>
              <a:ext cx="1054100" cy="1054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Text Box 21">
              <a:extLst>
                <a:ext uri="{FF2B5EF4-FFF2-40B4-BE49-F238E27FC236}">
                  <a16:creationId xmlns:a16="http://schemas.microsoft.com/office/drawing/2014/main" id="{BF82034E-307C-49E8-800D-B02E659311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9252" y="6103203"/>
              <a:ext cx="258174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Gödel’s</a:t>
              </a:r>
              <a:b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</a:b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Theorem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1931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E9C8106-C6A0-49D1-884D-B68DA9C7E529}"/>
              </a:ext>
            </a:extLst>
          </p:cNvPr>
          <p:cNvGrpSpPr/>
          <p:nvPr/>
        </p:nvGrpSpPr>
        <p:grpSpPr>
          <a:xfrm>
            <a:off x="2438400" y="404912"/>
            <a:ext cx="6400800" cy="3809902"/>
            <a:chOff x="2438400" y="404912"/>
            <a:chExt cx="6400800" cy="3809902"/>
          </a:xfrm>
        </p:grpSpPr>
        <p:sp>
          <p:nvSpPr>
            <p:cNvPr id="15" name="Text Box 9">
              <a:extLst>
                <a:ext uri="{FF2B5EF4-FFF2-40B4-BE49-F238E27FC236}">
                  <a16:creationId xmlns:a16="http://schemas.microsoft.com/office/drawing/2014/main" id="{CD4DFA73-1D2B-48D9-AF5C-40886F45F9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663" y="1676400"/>
              <a:ext cx="549275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A05C437-454B-4FB3-A8B9-4E06F4D17ADB}"/>
                </a:ext>
              </a:extLst>
            </p:cNvPr>
            <p:cNvSpPr/>
            <p:nvPr/>
          </p:nvSpPr>
          <p:spPr>
            <a:xfrm>
              <a:off x="3936969" y="1561024"/>
              <a:ext cx="40908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6C6476C-D5D6-4C44-87A4-1DEB9E739F27}"/>
                </a:ext>
              </a:extLst>
            </p:cNvPr>
            <p:cNvSpPr/>
            <p:nvPr/>
          </p:nvSpPr>
          <p:spPr>
            <a:xfrm>
              <a:off x="3594463" y="3017409"/>
              <a:ext cx="44755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4E848481-7A3A-453A-B3BE-BF2409356790}"/>
                </a:ext>
              </a:extLst>
            </p:cNvPr>
            <p:cNvSpPr/>
            <p:nvPr/>
          </p:nvSpPr>
          <p:spPr>
            <a:xfrm>
              <a:off x="2438400" y="1981200"/>
              <a:ext cx="44755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9A60F897-34EE-4197-945E-C5E5B0179AB3}"/>
                </a:ext>
              </a:extLst>
            </p:cNvPr>
            <p:cNvSpPr/>
            <p:nvPr/>
          </p:nvSpPr>
          <p:spPr>
            <a:xfrm>
              <a:off x="4725486" y="2304365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E37D2231-9D09-4BFA-B5D0-26FF8B1D1EEF}"/>
                </a:ext>
              </a:extLst>
            </p:cNvPr>
            <p:cNvSpPr/>
            <p:nvPr/>
          </p:nvSpPr>
          <p:spPr>
            <a:xfrm>
              <a:off x="3180301" y="666690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42E4501B-CF89-4642-AFC0-B49B31093F19}"/>
                </a:ext>
              </a:extLst>
            </p:cNvPr>
            <p:cNvSpPr/>
            <p:nvPr/>
          </p:nvSpPr>
          <p:spPr>
            <a:xfrm>
              <a:off x="4804449" y="3714690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FAD28E1-0E0C-4BB2-AE16-9D3C7C6C94E4}"/>
                </a:ext>
              </a:extLst>
            </p:cNvPr>
            <p:cNvSpPr/>
            <p:nvPr/>
          </p:nvSpPr>
          <p:spPr>
            <a:xfrm>
              <a:off x="5749908" y="2876490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B2E9B71B-0DBD-4090-B76F-044FC85A2163}"/>
                </a:ext>
              </a:extLst>
            </p:cNvPr>
            <p:cNvSpPr/>
            <p:nvPr/>
          </p:nvSpPr>
          <p:spPr>
            <a:xfrm>
              <a:off x="4990298" y="1347652"/>
              <a:ext cx="372217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2E827531-C81E-4436-BED1-BE759B350499}"/>
                </a:ext>
              </a:extLst>
            </p:cNvPr>
            <p:cNvSpPr/>
            <p:nvPr/>
          </p:nvSpPr>
          <p:spPr>
            <a:xfrm>
              <a:off x="5646723" y="1889760"/>
              <a:ext cx="35298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759112A-EF27-4106-AE0F-5FA45498302A}"/>
                </a:ext>
              </a:extLst>
            </p:cNvPr>
            <p:cNvSpPr/>
            <p:nvPr/>
          </p:nvSpPr>
          <p:spPr>
            <a:xfrm>
              <a:off x="4402661" y="609600"/>
              <a:ext cx="35298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E220C073-4A82-489B-BEEC-FC4F485D7AA8}"/>
                </a:ext>
              </a:extLst>
            </p:cNvPr>
            <p:cNvSpPr/>
            <p:nvPr/>
          </p:nvSpPr>
          <p:spPr>
            <a:xfrm>
              <a:off x="6764456" y="3148931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0F78A028-BB2D-4A8D-9AB1-72E6F1787D7E}"/>
                </a:ext>
              </a:extLst>
            </p:cNvPr>
            <p:cNvSpPr/>
            <p:nvPr/>
          </p:nvSpPr>
          <p:spPr>
            <a:xfrm>
              <a:off x="5575690" y="1143000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A717BA3F-78A1-4CE7-8C8F-8C42E2BA1CEF}"/>
                </a:ext>
              </a:extLst>
            </p:cNvPr>
            <p:cNvSpPr/>
            <p:nvPr/>
          </p:nvSpPr>
          <p:spPr>
            <a:xfrm>
              <a:off x="6142293" y="1679637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74FE3FBB-5C04-4E2D-A3EA-E8960D46C61A}"/>
                </a:ext>
              </a:extLst>
            </p:cNvPr>
            <p:cNvSpPr/>
            <p:nvPr/>
          </p:nvSpPr>
          <p:spPr>
            <a:xfrm>
              <a:off x="5123033" y="557348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D6AE4D7-1604-43DC-A460-CF4E97AAEB25}"/>
                </a:ext>
              </a:extLst>
            </p:cNvPr>
            <p:cNvSpPr/>
            <p:nvPr/>
          </p:nvSpPr>
          <p:spPr>
            <a:xfrm>
              <a:off x="7133339" y="2470872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83EBD61B-D8EC-472E-AD27-8E7894253920}"/>
                </a:ext>
              </a:extLst>
            </p:cNvPr>
            <p:cNvSpPr/>
            <p:nvPr/>
          </p:nvSpPr>
          <p:spPr>
            <a:xfrm>
              <a:off x="7874537" y="3148931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FD692F2B-D4A4-4D21-A1B8-7C8B0F93E079}"/>
                </a:ext>
              </a:extLst>
            </p:cNvPr>
            <p:cNvSpPr/>
            <p:nvPr/>
          </p:nvSpPr>
          <p:spPr>
            <a:xfrm>
              <a:off x="6353938" y="2302561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DFBCB17B-CC55-4E95-A686-A500BF3ABDBA}"/>
                </a:ext>
              </a:extLst>
            </p:cNvPr>
            <p:cNvSpPr/>
            <p:nvPr/>
          </p:nvSpPr>
          <p:spPr>
            <a:xfrm>
              <a:off x="6172200" y="3821668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E7157646-42F3-4D44-BD25-3BD80D50FAB9}"/>
                </a:ext>
              </a:extLst>
            </p:cNvPr>
            <p:cNvSpPr/>
            <p:nvPr/>
          </p:nvSpPr>
          <p:spPr>
            <a:xfrm>
              <a:off x="8503852" y="2722509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46520A65-CF6D-41CD-8E1F-9875BC4B438B}"/>
                </a:ext>
              </a:extLst>
            </p:cNvPr>
            <p:cNvSpPr/>
            <p:nvPr/>
          </p:nvSpPr>
          <p:spPr>
            <a:xfrm>
              <a:off x="7822774" y="2329542"/>
              <a:ext cx="31611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A14C03C-CB02-40EA-B470-BF458AC2DB71}"/>
                </a:ext>
              </a:extLst>
            </p:cNvPr>
            <p:cNvSpPr/>
            <p:nvPr/>
          </p:nvSpPr>
          <p:spPr>
            <a:xfrm>
              <a:off x="6718240" y="1853697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C543F3DF-D8E7-4E33-B17D-FBE7EF8BFAA1}"/>
                </a:ext>
              </a:extLst>
            </p:cNvPr>
            <p:cNvSpPr/>
            <p:nvPr/>
          </p:nvSpPr>
          <p:spPr>
            <a:xfrm>
              <a:off x="7315200" y="1950720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3168FFF-FE23-4D48-B7FA-EE632D2027A7}"/>
                </a:ext>
              </a:extLst>
            </p:cNvPr>
            <p:cNvSpPr/>
            <p:nvPr/>
          </p:nvSpPr>
          <p:spPr>
            <a:xfrm>
              <a:off x="8389924" y="2146887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917CF67A-7158-40C1-B985-D43FC244CDA8}"/>
                </a:ext>
              </a:extLst>
            </p:cNvPr>
            <p:cNvSpPr/>
            <p:nvPr/>
          </p:nvSpPr>
          <p:spPr>
            <a:xfrm>
              <a:off x="7491099" y="1627711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90C67E80-DA04-4950-8263-9FDDEDAD05D5}"/>
                </a:ext>
              </a:extLst>
            </p:cNvPr>
            <p:cNvSpPr/>
            <p:nvPr/>
          </p:nvSpPr>
          <p:spPr>
            <a:xfrm>
              <a:off x="6016969" y="1013952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9304AF2A-EBBB-4249-ABE9-1D56CF85B748}"/>
                </a:ext>
              </a:extLst>
            </p:cNvPr>
            <p:cNvSpPr/>
            <p:nvPr/>
          </p:nvSpPr>
          <p:spPr>
            <a:xfrm>
              <a:off x="6524128" y="1347904"/>
              <a:ext cx="282449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1D60D2ED-9694-4ED7-9DBB-63FDFACBF90C}"/>
                </a:ext>
              </a:extLst>
            </p:cNvPr>
            <p:cNvSpPr/>
            <p:nvPr/>
          </p:nvSpPr>
          <p:spPr>
            <a:xfrm>
              <a:off x="5622335" y="515256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C191A6E4-F82E-4DDB-8313-0C599BDA60CB}"/>
                </a:ext>
              </a:extLst>
            </p:cNvPr>
            <p:cNvSpPr/>
            <p:nvPr/>
          </p:nvSpPr>
          <p:spPr>
            <a:xfrm>
              <a:off x="6968431" y="1567868"/>
              <a:ext cx="282449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51C7B48B-3C42-4292-B3D9-2221364D8192}"/>
                </a:ext>
              </a:extLst>
            </p:cNvPr>
            <p:cNvSpPr/>
            <p:nvPr/>
          </p:nvSpPr>
          <p:spPr>
            <a:xfrm>
              <a:off x="7911862" y="1923504"/>
              <a:ext cx="28725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D51C9458-18C1-4910-9A12-073594B6CBF2}"/>
                </a:ext>
              </a:extLst>
            </p:cNvPr>
            <p:cNvSpPr/>
            <p:nvPr/>
          </p:nvSpPr>
          <p:spPr>
            <a:xfrm>
              <a:off x="5958684" y="457200"/>
              <a:ext cx="277640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5758522D-B391-4FEC-9772-1C9345346ACC}"/>
                </a:ext>
              </a:extLst>
            </p:cNvPr>
            <p:cNvSpPr/>
            <p:nvPr/>
          </p:nvSpPr>
          <p:spPr>
            <a:xfrm>
              <a:off x="6345261" y="911293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A29794FB-6F35-4B0B-8F72-E06345D89B69}"/>
                </a:ext>
              </a:extLst>
            </p:cNvPr>
            <p:cNvSpPr/>
            <p:nvPr/>
          </p:nvSpPr>
          <p:spPr>
            <a:xfrm>
              <a:off x="6767278" y="1162190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5D84C15E-FA2C-44C6-84A7-C0E089F8738F}"/>
                </a:ext>
              </a:extLst>
            </p:cNvPr>
            <p:cNvSpPr/>
            <p:nvPr/>
          </p:nvSpPr>
          <p:spPr>
            <a:xfrm>
              <a:off x="7203809" y="133894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BD51B0E4-3178-49D3-89C2-7ED9B7DA41A5}"/>
                </a:ext>
              </a:extLst>
            </p:cNvPr>
            <p:cNvSpPr/>
            <p:nvPr/>
          </p:nvSpPr>
          <p:spPr>
            <a:xfrm>
              <a:off x="7640340" y="1414096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B955DE99-8D42-4DE2-BEF2-ABF1092CD8F4}"/>
                </a:ext>
              </a:extLst>
            </p:cNvPr>
            <p:cNvSpPr/>
            <p:nvPr/>
          </p:nvSpPr>
          <p:spPr>
            <a:xfrm>
              <a:off x="8018815" y="153279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2F430132-CC8A-4536-BE6A-F530E458BC1E}"/>
                </a:ext>
              </a:extLst>
            </p:cNvPr>
            <p:cNvSpPr/>
            <p:nvPr/>
          </p:nvSpPr>
          <p:spPr>
            <a:xfrm>
              <a:off x="8426318" y="166600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8728795C-BDE6-4244-A9A6-35B6B5E12415}"/>
                </a:ext>
              </a:extLst>
            </p:cNvPr>
            <p:cNvSpPr/>
            <p:nvPr/>
          </p:nvSpPr>
          <p:spPr>
            <a:xfrm>
              <a:off x="6242946" y="410028"/>
              <a:ext cx="260007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6DD18C9A-C6BF-49F8-9179-FA4C63E2918F}"/>
                </a:ext>
              </a:extLst>
            </p:cNvPr>
            <p:cNvSpPr/>
            <p:nvPr/>
          </p:nvSpPr>
          <p:spPr>
            <a:xfrm>
              <a:off x="6543536" y="83820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84CEB92B-FA30-47A1-A834-ADE6D7A23D5A}"/>
                </a:ext>
              </a:extLst>
            </p:cNvPr>
            <p:cNvSpPr/>
            <p:nvPr/>
          </p:nvSpPr>
          <p:spPr>
            <a:xfrm>
              <a:off x="6901676" y="1084538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83158E79-52C3-48B9-8121-30B3D39A1A94}"/>
                </a:ext>
              </a:extLst>
            </p:cNvPr>
            <p:cNvSpPr/>
            <p:nvPr/>
          </p:nvSpPr>
          <p:spPr>
            <a:xfrm>
              <a:off x="7290296" y="121557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9C6E5DCD-CA07-473D-BBEE-2E247F82E720}"/>
                </a:ext>
              </a:extLst>
            </p:cNvPr>
            <p:cNvSpPr/>
            <p:nvPr/>
          </p:nvSpPr>
          <p:spPr>
            <a:xfrm>
              <a:off x="7686536" y="124968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B9CFB12B-E423-4C05-AF91-5AC7D5FE07C5}"/>
                </a:ext>
              </a:extLst>
            </p:cNvPr>
            <p:cNvSpPr/>
            <p:nvPr/>
          </p:nvSpPr>
          <p:spPr>
            <a:xfrm>
              <a:off x="8045671" y="1347652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79CF30FE-6878-4A68-823E-6BCB845EDB0D}"/>
                </a:ext>
              </a:extLst>
            </p:cNvPr>
            <p:cNvSpPr/>
            <p:nvPr/>
          </p:nvSpPr>
          <p:spPr>
            <a:xfrm>
              <a:off x="8378928" y="1420106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8FE13CB6-BE68-4502-8680-AC950738730D}"/>
                </a:ext>
              </a:extLst>
            </p:cNvPr>
            <p:cNvSpPr/>
            <p:nvPr/>
          </p:nvSpPr>
          <p:spPr>
            <a:xfrm>
              <a:off x="6428840" y="412927"/>
              <a:ext cx="240772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467F4754-0AB5-413B-A67A-22BB70090F23}"/>
                </a:ext>
              </a:extLst>
            </p:cNvPr>
            <p:cNvSpPr/>
            <p:nvPr/>
          </p:nvSpPr>
          <p:spPr>
            <a:xfrm>
              <a:off x="6696748" y="780139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64BBFD4B-90C6-490F-B217-8CCDE8D4961D}"/>
                </a:ext>
              </a:extLst>
            </p:cNvPr>
            <p:cNvSpPr/>
            <p:nvPr/>
          </p:nvSpPr>
          <p:spPr>
            <a:xfrm>
              <a:off x="7020965" y="1011469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2617F3E2-7B11-472F-AE02-9310FA9545AA}"/>
                </a:ext>
              </a:extLst>
            </p:cNvPr>
            <p:cNvSpPr/>
            <p:nvPr/>
          </p:nvSpPr>
          <p:spPr>
            <a:xfrm>
              <a:off x="7390168" y="1141363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43C5C83-0023-4197-9ADE-48D7D8D11DCC}"/>
                </a:ext>
              </a:extLst>
            </p:cNvPr>
            <p:cNvSpPr/>
            <p:nvPr/>
          </p:nvSpPr>
          <p:spPr>
            <a:xfrm>
              <a:off x="7748308" y="1156603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0D6FD6D4-D378-40F9-9BBA-2AAD37233EE0}"/>
                </a:ext>
              </a:extLst>
            </p:cNvPr>
            <p:cNvSpPr/>
            <p:nvPr/>
          </p:nvSpPr>
          <p:spPr>
            <a:xfrm>
              <a:off x="8075675" y="1227170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4639E840-61C2-49BF-B841-543A502E008C}"/>
                </a:ext>
              </a:extLst>
            </p:cNvPr>
            <p:cNvSpPr/>
            <p:nvPr/>
          </p:nvSpPr>
          <p:spPr>
            <a:xfrm>
              <a:off x="8380768" y="1226820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930D8C72-BE09-4845-A56F-5889B2146BBB}"/>
                </a:ext>
              </a:extLst>
            </p:cNvPr>
            <p:cNvSpPr/>
            <p:nvPr/>
          </p:nvSpPr>
          <p:spPr>
            <a:xfrm>
              <a:off x="6517382" y="416438"/>
              <a:ext cx="221535" cy="1538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1222C349-588F-4A46-9E3B-7654A2C307D9}"/>
                </a:ext>
              </a:extLst>
            </p:cNvPr>
            <p:cNvSpPr/>
            <p:nvPr/>
          </p:nvSpPr>
          <p:spPr>
            <a:xfrm>
              <a:off x="6792970" y="74997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51097323-8574-494B-B7D0-7CB2DCF3ED14}"/>
                </a:ext>
              </a:extLst>
            </p:cNvPr>
            <p:cNvSpPr/>
            <p:nvPr/>
          </p:nvSpPr>
          <p:spPr>
            <a:xfrm>
              <a:off x="7100478" y="96723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85B8A797-C2DA-48BB-94C8-48B72943305A}"/>
                </a:ext>
              </a:extLst>
            </p:cNvPr>
            <p:cNvSpPr/>
            <p:nvPr/>
          </p:nvSpPr>
          <p:spPr>
            <a:xfrm>
              <a:off x="7439418" y="105164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334872D9-7C06-4331-915C-EF127F6B5148}"/>
                </a:ext>
              </a:extLst>
            </p:cNvPr>
            <p:cNvSpPr/>
            <p:nvPr/>
          </p:nvSpPr>
          <p:spPr>
            <a:xfrm>
              <a:off x="7786966" y="109085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23BCA272-CC75-411D-93B3-4154CADC85BD}"/>
                </a:ext>
              </a:extLst>
            </p:cNvPr>
            <p:cNvSpPr/>
            <p:nvPr/>
          </p:nvSpPr>
          <p:spPr>
            <a:xfrm>
              <a:off x="8086420" y="112503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95FA7A3D-2AEC-4D99-8051-46A90D84DEDF}"/>
                </a:ext>
              </a:extLst>
            </p:cNvPr>
            <p:cNvSpPr/>
            <p:nvPr/>
          </p:nvSpPr>
          <p:spPr>
            <a:xfrm>
              <a:off x="8374375" y="1089717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16369CA3-7640-45BC-B08A-BB1D9B5E3477}"/>
                </a:ext>
              </a:extLst>
            </p:cNvPr>
            <p:cNvSpPr/>
            <p:nvPr/>
          </p:nvSpPr>
          <p:spPr>
            <a:xfrm>
              <a:off x="6868784" y="721899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59DD4319-FB08-40CE-84AF-1ED5E9B74D8B}"/>
                </a:ext>
              </a:extLst>
            </p:cNvPr>
            <p:cNvSpPr/>
            <p:nvPr/>
          </p:nvSpPr>
          <p:spPr>
            <a:xfrm>
              <a:off x="6912537" y="699045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06D646C8-2A6C-4EED-9743-2279CB66ACFC}"/>
                </a:ext>
              </a:extLst>
            </p:cNvPr>
            <p:cNvSpPr/>
            <p:nvPr/>
          </p:nvSpPr>
          <p:spPr>
            <a:xfrm>
              <a:off x="6609120" y="40491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860147F0-7268-43EB-A337-70EBA34D654A}"/>
                </a:ext>
              </a:extLst>
            </p:cNvPr>
            <p:cNvSpPr/>
            <p:nvPr/>
          </p:nvSpPr>
          <p:spPr>
            <a:xfrm>
              <a:off x="7168448" y="91247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CE9BDA4A-AD81-43EE-8624-049855C1C83B}"/>
                </a:ext>
              </a:extLst>
            </p:cNvPr>
            <p:cNvSpPr/>
            <p:nvPr/>
          </p:nvSpPr>
          <p:spPr>
            <a:xfrm>
              <a:off x="7822956" y="104582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32E2ED26-1ACF-44CC-9325-53E64FF0A292}"/>
                </a:ext>
              </a:extLst>
            </p:cNvPr>
            <p:cNvSpPr/>
            <p:nvPr/>
          </p:nvSpPr>
          <p:spPr>
            <a:xfrm>
              <a:off x="8111881" y="1049002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C1975936-7C89-4F42-87E1-5114BA270F99}"/>
                </a:ext>
              </a:extLst>
            </p:cNvPr>
            <p:cNvSpPr/>
            <p:nvPr/>
          </p:nvSpPr>
          <p:spPr>
            <a:xfrm>
              <a:off x="8119495" y="1004722"/>
              <a:ext cx="194284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95197E32-9A7F-424A-8012-41D9751C875C}"/>
                </a:ext>
              </a:extLst>
            </p:cNvPr>
            <p:cNvSpPr/>
            <p:nvPr/>
          </p:nvSpPr>
          <p:spPr>
            <a:xfrm>
              <a:off x="8127173" y="966792"/>
              <a:ext cx="194284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022203BE-20FB-484A-A985-87865406DFB9}"/>
                </a:ext>
              </a:extLst>
            </p:cNvPr>
            <p:cNvSpPr/>
            <p:nvPr/>
          </p:nvSpPr>
          <p:spPr>
            <a:xfrm>
              <a:off x="7437052" y="3876260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BF19787-40FD-41FF-B984-D2EAF005A860}"/>
              </a:ext>
            </a:extLst>
          </p:cNvPr>
          <p:cNvSpPr/>
          <p:nvPr/>
        </p:nvSpPr>
        <p:spPr>
          <a:xfrm>
            <a:off x="5885973" y="6019800"/>
            <a:ext cx="133882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Completeness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8" name="AutoShape 8">
            <a:extLst>
              <a:ext uri="{FF2B5EF4-FFF2-40B4-BE49-F238E27FC236}">
                <a16:creationId xmlns:a16="http://schemas.microsoft.com/office/drawing/2014/main" id="{F0EAA73F-52BE-473F-B6D1-98A94AE88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59" y="4648201"/>
            <a:ext cx="8911313" cy="830997"/>
          </a:xfrm>
          <a:prstGeom prst="wedgeRectCallout">
            <a:avLst>
              <a:gd name="adj1" fmla="val 55228"/>
              <a:gd name="adj2" fmla="val 31118"/>
            </a:avLst>
          </a:prstGeom>
          <a:noFill/>
          <a:ln w="635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formula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Φ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true in every model 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which the axioms </a:t>
            </a:r>
            <a:r>
              <a:rPr lang="el-GR" altLang="en-US" sz="2400" dirty="0">
                <a:solidFill>
                  <a:srgbClr val="FFC000"/>
                </a:solidFill>
              </a:rPr>
              <a:t>Γ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are true,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r>
              <a:rPr lang="en-US" altLang="en-US" sz="2400" dirty="0">
                <a:solidFill>
                  <a:srgbClr val="FFFFFF"/>
                </a:solidFill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it has a proof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 our proof system with axioms</a:t>
            </a:r>
            <a:r>
              <a:rPr lang="el-GR" altLang="en-US" sz="2400" dirty="0">
                <a:solidFill>
                  <a:srgbClr val="FFC000"/>
                </a:solidFill>
              </a:rPr>
              <a:t> Γ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FA0E85FF-5AD5-4F99-A88C-B3A624AD274F}"/>
              </a:ext>
            </a:extLst>
          </p:cNvPr>
          <p:cNvSpPr/>
          <p:nvPr/>
        </p:nvSpPr>
        <p:spPr>
          <a:xfrm>
            <a:off x="3610889" y="1064731"/>
            <a:ext cx="5293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endParaRPr lang="en-US" dirty="0">
              <a:solidFill>
                <a:srgbClr val="FFC000"/>
              </a:solidFill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EBC129F0-31FB-4896-A4BC-53B6F1111FAE}"/>
              </a:ext>
            </a:extLst>
          </p:cNvPr>
          <p:cNvSpPr/>
          <p:nvPr/>
        </p:nvSpPr>
        <p:spPr>
          <a:xfrm>
            <a:off x="3263153" y="2476672"/>
            <a:ext cx="66556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lang="en-US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903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8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0" name="Rectangle 4"/>
          <p:cNvSpPr>
            <a:spLocks noChangeArrowheads="1"/>
          </p:cNvSpPr>
          <p:nvPr/>
        </p:nvSpPr>
        <p:spPr bwMode="auto">
          <a:xfrm>
            <a:off x="533400" y="3810000"/>
            <a:ext cx="58674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loop  a &gt; 0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      s := s+a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end loop</a:t>
            </a:r>
          </a:p>
        </p:txBody>
      </p:sp>
      <p:sp>
        <p:nvSpPr>
          <p:cNvPr id="700421" name="Text Box 5"/>
          <p:cNvSpPr txBox="1">
            <a:spLocks noChangeArrowheads="1"/>
          </p:cNvSpPr>
          <p:nvPr/>
        </p:nvSpPr>
        <p:spPr bwMode="auto">
          <a:xfrm>
            <a:off x="6408738" y="2057400"/>
            <a:ext cx="17605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Halts</a:t>
            </a:r>
          </a:p>
        </p:txBody>
      </p:sp>
      <p:sp>
        <p:nvSpPr>
          <p:cNvPr id="700422" name="Text Box 6"/>
          <p:cNvSpPr txBox="1">
            <a:spLocks noChangeArrowheads="1"/>
          </p:cNvSpPr>
          <p:nvPr/>
        </p:nvSpPr>
        <p:spPr bwMode="auto">
          <a:xfrm>
            <a:off x="5562600" y="4191000"/>
            <a:ext cx="3429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Does not halt</a:t>
            </a:r>
          </a:p>
        </p:txBody>
      </p:sp>
      <p:sp>
        <p:nvSpPr>
          <p:cNvPr id="7" name="Rectangle 4"/>
          <p:cNvSpPr>
            <a:spLocks noChangeArrowheads="1"/>
          </p:cNvSpPr>
          <p:nvPr/>
        </p:nvSpPr>
        <p:spPr bwMode="auto">
          <a:xfrm>
            <a:off x="606425" y="1371600"/>
            <a:ext cx="58674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loop  a = 1 … 1,000,000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      s := s+a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end loop</a:t>
            </a:r>
          </a:p>
        </p:txBody>
      </p:sp>
      <p:sp>
        <p:nvSpPr>
          <p:cNvPr id="8" name="Rectangle 32">
            <a:extLst>
              <a:ext uri="{FF2B5EF4-FFF2-40B4-BE49-F238E27FC236}">
                <a16:creationId xmlns:a16="http://schemas.microsoft.com/office/drawing/2014/main" id="{2F68AAC5-6DF1-4785-BF2F-6CA4C139F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Some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Uncomputable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Problem</a:t>
            </a:r>
          </a:p>
        </p:txBody>
      </p:sp>
    </p:spTree>
    <p:extLst>
      <p:ext uri="{BB962C8B-B14F-4D97-AF65-F5344CB8AC3E}">
        <p14:creationId xmlns:p14="http://schemas.microsoft.com/office/powerpoint/2010/main" val="3114834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0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0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6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6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00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00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500" grpId="0"/>
      <p:bldP spid="700421" grpId="0" autoUpdateAnimBg="0"/>
      <p:bldP spid="700422" grpId="0" autoUpdateAnimBg="0"/>
      <p:bldP spid="7" grpId="0"/>
      <p:bldP spid="8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4" name="Text Box 4"/>
          <p:cNvSpPr txBox="1">
            <a:spLocks noChangeArrowheads="1"/>
          </p:cNvSpPr>
          <p:nvPr/>
        </p:nvSpPr>
        <p:spPr bwMode="auto">
          <a:xfrm>
            <a:off x="4564063" y="990600"/>
            <a:ext cx="45037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Proof of not halting =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Proof of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Fermat’s Last Theorem</a:t>
            </a:r>
          </a:p>
        </p:txBody>
      </p:sp>
      <p:sp>
        <p:nvSpPr>
          <p:cNvPr id="107524" name="Rectangle 5"/>
          <p:cNvSpPr>
            <a:spLocks noChangeArrowheads="1"/>
          </p:cNvSpPr>
          <p:nvPr/>
        </p:nvSpPr>
        <p:spPr bwMode="auto">
          <a:xfrm>
            <a:off x="457200" y="2819400"/>
            <a:ext cx="58674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loop</a:t>
            </a:r>
          </a:p>
          <a:p>
            <a:pPr marL="7429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chaotic behavior</a:t>
            </a:r>
          </a:p>
          <a:p>
            <a:pPr marL="7429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exit when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special event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end loop</a:t>
            </a:r>
          </a:p>
        </p:txBody>
      </p:sp>
      <p:sp>
        <p:nvSpPr>
          <p:cNvPr id="701446" name="Text Box 6"/>
          <p:cNvSpPr txBox="1">
            <a:spLocks noChangeArrowheads="1"/>
          </p:cNvSpPr>
          <p:nvPr/>
        </p:nvSpPr>
        <p:spPr bwMode="auto">
          <a:xfrm>
            <a:off x="4564063" y="3733800"/>
            <a:ext cx="45037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Chaotic behavior =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not knowing what it will do without doing it.</a:t>
            </a:r>
          </a:p>
        </p:txBody>
      </p:sp>
      <p:sp>
        <p:nvSpPr>
          <p:cNvPr id="701447" name="Text Box 7"/>
          <p:cNvSpPr txBox="1">
            <a:spLocks noChangeArrowheads="1"/>
          </p:cNvSpPr>
          <p:nvPr/>
        </p:nvSpPr>
        <p:spPr bwMode="auto">
          <a:xfrm>
            <a:off x="4648200" y="5410200"/>
            <a:ext cx="4503738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How can we know it will not halt without running it forever?</a:t>
            </a:r>
          </a:p>
        </p:txBody>
      </p:sp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533400" y="838200"/>
            <a:ext cx="58674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loop  a,b,c,z &gt; 2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exit when  a</a:t>
            </a:r>
            <a:r>
              <a:rPr kumimoji="0" lang="en-US" altLang="en-US" sz="32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z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+ b</a:t>
            </a:r>
            <a:r>
              <a:rPr kumimoji="0" lang="en-US" altLang="en-US" sz="32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z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= c</a:t>
            </a:r>
            <a:r>
              <a:rPr kumimoji="0" lang="en-US" altLang="en-US" sz="32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z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end loop</a:t>
            </a:r>
          </a:p>
        </p:txBody>
      </p:sp>
      <p:pic>
        <p:nvPicPr>
          <p:cNvPr id="17417" name="Picture 9" descr="https://encrypted-tbn1.gstatic.com/images?q=tbn:ANd9GcQttVMJGde1zT3wiHWqR_i1SVpm9cH74QNuDW0f9XIgUjERryw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5014913"/>
            <a:ext cx="2686050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32">
            <a:extLst>
              <a:ext uri="{FF2B5EF4-FFF2-40B4-BE49-F238E27FC236}">
                <a16:creationId xmlns:a16="http://schemas.microsoft.com/office/drawing/2014/main" id="{F33180FA-458A-4C91-911F-FD7C1EAAF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Some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Uncomputable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Problem</a:t>
            </a:r>
          </a:p>
        </p:txBody>
      </p:sp>
    </p:spTree>
    <p:extLst>
      <p:ext uri="{BB962C8B-B14F-4D97-AF65-F5344CB8AC3E}">
        <p14:creationId xmlns:p14="http://schemas.microsoft.com/office/powerpoint/2010/main" val="830140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1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1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7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01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01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01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01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444" grpId="0" autoUpdateAnimBg="0"/>
      <p:bldP spid="107524" grpId="0" autoUpdateAnimBg="0"/>
      <p:bldP spid="701446" grpId="0" autoUpdateAnimBg="0"/>
      <p:bldP spid="701447" grpId="0" autoUpdateAnimBg="0"/>
      <p:bldP spid="9" grpId="0" autoUpdateAnimBg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6"/>
          <p:cNvSpPr txBox="1">
            <a:spLocks noChangeArrowheads="1"/>
          </p:cNvSpPr>
          <p:nvPr/>
        </p:nvSpPr>
        <p:spPr bwMode="auto">
          <a:xfrm>
            <a:off x="4564063" y="3733800"/>
            <a:ext cx="45037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Chaotic behavior =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not knowing what it will do without doing it.</a:t>
            </a:r>
          </a:p>
        </p:txBody>
      </p:sp>
      <p:sp>
        <p:nvSpPr>
          <p:cNvPr id="20483" name="Text Box 7"/>
          <p:cNvSpPr txBox="1">
            <a:spLocks noChangeArrowheads="1"/>
          </p:cNvSpPr>
          <p:nvPr/>
        </p:nvSpPr>
        <p:spPr bwMode="auto">
          <a:xfrm>
            <a:off x="4648200" y="5410200"/>
            <a:ext cx="4503738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How can we know it will not halt without running it forever?</a:t>
            </a:r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457200" y="3429000"/>
            <a:ext cx="58674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F(x,y)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z = x + yi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loop</a:t>
            </a:r>
          </a:p>
          <a:p>
            <a:pPr marL="7429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z = z</a:t>
            </a:r>
            <a:r>
              <a: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2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+ c</a:t>
            </a:r>
          </a:p>
          <a:p>
            <a:pPr marL="7429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exit when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converges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end loop</a:t>
            </a:r>
          </a:p>
        </p:txBody>
      </p:sp>
      <p:sp>
        <p:nvSpPr>
          <p:cNvPr id="20486" name="Text Box 4"/>
          <p:cNvSpPr txBox="1">
            <a:spLocks noChangeArrowheads="1"/>
          </p:cNvSpPr>
          <p:nvPr/>
        </p:nvSpPr>
        <p:spPr bwMode="auto">
          <a:xfrm>
            <a:off x="4564063" y="990600"/>
            <a:ext cx="45037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Proof of not halting =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Proof of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Fermat’s Last Theorem</a:t>
            </a:r>
          </a:p>
        </p:txBody>
      </p:sp>
      <p:sp>
        <p:nvSpPr>
          <p:cNvPr id="20487" name="Rectangle 4"/>
          <p:cNvSpPr>
            <a:spLocks noChangeArrowheads="1"/>
          </p:cNvSpPr>
          <p:nvPr/>
        </p:nvSpPr>
        <p:spPr bwMode="auto">
          <a:xfrm>
            <a:off x="533400" y="838200"/>
            <a:ext cx="58674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loop  a,b,c,z &gt; 2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exit when  a</a:t>
            </a:r>
            <a:r>
              <a:rPr kumimoji="0" lang="en-US" altLang="en-US" sz="32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z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+ b</a:t>
            </a:r>
            <a:r>
              <a:rPr kumimoji="0" lang="en-US" altLang="en-US" sz="32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z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= c</a:t>
            </a:r>
            <a:r>
              <a:rPr kumimoji="0" lang="en-US" altLang="en-US" sz="32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z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end loop</a:t>
            </a:r>
          </a:p>
        </p:txBody>
      </p:sp>
      <p:sp>
        <p:nvSpPr>
          <p:cNvPr id="9" name="Rectangle 32">
            <a:extLst>
              <a:ext uri="{FF2B5EF4-FFF2-40B4-BE49-F238E27FC236}">
                <a16:creationId xmlns:a16="http://schemas.microsoft.com/office/drawing/2014/main" id="{5F09C3CF-664F-43FB-BB2A-5065CBD36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Some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Uncomputable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Problem</a:t>
            </a:r>
          </a:p>
        </p:txBody>
      </p:sp>
    </p:spTree>
    <p:extLst>
      <p:ext uri="{BB962C8B-B14F-4D97-AF65-F5344CB8AC3E}">
        <p14:creationId xmlns:p14="http://schemas.microsoft.com/office/powerpoint/2010/main" val="2963710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2" name="Picture 2" descr="File:Mandel zoom 00 mandelbrot se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143000"/>
            <a:ext cx="7620000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Rectangle 5"/>
          <p:cNvSpPr>
            <a:spLocks noChangeArrowheads="1"/>
          </p:cNvSpPr>
          <p:nvPr/>
        </p:nvSpPr>
        <p:spPr bwMode="auto">
          <a:xfrm>
            <a:off x="457200" y="3429000"/>
            <a:ext cx="58674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F(x,y)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z = x + yi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loop</a:t>
            </a:r>
          </a:p>
          <a:p>
            <a:pPr marL="7429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z = z</a:t>
            </a:r>
            <a:r>
              <a: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2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+ c</a:t>
            </a:r>
          </a:p>
          <a:p>
            <a:pPr marL="7429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exit when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converges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end loop</a:t>
            </a:r>
          </a:p>
        </p:txBody>
      </p:sp>
      <p:sp>
        <p:nvSpPr>
          <p:cNvPr id="6" name="Rectangle 32">
            <a:extLst>
              <a:ext uri="{FF2B5EF4-FFF2-40B4-BE49-F238E27FC236}">
                <a16:creationId xmlns:a16="http://schemas.microsoft.com/office/drawing/2014/main" id="{18E5F793-16CA-4FB1-B00F-5E51E8351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Some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Uncomputable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Problem</a:t>
            </a:r>
          </a:p>
        </p:txBody>
      </p:sp>
    </p:spTree>
    <p:extLst>
      <p:ext uri="{BB962C8B-B14F-4D97-AF65-F5344CB8AC3E}">
        <p14:creationId xmlns:p14="http://schemas.microsoft.com/office/powerpoint/2010/main" val="4064338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7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7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9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053710" name="Rectangle 14"/>
          <p:cNvSpPr>
            <a:spLocks noChangeArrowheads="1"/>
          </p:cNvSpPr>
          <p:nvPr/>
        </p:nvSpPr>
        <p:spPr bwMode="auto">
          <a:xfrm>
            <a:off x="3467100" y="2514600"/>
            <a:ext cx="62103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Can every problem be computed?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are some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Uncomputable?</a:t>
            </a:r>
          </a:p>
        </p:txBody>
      </p:sp>
      <p:grpSp>
        <p:nvGrpSpPr>
          <p:cNvPr id="2" name="Group 24"/>
          <p:cNvGrpSpPr>
            <a:grpSpLocks/>
          </p:cNvGrpSpPr>
          <p:nvPr/>
        </p:nvGrpSpPr>
        <p:grpSpPr bwMode="auto">
          <a:xfrm>
            <a:off x="685800" y="1524000"/>
            <a:ext cx="3048000" cy="3881438"/>
            <a:chOff x="432" y="960"/>
            <a:chExt cx="1920" cy="2445"/>
          </a:xfrm>
        </p:grpSpPr>
        <p:pic>
          <p:nvPicPr>
            <p:cNvPr id="9223" name="Picture 20" descr="Hilbert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960"/>
              <a:ext cx="1782" cy="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0"/>
            <p:cNvSpPr txBox="1">
              <a:spLocks noChangeArrowheads="1"/>
            </p:cNvSpPr>
            <p:nvPr/>
          </p:nvSpPr>
          <p:spPr bwMode="auto">
            <a:xfrm>
              <a:off x="713" y="3153"/>
              <a:ext cx="1639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Hilbert (1900)</a:t>
              </a:r>
            </a:p>
          </p:txBody>
        </p:sp>
      </p:grpSp>
      <p:sp>
        <p:nvSpPr>
          <p:cNvPr id="9" name="Rectangle 32">
            <a:extLst>
              <a:ext uri="{FF2B5EF4-FFF2-40B4-BE49-F238E27FC236}">
                <a16:creationId xmlns:a16="http://schemas.microsoft.com/office/drawing/2014/main" id="{3DACD8F5-C06D-4F36-A51B-64177E4C9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Some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Uncomputable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 Problem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7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537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537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7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537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537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152400" y="1066800"/>
            <a:ext cx="8613775" cy="3889375"/>
            <a:chOff x="96" y="672"/>
            <a:chExt cx="5426" cy="2450"/>
          </a:xfrm>
        </p:grpSpPr>
        <p:grpSp>
          <p:nvGrpSpPr>
            <p:cNvPr id="10250" name="Group 25"/>
            <p:cNvGrpSpPr>
              <a:grpSpLocks/>
            </p:cNvGrpSpPr>
            <p:nvPr/>
          </p:nvGrpSpPr>
          <p:grpSpPr bwMode="auto">
            <a:xfrm>
              <a:off x="96" y="672"/>
              <a:ext cx="2357" cy="2450"/>
              <a:chOff x="96" y="672"/>
              <a:chExt cx="2357" cy="2450"/>
            </a:xfrm>
          </p:grpSpPr>
          <p:pic>
            <p:nvPicPr>
              <p:cNvPr id="10252" name="Picture 16" descr="Alan_Turin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672"/>
                <a:ext cx="2205" cy="24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253" name="Rectangle 18"/>
              <p:cNvSpPr>
                <a:spLocks noChangeArrowheads="1"/>
              </p:cNvSpPr>
              <p:nvPr/>
            </p:nvSpPr>
            <p:spPr bwMode="auto">
              <a:xfrm>
                <a:off x="1200" y="2870"/>
                <a:ext cx="1253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Turing (1936)</a:t>
                </a:r>
              </a:p>
            </p:txBody>
          </p:sp>
        </p:grpSp>
        <p:sp>
          <p:nvSpPr>
            <p:cNvPr id="10251" name="Text Box 20"/>
            <p:cNvSpPr txBox="1">
              <a:spLocks noChangeArrowheads="1"/>
            </p:cNvSpPr>
            <p:nvPr/>
          </p:nvSpPr>
          <p:spPr bwMode="auto">
            <a:xfrm>
              <a:off x="2771" y="1200"/>
              <a:ext cx="2751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 problem is 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 it can be computed by a </a:t>
              </a:r>
              <a:b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onotype Corsiva" pitchFamily="66" charset="0"/>
                  <a:ea typeface="+mn-ea"/>
                  <a:cs typeface="+mn-cs"/>
                </a:rPr>
                <a:t>Turing Machine. 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(1936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onotype Corsiva" pitchFamily="66" charset="0"/>
                  <a:ea typeface="+mn-ea"/>
                  <a:cs typeface="+mn-cs"/>
                </a:rPr>
                <a:t>)</a:t>
              </a: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3810000" y="381000"/>
            <a:ext cx="5257800" cy="6375400"/>
            <a:chOff x="3810000" y="381000"/>
            <a:chExt cx="5257800" cy="6375400"/>
          </a:xfrm>
        </p:grpSpPr>
        <p:sp>
          <p:nvSpPr>
            <p:cNvPr id="1056790" name="Oval 22"/>
            <p:cNvSpPr>
              <a:spLocks noChangeArrowheads="1"/>
            </p:cNvSpPr>
            <p:nvPr/>
          </p:nvSpPr>
          <p:spPr bwMode="auto">
            <a:xfrm>
              <a:off x="3810000" y="838200"/>
              <a:ext cx="5257800" cy="5918200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49" name="Text Box 23"/>
            <p:cNvSpPr txBox="1">
              <a:spLocks noChangeArrowheads="1"/>
            </p:cNvSpPr>
            <p:nvPr/>
          </p:nvSpPr>
          <p:spPr bwMode="auto">
            <a:xfrm>
              <a:off x="5284788" y="381000"/>
              <a:ext cx="2306081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</a:p>
          </p:txBody>
        </p:sp>
      </p:grpSp>
      <p:pic>
        <p:nvPicPr>
          <p:cNvPr id="1056796" name="Picture 28" descr="animated-addon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0788" y="3352800"/>
            <a:ext cx="2970212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23">
            <a:extLst>
              <a:ext uri="{FF2B5EF4-FFF2-40B4-BE49-F238E27FC236}">
                <a16:creationId xmlns:a16="http://schemas.microsoft.com/office/drawing/2014/main" id="{7E3B273A-800E-4EE1-8C63-7C8FAAE36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523" y="304800"/>
            <a:ext cx="1770340" cy="953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</a:t>
            </a:r>
          </a:p>
        </p:txBody>
      </p:sp>
      <p:sp>
        <p:nvSpPr>
          <p:cNvPr id="15" name="Rectangle 32">
            <a:extLst>
              <a:ext uri="{FF2B5EF4-FFF2-40B4-BE49-F238E27FC236}">
                <a16:creationId xmlns:a16="http://schemas.microsoft.com/office/drawing/2014/main" id="{6F81CE51-EE96-4E88-B243-25CB34A4A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Some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Uncomputable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 Problem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1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63940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2322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dirty="0">
                  <a:solidFill>
                    <a:srgbClr val="FF5050"/>
                  </a:solidFill>
                  <a:effectLst/>
                </a:rPr>
                <a:t>Computable</a:t>
              </a:r>
            </a:p>
          </p:txBody>
        </p:sp>
      </p:grpSp>
      <p:sp>
        <p:nvSpPr>
          <p:cNvPr id="12" name="Text Box 20"/>
          <p:cNvSpPr txBox="1">
            <a:spLocks noChangeArrowheads="1"/>
          </p:cNvSpPr>
          <p:nvPr/>
        </p:nvSpPr>
        <p:spPr bwMode="auto">
          <a:xfrm>
            <a:off x="4495800" y="1295400"/>
            <a:ext cx="4907754" cy="48936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A Computable Problem: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/>
              <a:t>Given a Java program 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lang="en-US" altLang="en-US" sz="2400" dirty="0"/>
              <a:t>,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/>
              <a:t>an input </a:t>
            </a:r>
            <a:r>
              <a:rPr lang="en-US" altLang="en-US" sz="2400" dirty="0">
                <a:solidFill>
                  <a:srgbClr val="00FF00"/>
                </a:solidFill>
              </a:rPr>
              <a:t>I</a:t>
            </a:r>
            <a:r>
              <a:rPr lang="en-US" altLang="en-US" sz="2400" dirty="0"/>
              <a:t>,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/>
              <a:t>and a time limit </a:t>
            </a:r>
            <a:r>
              <a:rPr lang="en-US" altLang="en-US" sz="2400" dirty="0">
                <a:solidFill>
                  <a:srgbClr val="FF0000"/>
                </a:solidFill>
              </a:rPr>
              <a:t>t</a:t>
            </a:r>
            <a:r>
              <a:rPr lang="en-US" altLang="en-US" sz="2400" dirty="0"/>
              <a:t>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</a:t>
            </a:r>
            <a:r>
              <a:rPr lang="en-US" altLang="en-US" sz="2400" dirty="0">
                <a:solidFill>
                  <a:srgbClr val="FFC000"/>
                </a:solidFill>
              </a:rPr>
              <a:t>Halt(</a:t>
            </a:r>
            <a:r>
              <a:rPr lang="en-US" altLang="en-US" sz="2400" dirty="0" err="1">
                <a:solidFill>
                  <a:srgbClr val="00FF00"/>
                </a:solidFill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00FF00"/>
                </a:solidFill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0000"/>
                </a:solidFill>
              </a:rPr>
              <a:t>t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/>
              <a:t>“</a:t>
            </a:r>
            <a:r>
              <a:rPr lang="en-US" altLang="en-US" sz="2400" dirty="0">
                <a:solidFill>
                  <a:srgbClr val="00FF00"/>
                </a:solidFill>
              </a:rPr>
              <a:t>J(I)</a:t>
            </a:r>
            <a:r>
              <a:rPr lang="en-US" altLang="en-US" sz="2400" dirty="0"/>
              <a:t> halts in time </a:t>
            </a:r>
            <a:r>
              <a:rPr lang="en-US" altLang="en-US" sz="2400" dirty="0">
                <a:solidFill>
                  <a:srgbClr val="FF0000"/>
                </a:solidFill>
              </a:rPr>
              <a:t>t</a:t>
            </a:r>
            <a:r>
              <a:rPr lang="en-US" altLang="en-US" sz="2400" dirty="0"/>
              <a:t>.”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Algorithm: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Run </a:t>
            </a:r>
            <a:r>
              <a:rPr lang="en-US" altLang="en-US" sz="2400" dirty="0">
                <a:solidFill>
                  <a:srgbClr val="00FF00"/>
                </a:solidFill>
              </a:rPr>
              <a:t>J(I)</a:t>
            </a:r>
            <a:r>
              <a:rPr lang="en-US" altLang="en-US" sz="2400" dirty="0"/>
              <a:t> for </a:t>
            </a:r>
            <a:r>
              <a:rPr lang="en-US" altLang="en-US" sz="2400" dirty="0">
                <a:solidFill>
                  <a:srgbClr val="FF0000"/>
                </a:solidFill>
              </a:rPr>
              <a:t>t</a:t>
            </a:r>
            <a:r>
              <a:rPr lang="en-US" altLang="en-US" sz="2400" dirty="0"/>
              <a:t> time steps.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An </a:t>
            </a:r>
            <a:r>
              <a:rPr lang="en-US" altLang="en-US" sz="2400" dirty="0" err="1">
                <a:solidFill>
                  <a:schemeClr val="tx2"/>
                </a:solidFill>
              </a:rPr>
              <a:t>Uncomputable</a:t>
            </a:r>
            <a:r>
              <a:rPr lang="en-US" altLang="en-US" sz="2400" dirty="0">
                <a:solidFill>
                  <a:schemeClr val="tx2"/>
                </a:solidFill>
              </a:rPr>
              <a:t> Problem:</a:t>
            </a:r>
          </a:p>
          <a:p>
            <a:pPr>
              <a:spcBef>
                <a:spcPct val="0"/>
              </a:spcBef>
              <a:buNone/>
            </a:pPr>
            <a:r>
              <a:rPr lang="en-US" altLang="en-US" sz="2400" dirty="0"/>
              <a:t>    </a:t>
            </a:r>
            <a:r>
              <a:rPr lang="en-US" altLang="en-US" sz="2400" dirty="0">
                <a:solidFill>
                  <a:srgbClr val="FFC000"/>
                </a:solidFill>
              </a:rPr>
              <a:t>Halt(</a:t>
            </a:r>
            <a:r>
              <a:rPr lang="en-US" altLang="en-US" sz="2400" dirty="0">
                <a:solidFill>
                  <a:srgbClr val="00FF00"/>
                </a:solidFill>
              </a:rPr>
              <a:t>J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00FF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00"/>
                </a:solidFill>
                <a:latin typeface="+mj-lt"/>
              </a:rPr>
              <a:t>t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Halt(</a:t>
            </a:r>
            <a:r>
              <a:rPr lang="en-US" altLang="en-US" sz="2400" dirty="0" err="1">
                <a:solidFill>
                  <a:srgbClr val="00FF00"/>
                </a:solidFill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00FF00"/>
                </a:solidFill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0000"/>
                </a:solidFill>
              </a:rPr>
              <a:t>t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>
              <a:spcBef>
                <a:spcPct val="0"/>
              </a:spcBef>
              <a:buNone/>
            </a:pPr>
            <a:r>
              <a:rPr lang="en-US" altLang="en-US" sz="2400" dirty="0"/>
              <a:t>        ie does </a:t>
            </a:r>
            <a:r>
              <a:rPr lang="en-US" altLang="en-US" sz="2400" dirty="0">
                <a:solidFill>
                  <a:srgbClr val="00FF00"/>
                </a:solidFill>
              </a:rPr>
              <a:t>J(I)</a:t>
            </a:r>
            <a:r>
              <a:rPr lang="en-US" altLang="en-US" sz="2400" dirty="0"/>
              <a:t> ever halt?</a:t>
            </a:r>
          </a:p>
          <a:p>
            <a:pPr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Search Space:</a:t>
            </a:r>
            <a:br>
              <a:rPr lang="en-US" altLang="en-US" sz="2400" dirty="0"/>
            </a:br>
            <a:r>
              <a:rPr lang="en-US" altLang="en-US" sz="2400" dirty="0"/>
              <a:t>   # of </a:t>
            </a:r>
            <a:r>
              <a:rPr lang="en-US" altLang="en-US" sz="2400" dirty="0">
                <a:solidFill>
                  <a:srgbClr val="FF0000"/>
                </a:solidFill>
              </a:rPr>
              <a:t>t</a:t>
            </a:r>
            <a:r>
              <a:rPr lang="en-US" altLang="en-US" sz="2400" dirty="0"/>
              <a:t> to consider is infinite.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4" name="Rectangle 2">
            <a:extLst>
              <a:ext uri="{FF2B5EF4-FFF2-40B4-BE49-F238E27FC236}">
                <a16:creationId xmlns:a16="http://schemas.microsoft.com/office/drawing/2014/main" id="{2D80A41B-D643-40E2-A901-F061CCF93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53" y="-99392"/>
            <a:ext cx="7650651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altLang="en-US" sz="36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3600" dirty="0">
                <a:solidFill>
                  <a:schemeClr val="tx2"/>
                </a:solidFill>
              </a:rPr>
              <a:t>Witness </a:t>
            </a:r>
            <a:r>
              <a:rPr lang="el-GR" altLang="en-US" sz="3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altLang="en-US" sz="3600" dirty="0">
                <a:solidFill>
                  <a:schemeClr val="tx2"/>
                </a:solidFill>
              </a:rPr>
              <a:t>Acceptable &amp; NP</a:t>
            </a:r>
            <a:endParaRPr lang="en-CA" altLang="en-US" sz="3600" dirty="0">
              <a:solidFill>
                <a:schemeClr val="tx2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4F7F2B2-6765-4211-A942-21E6CB429B1E}"/>
              </a:ext>
            </a:extLst>
          </p:cNvPr>
          <p:cNvGrpSpPr/>
          <p:nvPr/>
        </p:nvGrpSpPr>
        <p:grpSpPr>
          <a:xfrm>
            <a:off x="417034" y="1177271"/>
            <a:ext cx="2500654" cy="2471194"/>
            <a:chOff x="417034" y="1177271"/>
            <a:chExt cx="2500654" cy="2471194"/>
          </a:xfrm>
        </p:grpSpPr>
        <p:pic>
          <p:nvPicPr>
            <p:cNvPr id="42" name="Picture 2" descr="http://t3.gstatic.com/images?q=tbn:ANd9GcStOf72nKOG0fnJE1aGb8D3iOHuxiodFdTyHbXb3E8A15ylzmWH6Q">
              <a:extLst>
                <a:ext uri="{FF2B5EF4-FFF2-40B4-BE49-F238E27FC236}">
                  <a16:creationId xmlns:a16="http://schemas.microsoft.com/office/drawing/2014/main" id="{BEB76FD7-301C-4010-8969-E3FE81165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877" y="1487556"/>
              <a:ext cx="2084402" cy="175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" name="Rectangle 30">
              <a:extLst>
                <a:ext uri="{FF2B5EF4-FFF2-40B4-BE49-F238E27FC236}">
                  <a16:creationId xmlns:a16="http://schemas.microsoft.com/office/drawing/2014/main" id="{77C8CF3E-065C-41BB-AFFD-A769091121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62000" y="1177271"/>
              <a:ext cx="2155688" cy="2471194"/>
            </a:xfrm>
            <a:prstGeom prst="rect">
              <a:avLst/>
            </a:prstGeom>
            <a:noFill/>
            <a:ln w="25400" cap="sq">
              <a:solidFill>
                <a:srgbClr val="00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endParaRPr lang="en-US" altLang="en-US" sz="2000" dirty="0">
                <a:solidFill>
                  <a:srgbClr val="66FF66"/>
                </a:solidFill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89296158-1C97-49EF-B111-5A6300A1F125}"/>
                </a:ext>
              </a:extLst>
            </p:cNvPr>
            <p:cNvSpPr/>
            <p:nvPr/>
          </p:nvSpPr>
          <p:spPr>
            <a:xfrm>
              <a:off x="417034" y="1981200"/>
              <a:ext cx="34496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 eaLnBrk="1" hangingPunct="1">
                <a:spcBef>
                  <a:spcPts val="600"/>
                </a:spcBef>
                <a:buNone/>
              </a:pPr>
              <a:r>
                <a:rPr lang="en-US" altLang="en-US" dirty="0">
                  <a:solidFill>
                    <a:srgbClr val="00FF00"/>
                  </a:solidFill>
                </a:rPr>
                <a:t>J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354F3F7-8924-4912-A072-27D71550DED1}"/>
              </a:ext>
            </a:extLst>
          </p:cNvPr>
          <p:cNvGrpSpPr/>
          <p:nvPr/>
        </p:nvGrpSpPr>
        <p:grpSpPr>
          <a:xfrm>
            <a:off x="447260" y="609600"/>
            <a:ext cx="2470429" cy="584775"/>
            <a:chOff x="447260" y="609600"/>
            <a:chExt cx="2470429" cy="584775"/>
          </a:xfrm>
        </p:grpSpPr>
        <p:grpSp>
          <p:nvGrpSpPr>
            <p:cNvPr id="45" name="Group 33">
              <a:extLst>
                <a:ext uri="{FF2B5EF4-FFF2-40B4-BE49-F238E27FC236}">
                  <a16:creationId xmlns:a16="http://schemas.microsoft.com/office/drawing/2014/main" id="{F7A82206-B996-4F86-A2D1-8032A16E1D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9057" y="690009"/>
              <a:ext cx="2118632" cy="422698"/>
              <a:chOff x="261" y="668"/>
              <a:chExt cx="2806" cy="364"/>
            </a:xfrm>
          </p:grpSpPr>
          <p:grpSp>
            <p:nvGrpSpPr>
              <p:cNvPr id="46" name="Group 32">
                <a:extLst>
                  <a:ext uri="{FF2B5EF4-FFF2-40B4-BE49-F238E27FC236}">
                    <a16:creationId xmlns:a16="http://schemas.microsoft.com/office/drawing/2014/main" id="{F09A965A-F96A-499C-9148-657C405F76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1" y="672"/>
                <a:ext cx="2806" cy="354"/>
                <a:chOff x="261" y="672"/>
                <a:chExt cx="2806" cy="354"/>
              </a:xfrm>
            </p:grpSpPr>
            <p:sp>
              <p:nvSpPr>
                <p:cNvPr id="50" name="Text Box 25">
                  <a:extLst>
                    <a:ext uri="{FF2B5EF4-FFF2-40B4-BE49-F238E27FC236}">
                      <a16:creationId xmlns:a16="http://schemas.microsoft.com/office/drawing/2014/main" id="{B01410CE-8569-4EF3-BDBF-1FD5AB653ED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1" y="672"/>
                  <a:ext cx="989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altLang="en-US" sz="2000" dirty="0">
                      <a:solidFill>
                        <a:schemeClr val="accent2"/>
                      </a:solidFill>
                    </a:rPr>
                    <a:t> </a:t>
                  </a:r>
                  <a:r>
                    <a:rPr lang="en-US" altLang="en-US" sz="2000" dirty="0">
                      <a:solidFill>
                        <a:srgbClr val="00FF00"/>
                      </a:solidFill>
                    </a:rPr>
                    <a:t>5</a:t>
                  </a:r>
                </a:p>
              </p:txBody>
            </p:sp>
            <p:sp>
              <p:nvSpPr>
                <p:cNvPr id="51" name="Text Box 26">
                  <a:extLst>
                    <a:ext uri="{FF2B5EF4-FFF2-40B4-BE49-F238E27FC236}">
                      <a16:creationId xmlns:a16="http://schemas.microsoft.com/office/drawing/2014/main" id="{43E0891B-91DE-445F-89C7-7532F5F2EBE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54" y="672"/>
                  <a:ext cx="904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altLang="en-US" sz="2000" dirty="0">
                      <a:solidFill>
                        <a:srgbClr val="00FF00"/>
                      </a:solidFill>
                    </a:rPr>
                    <a:t>2</a:t>
                  </a:r>
                </a:p>
              </p:txBody>
            </p:sp>
            <p:sp>
              <p:nvSpPr>
                <p:cNvPr id="52" name="Text Box 27">
                  <a:extLst>
                    <a:ext uri="{FF2B5EF4-FFF2-40B4-BE49-F238E27FC236}">
                      <a16:creationId xmlns:a16="http://schemas.microsoft.com/office/drawing/2014/main" id="{6CDF9C34-7A04-4175-B8D0-A23F935602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163" y="681"/>
                  <a:ext cx="904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altLang="en-US" sz="2000" dirty="0">
                      <a:solidFill>
                        <a:srgbClr val="00FF00"/>
                      </a:solidFill>
                    </a:rPr>
                    <a:t>3</a:t>
                  </a:r>
                </a:p>
              </p:txBody>
            </p:sp>
          </p:grpSp>
          <p:grpSp>
            <p:nvGrpSpPr>
              <p:cNvPr id="47" name="Group 31">
                <a:extLst>
                  <a:ext uri="{FF2B5EF4-FFF2-40B4-BE49-F238E27FC236}">
                    <a16:creationId xmlns:a16="http://schemas.microsoft.com/office/drawing/2014/main" id="{83D3AA4D-C6D7-41E0-B278-349F0C3BF6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9" y="668"/>
                <a:ext cx="2556" cy="364"/>
                <a:chOff x="389" y="668"/>
                <a:chExt cx="2556" cy="364"/>
              </a:xfrm>
            </p:grpSpPr>
            <p:sp>
              <p:nvSpPr>
                <p:cNvPr id="48" name="Rectangle 28">
                  <a:extLst>
                    <a:ext uri="{FF2B5EF4-FFF2-40B4-BE49-F238E27FC236}">
                      <a16:creationId xmlns:a16="http://schemas.microsoft.com/office/drawing/2014/main" id="{07CF4D8F-F49C-48AB-B6A2-68E6A631E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8" y="668"/>
                  <a:ext cx="734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buClr>
                      <a:srgbClr val="00FF00"/>
                    </a:buClr>
                    <a:defRPr/>
                  </a:pPr>
                  <a:endParaRPr lang="en-US" altLang="en-US" sz="2000">
                    <a:solidFill>
                      <a:srgbClr val="00FF00"/>
                    </a:solidFill>
                  </a:endParaRPr>
                </a:p>
              </p:txBody>
            </p:sp>
            <p:sp>
              <p:nvSpPr>
                <p:cNvPr id="49" name="Rectangle 30">
                  <a:extLst>
                    <a:ext uri="{FF2B5EF4-FFF2-40B4-BE49-F238E27FC236}">
                      <a16:creationId xmlns:a16="http://schemas.microsoft.com/office/drawing/2014/main" id="{2147F7C5-3FA9-4D9C-A663-A386FFE197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9" y="687"/>
                  <a:ext cx="2556" cy="345"/>
                </a:xfrm>
                <a:prstGeom prst="rect">
                  <a:avLst/>
                </a:prstGeom>
                <a:noFill/>
                <a:ln w="25400" cap="sq">
                  <a:solidFill>
                    <a:srgbClr val="00FF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buClr>
                      <a:srgbClr val="00FF00"/>
                    </a:buClr>
                    <a:defRPr/>
                  </a:pPr>
                  <a:endParaRPr lang="en-US" altLang="en-US" sz="2000" dirty="0">
                    <a:solidFill>
                      <a:srgbClr val="00FF00"/>
                    </a:solidFill>
                  </a:endParaRPr>
                </a:p>
              </p:txBody>
            </p:sp>
          </p:grpSp>
        </p:grp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C398C72A-4DC6-41FE-BBE6-4C8A464CAA8E}"/>
                </a:ext>
              </a:extLst>
            </p:cNvPr>
            <p:cNvSpPr/>
            <p:nvPr/>
          </p:nvSpPr>
          <p:spPr>
            <a:xfrm>
              <a:off x="447260" y="609600"/>
              <a:ext cx="32092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 eaLnBrk="1" hangingPunct="1">
                <a:spcBef>
                  <a:spcPts val="600"/>
                </a:spcBef>
                <a:buNone/>
              </a:pPr>
              <a:r>
                <a:rPr lang="en-US" altLang="en-US" dirty="0">
                  <a:solidFill>
                    <a:srgbClr val="00FF00"/>
                  </a:solidFill>
                </a:rPr>
                <a:t>I</a:t>
              </a:r>
            </a:p>
          </p:txBody>
        </p:sp>
      </p:grpSp>
      <p:sp>
        <p:nvSpPr>
          <p:cNvPr id="56" name="Rectangle 55">
            <a:extLst>
              <a:ext uri="{FF2B5EF4-FFF2-40B4-BE49-F238E27FC236}">
                <a16:creationId xmlns:a16="http://schemas.microsoft.com/office/drawing/2014/main" id="{E4A94C9E-D310-48E3-805D-18BC008E3CA7}"/>
              </a:ext>
            </a:extLst>
          </p:cNvPr>
          <p:cNvSpPr/>
          <p:nvPr/>
        </p:nvSpPr>
        <p:spPr>
          <a:xfrm>
            <a:off x="1130227" y="3633329"/>
            <a:ext cx="151676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eaLnBrk="1" hangingPunct="1">
              <a:spcBef>
                <a:spcPts val="60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Halt or not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7C06804-569B-4A71-9E3C-C13C6A0BD22F}"/>
              </a:ext>
            </a:extLst>
          </p:cNvPr>
          <p:cNvGrpSpPr/>
          <p:nvPr/>
        </p:nvGrpSpPr>
        <p:grpSpPr>
          <a:xfrm>
            <a:off x="2481694" y="902781"/>
            <a:ext cx="1312087" cy="2099793"/>
            <a:chOff x="2481694" y="902781"/>
            <a:chExt cx="1312087" cy="2099793"/>
          </a:xfrm>
        </p:grpSpPr>
        <p:pic>
          <p:nvPicPr>
            <p:cNvPr id="58" name="Picture 9" descr="j0078707">
              <a:extLst>
                <a:ext uri="{FF2B5EF4-FFF2-40B4-BE49-F238E27FC236}">
                  <a16:creationId xmlns:a16="http://schemas.microsoft.com/office/drawing/2014/main" id="{14459828-3423-4FFC-B091-DC65435635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481694" y="1395168"/>
              <a:ext cx="1312087" cy="1607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A3DFEC2E-32EE-4000-874A-A6C930CD58FE}"/>
                </a:ext>
              </a:extLst>
            </p:cNvPr>
            <p:cNvSpPr/>
            <p:nvPr/>
          </p:nvSpPr>
          <p:spPr>
            <a:xfrm>
              <a:off x="3260660" y="902781"/>
              <a:ext cx="29848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 eaLnBrk="1" hangingPunct="1">
                <a:spcBef>
                  <a:spcPts val="600"/>
                </a:spcBef>
                <a:buNone/>
              </a:pPr>
              <a:r>
                <a:rPr lang="en-US" altLang="en-US" dirty="0">
                  <a:solidFill>
                    <a:srgbClr val="FF0000"/>
                  </a:solidFill>
                </a:rPr>
                <a:t>t</a:t>
              </a: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0F95BED4-8D28-4418-BCC8-F63469966E74}"/>
              </a:ext>
            </a:extLst>
          </p:cNvPr>
          <p:cNvGrpSpPr>
            <a:grpSpLocks/>
          </p:cNvGrpSpPr>
          <p:nvPr/>
        </p:nvGrpSpPr>
        <p:grpSpPr bwMode="auto">
          <a:xfrm>
            <a:off x="765925" y="4242391"/>
            <a:ext cx="1977275" cy="2588625"/>
            <a:chOff x="302" y="1513"/>
            <a:chExt cx="1253" cy="1613"/>
          </a:xfrm>
        </p:grpSpPr>
        <p:pic>
          <p:nvPicPr>
            <p:cNvPr id="61" name="Picture 16" descr="Alan_Turing">
              <a:extLst>
                <a:ext uri="{FF2B5EF4-FFF2-40B4-BE49-F238E27FC236}">
                  <a16:creationId xmlns:a16="http://schemas.microsoft.com/office/drawing/2014/main" id="{F6285AD5-8E2F-4019-9575-DB84CF89B99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885" r="8572" b="990"/>
            <a:stretch/>
          </p:blipFill>
          <p:spPr bwMode="auto">
            <a:xfrm>
              <a:off x="336" y="1513"/>
              <a:ext cx="1154" cy="15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Rectangle 18">
              <a:extLst>
                <a:ext uri="{FF2B5EF4-FFF2-40B4-BE49-F238E27FC236}">
                  <a16:creationId xmlns:a16="http://schemas.microsoft.com/office/drawing/2014/main" id="{362B5E51-A55F-4643-B4B2-909D1D97A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" y="2874"/>
              <a:ext cx="125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dirty="0"/>
                <a:t>Turing (1936)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00108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71" name="Rectangle 2"/>
          <p:cNvSpPr>
            <a:spLocks noChangeArrowheads="1"/>
          </p:cNvSpPr>
          <p:nvPr/>
        </p:nvSpPr>
        <p:spPr bwMode="auto">
          <a:xfrm>
            <a:off x="1016198" y="1984050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065213" y="4572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pic>
        <p:nvPicPr>
          <p:cNvPr id="13" name="Picture 12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0"/>
            <a:ext cx="965133" cy="988405"/>
          </a:xfrm>
          <a:prstGeom prst="rect">
            <a:avLst/>
          </a:prstGeom>
        </p:spPr>
      </p:pic>
      <p:sp>
        <p:nvSpPr>
          <p:cNvPr id="15" name="Rectangle 2"/>
          <p:cNvSpPr>
            <a:spLocks noChangeArrowheads="1"/>
          </p:cNvSpPr>
          <p:nvPr/>
        </p:nvSpPr>
        <p:spPr bwMode="auto">
          <a:xfrm>
            <a:off x="2732636" y="4566900"/>
            <a:ext cx="177003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angle 23"/>
              <p:cNvSpPr/>
              <p:nvPr/>
            </p:nvSpPr>
            <p:spPr>
              <a:xfrm>
                <a:off x="2423668" y="3090207"/>
                <a:ext cx="6339332" cy="13849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n-CA" altLang="en-US" sz="28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  <a:sym typeface="Symbol" panose="05050102010706020507" pitchFamily="18" charset="2"/>
                      </a:rPr>
                      <m:t> </m:t>
                    </m:r>
                  </m:oMath>
                </a14:m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“Machine/Algorithm </a:t>
                </a: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b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</a:b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gives the answer required </a:t>
                </a:r>
                <a:b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</a:b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by problem </a:t>
                </a: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on input </a:t>
                </a: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.”</a:t>
                </a:r>
              </a:p>
            </p:txBody>
          </p:sp>
        </mc:Choice>
        <mc:Fallback xmlns="">
          <p:sp>
            <p:nvSpPr>
              <p:cNvPr id="24" name="Rectangle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23668" y="3090207"/>
                <a:ext cx="6339332" cy="1384995"/>
              </a:xfrm>
              <a:prstGeom prst="rect">
                <a:avLst/>
              </a:prstGeom>
              <a:blipFill>
                <a:blip r:embed="rId4"/>
                <a:stretch>
                  <a:fillRect l="-769" t="-4846" b="-1145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angle 24"/>
              <p:cNvSpPr/>
              <p:nvPr/>
            </p:nvSpPr>
            <p:spPr>
              <a:xfrm>
                <a:off x="1615174" y="2024022"/>
                <a:ext cx="4329849" cy="95410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en-CA" altLang="en-US" sz="28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  <a:sym typeface="Symbol" panose="05050102010706020507" pitchFamily="18" charset="2"/>
                      </a:rPr>
                      <m:t>  </m:t>
                    </m:r>
                  </m:oMath>
                </a14:m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“Machine/Algorithm </a:t>
                </a: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b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</a:b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computes problem </a:t>
                </a: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.”</a:t>
                </a:r>
              </a:p>
            </p:txBody>
          </p:sp>
        </mc:Choice>
        <mc:Fallback xmlns="">
          <p:sp>
            <p:nvSpPr>
              <p:cNvPr id="25" name="Rectangle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15174" y="2024022"/>
                <a:ext cx="4329849" cy="954107"/>
              </a:xfrm>
              <a:prstGeom prst="rect">
                <a:avLst/>
              </a:prstGeom>
              <a:blipFill>
                <a:blip r:embed="rId5"/>
                <a:stretch>
                  <a:fillRect t="-6369" b="-1656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Rectangle 2"/>
          <p:cNvSpPr>
            <a:spLocks noChangeArrowheads="1"/>
          </p:cNvSpPr>
          <p:nvPr/>
        </p:nvSpPr>
        <p:spPr bwMode="auto">
          <a:xfrm>
            <a:off x="1870591" y="3086099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1066800" y="1335088"/>
            <a:ext cx="3251174" cy="554037"/>
            <a:chOff x="609600" y="1335088"/>
            <a:chExt cx="3251174" cy="554037"/>
          </a:xfrm>
        </p:grpSpPr>
        <p:sp>
          <p:nvSpPr>
            <p:cNvPr id="16" name="Rectangle 2"/>
            <p:cNvSpPr>
              <a:spLocks noChangeArrowheads="1"/>
            </p:cNvSpPr>
            <p:nvPr/>
          </p:nvSpPr>
          <p:spPr bwMode="auto">
            <a:xfrm>
              <a:off x="2090738" y="1335088"/>
              <a:ext cx="1770036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M(I)=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(I)</a:t>
              </a:r>
            </a:p>
          </p:txBody>
        </p:sp>
        <p:sp>
          <p:nvSpPr>
            <p:cNvPr id="17" name="Rectangle 2"/>
            <p:cNvSpPr>
              <a:spLocks noChangeArrowheads="1"/>
            </p:cNvSpPr>
            <p:nvPr/>
          </p:nvSpPr>
          <p:spPr bwMode="auto">
            <a:xfrm>
              <a:off x="1354138" y="1335088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</a:t>
              </a:r>
            </a:p>
          </p:txBody>
        </p:sp>
        <p:sp>
          <p:nvSpPr>
            <p:cNvPr id="18" name="Rectangle 2"/>
            <p:cNvSpPr>
              <a:spLocks noChangeArrowheads="1"/>
            </p:cNvSpPr>
            <p:nvPr/>
          </p:nvSpPr>
          <p:spPr bwMode="auto">
            <a:xfrm>
              <a:off x="609600" y="1335088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</a:t>
              </a:r>
            </a:p>
          </p:txBody>
        </p:sp>
      </p:grpSp>
      <p:sp>
        <p:nvSpPr>
          <p:cNvPr id="19" name="Rectangle 32">
            <a:extLst>
              <a:ext uri="{FF2B5EF4-FFF2-40B4-BE49-F238E27FC236}">
                <a16:creationId xmlns:a16="http://schemas.microsoft.com/office/drawing/2014/main" id="{4C8D6E22-1F23-4EBF-9C0F-3A96B5E76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Some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Uncomputable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 Problem</a:t>
            </a:r>
          </a:p>
        </p:txBody>
      </p:sp>
    </p:spTree>
    <p:extLst>
      <p:ext uri="{BB962C8B-B14F-4D97-AF65-F5344CB8AC3E}">
        <p14:creationId xmlns:p14="http://schemas.microsoft.com/office/powerpoint/2010/main" val="822554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71" grpId="0"/>
      <p:bldP spid="52" grpId="0"/>
      <p:bldP spid="15" grpId="0"/>
      <p:bldP spid="24" grpId="0"/>
      <p:bldP spid="25" grpId="0"/>
      <p:bldP spid="27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099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099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099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00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097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098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098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097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7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990600"/>
          </a:xfrm>
          <a:prstGeom prst="wedgeRoundRectCallout">
            <a:avLst>
              <a:gd name="adj1" fmla="val -84394"/>
              <a:gd name="adj2" fmla="val 14775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machine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89223" name="AutoShape 39"/>
          <p:cNvSpPr>
            <a:spLocks noChangeArrowheads="1"/>
          </p:cNvSpPr>
          <p:nvPr/>
        </p:nvSpPr>
        <p:spPr bwMode="auto">
          <a:xfrm>
            <a:off x="2514600" y="4267200"/>
            <a:ext cx="4876800" cy="1257300"/>
          </a:xfrm>
          <a:prstGeom prst="wedgeRoundRectCallout">
            <a:avLst>
              <a:gd name="adj1" fmla="val -79870"/>
              <a:gd name="adj2" fmla="val -6186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win if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</a:t>
            </a:r>
            <a:b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the correct output 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2514600" y="3124200"/>
            <a:ext cx="4800600" cy="990600"/>
          </a:xfrm>
          <a:prstGeom prst="wedgeRoundRectCallout">
            <a:avLst>
              <a:gd name="adj1" fmla="val 58500"/>
              <a:gd name="adj2" fmla="val -1169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Oh yeah, I have an input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 which it does not.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40972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M(I)=P(I)</a:t>
              </a:r>
            </a:p>
          </p:txBody>
        </p:sp>
        <p:sp>
          <p:nvSpPr>
            <p:cNvPr id="40973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</a:t>
              </a:r>
            </a:p>
          </p:txBody>
        </p:sp>
        <p:sp>
          <p:nvSpPr>
            <p:cNvPr id="40974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</a:t>
              </a:r>
            </a:p>
          </p:txBody>
        </p:sp>
      </p:grpSp>
      <p:sp>
        <p:nvSpPr>
          <p:cNvPr id="45" name="Rectangle 44"/>
          <p:cNvSpPr/>
          <p:nvPr/>
        </p:nvSpPr>
        <p:spPr>
          <a:xfrm>
            <a:off x="1065213" y="4572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pic>
        <p:nvPicPr>
          <p:cNvPr id="46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8"/>
          <p:cNvSpPr>
            <a:spLocks noChangeArrowheads="1"/>
          </p:cNvSpPr>
          <p:nvPr/>
        </p:nvSpPr>
        <p:spPr bwMode="auto">
          <a:xfrm>
            <a:off x="1900238" y="5638800"/>
            <a:ext cx="6369050" cy="685800"/>
          </a:xfrm>
          <a:prstGeom prst="wedgeRectCallout">
            <a:avLst>
              <a:gd name="adj1" fmla="val -57935"/>
              <a:gd name="adj2" fmla="val -133509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we have been doing all along.</a:t>
            </a:r>
          </a:p>
        </p:txBody>
      </p:sp>
      <p:sp>
        <p:nvSpPr>
          <p:cNvPr id="48" name="Rectangle 32">
            <a:extLst>
              <a:ext uri="{FF2B5EF4-FFF2-40B4-BE49-F238E27FC236}">
                <a16:creationId xmlns:a16="http://schemas.microsoft.com/office/drawing/2014/main" id="{B3B0D287-701B-4C7E-816A-B8954B916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Some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Uncomputable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 Problem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570D4202-73B3-426C-B6D1-D35AAB7E1467}"/>
              </a:ext>
            </a:extLst>
          </p:cNvPr>
          <p:cNvSpPr/>
          <p:nvPr/>
        </p:nvSpPr>
        <p:spPr>
          <a:xfrm>
            <a:off x="1092200" y="1369524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DF25E66F-1A32-4620-8E43-85FE3453BB86}"/>
              </a:ext>
            </a:extLst>
          </p:cNvPr>
          <p:cNvSpPr/>
          <p:nvPr/>
        </p:nvSpPr>
        <p:spPr>
          <a:xfrm>
            <a:off x="1816100" y="1358900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3223D915-FA8E-46B4-B199-DEF13ADFB8FF}"/>
              </a:ext>
            </a:extLst>
          </p:cNvPr>
          <p:cNvSpPr/>
          <p:nvPr/>
        </p:nvSpPr>
        <p:spPr>
          <a:xfrm>
            <a:off x="2387600" y="1360976"/>
            <a:ext cx="19812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</p:spTree>
    <p:extLst>
      <p:ext uri="{BB962C8B-B14F-4D97-AF65-F5344CB8AC3E}">
        <p14:creationId xmlns:p14="http://schemas.microsoft.com/office/powerpoint/2010/main" val="38863749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3" grpId="0" animBg="1" autoUpdateAnimBg="0"/>
      <p:bldP spid="989224" grpId="0" animBg="1" autoUpdateAnimBg="0"/>
      <p:bldP spid="47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759" name="Rectangle 39"/>
          <p:cNvSpPr>
            <a:spLocks noChangeArrowheads="1"/>
          </p:cNvSpPr>
          <p:nvPr/>
        </p:nvSpPr>
        <p:spPr bwMode="auto">
          <a:xfrm>
            <a:off x="5030788" y="1350963"/>
            <a:ext cx="3349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P(I)</a:t>
            </a:r>
          </a:p>
        </p:txBody>
      </p:sp>
      <p:sp>
        <p:nvSpPr>
          <p:cNvPr id="43013" name="Rectangle 2"/>
          <p:cNvSpPr>
            <a:spLocks noChangeArrowheads="1"/>
          </p:cNvSpPr>
          <p:nvPr/>
        </p:nvSpPr>
        <p:spPr bwMode="auto">
          <a:xfrm>
            <a:off x="2547938" y="1335088"/>
            <a:ext cx="17700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M(I)=P(I)</a:t>
            </a: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18113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</a:t>
            </a:r>
          </a:p>
        </p:txBody>
      </p:sp>
      <p:sp>
        <p:nvSpPr>
          <p:cNvPr id="43015" name="Rectangle 2"/>
          <p:cNvSpPr>
            <a:spLocks noChangeArrowheads="1"/>
          </p:cNvSpPr>
          <p:nvPr/>
        </p:nvSpPr>
        <p:spPr bwMode="auto">
          <a:xfrm>
            <a:off x="1066800" y="13350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118100" y="4460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065213" y="4572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AutoShape 37">
            <a:extLst>
              <a:ext uri="{FF2B5EF4-FFF2-40B4-BE49-F238E27FC236}">
                <a16:creationId xmlns:a16="http://schemas.microsoft.com/office/drawing/2014/main" id="{EDED0019-C904-4219-BC80-DD18876CC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724400"/>
            <a:ext cx="4724400" cy="1066800"/>
          </a:xfrm>
          <a:prstGeom prst="wedgeRoundRectCallout">
            <a:avLst>
              <a:gd name="adj1" fmla="val -83264"/>
              <a:gd name="adj2" fmla="val -6299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win if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</a:t>
            </a:r>
            <a:b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the wrong output</a:t>
            </a:r>
          </a:p>
        </p:txBody>
      </p:sp>
      <p:sp>
        <p:nvSpPr>
          <p:cNvPr id="46" name="AutoShape 41">
            <a:extLst>
              <a:ext uri="{FF2B5EF4-FFF2-40B4-BE49-F238E27FC236}">
                <a16:creationId xmlns:a16="http://schemas.microsoft.com/office/drawing/2014/main" id="{5DF77C0E-2C49-49BC-87F3-1D7DFE938B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981200"/>
            <a:ext cx="4800600" cy="990600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machine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AutoShape 42">
            <a:extLst>
              <a:ext uri="{FF2B5EF4-FFF2-40B4-BE49-F238E27FC236}">
                <a16:creationId xmlns:a16="http://schemas.microsoft.com/office/drawing/2014/main" id="{187B02BF-EC36-49F4-8BC5-B15F9B9FA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124200"/>
            <a:ext cx="4800600" cy="1397000"/>
          </a:xfrm>
          <a:prstGeom prst="wedgeRoundRectCallout">
            <a:avLst>
              <a:gd name="adj1" fmla="val -79407"/>
              <a:gd name="adj2" fmla="val 1025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find one counter example input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which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his machine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fails us.</a:t>
            </a:r>
            <a:endParaRPr kumimoji="0" lang="en-US" altLang="en-US" sz="28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AutoShape 8">
            <a:extLst>
              <a:ext uri="{FF2B5EF4-FFF2-40B4-BE49-F238E27FC236}">
                <a16:creationId xmlns:a16="http://schemas.microsoft.com/office/drawing/2014/main" id="{91A71631-96B7-48A1-A3F1-1DFE0D92D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943600"/>
            <a:ext cx="4500562" cy="533400"/>
          </a:xfrm>
          <a:prstGeom prst="wedgeRectCallout">
            <a:avLst>
              <a:gd name="adj1" fmla="val -57935"/>
              <a:gd name="adj2" fmla="val -133509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Generally very hard to do.</a:t>
            </a:r>
          </a:p>
        </p:txBody>
      </p:sp>
      <p:sp>
        <p:nvSpPr>
          <p:cNvPr id="52" name="Rectangle 32">
            <a:extLst>
              <a:ext uri="{FF2B5EF4-FFF2-40B4-BE49-F238E27FC236}">
                <a16:creationId xmlns:a16="http://schemas.microsoft.com/office/drawing/2014/main" id="{777A381D-E8C6-4CAD-BEA2-BB125E0F6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Some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Uncomputable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 Problem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9979BD14-76A9-4012-8BBA-8D2947506F9B}"/>
              </a:ext>
            </a:extLst>
          </p:cNvPr>
          <p:cNvSpPr/>
          <p:nvPr/>
        </p:nvSpPr>
        <p:spPr>
          <a:xfrm>
            <a:off x="5105400" y="1369524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0135545F-A7E2-405E-9680-8847ACF3F3DA}"/>
              </a:ext>
            </a:extLst>
          </p:cNvPr>
          <p:cNvSpPr/>
          <p:nvPr/>
        </p:nvSpPr>
        <p:spPr>
          <a:xfrm>
            <a:off x="5715000" y="1358900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263FDF7E-7627-4EB8-9878-3C4FC8BAF566}"/>
              </a:ext>
            </a:extLst>
          </p:cNvPr>
          <p:cNvSpPr/>
          <p:nvPr/>
        </p:nvSpPr>
        <p:spPr>
          <a:xfrm>
            <a:off x="6400800" y="1360976"/>
            <a:ext cx="19812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</p:spTree>
    <p:extLst>
      <p:ext uri="{BB962C8B-B14F-4D97-AF65-F5344CB8AC3E}">
        <p14:creationId xmlns:p14="http://schemas.microsoft.com/office/powerpoint/2010/main" val="623006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9" grpId="0"/>
      <p:bldP spid="53" grpId="0"/>
      <p:bldP spid="45" grpId="0" animBg="1" autoUpdateAnimBg="0"/>
      <p:bldP spid="46" grpId="0" animBg="1" autoUpdateAnimBg="0"/>
      <p:bldP spid="50" grpId="0" animBg="1" autoUpdateAnimBg="0"/>
      <p:bldP spid="51" grpId="0" animBg="1"/>
      <p:bldP spid="48" grpId="0" animBg="1"/>
      <p:bldP spid="48" grpId="1" animBg="1"/>
      <p:bldP spid="49" grpId="0" animBg="1"/>
      <p:bldP spid="49" grpId="1" animBg="1"/>
      <p:bldP spid="54" grpId="0" animBg="1"/>
      <p:bldP spid="54" grpId="1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Rectangle 32">
            <a:extLst>
              <a:ext uri="{FF2B5EF4-FFF2-40B4-BE49-F238E27FC236}">
                <a16:creationId xmlns:a16="http://schemas.microsoft.com/office/drawing/2014/main" id="{777A381D-E8C6-4CAD-BEA2-BB125E0F6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Some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Uncomputable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 Problem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703A037E-ED50-4726-9B3C-EFE93821E790}"/>
              </a:ext>
            </a:extLst>
          </p:cNvPr>
          <p:cNvSpPr/>
          <p:nvPr/>
        </p:nvSpPr>
        <p:spPr>
          <a:xfrm>
            <a:off x="2514600" y="685800"/>
            <a:ext cx="53950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</a:t>
            </a:r>
            <a:r>
              <a:rPr kumimoji="0" lang="en-CA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M I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M(I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)≠</a:t>
            </a:r>
            <a:r>
              <a:rPr kumimoji="0" lang="en-CA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(I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AutoShape 42">
            <a:extLst>
              <a:ext uri="{FF2B5EF4-FFF2-40B4-BE49-F238E27FC236}">
                <a16:creationId xmlns:a16="http://schemas.microsoft.com/office/drawing/2014/main" id="{C8D378D5-2132-4215-808D-7D1BACE43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196" y="1344613"/>
            <a:ext cx="5395004" cy="1349374"/>
          </a:xfrm>
          <a:prstGeom prst="wedgeRoundRectCallout">
            <a:avLst>
              <a:gd name="adj1" fmla="val -53630"/>
              <a:gd name="adj2" fmla="val 4654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 give a hard problem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CA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For input 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I=“M”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, I define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(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“M”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to be anything but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M(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“M”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055173F9-0D57-4046-88B2-5173A8B819A2}"/>
              </a:ext>
            </a:extLst>
          </p:cNvPr>
          <p:cNvSpPr/>
          <p:nvPr/>
        </p:nvSpPr>
        <p:spPr>
          <a:xfrm>
            <a:off x="2514600" y="762000"/>
            <a:ext cx="1258888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46" name="AutoShape 8">
            <a:extLst>
              <a:ext uri="{FF2B5EF4-FFF2-40B4-BE49-F238E27FC236}">
                <a16:creationId xmlns:a16="http://schemas.microsoft.com/office/drawing/2014/main" id="{5AB72D6E-6321-4708-88E6-D0B9B5611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7038" y="2895600"/>
            <a:ext cx="5949650" cy="3379788"/>
          </a:xfrm>
          <a:prstGeom prst="wedgeRectCallout">
            <a:avLst>
              <a:gd name="adj1" fmla="val -61544"/>
              <a:gd name="adj2" fmla="val -4903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What does TM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do when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you </a:t>
            </a:r>
            <a:b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</a:b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feed it a description </a:t>
            </a:r>
            <a:r>
              <a:rPr lang="en-US" sz="2400" i="1" dirty="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“M”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of itself?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Don’t read to much new age meaning into this.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lang="en-US" sz="24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41" name="Group 54">
            <a:extLst>
              <a:ext uri="{FF2B5EF4-FFF2-40B4-BE49-F238E27FC236}">
                <a16:creationId xmlns:a16="http://schemas.microsoft.com/office/drawing/2014/main" id="{A58AE368-30DB-4BA1-98FB-E74571251CB1}"/>
              </a:ext>
            </a:extLst>
          </p:cNvPr>
          <p:cNvGrpSpPr>
            <a:grpSpLocks/>
          </p:cNvGrpSpPr>
          <p:nvPr/>
        </p:nvGrpSpPr>
        <p:grpSpPr bwMode="auto">
          <a:xfrm>
            <a:off x="728663" y="4217988"/>
            <a:ext cx="7970837" cy="1425575"/>
            <a:chOff x="728750" y="5334000"/>
            <a:chExt cx="7970750" cy="1425087"/>
          </a:xfrm>
        </p:grpSpPr>
        <p:pic>
          <p:nvPicPr>
            <p:cNvPr id="42" name="Picture 2" descr="http://www.gopherp.com/bsse2000.jpg">
              <a:extLst>
                <a:ext uri="{FF2B5EF4-FFF2-40B4-BE49-F238E27FC236}">
                  <a16:creationId xmlns:a16="http://schemas.microsoft.com/office/drawing/2014/main" id="{CA7D2FC4-1C97-4D41-9A7B-D3A37AE1A5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2200" y="5334000"/>
              <a:ext cx="1257300" cy="13704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" name="Picture 4" descr="http://www.abbeville.com/landing/images/photo-newage.jpg">
              <a:extLst>
                <a:ext uri="{FF2B5EF4-FFF2-40B4-BE49-F238E27FC236}">
                  <a16:creationId xmlns:a16="http://schemas.microsoft.com/office/drawing/2014/main" id="{80388305-6357-4F92-92E0-C4245AA1A8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1541" r="7675" b="23323"/>
            <a:stretch>
              <a:fillRect/>
            </a:stretch>
          </p:blipFill>
          <p:spPr bwMode="auto">
            <a:xfrm>
              <a:off x="3810000" y="5410200"/>
              <a:ext cx="3462338" cy="1348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" name="Picture 6" descr="http://sathyasaibaba.files.wordpress.com/2008/07/moon-power.jpg">
              <a:extLst>
                <a:ext uri="{FF2B5EF4-FFF2-40B4-BE49-F238E27FC236}">
                  <a16:creationId xmlns:a16="http://schemas.microsoft.com/office/drawing/2014/main" id="{9005D2AF-54E1-4176-A301-A9CE3CCBFD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7000" y="5410199"/>
              <a:ext cx="1040934" cy="1348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" name="Picture 8" descr="http://psychesingularity.files.wordpress.com/2011/05/age-of-aquarius.jpg">
              <a:extLst>
                <a:ext uri="{FF2B5EF4-FFF2-40B4-BE49-F238E27FC236}">
                  <a16:creationId xmlns:a16="http://schemas.microsoft.com/office/drawing/2014/main" id="{BC00AA5A-AC3B-4704-898B-464BB16964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8750" y="5410200"/>
              <a:ext cx="1785850" cy="1340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894956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5" grpId="0" animBg="1" autoUpdateAnimBg="0"/>
      <p:bldP spid="45" grpId="0" animBg="1"/>
      <p:bldP spid="46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Rectangle 32">
            <a:extLst>
              <a:ext uri="{FF2B5EF4-FFF2-40B4-BE49-F238E27FC236}">
                <a16:creationId xmlns:a16="http://schemas.microsoft.com/office/drawing/2014/main" id="{777A381D-E8C6-4CAD-BEA2-BB125E0F6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Some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Uncomputable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 Problem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703A037E-ED50-4726-9B3C-EFE93821E790}"/>
              </a:ext>
            </a:extLst>
          </p:cNvPr>
          <p:cNvSpPr/>
          <p:nvPr/>
        </p:nvSpPr>
        <p:spPr>
          <a:xfrm>
            <a:off x="2514600" y="685800"/>
            <a:ext cx="53950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</a:t>
            </a:r>
            <a:r>
              <a:rPr kumimoji="0" lang="en-CA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M I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M(I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)≠</a:t>
            </a:r>
            <a:r>
              <a:rPr kumimoji="0" lang="en-CA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(I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055173F9-0D57-4046-88B2-5173A8B819A2}"/>
              </a:ext>
            </a:extLst>
          </p:cNvPr>
          <p:cNvSpPr/>
          <p:nvPr/>
        </p:nvSpPr>
        <p:spPr>
          <a:xfrm>
            <a:off x="2514600" y="762000"/>
            <a:ext cx="1258888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46" name="AutoShape 8">
            <a:extLst>
              <a:ext uri="{FF2B5EF4-FFF2-40B4-BE49-F238E27FC236}">
                <a16:creationId xmlns:a16="http://schemas.microsoft.com/office/drawing/2014/main" id="{5AB72D6E-6321-4708-88E6-D0B9B5611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7038" y="2895600"/>
            <a:ext cx="5949650" cy="3379788"/>
          </a:xfrm>
          <a:prstGeom prst="wedgeRectCallout">
            <a:avLst>
              <a:gd name="adj1" fmla="val -61544"/>
              <a:gd name="adj2" fmla="val -4903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What does TM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do when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you </a:t>
            </a:r>
            <a:b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</a:b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feed it a description </a:t>
            </a:r>
            <a:r>
              <a:rPr lang="en-US" sz="2400" i="1" dirty="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“M”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of itself?</a:t>
            </a:r>
            <a:endParaRPr lang="en-CA" altLang="en-US" sz="2400" dirty="0"/>
          </a:p>
          <a:p>
            <a:pPr lvl="1" eaLnBrk="1" hangingPunct="1">
              <a:spcBef>
                <a:spcPct val="0"/>
              </a:spcBef>
            </a:pPr>
            <a:r>
              <a:rPr lang="en-US" altLang="en-US" sz="2400" dirty="0"/>
              <a:t>Compliers can compile themselves.</a:t>
            </a:r>
          </a:p>
          <a:p>
            <a:pPr lvl="1" eaLnBrk="1" hangingPunct="1">
              <a:spcBef>
                <a:spcPct val="0"/>
              </a:spcBef>
            </a:pPr>
            <a:r>
              <a:rPr lang="en-US" altLang="en-US" sz="2400" dirty="0"/>
              <a:t>Editors can edit the code for the editor.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lang="en-US" sz="24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0" name="AutoShape 42">
            <a:extLst>
              <a:ext uri="{FF2B5EF4-FFF2-40B4-BE49-F238E27FC236}">
                <a16:creationId xmlns:a16="http://schemas.microsoft.com/office/drawing/2014/main" id="{D3DED609-06E5-4E00-B72A-707678315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196" y="1344613"/>
            <a:ext cx="5395004" cy="1349374"/>
          </a:xfrm>
          <a:prstGeom prst="wedgeRoundRectCallout">
            <a:avLst>
              <a:gd name="adj1" fmla="val -53630"/>
              <a:gd name="adj2" fmla="val 4654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 give a hard problem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CA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For input 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I=“M”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, I define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(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“M”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to be anything but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M(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“M”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223303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Rectangle 32">
            <a:extLst>
              <a:ext uri="{FF2B5EF4-FFF2-40B4-BE49-F238E27FC236}">
                <a16:creationId xmlns:a16="http://schemas.microsoft.com/office/drawing/2014/main" id="{777A381D-E8C6-4CAD-BEA2-BB125E0F6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Some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Uncomputable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 Problem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703A037E-ED50-4726-9B3C-EFE93821E790}"/>
              </a:ext>
            </a:extLst>
          </p:cNvPr>
          <p:cNvSpPr/>
          <p:nvPr/>
        </p:nvSpPr>
        <p:spPr>
          <a:xfrm>
            <a:off x="2514600" y="685800"/>
            <a:ext cx="53950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</a:t>
            </a:r>
            <a:r>
              <a:rPr kumimoji="0" lang="en-CA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M I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M(I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)≠</a:t>
            </a:r>
            <a:r>
              <a:rPr kumimoji="0" lang="en-CA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(I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055173F9-0D57-4046-88B2-5173A8B819A2}"/>
              </a:ext>
            </a:extLst>
          </p:cNvPr>
          <p:cNvSpPr/>
          <p:nvPr/>
        </p:nvSpPr>
        <p:spPr>
          <a:xfrm>
            <a:off x="2514600" y="762000"/>
            <a:ext cx="1258888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46" name="AutoShape 8">
            <a:extLst>
              <a:ext uri="{FF2B5EF4-FFF2-40B4-BE49-F238E27FC236}">
                <a16:creationId xmlns:a16="http://schemas.microsoft.com/office/drawing/2014/main" id="{5AB72D6E-6321-4708-88E6-D0B9B5611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7038" y="2895600"/>
            <a:ext cx="5949650" cy="3379788"/>
          </a:xfrm>
          <a:prstGeom prst="wedgeRectCallout">
            <a:avLst>
              <a:gd name="adj1" fmla="val -61544"/>
              <a:gd name="adj2" fmla="val -4903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What does TM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do when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you </a:t>
            </a:r>
            <a:b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</a:b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feed it a description </a:t>
            </a:r>
            <a:r>
              <a:rPr lang="en-US" sz="2400" i="1" dirty="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“M”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of itself?</a:t>
            </a:r>
            <a:endParaRPr lang="en-CA" altLang="en-US" sz="2400" dirty="0"/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The computational problem </a:t>
            </a:r>
            <a:r>
              <a:rPr lang="en-CA" sz="2400" i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P</a:t>
            </a:r>
            <a:r>
              <a:rPr lang="en-CA" sz="2400" i="1" baseline="-25000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hard</a:t>
            </a:r>
            <a:r>
              <a:rPr lang="en-CA" sz="2400" i="1" baseline="-25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</a:rPr>
              <a:t>is designed to do anything different than that.</a:t>
            </a:r>
          </a:p>
          <a:p>
            <a:pPr algn="ctr">
              <a:buNone/>
              <a:defRPr/>
            </a:pPr>
            <a:r>
              <a:rPr lang="en-CA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M(</a:t>
            </a:r>
            <a:r>
              <a:rPr lang="en-US" sz="2400" i="1" dirty="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“M”</a:t>
            </a:r>
            <a:r>
              <a:rPr lang="en-CA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) </a:t>
            </a: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outputs</a:t>
            </a:r>
            <a:r>
              <a:rPr lang="en-US" sz="24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“I love myself”</a:t>
            </a:r>
          </a:p>
          <a:p>
            <a:pPr algn="ctr">
              <a:buNone/>
              <a:defRPr/>
            </a:pPr>
            <a:r>
              <a:rPr lang="en-CA" sz="2400" i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P</a:t>
            </a:r>
            <a:r>
              <a:rPr lang="en-CA" sz="2400" i="1" baseline="-25000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hard</a:t>
            </a:r>
            <a:r>
              <a:rPr lang="en-CA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(</a:t>
            </a:r>
            <a:r>
              <a:rPr lang="en-US" sz="2400" i="1" dirty="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“M”</a:t>
            </a:r>
            <a:r>
              <a:rPr lang="en-CA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) </a:t>
            </a: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requires</a:t>
            </a:r>
            <a:r>
              <a:rPr lang="en-US" sz="24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dirty="0">
                <a:solidFill>
                  <a:srgbClr val="00B05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“I hate myself”</a:t>
            </a:r>
            <a:endParaRPr lang="en-US" sz="2400" dirty="0">
              <a:solidFill>
                <a:srgbClr val="00B0F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>
              <a:buNone/>
              <a:defRPr/>
            </a:pPr>
            <a:r>
              <a:rPr lang="en-CA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M(</a:t>
            </a:r>
            <a:r>
              <a:rPr lang="en-US" sz="2400" i="1" dirty="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“M”</a:t>
            </a:r>
            <a:r>
              <a:rPr lang="en-CA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) </a:t>
            </a: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r</a:t>
            </a: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uns forever</a:t>
            </a:r>
          </a:p>
          <a:p>
            <a:pPr algn="ctr">
              <a:buNone/>
              <a:defRPr/>
            </a:pPr>
            <a:r>
              <a:rPr lang="en-CA" sz="2400" i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P</a:t>
            </a:r>
            <a:r>
              <a:rPr lang="en-CA" sz="2400" i="1" baseline="-25000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hard</a:t>
            </a:r>
            <a:r>
              <a:rPr lang="en-CA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(</a:t>
            </a:r>
            <a:r>
              <a:rPr lang="en-US" sz="2400" i="1" dirty="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“M”</a:t>
            </a:r>
            <a:r>
              <a:rPr lang="en-CA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) </a:t>
            </a: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h</a:t>
            </a: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alts and laughs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lang="en-US" sz="24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2" name="AutoShape 42">
            <a:extLst>
              <a:ext uri="{FF2B5EF4-FFF2-40B4-BE49-F238E27FC236}">
                <a16:creationId xmlns:a16="http://schemas.microsoft.com/office/drawing/2014/main" id="{0E61BB8C-E147-4E15-85A0-47A203E16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196" y="1344613"/>
            <a:ext cx="5395004" cy="1349374"/>
          </a:xfrm>
          <a:prstGeom prst="wedgeRoundRectCallout">
            <a:avLst>
              <a:gd name="adj1" fmla="val -53630"/>
              <a:gd name="adj2" fmla="val 4654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 give a hard problem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CA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For input 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I=“M”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, I define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(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“M”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to be anything but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M(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“M”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43300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Rectangle 32">
            <a:extLst>
              <a:ext uri="{FF2B5EF4-FFF2-40B4-BE49-F238E27FC236}">
                <a16:creationId xmlns:a16="http://schemas.microsoft.com/office/drawing/2014/main" id="{777A381D-E8C6-4CAD-BEA2-BB125E0F6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Some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Uncomputable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 Problem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703A037E-ED50-4726-9B3C-EFE93821E790}"/>
              </a:ext>
            </a:extLst>
          </p:cNvPr>
          <p:cNvSpPr/>
          <p:nvPr/>
        </p:nvSpPr>
        <p:spPr>
          <a:xfrm>
            <a:off x="2514600" y="685800"/>
            <a:ext cx="53950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</a:t>
            </a:r>
            <a:r>
              <a:rPr kumimoji="0" lang="en-CA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M I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M(I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)≠</a:t>
            </a:r>
            <a:r>
              <a:rPr kumimoji="0" lang="en-CA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(I</a:t>
            </a:r>
            <a:r>
              <a:rPr kumimoji="0" lang="en-CA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CA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9" name="AutoShape 37">
            <a:extLst>
              <a:ext uri="{FF2B5EF4-FFF2-40B4-BE49-F238E27FC236}">
                <a16:creationId xmlns:a16="http://schemas.microsoft.com/office/drawing/2014/main" id="{20FA98F2-1201-4A37-A1AF-BD7F74591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953000"/>
            <a:ext cx="3657600" cy="950424"/>
          </a:xfrm>
          <a:prstGeom prst="wedgeRoundRectCallout">
            <a:avLst>
              <a:gd name="adj1" fmla="val -56876"/>
              <a:gd name="adj2" fmla="val -42024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+mn-cs"/>
              </a:rPr>
              <a:t>I win because 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M(“M”)≠</a:t>
            </a:r>
            <a:r>
              <a:rPr kumimoji="0" lang="en-CA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(“M”)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AutoShape 42">
            <a:extLst>
              <a:ext uri="{FF2B5EF4-FFF2-40B4-BE49-F238E27FC236}">
                <a16:creationId xmlns:a16="http://schemas.microsoft.com/office/drawing/2014/main" id="{1D8BFAC1-A30B-4D35-881E-9AF7D3229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1980" y="3886200"/>
            <a:ext cx="4230820" cy="968261"/>
          </a:xfrm>
          <a:prstGeom prst="wedgeRoundRectCallout">
            <a:avLst>
              <a:gd name="adj1" fmla="val -55034"/>
              <a:gd name="adj2" fmla="val -3572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+mn-cs"/>
              </a:rPr>
              <a:t>I give input 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CA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CC66"/>
                </a:solidFill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uLnTx/>
                <a:uFillTx/>
                <a:latin typeface="Times New Roman" pitchFamily="18" charset="0"/>
                <a:ea typeface="+mn-ea"/>
                <a:cs typeface="+mn-cs"/>
              </a:rPr>
              <a:t>= “M”</a:t>
            </a:r>
            <a:b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+mn-cs"/>
              </a:rPr>
              <a:t>on which I claim it does not .</a:t>
            </a:r>
          </a:p>
        </p:txBody>
      </p:sp>
      <p:sp>
        <p:nvSpPr>
          <p:cNvPr id="56" name="AutoShape 41">
            <a:extLst>
              <a:ext uri="{FF2B5EF4-FFF2-40B4-BE49-F238E27FC236}">
                <a16:creationId xmlns:a16="http://schemas.microsoft.com/office/drawing/2014/main" id="{8E57D6B9-2F99-4185-B4F4-2C6023C69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2806699"/>
            <a:ext cx="4343400" cy="968261"/>
          </a:xfrm>
          <a:prstGeom prst="wedgeRoundRectCallout">
            <a:avLst>
              <a:gd name="adj1" fmla="val 58662"/>
              <a:gd name="adj2" fmla="val 1506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+mn-cs"/>
              </a:rPr>
              <a:t>I have an TM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+mn-cs"/>
              </a:rPr>
              <a:t>solves the problem.</a:t>
            </a: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CBAAEB70-218B-404B-8942-C3B83551CC6D}"/>
              </a:ext>
            </a:extLst>
          </p:cNvPr>
          <p:cNvSpPr/>
          <p:nvPr/>
        </p:nvSpPr>
        <p:spPr>
          <a:xfrm>
            <a:off x="3695700" y="721824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AC7165AB-EE4B-4B4D-84AE-6AA74C2DFD3D}"/>
              </a:ext>
            </a:extLst>
          </p:cNvPr>
          <p:cNvSpPr/>
          <p:nvPr/>
        </p:nvSpPr>
        <p:spPr>
          <a:xfrm>
            <a:off x="4356100" y="736600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836CF6AA-9612-445B-8B57-8AF5DCEB16FA}"/>
              </a:ext>
            </a:extLst>
          </p:cNvPr>
          <p:cNvSpPr/>
          <p:nvPr/>
        </p:nvSpPr>
        <p:spPr>
          <a:xfrm>
            <a:off x="5105400" y="738676"/>
            <a:ext cx="2846388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46" name="AutoShape 8">
            <a:extLst>
              <a:ext uri="{FF2B5EF4-FFF2-40B4-BE49-F238E27FC236}">
                <a16:creationId xmlns:a16="http://schemas.microsoft.com/office/drawing/2014/main" id="{5AB72D6E-6321-4708-88E6-D0B9B5611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172200"/>
            <a:ext cx="990600" cy="533400"/>
          </a:xfrm>
          <a:prstGeom prst="wedgeRectCallout">
            <a:avLst>
              <a:gd name="adj1" fmla="val -57935"/>
              <a:gd name="adj2" fmla="val -133509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Wow</a:t>
            </a:r>
          </a:p>
        </p:txBody>
      </p:sp>
      <p:sp>
        <p:nvSpPr>
          <p:cNvPr id="47" name="AutoShape 42">
            <a:extLst>
              <a:ext uri="{FF2B5EF4-FFF2-40B4-BE49-F238E27FC236}">
                <a16:creationId xmlns:a16="http://schemas.microsoft.com/office/drawing/2014/main" id="{29C2006F-30D7-4FD8-9B71-BA51EC3D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196" y="1344613"/>
            <a:ext cx="5395004" cy="1349374"/>
          </a:xfrm>
          <a:prstGeom prst="wedgeRoundRectCallout">
            <a:avLst>
              <a:gd name="adj1" fmla="val -53630"/>
              <a:gd name="adj2" fmla="val 46547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 give a hard problem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CA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For input 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I=“M”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, I define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</a:t>
            </a:r>
            <a:r>
              <a:rPr kumimoji="0" lang="en-CA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hard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(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“M”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to be anything but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M(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“M”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62877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 autoUpdateAnimBg="0"/>
      <p:bldP spid="54" grpId="0" animBg="1" autoUpdateAnimBg="0"/>
      <p:bldP spid="56" grpId="0" animBg="1" autoUpdateAnimBg="0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6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grpSp>
        <p:nvGrpSpPr>
          <p:cNvPr id="46085" name="Group 8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46092" name="Oval 9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093" name="Text Box 10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</a:p>
          </p:txBody>
        </p:sp>
      </p:grpSp>
      <p:sp>
        <p:nvSpPr>
          <p:cNvPr id="1057803" name="Text Box 11"/>
          <p:cNvSpPr txBox="1">
            <a:spLocks noChangeArrowheads="1"/>
          </p:cNvSpPr>
          <p:nvPr/>
        </p:nvSpPr>
        <p:spPr bwMode="auto">
          <a:xfrm>
            <a:off x="6751658" y="457200"/>
            <a:ext cx="1926553" cy="46166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</p:spPr>
        <p:txBody>
          <a:bodyPr wrap="none" lIns="274320" rIns="274320">
            <a:spAutoFit/>
          </a:bodyPr>
          <a:lstStyle/>
          <a:p>
            <a:pPr lvl="0" algn="l">
              <a:defRPr/>
            </a:pPr>
            <a:r>
              <a:rPr lang="en-CA" sz="2400" i="1" dirty="0" err="1">
                <a:solidFill>
                  <a:srgbClr val="FFC000"/>
                </a:solidFill>
                <a:sym typeface="Symbol" pitchFamily="18" charset="2"/>
              </a:rPr>
              <a:t>P</a:t>
            </a:r>
            <a:r>
              <a:rPr lang="en-CA" sz="2400" i="1" baseline="-25000" dirty="0" err="1">
                <a:solidFill>
                  <a:srgbClr val="FFC000"/>
                </a:solidFill>
                <a:sym typeface="Symbol" pitchFamily="18" charset="2"/>
              </a:rPr>
              <a:t>hard</a:t>
            </a:r>
            <a:r>
              <a:rPr lang="en-CA" sz="2400" i="1" dirty="0">
                <a:solidFill>
                  <a:srgbClr val="FFC000"/>
                </a:solidFill>
                <a:sym typeface="Symbol" pitchFamily="18" charset="2"/>
              </a:rPr>
              <a:t>(</a:t>
            </a:r>
            <a:r>
              <a:rPr lang="en-US" sz="2400" i="1" dirty="0">
                <a:solidFill>
                  <a:srgbClr val="FFCC66"/>
                </a:solidFill>
              </a:rPr>
              <a:t>“M”</a:t>
            </a:r>
            <a:r>
              <a:rPr lang="en-CA" sz="2400" i="1" dirty="0">
                <a:solidFill>
                  <a:srgbClr val="FFC000"/>
                </a:solidFill>
                <a:sym typeface="Symbol" pitchFamily="18" charset="2"/>
              </a:rPr>
              <a:t>)</a:t>
            </a:r>
            <a:endParaRPr kumimoji="0" lang="en-US" sz="2400" b="0" i="1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grpSp>
        <p:nvGrpSpPr>
          <p:cNvPr id="46087" name="Group 22"/>
          <p:cNvGrpSpPr>
            <a:grpSpLocks/>
          </p:cNvGrpSpPr>
          <p:nvPr/>
        </p:nvGrpSpPr>
        <p:grpSpPr bwMode="auto">
          <a:xfrm>
            <a:off x="152400" y="1066800"/>
            <a:ext cx="3716338" cy="3886200"/>
            <a:chOff x="96" y="672"/>
            <a:chExt cx="2341" cy="2448"/>
          </a:xfrm>
        </p:grpSpPr>
        <p:pic>
          <p:nvPicPr>
            <p:cNvPr id="46090" name="Picture 19" descr="Alan_Turi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672"/>
              <a:ext cx="2205" cy="2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91" name="Rectangle 20"/>
            <p:cNvSpPr>
              <a:spLocks noChangeArrowheads="1"/>
            </p:cNvSpPr>
            <p:nvPr/>
          </p:nvSpPr>
          <p:spPr bwMode="auto">
            <a:xfrm>
              <a:off x="1296" y="2870"/>
              <a:ext cx="114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Turing 1936</a:t>
              </a:r>
            </a:p>
          </p:txBody>
        </p:sp>
      </p:grpSp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7239000" y="809625"/>
            <a:ext cx="2135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Halting(M,I)</a:t>
            </a:r>
          </a:p>
        </p:txBody>
      </p:sp>
      <p:sp>
        <p:nvSpPr>
          <p:cNvPr id="16" name="Rectangle 32">
            <a:extLst>
              <a:ext uri="{FF2B5EF4-FFF2-40B4-BE49-F238E27FC236}">
                <a16:creationId xmlns:a16="http://schemas.microsoft.com/office/drawing/2014/main" id="{5CFF1230-33B0-4E5C-AF48-D8D182D82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Halting &amp;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MathTruth</a:t>
            </a:r>
            <a:endParaRPr kumimoji="0" lang="en-US" sz="360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uLnTx/>
              <a:uFillTx/>
              <a:cs typeface="Times New Roman" panose="02020603050405020304" pitchFamily="18" charset="0"/>
            </a:endParaRPr>
          </a:p>
        </p:txBody>
      </p:sp>
      <p:sp>
        <p:nvSpPr>
          <p:cNvPr id="12" name="AutoShape 37">
            <a:extLst>
              <a:ext uri="{FF2B5EF4-FFF2-40B4-BE49-F238E27FC236}">
                <a16:creationId xmlns:a16="http://schemas.microsoft.com/office/drawing/2014/main" id="{3E6C7311-A586-4160-8F48-4BDAB1CBA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7162" y="1828800"/>
            <a:ext cx="4800600" cy="1709738"/>
          </a:xfrm>
          <a:prstGeom prst="wedgeRoundRectCallout">
            <a:avLst>
              <a:gd name="adj1" fmla="val -66036"/>
              <a:gd name="adj2" fmla="val -10431"/>
              <a:gd name="adj3" fmla="val 16667"/>
            </a:avLst>
          </a:prstGeom>
          <a:noFill/>
          <a:ln w="12700">
            <a:solidFill>
              <a:schemeClr val="accent4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</a:rPr>
              <a:t>If you could compute </a:t>
            </a:r>
            <a:r>
              <a:rPr lang="en-US" altLang="en-US" sz="2400" i="1" dirty="0">
                <a:solidFill>
                  <a:srgbClr val="FFCC66"/>
                </a:solidFill>
              </a:rPr>
              <a:t>Halting(M,I)</a:t>
            </a:r>
            <a:r>
              <a:rPr lang="en-US" sz="2400" noProof="0" dirty="0">
                <a:solidFill>
                  <a:srgbClr val="FFFFFF"/>
                </a:solidFill>
              </a:rPr>
              <a:t>,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uLnTx/>
              <a:uFillTx/>
            </a:endParaRPr>
          </a:p>
          <a:p>
            <a:pPr algn="ctr">
              <a:defRPr/>
            </a:pPr>
            <a:r>
              <a:rPr lang="en-US" sz="2400" dirty="0">
                <a:solidFill>
                  <a:srgbClr val="FFFFFF"/>
                </a:solidFill>
              </a:rPr>
              <a:t>then you could compute </a:t>
            </a:r>
            <a:r>
              <a:rPr lang="en-CA" sz="2400" i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P</a:t>
            </a:r>
            <a:r>
              <a:rPr lang="en-CA" sz="2400" i="1" baseline="-25000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hard</a:t>
            </a:r>
            <a:r>
              <a:rPr lang="en-CA" sz="2400" i="1" baseline="-25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 </a:t>
            </a:r>
            <a:r>
              <a:rPr lang="en-US" sz="2400" dirty="0">
                <a:solidFill>
                  <a:srgbClr val="FFFFFF"/>
                </a:solidFill>
              </a:rPr>
              <a:t>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</a:rPr>
              <a:t>But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</a:rPr>
              <a:t> you can’t.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FFFFFF"/>
                </a:solidFill>
              </a:rPr>
              <a:t>S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</a:rPr>
              <a:t>o you can’t.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uLnTx/>
              <a:uFillTx/>
            </a:endParaRPr>
          </a:p>
        </p:txBody>
      </p:sp>
      <p:sp>
        <p:nvSpPr>
          <p:cNvPr id="13" name="AutoShape 37">
            <a:extLst>
              <a:ext uri="{FF2B5EF4-FFF2-40B4-BE49-F238E27FC236}">
                <a16:creationId xmlns:a16="http://schemas.microsoft.com/office/drawing/2014/main" id="{8DBFB54B-4B81-4234-848F-012669F1E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640138"/>
            <a:ext cx="4735374" cy="1981200"/>
          </a:xfrm>
          <a:prstGeom prst="wedgeRoundRectCallout">
            <a:avLst>
              <a:gd name="adj1" fmla="val -63593"/>
              <a:gd name="adj2" fmla="val -42290"/>
              <a:gd name="adj3" fmla="val 16667"/>
            </a:avLst>
          </a:prstGeom>
          <a:noFill/>
          <a:ln w="12700">
            <a:solidFill>
              <a:schemeClr val="accent4"/>
            </a:solidFill>
            <a:miter lim="800000"/>
            <a:headEnd/>
            <a:tailEnd/>
          </a:ln>
        </p:spPr>
        <p:txBody>
          <a:bodyPr/>
          <a:lstStyle/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</a:rPr>
              <a:t>To solve </a:t>
            </a:r>
            <a:r>
              <a:rPr lang="en-CA" sz="2400" i="1" dirty="0" err="1">
                <a:solidFill>
                  <a:srgbClr val="FFC000"/>
                </a:solidFill>
                <a:sym typeface="Symbol" pitchFamily="18" charset="2"/>
              </a:rPr>
              <a:t>P</a:t>
            </a:r>
            <a:r>
              <a:rPr lang="en-CA" sz="2400" i="1" baseline="-25000" dirty="0" err="1">
                <a:solidFill>
                  <a:srgbClr val="FFC000"/>
                </a:solidFill>
                <a:sym typeface="Symbol" pitchFamily="18" charset="2"/>
              </a:rPr>
              <a:t>hard</a:t>
            </a:r>
            <a:r>
              <a:rPr lang="en-CA" sz="2400" i="1" dirty="0">
                <a:solidFill>
                  <a:srgbClr val="FFC000"/>
                </a:solidFill>
                <a:sym typeface="Symbol" pitchFamily="18" charset="2"/>
              </a:rPr>
              <a:t>(</a:t>
            </a:r>
            <a:r>
              <a:rPr lang="en-US" sz="2400" i="1" dirty="0">
                <a:solidFill>
                  <a:srgbClr val="FFCC66"/>
                </a:solidFill>
              </a:rPr>
              <a:t>“M”</a:t>
            </a:r>
            <a:r>
              <a:rPr lang="en-CA" sz="2400" i="1" dirty="0">
                <a:solidFill>
                  <a:srgbClr val="FFC000"/>
                </a:solidFill>
                <a:sym typeface="Symbol" pitchFamily="18" charset="2"/>
              </a:rPr>
              <a:t>)</a:t>
            </a:r>
            <a:r>
              <a:rPr lang="en-US" sz="2400" dirty="0">
                <a:solidFill>
                  <a:srgbClr val="FFFFFF"/>
                </a:solidFill>
                <a:sym typeface="Symbol" pitchFamily="18" charset="2"/>
              </a:rPr>
              <a:t>: </a:t>
            </a:r>
            <a:r>
              <a:rPr lang="en-US" sz="2400" dirty="0">
                <a:solidFill>
                  <a:srgbClr val="FFFFFF"/>
                </a:solidFill>
              </a:rPr>
              <a:t> </a:t>
            </a:r>
          </a:p>
          <a:p>
            <a:pPr marL="342900" indent="-342900" algn="l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Use </a:t>
            </a:r>
            <a:r>
              <a:rPr lang="en-US" altLang="en-US" sz="2400" i="1" dirty="0">
                <a:solidFill>
                  <a:srgbClr val="FFCC66"/>
                </a:solidFill>
              </a:rPr>
              <a:t>Halting(M,</a:t>
            </a:r>
            <a:r>
              <a:rPr lang="en-US" sz="2400" i="1" dirty="0">
                <a:solidFill>
                  <a:srgbClr val="FFCC66"/>
                </a:solidFill>
              </a:rPr>
              <a:t>“M”</a:t>
            </a:r>
            <a:r>
              <a:rPr lang="en-US" altLang="en-US" sz="2400" i="1" dirty="0">
                <a:solidFill>
                  <a:srgbClr val="FFCC66"/>
                </a:solidFill>
              </a:rPr>
              <a:t>) </a:t>
            </a:r>
            <a:r>
              <a:rPr lang="en-US" sz="2400" dirty="0">
                <a:solidFill>
                  <a:srgbClr val="FFFFFF"/>
                </a:solidFill>
              </a:rPr>
              <a:t>to assure yourself that </a:t>
            </a:r>
            <a:r>
              <a:rPr lang="en-CA" sz="2400" i="1" dirty="0">
                <a:solidFill>
                  <a:srgbClr val="FFC000"/>
                </a:solidFill>
                <a:sym typeface="Symbol" pitchFamily="18" charset="2"/>
              </a:rPr>
              <a:t>M(</a:t>
            </a:r>
            <a:r>
              <a:rPr lang="en-US" sz="2400" i="1" dirty="0">
                <a:solidFill>
                  <a:srgbClr val="FFCC66"/>
                </a:solidFill>
              </a:rPr>
              <a:t>“M”</a:t>
            </a:r>
            <a:r>
              <a:rPr lang="en-CA" sz="2400" i="1" dirty="0">
                <a:solidFill>
                  <a:srgbClr val="FFC000"/>
                </a:solidFill>
                <a:sym typeface="Symbol" pitchFamily="18" charset="2"/>
              </a:rPr>
              <a:t>)</a:t>
            </a:r>
            <a:r>
              <a:rPr lang="en-US" sz="2400" dirty="0">
                <a:solidFill>
                  <a:srgbClr val="FFFFFF"/>
                </a:solidFill>
              </a:rPr>
              <a:t> will halt.</a:t>
            </a:r>
          </a:p>
          <a:p>
            <a:pPr marL="342900" indent="-342900" algn="l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Run </a:t>
            </a:r>
            <a:r>
              <a:rPr lang="en-CA" sz="2400" i="1" dirty="0">
                <a:solidFill>
                  <a:srgbClr val="FFC000"/>
                </a:solidFill>
                <a:sym typeface="Symbol" pitchFamily="18" charset="2"/>
              </a:rPr>
              <a:t>M(</a:t>
            </a:r>
            <a:r>
              <a:rPr lang="en-US" sz="2400" i="1" dirty="0">
                <a:solidFill>
                  <a:srgbClr val="FFCC66"/>
                </a:solidFill>
              </a:rPr>
              <a:t>“M”</a:t>
            </a:r>
            <a:r>
              <a:rPr lang="en-CA" sz="2400" i="1" dirty="0">
                <a:solidFill>
                  <a:srgbClr val="FFC000"/>
                </a:solidFill>
                <a:sym typeface="Symbol" pitchFamily="18" charset="2"/>
              </a:rPr>
              <a:t>)</a:t>
            </a:r>
            <a:r>
              <a:rPr 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algn="l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Return something different.</a:t>
            </a:r>
          </a:p>
        </p:txBody>
      </p:sp>
      <p:sp>
        <p:nvSpPr>
          <p:cNvPr id="14" name="Rectangle 32">
            <a:extLst>
              <a:ext uri="{FF2B5EF4-FFF2-40B4-BE49-F238E27FC236}">
                <a16:creationId xmlns:a16="http://schemas.microsoft.com/office/drawing/2014/main" id="{2FF2EE18-E2CE-4794-9965-8042E6516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-762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Some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Uncomputable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 Problem</a:t>
            </a:r>
          </a:p>
        </p:txBody>
      </p:sp>
    </p:spTree>
    <p:extLst>
      <p:ext uri="{BB962C8B-B14F-4D97-AF65-F5344CB8AC3E}">
        <p14:creationId xmlns:p14="http://schemas.microsoft.com/office/powerpoint/2010/main" val="1927912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7431 0.77824 L 1.11022E-16 -0.00023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0578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715" y="-389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743 0.77847 L -3.33333E-6 -3.7037E-7 " pathEditMode="relative" rAng="0" ptsTypes="AA">
                                      <p:cBhvr>
                                        <p:cTn id="5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715" y="-389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7803" grpId="0"/>
      <p:bldP spid="20" grpId="0"/>
      <p:bldP spid="20" grpId="1"/>
      <p:bldP spid="16" grpId="0"/>
      <p:bldP spid="12" grpId="0" animBg="1" autoUpdateAnimBg="0"/>
      <p:bldP spid="13" grpId="0" animBg="1" autoUpdateAnimBg="0"/>
      <p:bldP spid="14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grpSp>
        <p:nvGrpSpPr>
          <p:cNvPr id="46085" name="Group 8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46092" name="Oval 9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093" name="Text Box 10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</a:p>
          </p:txBody>
        </p:sp>
      </p:grpSp>
      <p:sp>
        <p:nvSpPr>
          <p:cNvPr id="1057803" name="Text Box 11"/>
          <p:cNvSpPr txBox="1">
            <a:spLocks noChangeArrowheads="1"/>
          </p:cNvSpPr>
          <p:nvPr/>
        </p:nvSpPr>
        <p:spPr bwMode="auto">
          <a:xfrm>
            <a:off x="6751658" y="457200"/>
            <a:ext cx="1926553" cy="46166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</p:spPr>
        <p:txBody>
          <a:bodyPr wrap="none" lIns="274320" rIns="274320">
            <a:spAutoFit/>
          </a:bodyPr>
          <a:lstStyle/>
          <a:p>
            <a:pPr lvl="0" algn="l">
              <a:defRPr/>
            </a:pPr>
            <a:r>
              <a:rPr lang="en-CA" sz="2400" i="1" dirty="0" err="1">
                <a:solidFill>
                  <a:srgbClr val="FFC000"/>
                </a:solidFill>
                <a:sym typeface="Symbol" pitchFamily="18" charset="2"/>
              </a:rPr>
              <a:t>P</a:t>
            </a:r>
            <a:r>
              <a:rPr lang="en-CA" sz="2400" i="1" baseline="-25000" dirty="0" err="1">
                <a:solidFill>
                  <a:srgbClr val="FFC000"/>
                </a:solidFill>
                <a:sym typeface="Symbol" pitchFamily="18" charset="2"/>
              </a:rPr>
              <a:t>hard</a:t>
            </a:r>
            <a:r>
              <a:rPr lang="en-CA" sz="2400" i="1" dirty="0">
                <a:solidFill>
                  <a:srgbClr val="FFC000"/>
                </a:solidFill>
                <a:sym typeface="Symbol" pitchFamily="18" charset="2"/>
              </a:rPr>
              <a:t>(</a:t>
            </a:r>
            <a:r>
              <a:rPr lang="en-US" sz="2400" i="1" dirty="0">
                <a:solidFill>
                  <a:srgbClr val="FFCC66"/>
                </a:solidFill>
              </a:rPr>
              <a:t>“M”</a:t>
            </a:r>
            <a:r>
              <a:rPr lang="en-CA" sz="2400" i="1" dirty="0">
                <a:solidFill>
                  <a:srgbClr val="FFC000"/>
                </a:solidFill>
                <a:sym typeface="Symbol" pitchFamily="18" charset="2"/>
              </a:rPr>
              <a:t>)</a:t>
            </a:r>
            <a:endParaRPr kumimoji="0" lang="en-US" sz="2400" b="0" i="1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7239000" y="809625"/>
            <a:ext cx="2135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Halting(M,I)</a:t>
            </a:r>
          </a:p>
        </p:txBody>
      </p:sp>
      <p:pic>
        <p:nvPicPr>
          <p:cNvPr id="14" name="Picture 1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AC3B351-F351-452B-B144-1C39D5DC5D2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15" name="AutoShape 8">
            <a:extLst>
              <a:ext uri="{FF2B5EF4-FFF2-40B4-BE49-F238E27FC236}">
                <a16:creationId xmlns:a16="http://schemas.microsoft.com/office/drawing/2014/main" id="{A9A176E8-AB67-43C2-9838-6882650E8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059" y="1698695"/>
            <a:ext cx="8145506" cy="2074639"/>
          </a:xfrm>
          <a:prstGeom prst="wedgeRectCallout">
            <a:avLst>
              <a:gd name="adj1" fmla="val -51514"/>
              <a:gd name="adj2" fmla="val -50149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en-CA" altLang="en-US" sz="2400" dirty="0"/>
              <a:t>Here is another </a:t>
            </a:r>
            <a:r>
              <a:rPr lang="en-CA" altLang="en-US" sz="2400" dirty="0" err="1"/>
              <a:t>uncomputable</a:t>
            </a:r>
            <a:r>
              <a:rPr lang="en-CA" altLang="en-US" sz="2400" dirty="0"/>
              <a:t> problem.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  <a:p>
            <a:pPr marL="342900" lvl="0" indent="-342900" eaLnBrk="1" hangingPunct="1">
              <a:spcBef>
                <a:spcPct val="0"/>
              </a:spcBef>
            </a:pPr>
            <a:r>
              <a:rPr kumimoji="0" lang="en-CA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MathTruth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lang="el-GR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ym typeface="Symbol" panose="05050102010706020507" pitchFamily="18" charset="2"/>
              </a:rPr>
              <a:t> returns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whether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valid in the integers (+,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sz="2400" dirty="0">
                <a:solidFill>
                  <a:srgbClr val="FFFF00"/>
                </a:solidFill>
                <a:latin typeface="Times New Roman"/>
              </a:rPr>
              <a:t>Hugely Expressive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is Predicate sentence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i="1" noProof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Halt(</a:t>
            </a:r>
            <a:r>
              <a:rPr lang="en-US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M,I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400" i="1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(I) halts”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i="1" dirty="0" err="1">
                <a:solidFill>
                  <a:srgbClr val="FFC000"/>
                </a:solidFill>
              </a:rPr>
              <a:t>MathTruth</a:t>
            </a:r>
            <a:r>
              <a:rPr lang="en-CA" altLang="en-US" sz="2400" i="1" dirty="0">
                <a:solidFill>
                  <a:srgbClr val="FFC000"/>
                </a:solidFill>
              </a:rPr>
              <a:t>(</a:t>
            </a:r>
            <a:r>
              <a:rPr lang="en-US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Halt(M,I))</a:t>
            </a:r>
            <a:r>
              <a:rPr lang="en-CA" altLang="en-US" sz="2400" dirty="0">
                <a:sym typeface="Symbol" panose="05050102010706020507" pitchFamily="18" charset="2"/>
              </a:rPr>
              <a:t> returns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whether </a:t>
            </a:r>
            <a:r>
              <a:rPr lang="en-CA" altLang="en-US" sz="2400" i="1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400" i="1" dirty="0">
                <a:solidFill>
                  <a:srgbClr val="FFC000"/>
                </a:solidFill>
              </a:rPr>
              <a:t>(I)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halts.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Text Box 11">
            <a:extLst>
              <a:ext uri="{FF2B5EF4-FFF2-40B4-BE49-F238E27FC236}">
                <a16:creationId xmlns:a16="http://schemas.microsoft.com/office/drawing/2014/main" id="{97082FEB-324F-4FCC-9A2F-79AA27B9A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9244" y="1366837"/>
            <a:ext cx="223779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eaLnBrk="1" hangingPunct="1">
              <a:spcBef>
                <a:spcPct val="0"/>
              </a:spcBef>
              <a:defRPr/>
            </a:pPr>
            <a:r>
              <a:rPr lang="en-CA" altLang="en-US" sz="2400" i="1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MathTruth</a:t>
            </a:r>
            <a:r>
              <a:rPr lang="en-CA" altLang="en-US" sz="2400" i="1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l-GR" altLang="en-US" sz="2400" i="1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1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CC66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ectangle 32">
            <a:extLst>
              <a:ext uri="{FF2B5EF4-FFF2-40B4-BE49-F238E27FC236}">
                <a16:creationId xmlns:a16="http://schemas.microsoft.com/office/drawing/2014/main" id="{6D3FF1C9-32A5-4866-8A31-EA2B8E0E5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Halting &amp;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uLnTx/>
                <a:uFillTx/>
                <a:cs typeface="Times New Roman" panose="02020603050405020304" pitchFamily="18" charset="0"/>
              </a:rPr>
              <a:t>MathTruth</a:t>
            </a:r>
            <a:endParaRPr kumimoji="0" lang="en-US" sz="360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uLnTx/>
              <a:uFillTx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4518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4305 0.1081 L -2.22222E-6 -3.7037E-7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153" y="-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/>
      <p:bldP spid="19" grpId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AutoShape 55">
            <a:extLst>
              <a:ext uri="{FF2B5EF4-FFF2-40B4-BE49-F238E27FC236}">
                <a16:creationId xmlns:a16="http://schemas.microsoft.com/office/drawing/2014/main" id="{3023D08B-6729-420B-9C6D-8B632A84A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8130" y="2856044"/>
            <a:ext cx="3508270" cy="2858956"/>
          </a:xfrm>
          <a:prstGeom prst="wedgeRoundRectCallout">
            <a:avLst>
              <a:gd name="adj1" fmla="val -68104"/>
              <a:gd name="adj2" fmla="val 1684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sentence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in every 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within which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true,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there is a proof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 our proof system.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70DF850-EB81-4550-8519-461A848E0010}"/>
              </a:ext>
            </a:extLst>
          </p:cNvPr>
          <p:cNvGrpSpPr/>
          <p:nvPr/>
        </p:nvGrpSpPr>
        <p:grpSpPr>
          <a:xfrm>
            <a:off x="5336991" y="2819400"/>
            <a:ext cx="3635848" cy="1206500"/>
            <a:chOff x="5419252" y="5727700"/>
            <a:chExt cx="3635848" cy="1206500"/>
          </a:xfrm>
        </p:grpSpPr>
        <p:pic>
          <p:nvPicPr>
            <p:cNvPr id="35" name="Picture 7">
              <a:extLst>
                <a:ext uri="{FF2B5EF4-FFF2-40B4-BE49-F238E27FC236}">
                  <a16:creationId xmlns:a16="http://schemas.microsoft.com/office/drawing/2014/main" id="{E32F32FF-6A81-4C47-86B9-D22175E239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8001000" y="5727700"/>
              <a:ext cx="1054100" cy="1054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" name="Text Box 21">
              <a:extLst>
                <a:ext uri="{FF2B5EF4-FFF2-40B4-BE49-F238E27FC236}">
                  <a16:creationId xmlns:a16="http://schemas.microsoft.com/office/drawing/2014/main" id="{43D466DB-22A5-466E-A436-52D0D5D11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9252" y="6103203"/>
              <a:ext cx="258174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Gödel’s</a:t>
              </a:r>
              <a:b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</a:b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Completeness Theorem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1929</a:t>
              </a:r>
            </a:p>
          </p:txBody>
        </p:sp>
      </p:grpSp>
      <p:sp>
        <p:nvSpPr>
          <p:cNvPr id="38" name="AutoShape 35">
            <a:extLst>
              <a:ext uri="{FF2B5EF4-FFF2-40B4-BE49-F238E27FC236}">
                <a16:creationId xmlns:a16="http://schemas.microsoft.com/office/drawing/2014/main" id="{06973127-8A7E-4A47-AE44-9E9072D11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6248400"/>
            <a:ext cx="2008438" cy="487842"/>
          </a:xfrm>
          <a:prstGeom prst="wedgeRoundRectCallout">
            <a:avLst>
              <a:gd name="adj1" fmla="val 21941"/>
              <a:gd name="adj2" fmla="val -59466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Sound great!</a:t>
            </a:r>
          </a:p>
        </p:txBody>
      </p:sp>
      <p:sp>
        <p:nvSpPr>
          <p:cNvPr id="39" name="AutoShape 35">
            <a:extLst>
              <a:ext uri="{FF2B5EF4-FFF2-40B4-BE49-F238E27FC236}">
                <a16:creationId xmlns:a16="http://schemas.microsoft.com/office/drawing/2014/main" id="{F21372FD-FB41-412F-9328-333EB3967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219401"/>
            <a:ext cx="3257839" cy="1652456"/>
          </a:xfrm>
          <a:prstGeom prst="wedgeRoundRectCallout">
            <a:avLst>
              <a:gd name="adj1" fmla="val 21941"/>
              <a:gd name="adj2" fmla="val -59466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 problem.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integers (+,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anose="05050102010706020507" pitchFamily="18" charset="2"/>
                <a:ea typeface="+mn-ea"/>
                <a:cs typeface="+mn-cs"/>
              </a:rPr>
              <a:t>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model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within which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true.</a:t>
            </a:r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77FC0720-010A-4951-84E7-DBBC5F67A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8" y="1905000"/>
            <a:ext cx="7696202" cy="463918"/>
          </a:xfrm>
          <a:prstGeom prst="wedgeRoundRectCallout">
            <a:avLst>
              <a:gd name="adj1" fmla="val -51870"/>
              <a:gd name="adj2" fmla="val 40480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Mathematicians have been trying to do this since the Greeks.</a:t>
            </a:r>
          </a:p>
        </p:txBody>
      </p:sp>
      <p:grpSp>
        <p:nvGrpSpPr>
          <p:cNvPr id="43" name="Group 29">
            <a:extLst>
              <a:ext uri="{FF2B5EF4-FFF2-40B4-BE49-F238E27FC236}">
                <a16:creationId xmlns:a16="http://schemas.microsoft.com/office/drawing/2014/main" id="{89528E7F-C98F-47A8-89DB-17047C638A1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533400"/>
            <a:ext cx="1223454" cy="1239990"/>
            <a:chOff x="2065" y="1551"/>
            <a:chExt cx="1628" cy="1988"/>
          </a:xfrm>
        </p:grpSpPr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EBE449B3-349A-4F06-8F67-CC096A936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DE7F7A21-4D5F-465B-9A6C-F2DB5F14B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EBA7CEB8-77EE-4007-B021-A6E3C5485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F7CD4BFF-A4B7-4DAD-B170-7B68CDE41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6A328840-21CD-41AC-BC82-598ED8FDC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9614FF25-7803-4E55-AC8E-9E019E72D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7E2C6D9B-61BA-461E-AAF7-A106209C2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ED795FF9-E391-444F-844C-C8B4F1847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3604DC50-568E-47FC-A580-753A48722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0269B8C9-BC3C-407D-813A-7D89F5273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DFD7C1F2-7238-4B9C-A14D-CFBEC08AE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D3C25CCB-AD80-48D5-B8ED-4CE13B61A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7DC93AD1-B03D-4824-B569-E410DB43B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 43">
              <a:extLst>
                <a:ext uri="{FF2B5EF4-FFF2-40B4-BE49-F238E27FC236}">
                  <a16:creationId xmlns:a16="http://schemas.microsoft.com/office/drawing/2014/main" id="{25A1DB6B-AE76-4C58-AE36-50B1631E4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Freeform 44">
              <a:extLst>
                <a:ext uri="{FF2B5EF4-FFF2-40B4-BE49-F238E27FC236}">
                  <a16:creationId xmlns:a16="http://schemas.microsoft.com/office/drawing/2014/main" id="{37407940-B94E-4EFC-B362-61E52AE5B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 45">
              <a:extLst>
                <a:ext uri="{FF2B5EF4-FFF2-40B4-BE49-F238E27FC236}">
                  <a16:creationId xmlns:a16="http://schemas.microsoft.com/office/drawing/2014/main" id="{7E932835-835C-4C02-A747-9A567720F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Freeform 46">
              <a:extLst>
                <a:ext uri="{FF2B5EF4-FFF2-40B4-BE49-F238E27FC236}">
                  <a16:creationId xmlns:a16="http://schemas.microsoft.com/office/drawing/2014/main" id="{4A03A430-CC3D-46A2-835E-9508D424C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1" name="AutoShape 35">
            <a:extLst>
              <a:ext uri="{FF2B5EF4-FFF2-40B4-BE49-F238E27FC236}">
                <a16:creationId xmlns:a16="http://schemas.microsoft.com/office/drawing/2014/main" id="{EBB8BA8D-FBFD-408D-A27F-2B91D1A65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5974" y="533400"/>
            <a:ext cx="3715026" cy="1314210"/>
          </a:xfrm>
          <a:prstGeom prst="wedgeRoundRectCallout">
            <a:avLst>
              <a:gd name="adj1" fmla="val 54462"/>
              <a:gd name="adj2" fmla="val -17471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In this way, can we prove every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/>
              <a:t> that is true 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about the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?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5A326CE6-6066-4EA2-8F76-D8E2892DDA3D}"/>
              </a:ext>
            </a:extLst>
          </p:cNvPr>
          <p:cNvGrpSpPr/>
          <p:nvPr/>
        </p:nvGrpSpPr>
        <p:grpSpPr>
          <a:xfrm>
            <a:off x="4369158" y="1321158"/>
            <a:ext cx="3733800" cy="461665"/>
            <a:chOff x="4369158" y="1321158"/>
            <a:chExt cx="3733800" cy="461665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DE799043-E25F-4E41-8A77-8AFB6D0DD643}"/>
                </a:ext>
              </a:extLst>
            </p:cNvPr>
            <p:cNvSpPr/>
            <p:nvPr/>
          </p:nvSpPr>
          <p:spPr bwMode="auto">
            <a:xfrm>
              <a:off x="4648200" y="1383212"/>
              <a:ext cx="3048000" cy="373619"/>
            </a:xfrm>
            <a:prstGeom prst="rect">
              <a:avLst/>
            </a:prstGeom>
            <a:solidFill>
              <a:srgbClr val="000066"/>
            </a:solidFill>
            <a:ln w="3810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6DF978B7-BE75-457C-8B26-760D371BFE5C}"/>
                </a:ext>
              </a:extLst>
            </p:cNvPr>
            <p:cNvSpPr/>
            <p:nvPr/>
          </p:nvSpPr>
          <p:spPr>
            <a:xfrm>
              <a:off x="4369158" y="1321158"/>
              <a:ext cx="37338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lang="en-US" altLang="en-US" sz="2400" dirty="0"/>
                <a:t>within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 </a:t>
              </a:r>
              <a:r>
                <a:rPr lang="en-US" sz="2400" dirty="0">
                  <a:solidFill>
                    <a:srgbClr val="66FF66"/>
                  </a:solidFill>
                </a:rPr>
                <a:t>integers (+,</a:t>
              </a:r>
              <a:r>
                <a:rPr lang="en-US" sz="2400" dirty="0">
                  <a:solidFill>
                    <a:srgbClr val="66FF66"/>
                  </a:solidFill>
                  <a:latin typeface="Symbol" panose="05050102010706020507" pitchFamily="18" charset="2"/>
                </a:rPr>
                <a:t></a:t>
              </a:r>
              <a:r>
                <a:rPr lang="en-US" sz="2400" dirty="0">
                  <a:solidFill>
                    <a:srgbClr val="66FF66"/>
                  </a:solidFill>
                </a:rPr>
                <a:t>)</a:t>
              </a:r>
              <a:r>
                <a:rPr lang="en-US" sz="2400" dirty="0"/>
                <a:t>?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</a:p>
          </p:txBody>
        </p:sp>
      </p:grpSp>
      <p:sp>
        <p:nvSpPr>
          <p:cNvPr id="64" name="Rectangle 2">
            <a:extLst>
              <a:ext uri="{FF2B5EF4-FFF2-40B4-BE49-F238E27FC236}">
                <a16:creationId xmlns:a16="http://schemas.microsoft.com/office/drawing/2014/main" id="{DAC23217-50F2-4888-94F7-8EEB13C4ECE6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7281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8" grpId="0" animBg="1"/>
      <p:bldP spid="39" grpId="0" animBg="1"/>
      <p:bldP spid="31" grpId="0" animBg="1"/>
      <p:bldP spid="41" grpId="0" animBg="1"/>
      <p:bldP spid="6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1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63940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2322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rgbClr val="FF5050"/>
                  </a:solidFill>
                  <a:effectLst/>
                </a:rPr>
                <a:t>Computable</a:t>
              </a:r>
            </a:p>
          </p:txBody>
        </p:sp>
      </p:grpSp>
      <p:sp>
        <p:nvSpPr>
          <p:cNvPr id="12" name="Text Box 20"/>
          <p:cNvSpPr txBox="1">
            <a:spLocks noChangeArrowheads="1"/>
          </p:cNvSpPr>
          <p:nvPr/>
        </p:nvSpPr>
        <p:spPr bwMode="auto">
          <a:xfrm>
            <a:off x="4495800" y="1295400"/>
            <a:ext cx="4761881" cy="5262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A Computable Problem: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/>
              <a:t>Given a multi-variable </a:t>
            </a:r>
            <a:br>
              <a:rPr lang="en-US" altLang="en-US" sz="2400" dirty="0"/>
            </a:br>
            <a:r>
              <a:rPr lang="en-US" altLang="en-US" sz="2400" dirty="0"/>
              <a:t>  polynomial </a:t>
            </a:r>
            <a:r>
              <a:rPr lang="en-US" altLang="en-US" sz="2400" dirty="0">
                <a:solidFill>
                  <a:srgbClr val="00FF00"/>
                </a:solidFill>
              </a:rPr>
              <a:t>P</a:t>
            </a:r>
            <a:r>
              <a:rPr lang="en-US" altLang="en-US" sz="2400" dirty="0"/>
              <a:t> </a:t>
            </a:r>
            <a:r>
              <a:rPr lang="en-US" altLang="en-US" sz="2400" dirty="0" err="1"/>
              <a:t>eg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00FF00"/>
                </a:solidFill>
              </a:rPr>
              <a:t>x</a:t>
            </a:r>
            <a:r>
              <a:rPr lang="en-US" altLang="en-US" sz="2400" baseline="30000" dirty="0">
                <a:solidFill>
                  <a:srgbClr val="00FF00"/>
                </a:solidFill>
              </a:rPr>
              <a:t>2</a:t>
            </a:r>
            <a:r>
              <a:rPr lang="en-US" altLang="en-US" sz="2400" dirty="0">
                <a:solidFill>
                  <a:srgbClr val="00FF00"/>
                </a:solidFill>
              </a:rPr>
              <a:t>y</a:t>
            </a:r>
            <a:r>
              <a:rPr lang="en-US" altLang="en-US" sz="2400" baseline="30000" dirty="0">
                <a:solidFill>
                  <a:srgbClr val="00FF00"/>
                </a:solidFill>
              </a:rPr>
              <a:t>3 </a:t>
            </a:r>
            <a:r>
              <a:rPr lang="en-US" altLang="en-US" sz="2400" dirty="0">
                <a:solidFill>
                  <a:srgbClr val="00FF00"/>
                </a:solidFill>
              </a:rPr>
              <a:t>+ ...</a:t>
            </a:r>
            <a:r>
              <a:rPr lang="en-US" altLang="en-US" sz="2400" baseline="30000" dirty="0">
                <a:solidFill>
                  <a:srgbClr val="00FF00"/>
                </a:solidFill>
              </a:rPr>
              <a:t> </a:t>
            </a:r>
            <a:endParaRPr lang="en-US" altLang="en-US" sz="2400" dirty="0">
              <a:solidFill>
                <a:srgbClr val="00FF00"/>
              </a:solidFill>
            </a:endParaRP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/>
              <a:t> an integer setting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/>
              <a:t> of the </a:t>
            </a:r>
            <a:br>
              <a:rPr lang="en-US" altLang="en-US" sz="2400" dirty="0"/>
            </a:br>
            <a:r>
              <a:rPr lang="en-US" altLang="en-US" sz="2400" dirty="0"/>
              <a:t>  variables eg </a:t>
            </a:r>
            <a:r>
              <a:rPr lang="en-US" altLang="en-US" sz="2400" dirty="0">
                <a:solidFill>
                  <a:srgbClr val="FF0000"/>
                </a:solidFill>
              </a:rPr>
              <a:t>x=34325</a:t>
            </a:r>
            <a:r>
              <a:rPr lang="en-US" altLang="en-US" sz="2400" dirty="0"/>
              <a:t>, </a:t>
            </a:r>
            <a:r>
              <a:rPr lang="en-US" altLang="en-US" sz="2400" dirty="0">
                <a:solidFill>
                  <a:srgbClr val="FF0000"/>
                </a:solidFill>
              </a:rPr>
              <a:t>y=304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00FF00"/>
                </a:solidFill>
              </a:rPr>
              <a:t>P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</a:rPr>
              <a:t> “</a:t>
            </a:r>
            <a:r>
              <a:rPr lang="en-US" altLang="en-US" sz="2400" dirty="0">
                <a:solidFill>
                  <a:srgbClr val="00FF00"/>
                </a:solidFill>
              </a:rPr>
              <a:t>P(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00FF00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 = 0”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Algorithm: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Multiply and sum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An </a:t>
            </a:r>
            <a:r>
              <a:rPr lang="en-US" altLang="en-US" sz="2400" dirty="0" err="1">
                <a:solidFill>
                  <a:schemeClr val="tx2"/>
                </a:solidFill>
              </a:rPr>
              <a:t>Uncomputable</a:t>
            </a:r>
            <a:r>
              <a:rPr lang="en-US" altLang="en-US" sz="2400" dirty="0">
                <a:solidFill>
                  <a:schemeClr val="tx2"/>
                </a:solidFill>
              </a:rPr>
              <a:t> Problem:</a:t>
            </a:r>
          </a:p>
          <a:p>
            <a:pPr>
              <a:spcBef>
                <a:spcPct val="0"/>
              </a:spcBef>
              <a:buNone/>
            </a:pPr>
            <a:r>
              <a:rPr lang="en-US" altLang="en-US" sz="2400" dirty="0"/>
              <a:t>    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00FF00"/>
                </a:solidFill>
              </a:rPr>
              <a:t>P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00"/>
                </a:solidFill>
                <a:latin typeface="+mj-lt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00FF00"/>
                </a:solidFill>
              </a:rPr>
              <a:t>P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>
              <a:spcBef>
                <a:spcPct val="0"/>
              </a:spcBef>
              <a:buNone/>
            </a:pPr>
            <a:r>
              <a:rPr lang="en-US" altLang="en-US" sz="2400" dirty="0"/>
              <a:t>        ie is </a:t>
            </a:r>
            <a:r>
              <a:rPr lang="en-US" altLang="en-US" sz="2400" dirty="0">
                <a:solidFill>
                  <a:srgbClr val="00FF00"/>
                </a:solidFill>
              </a:rPr>
              <a:t>P</a:t>
            </a:r>
            <a:r>
              <a:rPr lang="en-US" altLang="en-US" sz="2400" dirty="0"/>
              <a:t> satisfiable?</a:t>
            </a:r>
          </a:p>
          <a:p>
            <a:pPr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Search Space:</a:t>
            </a:r>
            <a:br>
              <a:rPr lang="en-US" altLang="en-US" sz="2400" dirty="0"/>
            </a:br>
            <a:r>
              <a:rPr lang="en-US" altLang="en-US" sz="2400" dirty="0"/>
              <a:t>   # of 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/>
              <a:t> to consider is infinite.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10" name="Rectangle 2"/>
          <p:cNvSpPr>
            <a:spLocks noChangeArrowheads="1"/>
          </p:cNvSpPr>
          <p:nvPr/>
        </p:nvSpPr>
        <p:spPr bwMode="auto">
          <a:xfrm>
            <a:off x="757853" y="-99392"/>
            <a:ext cx="7650651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altLang="en-US" sz="36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3600" dirty="0">
                <a:solidFill>
                  <a:schemeClr val="tx2"/>
                </a:solidFill>
              </a:rPr>
              <a:t>Witness </a:t>
            </a:r>
            <a:r>
              <a:rPr lang="el-GR" altLang="en-US" sz="3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altLang="en-US" sz="3600" dirty="0">
                <a:solidFill>
                  <a:schemeClr val="tx2"/>
                </a:solidFill>
              </a:rPr>
              <a:t>Acceptable &amp; NP</a:t>
            </a:r>
            <a:endParaRPr lang="en-CA" altLang="en-US" sz="3600" dirty="0">
              <a:solidFill>
                <a:schemeClr val="tx2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687101C-8947-4D7E-A1A1-728CBC4AA750}"/>
              </a:ext>
            </a:extLst>
          </p:cNvPr>
          <p:cNvGrpSpPr>
            <a:grpSpLocks/>
          </p:cNvGrpSpPr>
          <p:nvPr/>
        </p:nvGrpSpPr>
        <p:grpSpPr bwMode="auto">
          <a:xfrm>
            <a:off x="765925" y="4242391"/>
            <a:ext cx="1977275" cy="2588625"/>
            <a:chOff x="302" y="1513"/>
            <a:chExt cx="1253" cy="1613"/>
          </a:xfrm>
        </p:grpSpPr>
        <p:pic>
          <p:nvPicPr>
            <p:cNvPr id="16" name="Picture 16" descr="Alan_Turing">
              <a:extLst>
                <a:ext uri="{FF2B5EF4-FFF2-40B4-BE49-F238E27FC236}">
                  <a16:creationId xmlns:a16="http://schemas.microsoft.com/office/drawing/2014/main" id="{8D4239DC-4AAA-4AF5-BC4E-36947E4940A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885" r="8572" b="990"/>
            <a:stretch/>
          </p:blipFill>
          <p:spPr bwMode="auto">
            <a:xfrm>
              <a:off x="336" y="1513"/>
              <a:ext cx="1154" cy="15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Rectangle 18">
              <a:extLst>
                <a:ext uri="{FF2B5EF4-FFF2-40B4-BE49-F238E27FC236}">
                  <a16:creationId xmlns:a16="http://schemas.microsoft.com/office/drawing/2014/main" id="{B753A74E-8470-4A12-87A3-08199733B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" y="2874"/>
              <a:ext cx="125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Turing (1936)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9E4D875-0DB9-4354-AAD9-E2339CF366DA}"/>
              </a:ext>
            </a:extLst>
          </p:cNvPr>
          <p:cNvGrpSpPr/>
          <p:nvPr/>
        </p:nvGrpSpPr>
        <p:grpSpPr>
          <a:xfrm>
            <a:off x="417034" y="1145762"/>
            <a:ext cx="2551048" cy="2511838"/>
            <a:chOff x="417034" y="1145762"/>
            <a:chExt cx="2551048" cy="2511838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E36B43B-89A5-4817-9362-8FF1108DE18C}"/>
                </a:ext>
              </a:extLst>
            </p:cNvPr>
            <p:cNvGrpSpPr/>
            <p:nvPr/>
          </p:nvGrpSpPr>
          <p:grpSpPr>
            <a:xfrm>
              <a:off x="783874" y="1145762"/>
              <a:ext cx="2184208" cy="2511838"/>
              <a:chOff x="783874" y="1145762"/>
              <a:chExt cx="2184208" cy="2511838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64F39A3D-3384-4D2D-A918-BD2A3B1F3E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3874" y="1145762"/>
                <a:ext cx="2184208" cy="2511838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1C010810-3DD0-4D10-B9A8-6AB034C4F71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/>
              <a:srcRect r="13665" b="16667"/>
              <a:stretch/>
            </p:blipFill>
            <p:spPr>
              <a:xfrm>
                <a:off x="850551" y="1766020"/>
                <a:ext cx="388141" cy="228600"/>
              </a:xfrm>
              <a:prstGeom prst="rect">
                <a:avLst/>
              </a:prstGeom>
            </p:spPr>
          </p:pic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2682891A-645D-47C5-9635-16462AE1732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78598" y="2442881"/>
                <a:ext cx="276801" cy="179106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F39467A1-C266-4600-A7B9-4811943C841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/>
              <a:srcRect r="13665" b="16667"/>
              <a:stretch/>
            </p:blipFill>
            <p:spPr>
              <a:xfrm>
                <a:off x="1633983" y="1758880"/>
                <a:ext cx="388141" cy="228600"/>
              </a:xfrm>
              <a:prstGeom prst="rect">
                <a:avLst/>
              </a:prstGeom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5408275A-D512-47B9-A5DA-1825A6AD5AD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/>
              <a:srcRect l="22823" t="1" r="22653" b="8531"/>
              <a:stretch/>
            </p:blipFill>
            <p:spPr>
              <a:xfrm>
                <a:off x="2142774" y="2378115"/>
                <a:ext cx="304800" cy="250449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F2BC493E-BF84-4B73-BEF0-60B59BD6F9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50982" y="1790114"/>
                <a:ext cx="276801" cy="179106"/>
              </a:xfrm>
              <a:prstGeom prst="rect">
                <a:avLst/>
              </a:prstGeom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3DB738A7-7AD7-4D04-823F-8B19F61470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80328" y="3141109"/>
                <a:ext cx="276801" cy="179106"/>
              </a:xfrm>
              <a:prstGeom prst="rect">
                <a:avLst/>
              </a:prstGeom>
            </p:spPr>
          </p:pic>
        </p:grpSp>
        <p:sp>
          <p:nvSpPr>
            <p:cNvPr id="40" name="Rectangle 30">
              <a:extLst>
                <a:ext uri="{FF2B5EF4-FFF2-40B4-BE49-F238E27FC236}">
                  <a16:creationId xmlns:a16="http://schemas.microsoft.com/office/drawing/2014/main" id="{D33D8103-DF71-4866-96C5-E41BD352203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62000" y="1186406"/>
              <a:ext cx="2155688" cy="2471194"/>
            </a:xfrm>
            <a:prstGeom prst="rect">
              <a:avLst/>
            </a:prstGeom>
            <a:noFill/>
            <a:ln w="25400" cap="sq">
              <a:solidFill>
                <a:srgbClr val="00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endParaRPr lang="en-US" altLang="en-US" sz="2000" dirty="0">
                <a:solidFill>
                  <a:srgbClr val="66FF66"/>
                </a:solidFill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D7E8F6D3-64DF-4054-88F0-BF37800C78CE}"/>
                </a:ext>
              </a:extLst>
            </p:cNvPr>
            <p:cNvSpPr/>
            <p:nvPr/>
          </p:nvSpPr>
          <p:spPr>
            <a:xfrm>
              <a:off x="417034" y="1981200"/>
              <a:ext cx="41229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 eaLnBrk="1" hangingPunct="1">
                <a:spcBef>
                  <a:spcPts val="600"/>
                </a:spcBef>
                <a:buNone/>
              </a:pPr>
              <a:r>
                <a:rPr lang="en-US" altLang="en-US" dirty="0">
                  <a:solidFill>
                    <a:srgbClr val="00FF00"/>
                  </a:solidFill>
                </a:rPr>
                <a:t>P</a:t>
              </a: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FABD7644-26CF-4E4C-B234-42FBB05B5677}"/>
              </a:ext>
            </a:extLst>
          </p:cNvPr>
          <p:cNvSpPr/>
          <p:nvPr/>
        </p:nvSpPr>
        <p:spPr>
          <a:xfrm>
            <a:off x="741593" y="3633329"/>
            <a:ext cx="21771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eaLnBrk="1" hangingPunct="1">
              <a:spcBef>
                <a:spcPts val="60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Result=0 or not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0197766-62BC-4F6C-90D6-96D2B0FC7B67}"/>
              </a:ext>
            </a:extLst>
          </p:cNvPr>
          <p:cNvGrpSpPr/>
          <p:nvPr/>
        </p:nvGrpSpPr>
        <p:grpSpPr>
          <a:xfrm>
            <a:off x="447260" y="609600"/>
            <a:ext cx="2470429" cy="584775"/>
            <a:chOff x="447260" y="609600"/>
            <a:chExt cx="2470429" cy="584775"/>
          </a:xfrm>
        </p:grpSpPr>
        <p:grpSp>
          <p:nvGrpSpPr>
            <p:cNvPr id="25" name="Group 33">
              <a:extLst>
                <a:ext uri="{FF2B5EF4-FFF2-40B4-BE49-F238E27FC236}">
                  <a16:creationId xmlns:a16="http://schemas.microsoft.com/office/drawing/2014/main" id="{C9E8B627-6B10-4CCD-ADB6-E8D1D7C41B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9057" y="690009"/>
              <a:ext cx="2118632" cy="422698"/>
              <a:chOff x="261" y="668"/>
              <a:chExt cx="2806" cy="364"/>
            </a:xfrm>
          </p:grpSpPr>
          <p:grpSp>
            <p:nvGrpSpPr>
              <p:cNvPr id="26" name="Group 32">
                <a:extLst>
                  <a:ext uri="{FF2B5EF4-FFF2-40B4-BE49-F238E27FC236}">
                    <a16:creationId xmlns:a16="http://schemas.microsoft.com/office/drawing/2014/main" id="{EDD9D14F-0DA8-4E1A-885F-566ED7D641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1" y="672"/>
                <a:ext cx="2806" cy="354"/>
                <a:chOff x="261" y="672"/>
                <a:chExt cx="2806" cy="354"/>
              </a:xfrm>
            </p:grpSpPr>
            <p:sp>
              <p:nvSpPr>
                <p:cNvPr id="30" name="Text Box 25">
                  <a:extLst>
                    <a:ext uri="{FF2B5EF4-FFF2-40B4-BE49-F238E27FC236}">
                      <a16:creationId xmlns:a16="http://schemas.microsoft.com/office/drawing/2014/main" id="{D777AFC2-2526-4727-9B4F-8C07409151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1" y="672"/>
                  <a:ext cx="989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altLang="en-US" sz="2000" dirty="0">
                      <a:solidFill>
                        <a:srgbClr val="FF0000"/>
                      </a:solidFill>
                    </a:rPr>
                    <a:t> 5</a:t>
                  </a:r>
                </a:p>
              </p:txBody>
            </p:sp>
            <p:sp>
              <p:nvSpPr>
                <p:cNvPr id="31" name="Text Box 26">
                  <a:extLst>
                    <a:ext uri="{FF2B5EF4-FFF2-40B4-BE49-F238E27FC236}">
                      <a16:creationId xmlns:a16="http://schemas.microsoft.com/office/drawing/2014/main" id="{91FDF163-B36F-4B03-A6CE-9E8412B240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54" y="672"/>
                  <a:ext cx="904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altLang="en-US" sz="2000" dirty="0">
                      <a:solidFill>
                        <a:srgbClr val="FF0000"/>
                      </a:solidFill>
                    </a:rPr>
                    <a:t>2</a:t>
                  </a:r>
                </a:p>
              </p:txBody>
            </p:sp>
            <p:sp>
              <p:nvSpPr>
                <p:cNvPr id="32" name="Text Box 27">
                  <a:extLst>
                    <a:ext uri="{FF2B5EF4-FFF2-40B4-BE49-F238E27FC236}">
                      <a16:creationId xmlns:a16="http://schemas.microsoft.com/office/drawing/2014/main" id="{6EE361E6-3AD9-4919-907A-386A3E82EF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163" y="681"/>
                  <a:ext cx="904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altLang="en-US" sz="2000" dirty="0">
                      <a:solidFill>
                        <a:srgbClr val="FF0000"/>
                      </a:solidFill>
                    </a:rPr>
                    <a:t>3</a:t>
                  </a:r>
                </a:p>
              </p:txBody>
            </p:sp>
          </p:grpSp>
          <p:grpSp>
            <p:nvGrpSpPr>
              <p:cNvPr id="27" name="Group 31">
                <a:extLst>
                  <a:ext uri="{FF2B5EF4-FFF2-40B4-BE49-F238E27FC236}">
                    <a16:creationId xmlns:a16="http://schemas.microsoft.com/office/drawing/2014/main" id="{8BDBA000-8FB6-4B36-AF8C-8CB44729CA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9" y="668"/>
                <a:ext cx="2556" cy="364"/>
                <a:chOff x="389" y="668"/>
                <a:chExt cx="2556" cy="364"/>
              </a:xfrm>
            </p:grpSpPr>
            <p:sp>
              <p:nvSpPr>
                <p:cNvPr id="28" name="Rectangle 28">
                  <a:extLst>
                    <a:ext uri="{FF2B5EF4-FFF2-40B4-BE49-F238E27FC236}">
                      <a16:creationId xmlns:a16="http://schemas.microsoft.com/office/drawing/2014/main" id="{AE09024B-9A4C-49C3-934C-B1D45BBAD7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8" y="668"/>
                  <a:ext cx="734" cy="3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715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buClr>
                      <a:srgbClr val="FF0000"/>
                    </a:buClr>
                    <a:defRPr/>
                  </a:pPr>
                  <a:endParaRPr lang="en-US" altLang="en-US" sz="20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9" name="Rectangle 30">
                  <a:extLst>
                    <a:ext uri="{FF2B5EF4-FFF2-40B4-BE49-F238E27FC236}">
                      <a16:creationId xmlns:a16="http://schemas.microsoft.com/office/drawing/2014/main" id="{62CED091-6EA1-413E-A343-B370E37B6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9" y="687"/>
                  <a:ext cx="2556" cy="345"/>
                </a:xfrm>
                <a:prstGeom prst="rect">
                  <a:avLst/>
                </a:prstGeom>
                <a:noFill/>
                <a:ln w="25400" cap="sq">
                  <a:solidFill>
                    <a:srgbClr val="FF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buClr>
                      <a:srgbClr val="FF0000"/>
                    </a:buClr>
                    <a:defRPr/>
                  </a:pPr>
                  <a:endParaRPr lang="en-US" altLang="en-US" sz="2000" dirty="0">
                    <a:solidFill>
                      <a:srgbClr val="FF0000"/>
                    </a:solidFill>
                  </a:endParaRPr>
                </a:p>
              </p:txBody>
            </p:sp>
          </p:grpSp>
        </p:grp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DD825079-0EDF-4EA9-BA30-E1D40195B5D6}"/>
                </a:ext>
              </a:extLst>
            </p:cNvPr>
            <p:cNvSpPr/>
            <p:nvPr/>
          </p:nvSpPr>
          <p:spPr>
            <a:xfrm>
              <a:off x="447260" y="609600"/>
              <a:ext cx="32092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 eaLnBrk="1" hangingPunct="1">
                <a:spcBef>
                  <a:spcPts val="600"/>
                </a:spcBef>
                <a:buNone/>
              </a:pPr>
              <a:r>
                <a:rPr lang="en-US" altLang="en-US" dirty="0">
                  <a:solidFill>
                    <a:srgbClr val="FF0000"/>
                  </a:solidFill>
                </a:rPr>
                <a:t>I</a:t>
              </a:r>
            </a:p>
          </p:txBody>
        </p:sp>
      </p:grpSp>
      <p:grpSp>
        <p:nvGrpSpPr>
          <p:cNvPr id="33" name="Group 24">
            <a:extLst>
              <a:ext uri="{FF2B5EF4-FFF2-40B4-BE49-F238E27FC236}">
                <a16:creationId xmlns:a16="http://schemas.microsoft.com/office/drawing/2014/main" id="{A0676113-8DD1-4134-B83E-E81AA4FE9F74}"/>
              </a:ext>
            </a:extLst>
          </p:cNvPr>
          <p:cNvGrpSpPr>
            <a:grpSpLocks/>
          </p:cNvGrpSpPr>
          <p:nvPr/>
        </p:nvGrpSpPr>
        <p:grpSpPr bwMode="auto">
          <a:xfrm>
            <a:off x="788430" y="2008601"/>
            <a:ext cx="2039352" cy="1725199"/>
            <a:chOff x="239" y="2265"/>
            <a:chExt cx="2932" cy="2163"/>
          </a:xfrm>
        </p:grpSpPr>
        <p:sp>
          <p:nvSpPr>
            <p:cNvPr id="34" name="Text Box 25">
              <a:extLst>
                <a:ext uri="{FF2B5EF4-FFF2-40B4-BE49-F238E27FC236}">
                  <a16:creationId xmlns:a16="http://schemas.microsoft.com/office/drawing/2014/main" id="{67169EEB-D026-4B70-9345-399B04B9B2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" y="2265"/>
              <a:ext cx="1165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 dirty="0">
                  <a:solidFill>
                    <a:srgbClr val="FF0000"/>
                  </a:solidFill>
                </a:rPr>
                <a:t>10</a:t>
              </a:r>
            </a:p>
          </p:txBody>
        </p:sp>
        <p:sp>
          <p:nvSpPr>
            <p:cNvPr id="35" name="Text Box 26">
              <a:extLst>
                <a:ext uri="{FF2B5EF4-FFF2-40B4-BE49-F238E27FC236}">
                  <a16:creationId xmlns:a16="http://schemas.microsoft.com/office/drawing/2014/main" id="{5178DC20-D8FC-4A19-8D58-A00108B99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8" y="2265"/>
              <a:ext cx="1165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 dirty="0">
                  <a:solidFill>
                    <a:srgbClr val="FF0000"/>
                  </a:solidFill>
                </a:rPr>
                <a:t>15</a:t>
              </a:r>
            </a:p>
          </p:txBody>
        </p:sp>
        <p:sp>
          <p:nvSpPr>
            <p:cNvPr id="36" name="Text Box 27">
              <a:extLst>
                <a:ext uri="{FF2B5EF4-FFF2-40B4-BE49-F238E27FC236}">
                  <a16:creationId xmlns:a16="http://schemas.microsoft.com/office/drawing/2014/main" id="{C1E28DE2-C721-4572-B202-07946155F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" y="3926"/>
              <a:ext cx="1165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 dirty="0">
                  <a:solidFill>
                    <a:srgbClr val="FF0000"/>
                  </a:solidFill>
                </a:rPr>
                <a:t>20</a:t>
              </a:r>
            </a:p>
          </p:txBody>
        </p:sp>
        <p:sp>
          <p:nvSpPr>
            <p:cNvPr id="37" name="Text Box 28">
              <a:extLst>
                <a:ext uri="{FF2B5EF4-FFF2-40B4-BE49-F238E27FC236}">
                  <a16:creationId xmlns:a16="http://schemas.microsoft.com/office/drawing/2014/main" id="{38B12E44-E988-4F8A-8C84-3DFDC747B7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" y="3072"/>
              <a:ext cx="1165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 dirty="0">
                  <a:solidFill>
                    <a:srgbClr val="FF0000"/>
                  </a:solidFill>
                </a:rPr>
                <a:t>25</a:t>
              </a:r>
            </a:p>
          </p:txBody>
        </p:sp>
        <p:sp>
          <p:nvSpPr>
            <p:cNvPr id="38" name="Text Box 29">
              <a:extLst>
                <a:ext uri="{FF2B5EF4-FFF2-40B4-BE49-F238E27FC236}">
                  <a16:creationId xmlns:a16="http://schemas.microsoft.com/office/drawing/2014/main" id="{65831E9C-1E40-4D87-8B0A-1F869AC0E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3063"/>
              <a:ext cx="1103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 dirty="0">
                  <a:solidFill>
                    <a:srgbClr val="FF0000"/>
                  </a:solidFill>
                </a:rPr>
                <a:t>-5</a:t>
              </a:r>
            </a:p>
          </p:txBody>
        </p:sp>
        <p:sp>
          <p:nvSpPr>
            <p:cNvPr id="39" name="Text Box 30">
              <a:extLst>
                <a:ext uri="{FF2B5EF4-FFF2-40B4-BE49-F238E27FC236}">
                  <a16:creationId xmlns:a16="http://schemas.microsoft.com/office/drawing/2014/main" id="{2B773318-1285-4E15-8FDE-BAAEDEB8C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0" y="2265"/>
              <a:ext cx="981" cy="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defRPr/>
              </a:pPr>
              <a:r>
                <a:rPr lang="en-US" altLang="en-US" sz="2000" dirty="0">
                  <a:solidFill>
                    <a:srgbClr val="FF0000"/>
                  </a:solidFill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96497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AutoShape 35">
            <a:extLst>
              <a:ext uri="{FF2B5EF4-FFF2-40B4-BE49-F238E27FC236}">
                <a16:creationId xmlns:a16="http://schemas.microsoft.com/office/drawing/2014/main" id="{F31C674D-399C-4D5E-A083-E42DEE83A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5974" y="533400"/>
            <a:ext cx="3715026" cy="1314210"/>
          </a:xfrm>
          <a:prstGeom prst="wedgeRoundRectCallout">
            <a:avLst>
              <a:gd name="adj1" fmla="val 54462"/>
              <a:gd name="adj2" fmla="val -17471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In this way, can we prove every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/>
              <a:t> that is true 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about the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?</a:t>
            </a:r>
          </a:p>
        </p:txBody>
      </p: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35">
            <a:extLst>
              <a:ext uri="{FF2B5EF4-FFF2-40B4-BE49-F238E27FC236}">
                <a16:creationId xmlns:a16="http://schemas.microsoft.com/office/drawing/2014/main" id="{06973127-8A7E-4A47-AE44-9E9072D11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4964" y="4206765"/>
            <a:ext cx="1995715" cy="1190731"/>
          </a:xfrm>
          <a:prstGeom prst="wedgeRoundRectCallout">
            <a:avLst>
              <a:gd name="adj1" fmla="val 21941"/>
              <a:gd name="adj2" fmla="val -59466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Really?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What are the limitations?</a:t>
            </a: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351199B6-B398-499B-88DC-D766D8CD5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6021" y="5561467"/>
            <a:ext cx="2133600" cy="839333"/>
          </a:xfrm>
          <a:prstGeom prst="wedgeRoundRectCallout">
            <a:avLst>
              <a:gd name="adj1" fmla="val 21941"/>
              <a:gd name="adj2" fmla="val -59466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Are there more limitations?</a:t>
            </a:r>
          </a:p>
        </p:txBody>
      </p:sp>
      <p:sp>
        <p:nvSpPr>
          <p:cNvPr id="41" name="AutoShape 55">
            <a:extLst>
              <a:ext uri="{FF2B5EF4-FFF2-40B4-BE49-F238E27FC236}">
                <a16:creationId xmlns:a16="http://schemas.microsoft.com/office/drawing/2014/main" id="{6D0EA92B-6FB8-41EE-8763-134F8C867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9114" y="5790067"/>
            <a:ext cx="2271486" cy="839333"/>
          </a:xfrm>
          <a:prstGeom prst="wedgeRoundRectCallout">
            <a:avLst>
              <a:gd name="adj1" fmla="val -61075"/>
              <a:gd name="adj2" fmla="val -47134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Yes a very bad limitation.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025AB66-0DAF-474C-A2CB-137596B1E819}"/>
              </a:ext>
            </a:extLst>
          </p:cNvPr>
          <p:cNvGrpSpPr/>
          <p:nvPr/>
        </p:nvGrpSpPr>
        <p:grpSpPr>
          <a:xfrm>
            <a:off x="5336991" y="2819400"/>
            <a:ext cx="3635848" cy="1206500"/>
            <a:chOff x="5419252" y="5727700"/>
            <a:chExt cx="3635848" cy="1206500"/>
          </a:xfrm>
        </p:grpSpPr>
        <p:pic>
          <p:nvPicPr>
            <p:cNvPr id="43" name="Picture 7">
              <a:extLst>
                <a:ext uri="{FF2B5EF4-FFF2-40B4-BE49-F238E27FC236}">
                  <a16:creationId xmlns:a16="http://schemas.microsoft.com/office/drawing/2014/main" id="{6BBD64EF-6B6D-475A-8036-47C7BCD2AC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8001000" y="5727700"/>
              <a:ext cx="1054100" cy="1054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" name="Text Box 21">
              <a:extLst>
                <a:ext uri="{FF2B5EF4-FFF2-40B4-BE49-F238E27FC236}">
                  <a16:creationId xmlns:a16="http://schemas.microsoft.com/office/drawing/2014/main" id="{0DE282B8-3C6B-4DF7-BD1F-DF18656E96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9252" y="6103203"/>
              <a:ext cx="258174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None/>
              </a:pPr>
              <a:r>
                <a:rPr lang="en-CA" altLang="en-US" sz="1600" dirty="0">
                  <a:sym typeface="Wingdings" panose="05000000000000000000" pitchFamily="2" charset="2"/>
                </a:rPr>
                <a:t>Gödel’s</a:t>
              </a:r>
              <a:br>
                <a:rPr lang="en-CA" altLang="en-US" sz="1600" dirty="0">
                  <a:sym typeface="Wingdings" panose="05000000000000000000" pitchFamily="2" charset="2"/>
                </a:rPr>
              </a:br>
              <a:r>
                <a:rPr lang="en-CA" altLang="en-US" sz="1600" dirty="0">
                  <a:solidFill>
                    <a:schemeClr val="tx2"/>
                  </a:solidFill>
                  <a:sym typeface="Wingdings" panose="05000000000000000000" pitchFamily="2" charset="2"/>
                </a:rPr>
                <a:t>Completeness Theorem</a:t>
              </a:r>
            </a:p>
            <a:p>
              <a:pPr algn="r" eaLnBrk="1" hangingPunct="1">
                <a:spcBef>
                  <a:spcPct val="0"/>
                </a:spcBef>
                <a:buNone/>
              </a:pPr>
              <a:r>
                <a:rPr lang="en-CA" altLang="en-US" sz="1600" dirty="0">
                  <a:sym typeface="Wingdings" panose="05000000000000000000" pitchFamily="2" charset="2"/>
                </a:rPr>
                <a:t>1929</a:t>
              </a:r>
            </a:p>
          </p:txBody>
        </p:sp>
      </p:grpSp>
      <p:grpSp>
        <p:nvGrpSpPr>
          <p:cNvPr id="48" name="Group 29">
            <a:extLst>
              <a:ext uri="{FF2B5EF4-FFF2-40B4-BE49-F238E27FC236}">
                <a16:creationId xmlns:a16="http://schemas.microsoft.com/office/drawing/2014/main" id="{CF69C4EC-74CD-4FBE-8151-8E5A001FB8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533400"/>
            <a:ext cx="1223454" cy="1239990"/>
            <a:chOff x="2065" y="1551"/>
            <a:chExt cx="1628" cy="1988"/>
          </a:xfrm>
        </p:grpSpPr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7E791E39-ECB5-4684-B5D8-202917604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D2FC2943-1449-410E-9C88-E408A74ED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B2BD4342-EFD0-49D9-BBC7-ABD4C8653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5C10264A-399C-4096-9476-D7169476A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62190610-DC81-4337-BC43-A113F8C13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239A9E71-9E80-438D-80E4-E8E355330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93FA01A5-1BB2-4E7E-8A08-380A47A6F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3C401BD9-B45C-4278-BDC3-D744C8CC9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54711191-62EB-40A3-9D22-A3460862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567AC61E-CADB-4CD4-BBEA-688775E0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D038A8FA-567B-496C-8AA8-A5A176595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8DA7B4EF-8603-46E2-98B6-7BD581785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F56C734-4F3A-4453-BC5F-175E137B6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Freeform 43">
              <a:extLst>
                <a:ext uri="{FF2B5EF4-FFF2-40B4-BE49-F238E27FC236}">
                  <a16:creationId xmlns:a16="http://schemas.microsoft.com/office/drawing/2014/main" id="{DB3D1722-0EC2-491C-BA20-4D729C5DF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Freeform 44">
              <a:extLst>
                <a:ext uri="{FF2B5EF4-FFF2-40B4-BE49-F238E27FC236}">
                  <a16:creationId xmlns:a16="http://schemas.microsoft.com/office/drawing/2014/main" id="{45184892-0084-476F-98B3-9FAE1E208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Freeform 45">
              <a:extLst>
                <a:ext uri="{FF2B5EF4-FFF2-40B4-BE49-F238E27FC236}">
                  <a16:creationId xmlns:a16="http://schemas.microsoft.com/office/drawing/2014/main" id="{F8DC8BF0-1FE4-41CB-BEEE-4C8CEE63E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Freeform 46">
              <a:extLst>
                <a:ext uri="{FF2B5EF4-FFF2-40B4-BE49-F238E27FC236}">
                  <a16:creationId xmlns:a16="http://schemas.microsoft.com/office/drawing/2014/main" id="{430AE0AB-CDA3-4A72-8106-2CFA21888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7" name="AutoShape 35">
            <a:extLst>
              <a:ext uri="{FF2B5EF4-FFF2-40B4-BE49-F238E27FC236}">
                <a16:creationId xmlns:a16="http://schemas.microsoft.com/office/drawing/2014/main" id="{B5014D48-344E-47DE-A057-03D74E73A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8" y="1905000"/>
            <a:ext cx="7696202" cy="463918"/>
          </a:xfrm>
          <a:prstGeom prst="wedgeRoundRectCallout">
            <a:avLst>
              <a:gd name="adj1" fmla="val -51870"/>
              <a:gd name="adj2" fmla="val 40480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Mathematicians have been trying to do this since the Greeks.</a:t>
            </a:r>
          </a:p>
        </p:txBody>
      </p:sp>
      <p:sp>
        <p:nvSpPr>
          <p:cNvPr id="31" name="AutoShape 55">
            <a:extLst>
              <a:ext uri="{FF2B5EF4-FFF2-40B4-BE49-F238E27FC236}">
                <a16:creationId xmlns:a16="http://schemas.microsoft.com/office/drawing/2014/main" id="{2649F0B5-4F11-41DA-9E7A-8C3660DD5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8130" y="2856044"/>
            <a:ext cx="3508270" cy="2858956"/>
          </a:xfrm>
          <a:prstGeom prst="wedgeRoundRectCallout">
            <a:avLst>
              <a:gd name="adj1" fmla="val -68104"/>
              <a:gd name="adj2" fmla="val 1684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If sentence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is true in every model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 M</a:t>
            </a:r>
            <a:r>
              <a:rPr lang="en-US" altLang="en-US" sz="2400" dirty="0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within which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/>
              <a:t> is true,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then there is a proof of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 in our proof system.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FDCA181-BD3C-47D4-A605-695050E108BB}"/>
              </a:ext>
            </a:extLst>
          </p:cNvPr>
          <p:cNvSpPr/>
          <p:nvPr/>
        </p:nvSpPr>
        <p:spPr>
          <a:xfrm>
            <a:off x="2025255" y="4895921"/>
            <a:ext cx="332461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2400" dirty="0"/>
              <a:t>Though finding the proof may be hard.</a:t>
            </a: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6544DA5D-95BD-472C-AB53-5578131A84D1}"/>
              </a:ext>
            </a:extLst>
          </p:cNvPr>
          <p:cNvGrpSpPr/>
          <p:nvPr/>
        </p:nvGrpSpPr>
        <p:grpSpPr>
          <a:xfrm>
            <a:off x="4369158" y="1321158"/>
            <a:ext cx="3733800" cy="461665"/>
            <a:chOff x="4369158" y="1321158"/>
            <a:chExt cx="3733800" cy="461665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9505ADD1-82DB-4CBD-81C6-4B2E8B5CA8EF}"/>
                </a:ext>
              </a:extLst>
            </p:cNvPr>
            <p:cNvSpPr/>
            <p:nvPr/>
          </p:nvSpPr>
          <p:spPr bwMode="auto">
            <a:xfrm>
              <a:off x="4648200" y="1383212"/>
              <a:ext cx="3048000" cy="373619"/>
            </a:xfrm>
            <a:prstGeom prst="rect">
              <a:avLst/>
            </a:prstGeom>
            <a:solidFill>
              <a:srgbClr val="000066"/>
            </a:solidFill>
            <a:ln w="3810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D5ABDF56-D49F-4A80-8AAD-2DBFA731DC1E}"/>
                </a:ext>
              </a:extLst>
            </p:cNvPr>
            <p:cNvSpPr/>
            <p:nvPr/>
          </p:nvSpPr>
          <p:spPr>
            <a:xfrm>
              <a:off x="4369158" y="1321158"/>
              <a:ext cx="37338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lang="en-US" altLang="en-US" sz="2400" dirty="0"/>
                <a:t>within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 </a:t>
              </a:r>
              <a:r>
                <a:rPr lang="en-US" sz="2400" dirty="0">
                  <a:solidFill>
                    <a:srgbClr val="66FF66"/>
                  </a:solidFill>
                </a:rPr>
                <a:t>integers (+,</a:t>
              </a:r>
              <a:r>
                <a:rPr lang="en-US" sz="2400" dirty="0">
                  <a:solidFill>
                    <a:srgbClr val="66FF66"/>
                  </a:solidFill>
                  <a:latin typeface="Symbol" panose="05050102010706020507" pitchFamily="18" charset="2"/>
                </a:rPr>
                <a:t></a:t>
              </a:r>
              <a:r>
                <a:rPr lang="en-US" sz="2400" dirty="0">
                  <a:solidFill>
                    <a:srgbClr val="66FF66"/>
                  </a:solidFill>
                </a:rPr>
                <a:t>)</a:t>
              </a:r>
              <a:r>
                <a:rPr lang="en-US" sz="2400" dirty="0"/>
                <a:t>?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</a:p>
          </p:txBody>
        </p:sp>
      </p:grpSp>
      <p:sp>
        <p:nvSpPr>
          <p:cNvPr id="35" name="Rectangle 2">
            <a:extLst>
              <a:ext uri="{FF2B5EF4-FFF2-40B4-BE49-F238E27FC236}">
                <a16:creationId xmlns:a16="http://schemas.microsoft.com/office/drawing/2014/main" id="{F33A3F9A-2D10-448B-B3E8-A3B804E72330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532964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40" grpId="0" animBg="1"/>
      <p:bldP spid="41" grpId="0" animBg="1"/>
      <p:bldP spid="2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AutoShape 35">
            <a:extLst>
              <a:ext uri="{FF2B5EF4-FFF2-40B4-BE49-F238E27FC236}">
                <a16:creationId xmlns:a16="http://schemas.microsoft.com/office/drawing/2014/main" id="{EB40A087-9DEC-4E40-B33B-B6A8DAFEE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1" y="2057400"/>
            <a:ext cx="8229600" cy="2050955"/>
          </a:xfrm>
          <a:prstGeom prst="wedgeRoundRectCallout">
            <a:avLst>
              <a:gd name="adj1" fmla="val 30371"/>
              <a:gd name="adj2" fmla="val -53693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Warning: There are non-standard models </a:t>
            </a:r>
            <a:r>
              <a:rPr lang="en-US" altLang="en-US" sz="2400" dirty="0" err="1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baseline="-25000" dirty="0" err="1">
                <a:solidFill>
                  <a:srgbClr val="66FF66"/>
                </a:solidFill>
              </a:rPr>
              <a:t>nonstand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 </a:t>
            </a:r>
            <a:r>
              <a:rPr lang="en-US" sz="2400" dirty="0"/>
              <a:t>that satisfy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/>
              <a:t>.</a:t>
            </a:r>
          </a:p>
          <a:p>
            <a:pPr lvl="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en-US" sz="2400" dirty="0"/>
          </a:p>
          <a:p>
            <a:pPr lvl="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en-US" sz="2400" dirty="0"/>
          </a:p>
          <a:p>
            <a:pPr lvl="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en-US" sz="2400" dirty="0"/>
          </a:p>
          <a:p>
            <a:pPr lvl="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                Ok: Our theorems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 </a:t>
            </a:r>
            <a:r>
              <a:rPr lang="en-US" sz="2400" dirty="0"/>
              <a:t>will be true for them too.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E6A8231-4F53-4969-8605-27B9013806CA}"/>
              </a:ext>
            </a:extLst>
          </p:cNvPr>
          <p:cNvGrpSpPr/>
          <p:nvPr/>
        </p:nvGrpSpPr>
        <p:grpSpPr>
          <a:xfrm>
            <a:off x="2848135" y="2621050"/>
            <a:ext cx="4377986" cy="1201829"/>
            <a:chOff x="1353244" y="2667035"/>
            <a:chExt cx="4377986" cy="1201829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FC647326-0691-417F-B807-F4F5D7A83FC4}"/>
                </a:ext>
              </a:extLst>
            </p:cNvPr>
            <p:cNvGrpSpPr/>
            <p:nvPr/>
          </p:nvGrpSpPr>
          <p:grpSpPr>
            <a:xfrm>
              <a:off x="1353244" y="3269109"/>
              <a:ext cx="338554" cy="510901"/>
              <a:chOff x="1178213" y="4116197"/>
              <a:chExt cx="338554" cy="510901"/>
            </a:xfrm>
          </p:grpSpPr>
          <p:sp>
            <p:nvSpPr>
              <p:cNvPr id="72" name="Text Box 11">
                <a:extLst>
                  <a:ext uri="{FF2B5EF4-FFF2-40B4-BE49-F238E27FC236}">
                    <a16:creationId xmlns:a16="http://schemas.microsoft.com/office/drawing/2014/main" id="{64165E7B-9DC3-41DD-8F26-9F3301323B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8213" y="4116197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0</a:t>
                </a:r>
              </a:p>
            </p:txBody>
          </p:sp>
          <p:sp>
            <p:nvSpPr>
              <p:cNvPr id="73" name="Oval 10">
                <a:extLst>
                  <a:ext uri="{FF2B5EF4-FFF2-40B4-BE49-F238E27FC236}">
                    <a16:creationId xmlns:a16="http://schemas.microsoft.com/office/drawing/2014/main" id="{9BD925BB-FC80-44BC-9E14-90BCF7BCA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506" y="4474698"/>
                <a:ext cx="152400" cy="15240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45F32C8-D08A-487C-954A-BA641323E27D}"/>
                </a:ext>
              </a:extLst>
            </p:cNvPr>
            <p:cNvGrpSpPr/>
            <p:nvPr/>
          </p:nvGrpSpPr>
          <p:grpSpPr>
            <a:xfrm>
              <a:off x="3156858" y="3345644"/>
              <a:ext cx="957589" cy="523220"/>
              <a:chOff x="4974771" y="2423886"/>
              <a:chExt cx="957589" cy="523220"/>
            </a:xfrm>
          </p:grpSpPr>
          <p:sp>
            <p:nvSpPr>
              <p:cNvPr id="70" name="Line 17">
                <a:extLst>
                  <a:ext uri="{FF2B5EF4-FFF2-40B4-BE49-F238E27FC236}">
                    <a16:creationId xmlns:a16="http://schemas.microsoft.com/office/drawing/2014/main" id="{F2D8E2C1-CC99-4128-B5A4-A19D458267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4771" y="2776083"/>
                <a:ext cx="3810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B369CAFB-CC7A-48D7-84AE-2571D2A1C4E1}"/>
                  </a:ext>
                </a:extLst>
              </p:cNvPr>
              <p:cNvSpPr/>
              <p:nvPr/>
            </p:nvSpPr>
            <p:spPr>
              <a:xfrm>
                <a:off x="5388621" y="2423886"/>
                <a:ext cx="543739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lvl="0" algn="l"/>
                <a:r>
                  <a:rPr lang="en-US" altLang="en-US" sz="2800" dirty="0">
                    <a:sym typeface="Wingdings" panose="05000000000000000000" pitchFamily="2" charset="2"/>
                  </a:rPr>
                  <a:t>…</a:t>
                </a:r>
                <a:endParaRPr lang="en-US" altLang="en-US" sz="280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3042DB09-B2C0-40B6-A90D-6172BC2A27DD}"/>
                </a:ext>
              </a:extLst>
            </p:cNvPr>
            <p:cNvGrpSpPr/>
            <p:nvPr/>
          </p:nvGrpSpPr>
          <p:grpSpPr>
            <a:xfrm>
              <a:off x="1476957" y="3161851"/>
              <a:ext cx="827471" cy="612675"/>
              <a:chOff x="1476957" y="2014407"/>
              <a:chExt cx="827471" cy="612675"/>
            </a:xfrm>
          </p:grpSpPr>
          <p:sp>
            <p:nvSpPr>
              <p:cNvPr id="67" name="Line 17">
                <a:extLst>
                  <a:ext uri="{FF2B5EF4-FFF2-40B4-BE49-F238E27FC236}">
                    <a16:creationId xmlns:a16="http://schemas.microsoft.com/office/drawing/2014/main" id="{08515153-543F-46D4-9C74-6B0D1CB87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3112" y="2563854"/>
                <a:ext cx="3810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8" name="Text Box 16">
                <a:extLst>
                  <a:ext uri="{FF2B5EF4-FFF2-40B4-BE49-F238E27FC236}">
                    <a16:creationId xmlns:a16="http://schemas.microsoft.com/office/drawing/2014/main" id="{EFB4D1D4-5EAE-45DA-B1A8-00028546F6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415801">
                <a:off x="1476957" y="2014407"/>
                <a:ext cx="82747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800" dirty="0"/>
                  <a:t>S(0)=1</a:t>
                </a:r>
                <a:endParaRPr kumimoji="0" lang="en-US" altLang="en-US" sz="18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9" name="Oval 10">
                <a:extLst>
                  <a:ext uri="{FF2B5EF4-FFF2-40B4-BE49-F238E27FC236}">
                    <a16:creationId xmlns:a16="http://schemas.microsoft.com/office/drawing/2014/main" id="{B85582D8-F117-41D9-8EEF-0857F5B25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529" y="2474682"/>
                <a:ext cx="152400" cy="15240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077B96EA-B529-4C42-969C-697FD61D4DBC}"/>
                </a:ext>
              </a:extLst>
            </p:cNvPr>
            <p:cNvGrpSpPr/>
            <p:nvPr/>
          </p:nvGrpSpPr>
          <p:grpSpPr>
            <a:xfrm>
              <a:off x="1701804" y="3071137"/>
              <a:ext cx="1109599" cy="699759"/>
              <a:chOff x="1176240" y="1927323"/>
              <a:chExt cx="1109599" cy="699759"/>
            </a:xfrm>
          </p:grpSpPr>
          <p:sp>
            <p:nvSpPr>
              <p:cNvPr id="64" name="Line 17">
                <a:extLst>
                  <a:ext uri="{FF2B5EF4-FFF2-40B4-BE49-F238E27FC236}">
                    <a16:creationId xmlns:a16="http://schemas.microsoft.com/office/drawing/2014/main" id="{7796D34D-C652-47F4-9DB0-89AF311AA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3112" y="2563854"/>
                <a:ext cx="3810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5" name="Text Box 16">
                <a:extLst>
                  <a:ext uri="{FF2B5EF4-FFF2-40B4-BE49-F238E27FC236}">
                    <a16:creationId xmlns:a16="http://schemas.microsoft.com/office/drawing/2014/main" id="{1D850C07-69D4-4056-B1BE-F4FC67FEA7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415801">
                <a:off x="1176240" y="1927323"/>
                <a:ext cx="1109599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800" dirty="0"/>
                  <a:t>S(S(0))=2</a:t>
                </a:r>
                <a:endParaRPr kumimoji="0" lang="en-US" altLang="en-US" sz="18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6" name="Oval 10">
                <a:extLst>
                  <a:ext uri="{FF2B5EF4-FFF2-40B4-BE49-F238E27FC236}">
                    <a16:creationId xmlns:a16="http://schemas.microsoft.com/office/drawing/2014/main" id="{D8233208-0E3C-4089-9EC9-E02958492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529" y="2474682"/>
                <a:ext cx="152400" cy="15240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1516F92B-35AE-4C4F-B929-2A58E7C724CF}"/>
                </a:ext>
              </a:extLst>
            </p:cNvPr>
            <p:cNvGrpSpPr/>
            <p:nvPr/>
          </p:nvGrpSpPr>
          <p:grpSpPr>
            <a:xfrm>
              <a:off x="1971511" y="2990342"/>
              <a:ext cx="1391728" cy="765485"/>
              <a:chOff x="933578" y="1861597"/>
              <a:chExt cx="1391728" cy="765485"/>
            </a:xfrm>
          </p:grpSpPr>
          <p:sp>
            <p:nvSpPr>
              <p:cNvPr id="61" name="Line 17">
                <a:extLst>
                  <a:ext uri="{FF2B5EF4-FFF2-40B4-BE49-F238E27FC236}">
                    <a16:creationId xmlns:a16="http://schemas.microsoft.com/office/drawing/2014/main" id="{FF66481C-8FFA-45D7-ACA3-04973CF8F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3112" y="2563854"/>
                <a:ext cx="3810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2" name="Text Box 16">
                <a:extLst>
                  <a:ext uri="{FF2B5EF4-FFF2-40B4-BE49-F238E27FC236}">
                    <a16:creationId xmlns:a16="http://schemas.microsoft.com/office/drawing/2014/main" id="{B304A39D-89BF-4064-AE07-A112CBD58C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415801">
                <a:off x="933578" y="1861597"/>
                <a:ext cx="139172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800" dirty="0"/>
                  <a:t>S(S(S(0)))=3</a:t>
                </a:r>
                <a:endParaRPr kumimoji="0" lang="en-US" altLang="en-US" sz="18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3" name="Oval 10">
                <a:extLst>
                  <a:ext uri="{FF2B5EF4-FFF2-40B4-BE49-F238E27FC236}">
                    <a16:creationId xmlns:a16="http://schemas.microsoft.com/office/drawing/2014/main" id="{29625F35-59B7-49EB-82D9-893E62996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529" y="2474682"/>
                <a:ext cx="152400" cy="15240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4631F7AA-3C3D-433D-9D03-54867D9F9B79}"/>
                </a:ext>
              </a:extLst>
            </p:cNvPr>
            <p:cNvGrpSpPr/>
            <p:nvPr/>
          </p:nvGrpSpPr>
          <p:grpSpPr>
            <a:xfrm>
              <a:off x="4327880" y="2667035"/>
              <a:ext cx="1403350" cy="1081087"/>
              <a:chOff x="990600" y="2506663"/>
              <a:chExt cx="1403350" cy="1081087"/>
            </a:xfrm>
          </p:grpSpPr>
          <p:sp>
            <p:nvSpPr>
              <p:cNvPr id="48" name="Line 61">
                <a:extLst>
                  <a:ext uri="{FF2B5EF4-FFF2-40B4-BE49-F238E27FC236}">
                    <a16:creationId xmlns:a16="http://schemas.microsoft.com/office/drawing/2014/main" id="{677AD909-5BA5-46EC-86D1-8F763A378E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28825" y="3114675"/>
                <a:ext cx="241300" cy="3397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69C6751E-052A-4DAE-B6A6-317C7727FE90}"/>
                  </a:ext>
                </a:extLst>
              </p:cNvPr>
              <p:cNvGrpSpPr/>
              <p:nvPr/>
            </p:nvGrpSpPr>
            <p:grpSpPr>
              <a:xfrm>
                <a:off x="990600" y="2506663"/>
                <a:ext cx="1403350" cy="1081087"/>
                <a:chOff x="996950" y="2506663"/>
                <a:chExt cx="1403350" cy="1081087"/>
              </a:xfrm>
            </p:grpSpPr>
            <p:sp>
              <p:nvSpPr>
                <p:cNvPr id="50" name="Oval 7">
                  <a:extLst>
                    <a:ext uri="{FF2B5EF4-FFF2-40B4-BE49-F238E27FC236}">
                      <a16:creationId xmlns:a16="http://schemas.microsoft.com/office/drawing/2014/main" id="{DDE7A07C-6701-44E6-A474-FF31487318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6950" y="2978150"/>
                  <a:ext cx="152400" cy="152400"/>
                </a:xfrm>
                <a:prstGeom prst="ellipse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1" name="Oval 10">
                  <a:extLst>
                    <a:ext uri="{FF2B5EF4-FFF2-40B4-BE49-F238E27FC236}">
                      <a16:creationId xmlns:a16="http://schemas.microsoft.com/office/drawing/2014/main" id="{256C2826-A482-4F65-915A-2C0B8BF6B8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9375" y="2506663"/>
                  <a:ext cx="152400" cy="152400"/>
                </a:xfrm>
                <a:prstGeom prst="ellipse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2" name="Oval 15">
                  <a:extLst>
                    <a:ext uri="{FF2B5EF4-FFF2-40B4-BE49-F238E27FC236}">
                      <a16:creationId xmlns:a16="http://schemas.microsoft.com/office/drawing/2014/main" id="{196A3004-C29F-4CA3-A3BC-40A44E087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5950" y="2506663"/>
                  <a:ext cx="152400" cy="152400"/>
                </a:xfrm>
                <a:prstGeom prst="ellipse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3" name="Line 17">
                  <a:extLst>
                    <a:ext uri="{FF2B5EF4-FFF2-40B4-BE49-F238E27FC236}">
                      <a16:creationId xmlns:a16="http://schemas.microsoft.com/office/drawing/2014/main" id="{D4426E6E-44B8-489B-8D14-6B29ECDF2F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04950" y="2593975"/>
                  <a:ext cx="381000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4" name="Oval 20">
                  <a:extLst>
                    <a:ext uri="{FF2B5EF4-FFF2-40B4-BE49-F238E27FC236}">
                      <a16:creationId xmlns:a16="http://schemas.microsoft.com/office/drawing/2014/main" id="{A4198D49-4C4E-4B91-AC78-3AE728C0CA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7900" y="2974975"/>
                  <a:ext cx="152400" cy="152400"/>
                </a:xfrm>
                <a:prstGeom prst="ellipse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5" name="Oval 25">
                  <a:extLst>
                    <a:ext uri="{FF2B5EF4-FFF2-40B4-BE49-F238E27FC236}">
                      <a16:creationId xmlns:a16="http://schemas.microsoft.com/office/drawing/2014/main" id="{54D5BA18-CB97-40A4-BE19-0EA2EA368E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3413" y="3432175"/>
                  <a:ext cx="152400" cy="152400"/>
                </a:xfrm>
                <a:prstGeom prst="ellipse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6" name="Oval 30">
                  <a:extLst>
                    <a:ext uri="{FF2B5EF4-FFF2-40B4-BE49-F238E27FC236}">
                      <a16:creationId xmlns:a16="http://schemas.microsoft.com/office/drawing/2014/main" id="{434E94DA-3B80-4336-A77F-D166BBD4CA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6675" y="3435350"/>
                  <a:ext cx="152400" cy="152400"/>
                </a:xfrm>
                <a:prstGeom prst="ellipse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7" name="Line 54">
                  <a:extLst>
                    <a:ext uri="{FF2B5EF4-FFF2-40B4-BE49-F238E27FC236}">
                      <a16:creationId xmlns:a16="http://schemas.microsoft.com/office/drawing/2014/main" id="{B11E8465-2E0D-47CC-911A-FFF30C49DB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25650" y="2635250"/>
                  <a:ext cx="241300" cy="339725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8" name="Line 60">
                  <a:extLst>
                    <a:ext uri="{FF2B5EF4-FFF2-40B4-BE49-F238E27FC236}">
                      <a16:creationId xmlns:a16="http://schemas.microsoft.com/office/drawing/2014/main" id="{B8BC3742-F190-4E66-B9C2-9B3B7BE32A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120775" y="2635250"/>
                  <a:ext cx="241300" cy="339725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9" name="Line 62">
                  <a:extLst>
                    <a:ext uri="{FF2B5EF4-FFF2-40B4-BE49-F238E27FC236}">
                      <a16:creationId xmlns:a16="http://schemas.microsoft.com/office/drawing/2014/main" id="{3B6CC234-D441-4CF9-AFC8-8342C9AD5B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123950" y="3114675"/>
                  <a:ext cx="241300" cy="339725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60" name="Line 63">
                  <a:extLst>
                    <a:ext uri="{FF2B5EF4-FFF2-40B4-BE49-F238E27FC236}">
                      <a16:creationId xmlns:a16="http://schemas.microsoft.com/office/drawing/2014/main" id="{45438D67-C970-4143-81D2-D8188942D1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04950" y="3508375"/>
                  <a:ext cx="381000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</p:grpSp>
      </p:grpSp>
      <p:grpSp>
        <p:nvGrpSpPr>
          <p:cNvPr id="77" name="Group 29">
            <a:extLst>
              <a:ext uri="{FF2B5EF4-FFF2-40B4-BE49-F238E27FC236}">
                <a16:creationId xmlns:a16="http://schemas.microsoft.com/office/drawing/2014/main" id="{7C6AB2C1-D40B-4464-9DF8-E667EAAB8FB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533400"/>
            <a:ext cx="1223454" cy="1239990"/>
            <a:chOff x="2065" y="1551"/>
            <a:chExt cx="1628" cy="1988"/>
          </a:xfrm>
        </p:grpSpPr>
        <p:sp>
          <p:nvSpPr>
            <p:cNvPr id="78" name="Freeform 30">
              <a:extLst>
                <a:ext uri="{FF2B5EF4-FFF2-40B4-BE49-F238E27FC236}">
                  <a16:creationId xmlns:a16="http://schemas.microsoft.com/office/drawing/2014/main" id="{BF9185FD-38C7-4703-A01B-67D0FD571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Freeform 31">
              <a:extLst>
                <a:ext uri="{FF2B5EF4-FFF2-40B4-BE49-F238E27FC236}">
                  <a16:creationId xmlns:a16="http://schemas.microsoft.com/office/drawing/2014/main" id="{405850DF-AE09-44E4-BA7C-9B5225B1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Freeform 32">
              <a:extLst>
                <a:ext uri="{FF2B5EF4-FFF2-40B4-BE49-F238E27FC236}">
                  <a16:creationId xmlns:a16="http://schemas.microsoft.com/office/drawing/2014/main" id="{9FB2FD47-231B-45FB-8F5F-B1BF6FACA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736329EE-EDA6-42ED-A68B-6DCBE531C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563E6CE1-17B3-4E97-B765-3D9FCAED3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38E14F42-6F00-48EB-926D-32779522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DC86A992-6E10-491E-97AB-82E254F47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3C6D33F6-3DD7-4F3E-924A-DAC98AD17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C4BA012C-8BAD-44A8-A10E-FA4FE53A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2182891C-DF94-4FF6-82AE-D4C5860F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134ADD5A-E2E2-4BA4-98F0-0BEBB9248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82991770-F9E5-4238-A84D-2AAB90CF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89AB7325-9D68-414F-A4D0-3FBCDADC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40DEF36F-2149-44A1-B8D4-6A3BFF56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83B406E1-3236-4B90-88C5-1D3F89195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48CAB502-CADA-4D3C-82C3-869551B1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D6B2BE9C-B265-4C7A-A80D-89E2BDE11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8" name="AutoShape 35">
            <a:extLst>
              <a:ext uri="{FF2B5EF4-FFF2-40B4-BE49-F238E27FC236}">
                <a16:creationId xmlns:a16="http://schemas.microsoft.com/office/drawing/2014/main" id="{D6675CF7-E2F8-4149-8414-B84C2F585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5974" y="533400"/>
            <a:ext cx="3715026" cy="1314210"/>
          </a:xfrm>
          <a:prstGeom prst="wedgeRoundRectCallout">
            <a:avLst>
              <a:gd name="adj1" fmla="val 54462"/>
              <a:gd name="adj2" fmla="val -17471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In this way, can we prove every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/>
              <a:t> that is true 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about the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?</a:t>
            </a: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B1F51D39-38CD-4FB5-8743-E0CEB2EA1697}"/>
              </a:ext>
            </a:extLst>
          </p:cNvPr>
          <p:cNvGrpSpPr/>
          <p:nvPr/>
        </p:nvGrpSpPr>
        <p:grpSpPr>
          <a:xfrm>
            <a:off x="4369158" y="1321158"/>
            <a:ext cx="3733800" cy="461665"/>
            <a:chOff x="4369158" y="1321158"/>
            <a:chExt cx="3733800" cy="461665"/>
          </a:xfrm>
        </p:grpSpPr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06D0E509-3D72-4FB5-8973-CD8BB56C9BF5}"/>
                </a:ext>
              </a:extLst>
            </p:cNvPr>
            <p:cNvSpPr/>
            <p:nvPr/>
          </p:nvSpPr>
          <p:spPr bwMode="auto">
            <a:xfrm>
              <a:off x="4648200" y="1383212"/>
              <a:ext cx="3048000" cy="373619"/>
            </a:xfrm>
            <a:prstGeom prst="rect">
              <a:avLst/>
            </a:prstGeom>
            <a:solidFill>
              <a:srgbClr val="000066"/>
            </a:solidFill>
            <a:ln w="3810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94CF5686-9B72-4FBD-8E92-CEEDCED507D4}"/>
                </a:ext>
              </a:extLst>
            </p:cNvPr>
            <p:cNvSpPr/>
            <p:nvPr/>
          </p:nvSpPr>
          <p:spPr>
            <a:xfrm>
              <a:off x="4369158" y="1321158"/>
              <a:ext cx="37338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lang="en-US" altLang="en-US" sz="2400" dirty="0"/>
                <a:t>within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 </a:t>
              </a:r>
              <a:r>
                <a:rPr lang="en-US" sz="2400" dirty="0">
                  <a:solidFill>
                    <a:srgbClr val="66FF66"/>
                  </a:solidFill>
                </a:rPr>
                <a:t>integers (+,</a:t>
              </a:r>
              <a:r>
                <a:rPr lang="en-US" sz="2400" dirty="0">
                  <a:solidFill>
                    <a:srgbClr val="66FF66"/>
                  </a:solidFill>
                  <a:latin typeface="Symbol" panose="05050102010706020507" pitchFamily="18" charset="2"/>
                </a:rPr>
                <a:t></a:t>
              </a:r>
              <a:r>
                <a:rPr lang="en-US" sz="2400" dirty="0">
                  <a:solidFill>
                    <a:srgbClr val="66FF66"/>
                  </a:solidFill>
                </a:rPr>
                <a:t>)</a:t>
              </a:r>
              <a:r>
                <a:rPr lang="en-US" sz="2400" dirty="0"/>
                <a:t>?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C8146F14-1828-4F73-9F46-6F0BA30EC947}"/>
              </a:ext>
            </a:extLst>
          </p:cNvPr>
          <p:cNvGrpSpPr/>
          <p:nvPr/>
        </p:nvGrpSpPr>
        <p:grpSpPr>
          <a:xfrm>
            <a:off x="381000" y="5423079"/>
            <a:ext cx="3082860" cy="1106952"/>
            <a:chOff x="381000" y="5423079"/>
            <a:chExt cx="3082860" cy="110695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9904C4B2-3FF7-40A3-936E-BF9367E6527A}"/>
                </a:ext>
              </a:extLst>
            </p:cNvPr>
            <p:cNvSpPr/>
            <p:nvPr/>
          </p:nvSpPr>
          <p:spPr>
            <a:xfrm>
              <a:off x="1449829" y="5604992"/>
              <a:ext cx="2014031" cy="925039"/>
            </a:xfrm>
            <a:prstGeom prst="ellipse">
              <a:avLst/>
            </a:prstGeom>
            <a:ln w="38100">
              <a:solidFill>
                <a:srgbClr val="66FF66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85" name="Text Box 21">
              <a:extLst>
                <a:ext uri="{FF2B5EF4-FFF2-40B4-BE49-F238E27FC236}">
                  <a16:creationId xmlns:a16="http://schemas.microsoft.com/office/drawing/2014/main" id="{A53376DB-A370-4800-9C26-1757BE182A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000" y="5423079"/>
              <a:ext cx="247852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True 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endParaRPr lang="en-CA" altLang="en-US" sz="2400" dirty="0">
                <a:sym typeface="Wingdings" panose="05000000000000000000" pitchFamily="2" charset="2"/>
              </a:endParaRPr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B8A7FAA5-11E9-4FAD-B9F5-813E94740328}"/>
              </a:ext>
            </a:extLst>
          </p:cNvPr>
          <p:cNvSpPr/>
          <p:nvPr/>
        </p:nvSpPr>
        <p:spPr>
          <a:xfrm>
            <a:off x="1931249" y="5820228"/>
            <a:ext cx="418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7265693B-6949-46FA-A991-0DB878A8C7D7}"/>
              </a:ext>
            </a:extLst>
          </p:cNvPr>
          <p:cNvSpPr/>
          <p:nvPr/>
        </p:nvSpPr>
        <p:spPr>
          <a:xfrm>
            <a:off x="2715646" y="5813654"/>
            <a:ext cx="5004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 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92" name="AutoShape 55">
            <a:extLst>
              <a:ext uri="{FF2B5EF4-FFF2-40B4-BE49-F238E27FC236}">
                <a16:creationId xmlns:a16="http://schemas.microsoft.com/office/drawing/2014/main" id="{38D83EC6-D3C7-45D3-BDDB-8483B4830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0237" y="4312926"/>
            <a:ext cx="4842163" cy="965016"/>
          </a:xfrm>
          <a:prstGeom prst="wedgeRoundRectCallout">
            <a:avLst>
              <a:gd name="adj1" fmla="val -52418"/>
              <a:gd name="adj2" fmla="val 20691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When considering one model, </a:t>
            </a:r>
            <a:br>
              <a:rPr lang="en-US" altLang="en-US" sz="2400" dirty="0">
                <a:sym typeface="Symbol" panose="05050102010706020507" pitchFamily="18" charset="2"/>
              </a:rPr>
            </a:br>
            <a:endParaRPr lang="en-US" altLang="en-US" sz="2400" dirty="0">
              <a:sym typeface="Symbol" panose="05050102010706020507" pitchFamily="18" charset="2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DCB9256F-2245-4965-A75F-0D3F7A3E5F4A}"/>
              </a:ext>
            </a:extLst>
          </p:cNvPr>
          <p:cNvSpPr/>
          <p:nvPr/>
        </p:nvSpPr>
        <p:spPr>
          <a:xfrm>
            <a:off x="3446771" y="5791200"/>
            <a:ext cx="5918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⌐β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D8D07EDE-3C07-410D-9F2B-1C06946A182D}"/>
              </a:ext>
            </a:extLst>
          </p:cNvPr>
          <p:cNvSpPr/>
          <p:nvPr/>
        </p:nvSpPr>
        <p:spPr>
          <a:xfrm>
            <a:off x="2519277" y="6497935"/>
            <a:ext cx="67358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l-GR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 </a:t>
            </a:r>
            <a:endParaRPr lang="en-CA" sz="2400" dirty="0">
              <a:solidFill>
                <a:srgbClr val="FF0000"/>
              </a:solidFill>
            </a:endParaRP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EDDF44A1-418F-4956-A95B-75E549C79C5C}"/>
              </a:ext>
            </a:extLst>
          </p:cNvPr>
          <p:cNvGrpSpPr/>
          <p:nvPr/>
        </p:nvGrpSpPr>
        <p:grpSpPr>
          <a:xfrm>
            <a:off x="2419548" y="5410200"/>
            <a:ext cx="3648300" cy="1119831"/>
            <a:chOff x="2419548" y="5410200"/>
            <a:chExt cx="3648300" cy="1119831"/>
          </a:xfrm>
        </p:grpSpPr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F8DC60AE-1C6E-4DE5-BCF3-9F083A89E1CF}"/>
                </a:ext>
              </a:extLst>
            </p:cNvPr>
            <p:cNvSpPr/>
            <p:nvPr/>
          </p:nvSpPr>
          <p:spPr>
            <a:xfrm>
              <a:off x="2419548" y="5604992"/>
              <a:ext cx="2014031" cy="925039"/>
            </a:xfrm>
            <a:prstGeom prst="ellipse">
              <a:avLst/>
            </a:prstGeom>
            <a:ln w="38100">
              <a:solidFill>
                <a:srgbClr val="0099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97" name="Text Box 21">
              <a:extLst>
                <a:ext uri="{FF2B5EF4-FFF2-40B4-BE49-F238E27FC236}">
                  <a16:creationId xmlns:a16="http://schemas.microsoft.com/office/drawing/2014/main" id="{59CB7CFF-58E3-4B97-8FD6-35F326F41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0800" y="5410200"/>
              <a:ext cx="34770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True in </a:t>
              </a:r>
              <a:r>
                <a:rPr lang="en-US" altLang="en-US" sz="2400" dirty="0" err="1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altLang="en-US" sz="2400" baseline="-25000" dirty="0" err="1">
                  <a:solidFill>
                    <a:srgbClr val="66FF66"/>
                  </a:solidFill>
                </a:rPr>
                <a:t>nonstand</a:t>
              </a:r>
              <a:endParaRPr lang="en-CA" altLang="en-US" sz="2400" dirty="0">
                <a:sym typeface="Wingdings" panose="05000000000000000000" pitchFamily="2" charset="2"/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1DDF3E9B-DB19-49BE-931D-26AA68A79EB9}"/>
              </a:ext>
            </a:extLst>
          </p:cNvPr>
          <p:cNvSpPr/>
          <p:nvPr/>
        </p:nvSpPr>
        <p:spPr>
          <a:xfrm>
            <a:off x="6451314" y="4713581"/>
            <a:ext cx="11753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ym typeface="Symbol" panose="05050102010706020507" pitchFamily="18" charset="2"/>
              </a:rPr>
              <a:t>or </a:t>
            </a:r>
            <a:r>
              <a:rPr lang="en-US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false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endParaRPr lang="en-US" sz="2400" dirty="0"/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90690AB1-89BC-4751-BF30-EEFF72E8FBEC}"/>
              </a:ext>
            </a:extLst>
          </p:cNvPr>
          <p:cNvSpPr/>
          <p:nvPr/>
        </p:nvSpPr>
        <p:spPr>
          <a:xfrm>
            <a:off x="3117716" y="4719761"/>
            <a:ext cx="349486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ym typeface="Symbol" panose="05050102010706020507" pitchFamily="18" charset="2"/>
              </a:rPr>
              <a:t>each sentence is either 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true</a:t>
            </a:r>
            <a:endParaRPr lang="en-US" sz="2400" dirty="0"/>
          </a:p>
        </p:txBody>
      </p:sp>
      <p:sp>
        <p:nvSpPr>
          <p:cNvPr id="101" name="AutoShape 55">
            <a:extLst>
              <a:ext uri="{FF2B5EF4-FFF2-40B4-BE49-F238E27FC236}">
                <a16:creationId xmlns:a16="http://schemas.microsoft.com/office/drawing/2014/main" id="{678088CB-906C-4523-8818-69C0B8169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9338" y="5334000"/>
            <a:ext cx="3408674" cy="1254695"/>
          </a:xfrm>
          <a:prstGeom prst="wedgeRoundRectCallout">
            <a:avLst>
              <a:gd name="adj1" fmla="val -52418"/>
              <a:gd name="adj2" fmla="val 20691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But in a different model the set of things that are true is different.</a:t>
            </a:r>
          </a:p>
        </p:txBody>
      </p:sp>
      <p:sp>
        <p:nvSpPr>
          <p:cNvPr id="74" name="Rectangle 2">
            <a:extLst>
              <a:ext uri="{FF2B5EF4-FFF2-40B4-BE49-F238E27FC236}">
                <a16:creationId xmlns:a16="http://schemas.microsoft.com/office/drawing/2014/main" id="{9FA4119E-FB03-4205-ADBD-B39C48BA5EA3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84365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7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8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86" grpId="0"/>
      <p:bldP spid="86" grpId="1"/>
      <p:bldP spid="87" grpId="0"/>
      <p:bldP spid="92" grpId="0" animBg="1"/>
      <p:bldP spid="93" grpId="0"/>
      <p:bldP spid="93" grpId="1"/>
      <p:bldP spid="94" grpId="0"/>
      <p:bldP spid="4" grpId="0"/>
      <p:bldP spid="98" grpId="0"/>
      <p:bldP spid="101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7" name="Group 29">
            <a:extLst>
              <a:ext uri="{FF2B5EF4-FFF2-40B4-BE49-F238E27FC236}">
                <a16:creationId xmlns:a16="http://schemas.microsoft.com/office/drawing/2014/main" id="{7C6AB2C1-D40B-4464-9DF8-E667EAAB8FB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533400"/>
            <a:ext cx="1223454" cy="1239990"/>
            <a:chOff x="2065" y="1551"/>
            <a:chExt cx="1628" cy="1988"/>
          </a:xfrm>
        </p:grpSpPr>
        <p:sp>
          <p:nvSpPr>
            <p:cNvPr id="78" name="Freeform 30">
              <a:extLst>
                <a:ext uri="{FF2B5EF4-FFF2-40B4-BE49-F238E27FC236}">
                  <a16:creationId xmlns:a16="http://schemas.microsoft.com/office/drawing/2014/main" id="{BF9185FD-38C7-4703-A01B-67D0FD571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Freeform 31">
              <a:extLst>
                <a:ext uri="{FF2B5EF4-FFF2-40B4-BE49-F238E27FC236}">
                  <a16:creationId xmlns:a16="http://schemas.microsoft.com/office/drawing/2014/main" id="{405850DF-AE09-44E4-BA7C-9B5225B1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Freeform 32">
              <a:extLst>
                <a:ext uri="{FF2B5EF4-FFF2-40B4-BE49-F238E27FC236}">
                  <a16:creationId xmlns:a16="http://schemas.microsoft.com/office/drawing/2014/main" id="{9FB2FD47-231B-45FB-8F5F-B1BF6FACA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736329EE-EDA6-42ED-A68B-6DCBE531C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563E6CE1-17B3-4E97-B765-3D9FCAED3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38E14F42-6F00-48EB-926D-32779522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DC86A992-6E10-491E-97AB-82E254F47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3C6D33F6-3DD7-4F3E-924A-DAC98AD17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C4BA012C-8BAD-44A8-A10E-FA4FE53A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2182891C-DF94-4FF6-82AE-D4C5860F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134ADD5A-E2E2-4BA4-98F0-0BEBB9248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82991770-F9E5-4238-A84D-2AAB90CF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89AB7325-9D68-414F-A4D0-3FBCDADC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40DEF36F-2149-44A1-B8D4-6A3BFF56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83B406E1-3236-4B90-88C5-1D3F89195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48CAB502-CADA-4D3C-82C3-869551B1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D6B2BE9C-B265-4C7A-A80D-89E2BDE11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8" name="AutoShape 35">
            <a:extLst>
              <a:ext uri="{FF2B5EF4-FFF2-40B4-BE49-F238E27FC236}">
                <a16:creationId xmlns:a16="http://schemas.microsoft.com/office/drawing/2014/main" id="{D6675CF7-E2F8-4149-8414-B84C2F585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5974" y="533400"/>
            <a:ext cx="3715026" cy="1314210"/>
          </a:xfrm>
          <a:prstGeom prst="wedgeRoundRectCallout">
            <a:avLst>
              <a:gd name="adj1" fmla="val 54462"/>
              <a:gd name="adj2" fmla="val -17471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In this way, can we prove every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/>
              <a:t> that is true 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about the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?</a:t>
            </a: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B1F51D39-38CD-4FB5-8743-E0CEB2EA1697}"/>
              </a:ext>
            </a:extLst>
          </p:cNvPr>
          <p:cNvGrpSpPr/>
          <p:nvPr/>
        </p:nvGrpSpPr>
        <p:grpSpPr>
          <a:xfrm>
            <a:off x="4369158" y="1321158"/>
            <a:ext cx="3733800" cy="461665"/>
            <a:chOff x="4369158" y="1321158"/>
            <a:chExt cx="3733800" cy="461665"/>
          </a:xfrm>
        </p:grpSpPr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06D0E509-3D72-4FB5-8973-CD8BB56C9BF5}"/>
                </a:ext>
              </a:extLst>
            </p:cNvPr>
            <p:cNvSpPr/>
            <p:nvPr/>
          </p:nvSpPr>
          <p:spPr bwMode="auto">
            <a:xfrm>
              <a:off x="4648200" y="1383212"/>
              <a:ext cx="3048000" cy="373619"/>
            </a:xfrm>
            <a:prstGeom prst="rect">
              <a:avLst/>
            </a:prstGeom>
            <a:solidFill>
              <a:srgbClr val="000066"/>
            </a:solidFill>
            <a:ln w="3810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94CF5686-9B72-4FBD-8E92-CEEDCED507D4}"/>
                </a:ext>
              </a:extLst>
            </p:cNvPr>
            <p:cNvSpPr/>
            <p:nvPr/>
          </p:nvSpPr>
          <p:spPr>
            <a:xfrm>
              <a:off x="4369158" y="1321158"/>
              <a:ext cx="37338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lang="en-US" altLang="en-US" sz="2400" dirty="0"/>
                <a:t>within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 </a:t>
              </a:r>
              <a:r>
                <a:rPr lang="en-US" sz="2400" dirty="0">
                  <a:solidFill>
                    <a:srgbClr val="66FF66"/>
                  </a:solidFill>
                </a:rPr>
                <a:t>integers (+,</a:t>
              </a:r>
              <a:r>
                <a:rPr lang="en-US" sz="2400" dirty="0">
                  <a:solidFill>
                    <a:srgbClr val="66FF66"/>
                  </a:solidFill>
                  <a:latin typeface="Symbol" panose="05050102010706020507" pitchFamily="18" charset="2"/>
                </a:rPr>
                <a:t></a:t>
              </a:r>
              <a:r>
                <a:rPr lang="en-US" sz="2400" dirty="0">
                  <a:solidFill>
                    <a:srgbClr val="66FF66"/>
                  </a:solidFill>
                </a:rPr>
                <a:t>)</a:t>
              </a:r>
              <a:r>
                <a:rPr lang="en-US" sz="2400" dirty="0"/>
                <a:t>?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B8A7FAA5-11E9-4FAD-B9F5-813E94740328}"/>
              </a:ext>
            </a:extLst>
          </p:cNvPr>
          <p:cNvSpPr/>
          <p:nvPr/>
        </p:nvSpPr>
        <p:spPr>
          <a:xfrm>
            <a:off x="1892612" y="5756907"/>
            <a:ext cx="418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7265693B-6949-46FA-A991-0DB878A8C7D7}"/>
              </a:ext>
            </a:extLst>
          </p:cNvPr>
          <p:cNvSpPr/>
          <p:nvPr/>
        </p:nvSpPr>
        <p:spPr>
          <a:xfrm>
            <a:off x="2715646" y="5813654"/>
            <a:ext cx="5004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 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92" name="AutoShape 55">
            <a:extLst>
              <a:ext uri="{FF2B5EF4-FFF2-40B4-BE49-F238E27FC236}">
                <a16:creationId xmlns:a16="http://schemas.microsoft.com/office/drawing/2014/main" id="{38D83EC6-D3C7-45D3-BDDB-8483B4830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994633"/>
            <a:ext cx="7045437" cy="985998"/>
          </a:xfrm>
          <a:prstGeom prst="wedgeRoundRectCallout">
            <a:avLst>
              <a:gd name="adj1" fmla="val -53924"/>
              <a:gd name="adj2" fmla="val 1145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But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true is some models and false in other models.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</a:p>
          <a:p>
            <a:pPr algn="ctr"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Hence, neither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nor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⌐β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can have a proof.</a:t>
            </a:r>
            <a:endParaRPr lang="en-US" altLang="en-US" sz="2400" dirty="0">
              <a:sym typeface="Symbol" panose="05050102010706020507" pitchFamily="18" charset="2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DCB9256F-2245-4965-A75F-0D3F7A3E5F4A}"/>
              </a:ext>
            </a:extLst>
          </p:cNvPr>
          <p:cNvSpPr/>
          <p:nvPr/>
        </p:nvSpPr>
        <p:spPr>
          <a:xfrm>
            <a:off x="3408134" y="5727879"/>
            <a:ext cx="5918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⌐β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D8D07EDE-3C07-410D-9F2B-1C06946A182D}"/>
              </a:ext>
            </a:extLst>
          </p:cNvPr>
          <p:cNvSpPr/>
          <p:nvPr/>
        </p:nvSpPr>
        <p:spPr>
          <a:xfrm>
            <a:off x="2519277" y="6497935"/>
            <a:ext cx="67358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l-GR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 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252AEFE3-2B9D-4B6F-A7B4-F6C313EC1107}"/>
              </a:ext>
            </a:extLst>
          </p:cNvPr>
          <p:cNvSpPr/>
          <p:nvPr/>
        </p:nvSpPr>
        <p:spPr>
          <a:xfrm>
            <a:off x="1981691" y="5909307"/>
            <a:ext cx="418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1A7A1A18-ED0F-447D-9ED7-7D965BB51E41}"/>
              </a:ext>
            </a:extLst>
          </p:cNvPr>
          <p:cNvSpPr/>
          <p:nvPr/>
        </p:nvSpPr>
        <p:spPr>
          <a:xfrm>
            <a:off x="3497213" y="5880279"/>
            <a:ext cx="5918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⌐β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100" name="AutoShape 55">
            <a:extLst>
              <a:ext uri="{FF2B5EF4-FFF2-40B4-BE49-F238E27FC236}">
                <a16:creationId xmlns:a16="http://schemas.microsoft.com/office/drawing/2014/main" id="{80E94E98-C7FE-438C-BC3F-5A1E07615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6130" y="1905000"/>
            <a:ext cx="3432070" cy="1995714"/>
          </a:xfrm>
          <a:prstGeom prst="wedgeRoundRectCallout">
            <a:avLst>
              <a:gd name="adj1" fmla="val -53392"/>
              <a:gd name="adj2" fmla="val 3725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Here sentence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is true</a:t>
            </a:r>
            <a:br>
              <a:rPr lang="en-US" altLang="en-US" sz="2400" dirty="0"/>
            </a:br>
            <a:r>
              <a:rPr lang="en-US" altLang="en-US" sz="2400" dirty="0">
                <a:solidFill>
                  <a:srgbClr val="FF0000"/>
                </a:solidFill>
              </a:rPr>
              <a:t>in every model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br>
              <a:rPr lang="en-US" altLang="en-US" sz="2400" dirty="0">
                <a:solidFill>
                  <a:srgbClr val="FF0000"/>
                </a:solidFill>
              </a:rPr>
            </a:br>
            <a:r>
              <a:rPr lang="en-US" altLang="en-US" sz="2400" dirty="0">
                <a:solidFill>
                  <a:srgbClr val="FF0000"/>
                </a:solidFill>
              </a:rPr>
              <a:t>within which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>
                <a:solidFill>
                  <a:srgbClr val="FF0000"/>
                </a:solidFill>
              </a:rPr>
              <a:t> is true.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Hence our proof system guarantees a proof of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</p:txBody>
      </p:sp>
      <p:sp>
        <p:nvSpPr>
          <p:cNvPr id="102" name="AutoShape 55">
            <a:extLst>
              <a:ext uri="{FF2B5EF4-FFF2-40B4-BE49-F238E27FC236}">
                <a16:creationId xmlns:a16="http://schemas.microsoft.com/office/drawing/2014/main" id="{FE4751E3-6B52-4180-B5E0-BA7E3717B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3730" y="1919514"/>
            <a:ext cx="3432070" cy="1995714"/>
          </a:xfrm>
          <a:prstGeom prst="wedgeRoundRectCallout">
            <a:avLst>
              <a:gd name="adj1" fmla="val -54893"/>
              <a:gd name="adj2" fmla="val 2757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Conversely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is false </a:t>
            </a:r>
            <a:br>
              <a:rPr lang="en-US" altLang="en-US" sz="2400" dirty="0"/>
            </a:br>
            <a:r>
              <a:rPr lang="en-US" altLang="en-US" sz="2400" dirty="0">
                <a:solidFill>
                  <a:srgbClr val="FF0000"/>
                </a:solidFill>
              </a:rPr>
              <a:t>in every model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br>
              <a:rPr lang="en-US" altLang="en-US" sz="2400" dirty="0">
                <a:solidFill>
                  <a:srgbClr val="FF0000"/>
                </a:solidFill>
              </a:rPr>
            </a:br>
            <a:r>
              <a:rPr lang="en-US" altLang="en-US" sz="2400" dirty="0">
                <a:solidFill>
                  <a:srgbClr val="FF0000"/>
                </a:solidFill>
              </a:rPr>
              <a:t>within which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>
                <a:solidFill>
                  <a:srgbClr val="FF0000"/>
                </a:solidFill>
              </a:rPr>
              <a:t> is true.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Hence our proof system guarantees a proof of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endParaRPr lang="en-US" altLang="en-US" sz="2400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97ECF17A-4DF1-4A29-9AF6-DC6BBD93E5F9}"/>
              </a:ext>
            </a:extLst>
          </p:cNvPr>
          <p:cNvGrpSpPr/>
          <p:nvPr/>
        </p:nvGrpSpPr>
        <p:grpSpPr>
          <a:xfrm>
            <a:off x="381000" y="5423079"/>
            <a:ext cx="3082860" cy="1106952"/>
            <a:chOff x="381000" y="5423079"/>
            <a:chExt cx="3082860" cy="1106952"/>
          </a:xfrm>
        </p:grpSpPr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7A3A406E-7E13-4A5F-B5F4-F7B3EE207EFA}"/>
                </a:ext>
              </a:extLst>
            </p:cNvPr>
            <p:cNvSpPr/>
            <p:nvPr/>
          </p:nvSpPr>
          <p:spPr>
            <a:xfrm>
              <a:off x="1449829" y="5604992"/>
              <a:ext cx="2014031" cy="925039"/>
            </a:xfrm>
            <a:prstGeom prst="ellipse">
              <a:avLst/>
            </a:prstGeom>
            <a:ln w="38100">
              <a:solidFill>
                <a:srgbClr val="66FF66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116" name="Text Box 21">
              <a:extLst>
                <a:ext uri="{FF2B5EF4-FFF2-40B4-BE49-F238E27FC236}">
                  <a16:creationId xmlns:a16="http://schemas.microsoft.com/office/drawing/2014/main" id="{168DAE8D-8A80-4316-AC81-05ADAE6CDF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000" y="5423079"/>
              <a:ext cx="247852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True 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endParaRPr lang="en-CA" altLang="en-US" sz="2400" dirty="0">
                <a:sym typeface="Wingdings" panose="05000000000000000000" pitchFamily="2" charset="2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AD093171-3FF2-4F3F-9E8E-232C4565A1C7}"/>
              </a:ext>
            </a:extLst>
          </p:cNvPr>
          <p:cNvGrpSpPr/>
          <p:nvPr/>
        </p:nvGrpSpPr>
        <p:grpSpPr>
          <a:xfrm>
            <a:off x="2419548" y="5410200"/>
            <a:ext cx="3648300" cy="1119831"/>
            <a:chOff x="2419548" y="5410200"/>
            <a:chExt cx="3648300" cy="1119831"/>
          </a:xfrm>
        </p:grpSpPr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DA177FA5-6EF6-47FD-BFCE-2C082DDE0CFD}"/>
                </a:ext>
              </a:extLst>
            </p:cNvPr>
            <p:cNvSpPr/>
            <p:nvPr/>
          </p:nvSpPr>
          <p:spPr>
            <a:xfrm>
              <a:off x="2419548" y="5604992"/>
              <a:ext cx="2014031" cy="925039"/>
            </a:xfrm>
            <a:prstGeom prst="ellipse">
              <a:avLst/>
            </a:prstGeom>
            <a:ln w="38100">
              <a:solidFill>
                <a:srgbClr val="0099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119" name="Text Box 21">
              <a:extLst>
                <a:ext uri="{FF2B5EF4-FFF2-40B4-BE49-F238E27FC236}">
                  <a16:creationId xmlns:a16="http://schemas.microsoft.com/office/drawing/2014/main" id="{1E14E3E9-AFD0-4803-8BB9-44575710DF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0800" y="5410200"/>
              <a:ext cx="34770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True in </a:t>
              </a:r>
              <a:r>
                <a:rPr lang="en-US" altLang="en-US" sz="2400" dirty="0" err="1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altLang="en-US" sz="2400" baseline="-25000" dirty="0" err="1">
                  <a:solidFill>
                    <a:srgbClr val="66FF66"/>
                  </a:solidFill>
                </a:rPr>
                <a:t>nonstand</a:t>
              </a:r>
              <a:endParaRPr lang="en-CA" altLang="en-US" sz="2400" dirty="0">
                <a:sym typeface="Wingdings" panose="05000000000000000000" pitchFamily="2" charset="2"/>
              </a:endParaRPr>
            </a:p>
          </p:txBody>
        </p:sp>
      </p:grpSp>
      <p:sp>
        <p:nvSpPr>
          <p:cNvPr id="41" name="Rectangle 2">
            <a:extLst>
              <a:ext uri="{FF2B5EF4-FFF2-40B4-BE49-F238E27FC236}">
                <a16:creationId xmlns:a16="http://schemas.microsoft.com/office/drawing/2014/main" id="{C03B1828-C389-4A1D-AC33-95FF0E4D6D42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668193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animBg="1"/>
      <p:bldP spid="100" grpId="0" animBg="1"/>
      <p:bldP spid="102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7" name="Group 29">
            <a:extLst>
              <a:ext uri="{FF2B5EF4-FFF2-40B4-BE49-F238E27FC236}">
                <a16:creationId xmlns:a16="http://schemas.microsoft.com/office/drawing/2014/main" id="{7C6AB2C1-D40B-4464-9DF8-E667EAAB8FB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533400"/>
            <a:ext cx="1223454" cy="1239990"/>
            <a:chOff x="2065" y="1551"/>
            <a:chExt cx="1628" cy="1988"/>
          </a:xfrm>
        </p:grpSpPr>
        <p:sp>
          <p:nvSpPr>
            <p:cNvPr id="78" name="Freeform 30">
              <a:extLst>
                <a:ext uri="{FF2B5EF4-FFF2-40B4-BE49-F238E27FC236}">
                  <a16:creationId xmlns:a16="http://schemas.microsoft.com/office/drawing/2014/main" id="{BF9185FD-38C7-4703-A01B-67D0FD571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Freeform 31">
              <a:extLst>
                <a:ext uri="{FF2B5EF4-FFF2-40B4-BE49-F238E27FC236}">
                  <a16:creationId xmlns:a16="http://schemas.microsoft.com/office/drawing/2014/main" id="{405850DF-AE09-44E4-BA7C-9B5225B1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Freeform 32">
              <a:extLst>
                <a:ext uri="{FF2B5EF4-FFF2-40B4-BE49-F238E27FC236}">
                  <a16:creationId xmlns:a16="http://schemas.microsoft.com/office/drawing/2014/main" id="{9FB2FD47-231B-45FB-8F5F-B1BF6FACA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736329EE-EDA6-42ED-A68B-6DCBE531C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563E6CE1-17B3-4E97-B765-3D9FCAED3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38E14F42-6F00-48EB-926D-32779522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DC86A992-6E10-491E-97AB-82E254F47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3C6D33F6-3DD7-4F3E-924A-DAC98AD17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C4BA012C-8BAD-44A8-A10E-FA4FE53A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2182891C-DF94-4FF6-82AE-D4C5860F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134ADD5A-E2E2-4BA4-98F0-0BEBB9248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82991770-F9E5-4238-A84D-2AAB90CF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89AB7325-9D68-414F-A4D0-3FBCDADC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40DEF36F-2149-44A1-B8D4-6A3BFF56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83B406E1-3236-4B90-88C5-1D3F89195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48CAB502-CADA-4D3C-82C3-869551B1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D6B2BE9C-B265-4C7A-A80D-89E2BDE11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8" name="AutoShape 35">
            <a:extLst>
              <a:ext uri="{FF2B5EF4-FFF2-40B4-BE49-F238E27FC236}">
                <a16:creationId xmlns:a16="http://schemas.microsoft.com/office/drawing/2014/main" id="{D6675CF7-E2F8-4149-8414-B84C2F585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5974" y="533400"/>
            <a:ext cx="3715026" cy="1314210"/>
          </a:xfrm>
          <a:prstGeom prst="wedgeRoundRectCallout">
            <a:avLst>
              <a:gd name="adj1" fmla="val 54462"/>
              <a:gd name="adj2" fmla="val -17471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In this way, can we prove every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/>
              <a:t> that is true 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about the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?</a:t>
            </a: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B1F51D39-38CD-4FB5-8743-E0CEB2EA1697}"/>
              </a:ext>
            </a:extLst>
          </p:cNvPr>
          <p:cNvGrpSpPr/>
          <p:nvPr/>
        </p:nvGrpSpPr>
        <p:grpSpPr>
          <a:xfrm>
            <a:off x="4369158" y="1321158"/>
            <a:ext cx="3733800" cy="461665"/>
            <a:chOff x="4369158" y="1321158"/>
            <a:chExt cx="3733800" cy="461665"/>
          </a:xfrm>
        </p:grpSpPr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06D0E509-3D72-4FB5-8973-CD8BB56C9BF5}"/>
                </a:ext>
              </a:extLst>
            </p:cNvPr>
            <p:cNvSpPr/>
            <p:nvPr/>
          </p:nvSpPr>
          <p:spPr bwMode="auto">
            <a:xfrm>
              <a:off x="4648200" y="1383212"/>
              <a:ext cx="3048000" cy="373619"/>
            </a:xfrm>
            <a:prstGeom prst="rect">
              <a:avLst/>
            </a:prstGeom>
            <a:solidFill>
              <a:srgbClr val="000066"/>
            </a:solidFill>
            <a:ln w="3810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94CF5686-9B72-4FBD-8E92-CEEDCED507D4}"/>
                </a:ext>
              </a:extLst>
            </p:cNvPr>
            <p:cNvSpPr/>
            <p:nvPr/>
          </p:nvSpPr>
          <p:spPr>
            <a:xfrm>
              <a:off x="4369158" y="1321158"/>
              <a:ext cx="37338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lang="en-US" altLang="en-US" sz="2400" dirty="0"/>
                <a:t>within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 </a:t>
              </a:r>
              <a:r>
                <a:rPr lang="en-US" sz="2400" dirty="0">
                  <a:solidFill>
                    <a:srgbClr val="66FF66"/>
                  </a:solidFill>
                </a:rPr>
                <a:t>integers (+,</a:t>
              </a:r>
              <a:r>
                <a:rPr lang="en-US" sz="2400" dirty="0">
                  <a:solidFill>
                    <a:srgbClr val="66FF66"/>
                  </a:solidFill>
                  <a:latin typeface="Symbol" panose="05050102010706020507" pitchFamily="18" charset="2"/>
                </a:rPr>
                <a:t></a:t>
              </a:r>
              <a:r>
                <a:rPr lang="en-US" sz="2400" dirty="0">
                  <a:solidFill>
                    <a:srgbClr val="66FF66"/>
                  </a:solidFill>
                </a:rPr>
                <a:t>)</a:t>
              </a:r>
              <a:r>
                <a:rPr lang="en-US" sz="2400" dirty="0"/>
                <a:t>?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B8A7FAA5-11E9-4FAD-B9F5-813E94740328}"/>
              </a:ext>
            </a:extLst>
          </p:cNvPr>
          <p:cNvSpPr/>
          <p:nvPr/>
        </p:nvSpPr>
        <p:spPr>
          <a:xfrm>
            <a:off x="1892612" y="5756907"/>
            <a:ext cx="418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7265693B-6949-46FA-A991-0DB878A8C7D7}"/>
              </a:ext>
            </a:extLst>
          </p:cNvPr>
          <p:cNvSpPr/>
          <p:nvPr/>
        </p:nvSpPr>
        <p:spPr>
          <a:xfrm>
            <a:off x="2715646" y="5813654"/>
            <a:ext cx="5004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 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DCB9256F-2245-4965-A75F-0D3F7A3E5F4A}"/>
              </a:ext>
            </a:extLst>
          </p:cNvPr>
          <p:cNvSpPr/>
          <p:nvPr/>
        </p:nvSpPr>
        <p:spPr>
          <a:xfrm>
            <a:off x="3408134" y="5727879"/>
            <a:ext cx="5918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⌐β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D8D07EDE-3C07-410D-9F2B-1C06946A182D}"/>
              </a:ext>
            </a:extLst>
          </p:cNvPr>
          <p:cNvSpPr/>
          <p:nvPr/>
        </p:nvSpPr>
        <p:spPr>
          <a:xfrm>
            <a:off x="2519277" y="6497935"/>
            <a:ext cx="67358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l-GR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 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252AEFE3-2B9D-4B6F-A7B4-F6C313EC1107}"/>
              </a:ext>
            </a:extLst>
          </p:cNvPr>
          <p:cNvSpPr/>
          <p:nvPr/>
        </p:nvSpPr>
        <p:spPr>
          <a:xfrm>
            <a:off x="1981691" y="5909307"/>
            <a:ext cx="418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1A7A1A18-ED0F-447D-9ED7-7D965BB51E41}"/>
              </a:ext>
            </a:extLst>
          </p:cNvPr>
          <p:cNvSpPr/>
          <p:nvPr/>
        </p:nvSpPr>
        <p:spPr>
          <a:xfrm>
            <a:off x="3497213" y="5880279"/>
            <a:ext cx="5918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⌐β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100" name="AutoShape 55">
            <a:extLst>
              <a:ext uri="{FF2B5EF4-FFF2-40B4-BE49-F238E27FC236}">
                <a16:creationId xmlns:a16="http://schemas.microsoft.com/office/drawing/2014/main" id="{80E94E98-C7FE-438C-BC3F-5A1E07615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6130" y="1879242"/>
            <a:ext cx="6022870" cy="1987431"/>
          </a:xfrm>
          <a:prstGeom prst="wedgeRoundRectCallout">
            <a:avLst>
              <a:gd name="adj1" fmla="val -53392"/>
              <a:gd name="adj2" fmla="val 3725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In order to have a proof system that can prove everything true in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 </a:t>
            </a:r>
            <a:r>
              <a:rPr lang="en-US" altLang="en-US" sz="2400" dirty="0"/>
              <a:t>and nothing false,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need a set of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that exactly captures truth in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</a:t>
            </a:r>
            <a:r>
              <a:rPr lang="en-US" altLang="en-US" sz="2400" dirty="0"/>
              <a:t>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ie one and only one model.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97ECF17A-4DF1-4A29-9AF6-DC6BBD93E5F9}"/>
              </a:ext>
            </a:extLst>
          </p:cNvPr>
          <p:cNvGrpSpPr/>
          <p:nvPr/>
        </p:nvGrpSpPr>
        <p:grpSpPr>
          <a:xfrm>
            <a:off x="381000" y="5423079"/>
            <a:ext cx="3082860" cy="1106952"/>
            <a:chOff x="381000" y="5423079"/>
            <a:chExt cx="3082860" cy="1106952"/>
          </a:xfrm>
        </p:grpSpPr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7A3A406E-7E13-4A5F-B5F4-F7B3EE207EFA}"/>
                </a:ext>
              </a:extLst>
            </p:cNvPr>
            <p:cNvSpPr/>
            <p:nvPr/>
          </p:nvSpPr>
          <p:spPr>
            <a:xfrm>
              <a:off x="1449829" y="5604992"/>
              <a:ext cx="2014031" cy="925039"/>
            </a:xfrm>
            <a:prstGeom prst="ellipse">
              <a:avLst/>
            </a:prstGeom>
            <a:ln w="38100">
              <a:solidFill>
                <a:srgbClr val="66FF66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116" name="Text Box 21">
              <a:extLst>
                <a:ext uri="{FF2B5EF4-FFF2-40B4-BE49-F238E27FC236}">
                  <a16:creationId xmlns:a16="http://schemas.microsoft.com/office/drawing/2014/main" id="{168DAE8D-8A80-4316-AC81-05ADAE6CDF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000" y="5423079"/>
              <a:ext cx="247852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True 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endParaRPr lang="en-CA" altLang="en-US" sz="2400" dirty="0">
                <a:sym typeface="Wingdings" panose="05000000000000000000" pitchFamily="2" charset="2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AD093171-3FF2-4F3F-9E8E-232C4565A1C7}"/>
              </a:ext>
            </a:extLst>
          </p:cNvPr>
          <p:cNvGrpSpPr/>
          <p:nvPr/>
        </p:nvGrpSpPr>
        <p:grpSpPr>
          <a:xfrm>
            <a:off x="2419548" y="5410200"/>
            <a:ext cx="3648300" cy="1119831"/>
            <a:chOff x="2419548" y="5410200"/>
            <a:chExt cx="3648300" cy="1119831"/>
          </a:xfrm>
        </p:grpSpPr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DA177FA5-6EF6-47FD-BFCE-2C082DDE0CFD}"/>
                </a:ext>
              </a:extLst>
            </p:cNvPr>
            <p:cNvSpPr/>
            <p:nvPr/>
          </p:nvSpPr>
          <p:spPr>
            <a:xfrm>
              <a:off x="2419548" y="5604992"/>
              <a:ext cx="2014031" cy="925039"/>
            </a:xfrm>
            <a:prstGeom prst="ellipse">
              <a:avLst/>
            </a:prstGeom>
            <a:ln w="38100">
              <a:solidFill>
                <a:srgbClr val="0099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119" name="Text Box 21">
              <a:extLst>
                <a:ext uri="{FF2B5EF4-FFF2-40B4-BE49-F238E27FC236}">
                  <a16:creationId xmlns:a16="http://schemas.microsoft.com/office/drawing/2014/main" id="{1E14E3E9-AFD0-4803-8BB9-44575710DF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0800" y="5410200"/>
              <a:ext cx="34770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True in </a:t>
              </a:r>
              <a:r>
                <a:rPr lang="en-US" altLang="en-US" sz="2400" dirty="0" err="1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altLang="en-US" sz="2400" baseline="-25000" dirty="0" err="1">
                  <a:solidFill>
                    <a:srgbClr val="66FF66"/>
                  </a:solidFill>
                </a:rPr>
                <a:t>nonstand</a:t>
              </a:r>
              <a:endParaRPr lang="en-CA" altLang="en-US" sz="2400" dirty="0">
                <a:sym typeface="Wingdings" panose="05000000000000000000" pitchFamily="2" charset="2"/>
              </a:endParaRPr>
            </a:p>
          </p:txBody>
        </p:sp>
      </p:grpSp>
      <p:sp>
        <p:nvSpPr>
          <p:cNvPr id="39" name="Rectangle 2">
            <a:extLst>
              <a:ext uri="{FF2B5EF4-FFF2-40B4-BE49-F238E27FC236}">
                <a16:creationId xmlns:a16="http://schemas.microsoft.com/office/drawing/2014/main" id="{E4275F22-7AA8-42D6-A3A8-010DA3E9BC5A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02770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3.7037E-7 L -0.11232 0.0037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25" y="185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99" grpId="0"/>
      <p:bldP spid="100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7" name="Group 29">
            <a:extLst>
              <a:ext uri="{FF2B5EF4-FFF2-40B4-BE49-F238E27FC236}">
                <a16:creationId xmlns:a16="http://schemas.microsoft.com/office/drawing/2014/main" id="{7C6AB2C1-D40B-4464-9DF8-E667EAAB8FB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533400"/>
            <a:ext cx="1223454" cy="1239990"/>
            <a:chOff x="2065" y="1551"/>
            <a:chExt cx="1628" cy="1988"/>
          </a:xfrm>
        </p:grpSpPr>
        <p:sp>
          <p:nvSpPr>
            <p:cNvPr id="78" name="Freeform 30">
              <a:extLst>
                <a:ext uri="{FF2B5EF4-FFF2-40B4-BE49-F238E27FC236}">
                  <a16:creationId xmlns:a16="http://schemas.microsoft.com/office/drawing/2014/main" id="{BF9185FD-38C7-4703-A01B-67D0FD571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Freeform 31">
              <a:extLst>
                <a:ext uri="{FF2B5EF4-FFF2-40B4-BE49-F238E27FC236}">
                  <a16:creationId xmlns:a16="http://schemas.microsoft.com/office/drawing/2014/main" id="{405850DF-AE09-44E4-BA7C-9B5225B1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Freeform 32">
              <a:extLst>
                <a:ext uri="{FF2B5EF4-FFF2-40B4-BE49-F238E27FC236}">
                  <a16:creationId xmlns:a16="http://schemas.microsoft.com/office/drawing/2014/main" id="{9FB2FD47-231B-45FB-8F5F-B1BF6FACA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736329EE-EDA6-42ED-A68B-6DCBE531C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563E6CE1-17B3-4E97-B765-3D9FCAED3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38E14F42-6F00-48EB-926D-32779522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DC86A992-6E10-491E-97AB-82E254F47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3C6D33F6-3DD7-4F3E-924A-DAC98AD17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C4BA012C-8BAD-44A8-A10E-FA4FE53A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2182891C-DF94-4FF6-82AE-D4C5860F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134ADD5A-E2E2-4BA4-98F0-0BEBB9248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82991770-F9E5-4238-A84D-2AAB90CF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89AB7325-9D68-414F-A4D0-3FBCDADC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40DEF36F-2149-44A1-B8D4-6A3BFF56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83B406E1-3236-4B90-88C5-1D3F89195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48CAB502-CADA-4D3C-82C3-869551B1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D6B2BE9C-B265-4C7A-A80D-89E2BDE11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8" name="AutoShape 35">
            <a:extLst>
              <a:ext uri="{FF2B5EF4-FFF2-40B4-BE49-F238E27FC236}">
                <a16:creationId xmlns:a16="http://schemas.microsoft.com/office/drawing/2014/main" id="{D6675CF7-E2F8-4149-8414-B84C2F585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5974" y="533400"/>
            <a:ext cx="3715026" cy="1314210"/>
          </a:xfrm>
          <a:prstGeom prst="wedgeRoundRectCallout">
            <a:avLst>
              <a:gd name="adj1" fmla="val 54462"/>
              <a:gd name="adj2" fmla="val -17471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In this way, can we prove every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/>
              <a:t> that is true 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about the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?</a:t>
            </a: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B1F51D39-38CD-4FB5-8743-E0CEB2EA1697}"/>
              </a:ext>
            </a:extLst>
          </p:cNvPr>
          <p:cNvGrpSpPr/>
          <p:nvPr/>
        </p:nvGrpSpPr>
        <p:grpSpPr>
          <a:xfrm>
            <a:off x="4369158" y="1321158"/>
            <a:ext cx="3733800" cy="461665"/>
            <a:chOff x="4369158" y="1321158"/>
            <a:chExt cx="3733800" cy="461665"/>
          </a:xfrm>
        </p:grpSpPr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06D0E509-3D72-4FB5-8973-CD8BB56C9BF5}"/>
                </a:ext>
              </a:extLst>
            </p:cNvPr>
            <p:cNvSpPr/>
            <p:nvPr/>
          </p:nvSpPr>
          <p:spPr bwMode="auto">
            <a:xfrm>
              <a:off x="4648200" y="1383212"/>
              <a:ext cx="3048000" cy="373619"/>
            </a:xfrm>
            <a:prstGeom prst="rect">
              <a:avLst/>
            </a:prstGeom>
            <a:solidFill>
              <a:srgbClr val="000066"/>
            </a:solidFill>
            <a:ln w="3810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94CF5686-9B72-4FBD-8E92-CEEDCED507D4}"/>
                </a:ext>
              </a:extLst>
            </p:cNvPr>
            <p:cNvSpPr/>
            <p:nvPr/>
          </p:nvSpPr>
          <p:spPr>
            <a:xfrm>
              <a:off x="4369158" y="1321158"/>
              <a:ext cx="37338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lang="en-US" altLang="en-US" sz="2400" dirty="0"/>
                <a:t>within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 </a:t>
              </a:r>
              <a:r>
                <a:rPr lang="en-US" sz="2400" dirty="0">
                  <a:solidFill>
                    <a:srgbClr val="66FF66"/>
                  </a:solidFill>
                </a:rPr>
                <a:t>integers (+,</a:t>
              </a:r>
              <a:r>
                <a:rPr lang="en-US" sz="2400" dirty="0">
                  <a:solidFill>
                    <a:srgbClr val="66FF66"/>
                  </a:solidFill>
                  <a:latin typeface="Symbol" panose="05050102010706020507" pitchFamily="18" charset="2"/>
                </a:rPr>
                <a:t></a:t>
              </a:r>
              <a:r>
                <a:rPr lang="en-US" sz="2400" dirty="0">
                  <a:solidFill>
                    <a:srgbClr val="66FF66"/>
                  </a:solidFill>
                </a:rPr>
                <a:t>)</a:t>
              </a:r>
              <a:r>
                <a:rPr lang="en-US" sz="2400" dirty="0"/>
                <a:t>?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B8A7FAA5-11E9-4FAD-B9F5-813E94740328}"/>
              </a:ext>
            </a:extLst>
          </p:cNvPr>
          <p:cNvSpPr/>
          <p:nvPr/>
        </p:nvSpPr>
        <p:spPr>
          <a:xfrm>
            <a:off x="1892612" y="5756907"/>
            <a:ext cx="418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7265693B-6949-46FA-A991-0DB878A8C7D7}"/>
              </a:ext>
            </a:extLst>
          </p:cNvPr>
          <p:cNvSpPr/>
          <p:nvPr/>
        </p:nvSpPr>
        <p:spPr>
          <a:xfrm>
            <a:off x="2715646" y="5813654"/>
            <a:ext cx="5004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 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DCB9256F-2245-4965-A75F-0D3F7A3E5F4A}"/>
              </a:ext>
            </a:extLst>
          </p:cNvPr>
          <p:cNvSpPr/>
          <p:nvPr/>
        </p:nvSpPr>
        <p:spPr>
          <a:xfrm>
            <a:off x="3408134" y="5727879"/>
            <a:ext cx="5918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⌐β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D8D07EDE-3C07-410D-9F2B-1C06946A182D}"/>
              </a:ext>
            </a:extLst>
          </p:cNvPr>
          <p:cNvSpPr/>
          <p:nvPr/>
        </p:nvSpPr>
        <p:spPr>
          <a:xfrm>
            <a:off x="2519277" y="6497935"/>
            <a:ext cx="67358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l-GR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 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100" name="AutoShape 55">
            <a:extLst>
              <a:ext uri="{FF2B5EF4-FFF2-40B4-BE49-F238E27FC236}">
                <a16:creationId xmlns:a16="http://schemas.microsoft.com/office/drawing/2014/main" id="{80E94E98-C7FE-438C-BC3F-5A1E07615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6130" y="1879242"/>
            <a:ext cx="6022870" cy="1987431"/>
          </a:xfrm>
          <a:prstGeom prst="wedgeRoundRectCallout">
            <a:avLst>
              <a:gd name="adj1" fmla="val -53392"/>
              <a:gd name="adj2" fmla="val 3725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In order to have a proof system that can prove everything true in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 </a:t>
            </a:r>
            <a:r>
              <a:rPr lang="en-US" altLang="en-US" sz="2400" dirty="0"/>
              <a:t>and nothing false,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need a set of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that exactly captures truth in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</a:t>
            </a:r>
            <a:r>
              <a:rPr lang="en-US" altLang="en-US" sz="2400" dirty="0"/>
              <a:t>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ie one and only one model.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97ECF17A-4DF1-4A29-9AF6-DC6BBD93E5F9}"/>
              </a:ext>
            </a:extLst>
          </p:cNvPr>
          <p:cNvGrpSpPr/>
          <p:nvPr/>
        </p:nvGrpSpPr>
        <p:grpSpPr>
          <a:xfrm>
            <a:off x="381000" y="5423079"/>
            <a:ext cx="3082860" cy="1106952"/>
            <a:chOff x="381000" y="5423079"/>
            <a:chExt cx="3082860" cy="1106952"/>
          </a:xfrm>
        </p:grpSpPr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7A3A406E-7E13-4A5F-B5F4-F7B3EE207EFA}"/>
                </a:ext>
              </a:extLst>
            </p:cNvPr>
            <p:cNvSpPr/>
            <p:nvPr/>
          </p:nvSpPr>
          <p:spPr>
            <a:xfrm>
              <a:off x="1449829" y="5604992"/>
              <a:ext cx="2014031" cy="925039"/>
            </a:xfrm>
            <a:prstGeom prst="ellipse">
              <a:avLst/>
            </a:prstGeom>
            <a:ln w="38100">
              <a:solidFill>
                <a:srgbClr val="66FF66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116" name="Text Box 21">
              <a:extLst>
                <a:ext uri="{FF2B5EF4-FFF2-40B4-BE49-F238E27FC236}">
                  <a16:creationId xmlns:a16="http://schemas.microsoft.com/office/drawing/2014/main" id="{168DAE8D-8A80-4316-AC81-05ADAE6CDF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000" y="5423079"/>
              <a:ext cx="247852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True 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endParaRPr lang="en-CA" altLang="en-US" sz="2400" dirty="0">
                <a:sym typeface="Wingdings" panose="05000000000000000000" pitchFamily="2" charset="2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AD093171-3FF2-4F3F-9E8E-232C4565A1C7}"/>
              </a:ext>
            </a:extLst>
          </p:cNvPr>
          <p:cNvGrpSpPr/>
          <p:nvPr/>
        </p:nvGrpSpPr>
        <p:grpSpPr>
          <a:xfrm>
            <a:off x="1410150" y="5435958"/>
            <a:ext cx="3648300" cy="1119831"/>
            <a:chOff x="2419548" y="5410200"/>
            <a:chExt cx="3648300" cy="1119831"/>
          </a:xfrm>
        </p:grpSpPr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DA177FA5-6EF6-47FD-BFCE-2C082DDE0CFD}"/>
                </a:ext>
              </a:extLst>
            </p:cNvPr>
            <p:cNvSpPr/>
            <p:nvPr/>
          </p:nvSpPr>
          <p:spPr>
            <a:xfrm>
              <a:off x="2419548" y="5604992"/>
              <a:ext cx="2014031" cy="925039"/>
            </a:xfrm>
            <a:prstGeom prst="ellipse">
              <a:avLst/>
            </a:prstGeom>
            <a:ln w="38100">
              <a:solidFill>
                <a:srgbClr val="0099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119" name="Text Box 21">
              <a:extLst>
                <a:ext uri="{FF2B5EF4-FFF2-40B4-BE49-F238E27FC236}">
                  <a16:creationId xmlns:a16="http://schemas.microsoft.com/office/drawing/2014/main" id="{1E14E3E9-AFD0-4803-8BB9-44575710DF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0800" y="5410200"/>
              <a:ext cx="34770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True in </a:t>
              </a:r>
              <a:r>
                <a:rPr lang="en-US" altLang="en-US" sz="2400" dirty="0" err="1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altLang="en-US" sz="2400" baseline="-25000" dirty="0" err="1">
                  <a:solidFill>
                    <a:srgbClr val="66FF66"/>
                  </a:solidFill>
                </a:rPr>
                <a:t>nonstand</a:t>
              </a:r>
              <a:endParaRPr lang="en-CA" altLang="en-US" sz="2400" dirty="0">
                <a:sym typeface="Wingdings" panose="05000000000000000000" pitchFamily="2" charset="2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C3E1DB19-5DBC-45FF-A060-93A6F0400667}"/>
              </a:ext>
            </a:extLst>
          </p:cNvPr>
          <p:cNvGrpSpPr/>
          <p:nvPr/>
        </p:nvGrpSpPr>
        <p:grpSpPr>
          <a:xfrm>
            <a:off x="793028" y="3834989"/>
            <a:ext cx="8332727" cy="2571990"/>
            <a:chOff x="735074" y="1847610"/>
            <a:chExt cx="8332727" cy="2571990"/>
          </a:xfrm>
        </p:grpSpPr>
        <p:sp>
          <p:nvSpPr>
            <p:cNvPr id="46" name="AutoShape 35">
              <a:extLst>
                <a:ext uri="{FF2B5EF4-FFF2-40B4-BE49-F238E27FC236}">
                  <a16:creationId xmlns:a16="http://schemas.microsoft.com/office/drawing/2014/main" id="{375417BE-995C-4677-8CF7-E7F6DB29E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1" y="2057400"/>
              <a:ext cx="8229600" cy="2050955"/>
            </a:xfrm>
            <a:prstGeom prst="wedgeRoundRectCallout">
              <a:avLst>
                <a:gd name="adj1" fmla="val 30371"/>
                <a:gd name="adj2" fmla="val -53693"/>
                <a:gd name="adj3" fmla="val 16667"/>
              </a:avLst>
            </a:prstGeom>
            <a:solidFill>
              <a:srgbClr val="000066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lang="en-US" sz="2400" dirty="0"/>
                <a:t>We must eliminate all non-standard models </a:t>
              </a:r>
              <a:r>
                <a:rPr lang="en-US" altLang="en-US" sz="2400" dirty="0" err="1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altLang="en-US" sz="2400" baseline="-25000" dirty="0" err="1">
                  <a:solidFill>
                    <a:srgbClr val="66FF66"/>
                  </a:solidFill>
                </a:rPr>
                <a:t>nonstand</a:t>
              </a:r>
              <a:r>
                <a:rPr lang="en-US" sz="2400" dirty="0"/>
                <a:t>.</a:t>
              </a:r>
            </a:p>
            <a:p>
              <a:pPr lvl="0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 lang="en-US" sz="2400" dirty="0"/>
            </a:p>
            <a:p>
              <a:pPr lvl="0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 lang="en-US" sz="2400" dirty="0"/>
            </a:p>
            <a:p>
              <a:pPr lvl="0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 lang="en-US" sz="2400" dirty="0"/>
            </a:p>
            <a:p>
              <a:pPr lvl="0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lang="en-US" sz="2400" dirty="0"/>
                <a:t>             </a:t>
              </a: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1970BFE-7217-4FAD-81BC-766FF3EAEA44}"/>
                </a:ext>
              </a:extLst>
            </p:cNvPr>
            <p:cNvGrpSpPr/>
            <p:nvPr/>
          </p:nvGrpSpPr>
          <p:grpSpPr>
            <a:xfrm>
              <a:off x="2848135" y="2621050"/>
              <a:ext cx="4377986" cy="1201829"/>
              <a:chOff x="1353244" y="2667035"/>
              <a:chExt cx="4377986" cy="1201829"/>
            </a:xfrm>
          </p:grpSpPr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137F1BB2-AB30-402F-833E-3489EBFDACA6}"/>
                  </a:ext>
                </a:extLst>
              </p:cNvPr>
              <p:cNvGrpSpPr/>
              <p:nvPr/>
            </p:nvGrpSpPr>
            <p:grpSpPr>
              <a:xfrm>
                <a:off x="1353244" y="3269109"/>
                <a:ext cx="338554" cy="510901"/>
                <a:chOff x="1178213" y="4116197"/>
                <a:chExt cx="338554" cy="510901"/>
              </a:xfrm>
            </p:grpSpPr>
            <p:sp>
              <p:nvSpPr>
                <p:cNvPr id="97" name="Text Box 11">
                  <a:extLst>
                    <a:ext uri="{FF2B5EF4-FFF2-40B4-BE49-F238E27FC236}">
                      <a16:creationId xmlns:a16="http://schemas.microsoft.com/office/drawing/2014/main" id="{F37C3CE7-108C-4018-A744-FE1DF4F3B8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78213" y="4116197"/>
                  <a:ext cx="338554" cy="4616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rPr>
                    <a:t>0</a:t>
                  </a:r>
                </a:p>
              </p:txBody>
            </p:sp>
            <p:sp>
              <p:nvSpPr>
                <p:cNvPr id="98" name="Oval 10">
                  <a:extLst>
                    <a:ext uri="{FF2B5EF4-FFF2-40B4-BE49-F238E27FC236}">
                      <a16:creationId xmlns:a16="http://schemas.microsoft.com/office/drawing/2014/main" id="{2C3524AA-39F9-48C3-8DBF-BDCD201B9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2506" y="4474698"/>
                  <a:ext cx="152400" cy="152400"/>
                </a:xfrm>
                <a:prstGeom prst="ellipse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DBACBAFD-02C3-4659-93D6-1B0199AC50F9}"/>
                  </a:ext>
                </a:extLst>
              </p:cNvPr>
              <p:cNvGrpSpPr/>
              <p:nvPr/>
            </p:nvGrpSpPr>
            <p:grpSpPr>
              <a:xfrm>
                <a:off x="3156858" y="3345644"/>
                <a:ext cx="957589" cy="523220"/>
                <a:chOff x="4974771" y="2423886"/>
                <a:chExt cx="957589" cy="523220"/>
              </a:xfrm>
            </p:grpSpPr>
            <p:sp>
              <p:nvSpPr>
                <p:cNvPr id="95" name="Line 17">
                  <a:extLst>
                    <a:ext uri="{FF2B5EF4-FFF2-40B4-BE49-F238E27FC236}">
                      <a16:creationId xmlns:a16="http://schemas.microsoft.com/office/drawing/2014/main" id="{04B793C5-523A-498B-B2FD-A1C1BC5E74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974771" y="2776083"/>
                  <a:ext cx="381000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arrow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96" name="Rectangle 95">
                  <a:extLst>
                    <a:ext uri="{FF2B5EF4-FFF2-40B4-BE49-F238E27FC236}">
                      <a16:creationId xmlns:a16="http://schemas.microsoft.com/office/drawing/2014/main" id="{4C783C15-36AD-4960-93E9-5DD4800C1149}"/>
                    </a:ext>
                  </a:extLst>
                </p:cNvPr>
                <p:cNvSpPr/>
                <p:nvPr/>
              </p:nvSpPr>
              <p:spPr>
                <a:xfrm>
                  <a:off x="5388621" y="2423886"/>
                  <a:ext cx="543739" cy="523220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l"/>
                  <a:r>
                    <a:rPr lang="en-US" altLang="en-US" sz="2800" dirty="0">
                      <a:sym typeface="Wingdings" panose="05000000000000000000" pitchFamily="2" charset="2"/>
                    </a:rPr>
                    <a:t>…</a:t>
                  </a:r>
                  <a:endParaRPr lang="en-US" altLang="en-US" sz="280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54B55DC4-81BD-4159-83EB-9FF70029F66F}"/>
                  </a:ext>
                </a:extLst>
              </p:cNvPr>
              <p:cNvGrpSpPr/>
              <p:nvPr/>
            </p:nvGrpSpPr>
            <p:grpSpPr>
              <a:xfrm>
                <a:off x="1476957" y="3161851"/>
                <a:ext cx="827471" cy="612675"/>
                <a:chOff x="1476957" y="2014407"/>
                <a:chExt cx="827471" cy="612675"/>
              </a:xfrm>
            </p:grpSpPr>
            <p:sp>
              <p:nvSpPr>
                <p:cNvPr id="75" name="Line 17">
                  <a:extLst>
                    <a:ext uri="{FF2B5EF4-FFF2-40B4-BE49-F238E27FC236}">
                      <a16:creationId xmlns:a16="http://schemas.microsoft.com/office/drawing/2014/main" id="{4F167938-D77B-4321-AC13-2DD8C0FCFE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613112" y="2563854"/>
                  <a:ext cx="381000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arrow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84" name="Text Box 16">
                  <a:extLst>
                    <a:ext uri="{FF2B5EF4-FFF2-40B4-BE49-F238E27FC236}">
                      <a16:creationId xmlns:a16="http://schemas.microsoft.com/office/drawing/2014/main" id="{CC3DED77-AB78-4C09-8B30-1B57B6BA319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2415801">
                  <a:off x="1476957" y="2014407"/>
                  <a:ext cx="827471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US" altLang="en-US" sz="1800" dirty="0"/>
                    <a:t>S(0)=1</a:t>
                  </a:r>
                  <a:endParaRPr kumimoji="0" lang="en-US" altLang="en-US" sz="1800" b="0" i="0" u="none" strike="noStrike" kern="1200" cap="none" spc="0" normalizeH="0" baseline="3000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85" name="Oval 10">
                  <a:extLst>
                    <a:ext uri="{FF2B5EF4-FFF2-40B4-BE49-F238E27FC236}">
                      <a16:creationId xmlns:a16="http://schemas.microsoft.com/office/drawing/2014/main" id="{8FA6B955-A921-4176-8A57-95A3929A6E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76529" y="2474682"/>
                  <a:ext cx="152400" cy="152400"/>
                </a:xfrm>
                <a:prstGeom prst="ellipse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DEAA5EB7-EC42-41E5-BD39-EE4B37788D97}"/>
                  </a:ext>
                </a:extLst>
              </p:cNvPr>
              <p:cNvGrpSpPr/>
              <p:nvPr/>
            </p:nvGrpSpPr>
            <p:grpSpPr>
              <a:xfrm>
                <a:off x="1701804" y="3071137"/>
                <a:ext cx="1109599" cy="699759"/>
                <a:chOff x="1176240" y="1927323"/>
                <a:chExt cx="1109599" cy="699759"/>
              </a:xfrm>
            </p:grpSpPr>
            <p:sp>
              <p:nvSpPr>
                <p:cNvPr id="71" name="Line 17">
                  <a:extLst>
                    <a:ext uri="{FF2B5EF4-FFF2-40B4-BE49-F238E27FC236}">
                      <a16:creationId xmlns:a16="http://schemas.microsoft.com/office/drawing/2014/main" id="{DE8589AE-0142-4105-B539-A61FB71609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613112" y="2563854"/>
                  <a:ext cx="381000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arrow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72" name="Text Box 16">
                  <a:extLst>
                    <a:ext uri="{FF2B5EF4-FFF2-40B4-BE49-F238E27FC236}">
                      <a16:creationId xmlns:a16="http://schemas.microsoft.com/office/drawing/2014/main" id="{6AB1084E-BAEA-4C1D-BA5B-F5E16E805C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2415801">
                  <a:off x="1176240" y="1927323"/>
                  <a:ext cx="11095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US" altLang="en-US" sz="1800" dirty="0"/>
                    <a:t>S(S(0))=2</a:t>
                  </a:r>
                  <a:endParaRPr kumimoji="0" lang="en-US" altLang="en-US" sz="1800" b="0" i="0" u="none" strike="noStrike" kern="1200" cap="none" spc="0" normalizeH="0" baseline="3000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73" name="Oval 10">
                  <a:extLst>
                    <a:ext uri="{FF2B5EF4-FFF2-40B4-BE49-F238E27FC236}">
                      <a16:creationId xmlns:a16="http://schemas.microsoft.com/office/drawing/2014/main" id="{F84EE403-1188-4907-A853-715A8B3437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76529" y="2474682"/>
                  <a:ext cx="152400" cy="152400"/>
                </a:xfrm>
                <a:prstGeom prst="ellipse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  <p:grpSp>
            <p:nvGrpSpPr>
              <p:cNvPr id="53" name="Group 52">
                <a:extLst>
                  <a:ext uri="{FF2B5EF4-FFF2-40B4-BE49-F238E27FC236}">
                    <a16:creationId xmlns:a16="http://schemas.microsoft.com/office/drawing/2014/main" id="{292A21D2-C657-4D45-AA32-D385033C456B}"/>
                  </a:ext>
                </a:extLst>
              </p:cNvPr>
              <p:cNvGrpSpPr/>
              <p:nvPr/>
            </p:nvGrpSpPr>
            <p:grpSpPr>
              <a:xfrm>
                <a:off x="1971511" y="2990342"/>
                <a:ext cx="1391728" cy="765485"/>
                <a:chOff x="933578" y="1861597"/>
                <a:chExt cx="1391728" cy="765485"/>
              </a:xfrm>
            </p:grpSpPr>
            <p:sp>
              <p:nvSpPr>
                <p:cNvPr id="68" name="Line 17">
                  <a:extLst>
                    <a:ext uri="{FF2B5EF4-FFF2-40B4-BE49-F238E27FC236}">
                      <a16:creationId xmlns:a16="http://schemas.microsoft.com/office/drawing/2014/main" id="{C788E2AA-487D-4180-A964-ACFADAE1C0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613112" y="2563854"/>
                  <a:ext cx="381000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arrow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69" name="Text Box 16">
                  <a:extLst>
                    <a:ext uri="{FF2B5EF4-FFF2-40B4-BE49-F238E27FC236}">
                      <a16:creationId xmlns:a16="http://schemas.microsoft.com/office/drawing/2014/main" id="{A65EA40B-E9A7-40E2-A1A5-164086A198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2415801">
                  <a:off x="933578" y="1861597"/>
                  <a:ext cx="1391728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US" altLang="en-US" sz="1800" dirty="0"/>
                    <a:t>S(S(S(0)))=3</a:t>
                  </a:r>
                  <a:endParaRPr kumimoji="0" lang="en-US" altLang="en-US" sz="1800" b="0" i="0" u="none" strike="noStrike" kern="1200" cap="none" spc="0" normalizeH="0" baseline="3000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70" name="Oval 10">
                  <a:extLst>
                    <a:ext uri="{FF2B5EF4-FFF2-40B4-BE49-F238E27FC236}">
                      <a16:creationId xmlns:a16="http://schemas.microsoft.com/office/drawing/2014/main" id="{AE432CB3-3F26-4934-A6DD-900214F98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76529" y="2474682"/>
                  <a:ext cx="152400" cy="152400"/>
                </a:xfrm>
                <a:prstGeom prst="ellipse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7B85FA2A-3AA0-4F4A-835B-0B2E22218222}"/>
                  </a:ext>
                </a:extLst>
              </p:cNvPr>
              <p:cNvGrpSpPr/>
              <p:nvPr/>
            </p:nvGrpSpPr>
            <p:grpSpPr>
              <a:xfrm>
                <a:off x="4327880" y="2667035"/>
                <a:ext cx="1403350" cy="1081087"/>
                <a:chOff x="990600" y="2506663"/>
                <a:chExt cx="1403350" cy="1081087"/>
              </a:xfrm>
            </p:grpSpPr>
            <p:sp>
              <p:nvSpPr>
                <p:cNvPr id="55" name="Line 61">
                  <a:extLst>
                    <a:ext uri="{FF2B5EF4-FFF2-40B4-BE49-F238E27FC236}">
                      <a16:creationId xmlns:a16="http://schemas.microsoft.com/office/drawing/2014/main" id="{FCEEAD00-AB05-4C5B-B091-BDBCB9C7F9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028825" y="3114675"/>
                  <a:ext cx="241300" cy="339725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grpSp>
              <p:nvGrpSpPr>
                <p:cNvPr id="56" name="Group 55">
                  <a:extLst>
                    <a:ext uri="{FF2B5EF4-FFF2-40B4-BE49-F238E27FC236}">
                      <a16:creationId xmlns:a16="http://schemas.microsoft.com/office/drawing/2014/main" id="{84E9E51E-56F8-4062-9CF1-458A6D4C1310}"/>
                    </a:ext>
                  </a:extLst>
                </p:cNvPr>
                <p:cNvGrpSpPr/>
                <p:nvPr/>
              </p:nvGrpSpPr>
              <p:grpSpPr>
                <a:xfrm>
                  <a:off x="990600" y="2506663"/>
                  <a:ext cx="1403350" cy="1081087"/>
                  <a:chOff x="996950" y="2506663"/>
                  <a:chExt cx="1403350" cy="1081087"/>
                </a:xfrm>
              </p:grpSpPr>
              <p:sp>
                <p:nvSpPr>
                  <p:cNvPr id="57" name="Oval 7">
                    <a:extLst>
                      <a:ext uri="{FF2B5EF4-FFF2-40B4-BE49-F238E27FC236}">
                        <a16:creationId xmlns:a16="http://schemas.microsoft.com/office/drawing/2014/main" id="{A431BF97-C524-4720-8431-025408F81E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96950" y="2978150"/>
                    <a:ext cx="152400" cy="152400"/>
                  </a:xfrm>
                  <a:prstGeom prst="ellipse">
                    <a:avLst/>
                  </a:prstGeom>
                  <a:solidFill>
                    <a:srgbClr val="00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58" name="Oval 10">
                    <a:extLst>
                      <a:ext uri="{FF2B5EF4-FFF2-40B4-BE49-F238E27FC236}">
                        <a16:creationId xmlns:a16="http://schemas.microsoft.com/office/drawing/2014/main" id="{32E9AC1E-901F-4806-89D6-763A5BF80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49375" y="2506663"/>
                    <a:ext cx="152400" cy="152400"/>
                  </a:xfrm>
                  <a:prstGeom prst="ellipse">
                    <a:avLst/>
                  </a:prstGeom>
                  <a:solidFill>
                    <a:srgbClr val="00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59" name="Oval 15">
                    <a:extLst>
                      <a:ext uri="{FF2B5EF4-FFF2-40B4-BE49-F238E27FC236}">
                        <a16:creationId xmlns:a16="http://schemas.microsoft.com/office/drawing/2014/main" id="{BA3C4184-9098-4EA3-8643-0185B9B06F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5950" y="2506663"/>
                    <a:ext cx="152400" cy="152400"/>
                  </a:xfrm>
                  <a:prstGeom prst="ellipse">
                    <a:avLst/>
                  </a:prstGeom>
                  <a:solidFill>
                    <a:srgbClr val="00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60" name="Line 17">
                    <a:extLst>
                      <a:ext uri="{FF2B5EF4-FFF2-40B4-BE49-F238E27FC236}">
                        <a16:creationId xmlns:a16="http://schemas.microsoft.com/office/drawing/2014/main" id="{4F2526DD-13AD-465A-AE80-DE9D4FEB52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04950" y="2593975"/>
                    <a:ext cx="381000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61" name="Oval 20">
                    <a:extLst>
                      <a:ext uri="{FF2B5EF4-FFF2-40B4-BE49-F238E27FC236}">
                        <a16:creationId xmlns:a16="http://schemas.microsoft.com/office/drawing/2014/main" id="{9E92EC79-F1CE-4ABE-8E4C-E6B3DA2341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7900" y="2974975"/>
                    <a:ext cx="152400" cy="152400"/>
                  </a:xfrm>
                  <a:prstGeom prst="ellipse">
                    <a:avLst/>
                  </a:prstGeom>
                  <a:solidFill>
                    <a:srgbClr val="00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62" name="Oval 25">
                    <a:extLst>
                      <a:ext uri="{FF2B5EF4-FFF2-40B4-BE49-F238E27FC236}">
                        <a16:creationId xmlns:a16="http://schemas.microsoft.com/office/drawing/2014/main" id="{0EBAA5B0-3C49-44C8-B621-ABEEFABDB1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03413" y="3432175"/>
                    <a:ext cx="152400" cy="152400"/>
                  </a:xfrm>
                  <a:prstGeom prst="ellipse">
                    <a:avLst/>
                  </a:prstGeom>
                  <a:solidFill>
                    <a:srgbClr val="00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63" name="Oval 30">
                    <a:extLst>
                      <a:ext uri="{FF2B5EF4-FFF2-40B4-BE49-F238E27FC236}">
                        <a16:creationId xmlns:a16="http://schemas.microsoft.com/office/drawing/2014/main" id="{9E551F1B-6125-48C8-8528-72835D8315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36675" y="3435350"/>
                    <a:ext cx="152400" cy="152400"/>
                  </a:xfrm>
                  <a:prstGeom prst="ellipse">
                    <a:avLst/>
                  </a:prstGeom>
                  <a:solidFill>
                    <a:srgbClr val="00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64" name="Line 54">
                    <a:extLst>
                      <a:ext uri="{FF2B5EF4-FFF2-40B4-BE49-F238E27FC236}">
                        <a16:creationId xmlns:a16="http://schemas.microsoft.com/office/drawing/2014/main" id="{E026B489-7525-4A29-9FA2-51213FAF40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025650" y="2635250"/>
                    <a:ext cx="241300" cy="339725"/>
                  </a:xfrm>
                  <a:prstGeom prst="line">
                    <a:avLst/>
                  </a:pr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65" name="Line 60">
                    <a:extLst>
                      <a:ext uri="{FF2B5EF4-FFF2-40B4-BE49-F238E27FC236}">
                        <a16:creationId xmlns:a16="http://schemas.microsoft.com/office/drawing/2014/main" id="{7986529B-C03B-4EB2-8984-6F185C1CBB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20775" y="2635250"/>
                    <a:ext cx="241300" cy="339725"/>
                  </a:xfrm>
                  <a:prstGeom prst="line">
                    <a:avLst/>
                  </a:pr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66" name="Line 62">
                    <a:extLst>
                      <a:ext uri="{FF2B5EF4-FFF2-40B4-BE49-F238E27FC236}">
                        <a16:creationId xmlns:a16="http://schemas.microsoft.com/office/drawing/2014/main" id="{603950DB-105C-4351-A4D1-016D84A77E6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123950" y="3114675"/>
                    <a:ext cx="241300" cy="339725"/>
                  </a:xfrm>
                  <a:prstGeom prst="line">
                    <a:avLst/>
                  </a:pr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67" name="Line 63">
                    <a:extLst>
                      <a:ext uri="{FF2B5EF4-FFF2-40B4-BE49-F238E27FC236}">
                        <a16:creationId xmlns:a16="http://schemas.microsoft.com/office/drawing/2014/main" id="{F4E22E6F-D876-401C-B8F5-6C53B17976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504950" y="3508375"/>
                    <a:ext cx="381000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</p:grp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EFDA0617-2A1D-41A5-8A4C-921733578513}"/>
                </a:ext>
              </a:extLst>
            </p:cNvPr>
            <p:cNvCxnSpPr/>
            <p:nvPr/>
          </p:nvCxnSpPr>
          <p:spPr bwMode="auto">
            <a:xfrm>
              <a:off x="735074" y="1847610"/>
              <a:ext cx="8260780" cy="2571990"/>
            </a:xfrm>
            <a:prstGeom prst="lin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</p:grpSp>
      <p:sp>
        <p:nvSpPr>
          <p:cNvPr id="74" name="Rectangle 2">
            <a:extLst>
              <a:ext uri="{FF2B5EF4-FFF2-40B4-BE49-F238E27FC236}">
                <a16:creationId xmlns:a16="http://schemas.microsoft.com/office/drawing/2014/main" id="{525915E7-3214-429D-A915-397F7096C1C2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332868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7" name="Group 29">
            <a:extLst>
              <a:ext uri="{FF2B5EF4-FFF2-40B4-BE49-F238E27FC236}">
                <a16:creationId xmlns:a16="http://schemas.microsoft.com/office/drawing/2014/main" id="{7C6AB2C1-D40B-4464-9DF8-E667EAAB8FB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533400"/>
            <a:ext cx="1223454" cy="1239990"/>
            <a:chOff x="2065" y="1551"/>
            <a:chExt cx="1628" cy="1988"/>
          </a:xfrm>
        </p:grpSpPr>
        <p:sp>
          <p:nvSpPr>
            <p:cNvPr id="78" name="Freeform 30">
              <a:extLst>
                <a:ext uri="{FF2B5EF4-FFF2-40B4-BE49-F238E27FC236}">
                  <a16:creationId xmlns:a16="http://schemas.microsoft.com/office/drawing/2014/main" id="{BF9185FD-38C7-4703-A01B-67D0FD571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Freeform 31">
              <a:extLst>
                <a:ext uri="{FF2B5EF4-FFF2-40B4-BE49-F238E27FC236}">
                  <a16:creationId xmlns:a16="http://schemas.microsoft.com/office/drawing/2014/main" id="{405850DF-AE09-44E4-BA7C-9B5225B1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Freeform 32">
              <a:extLst>
                <a:ext uri="{FF2B5EF4-FFF2-40B4-BE49-F238E27FC236}">
                  <a16:creationId xmlns:a16="http://schemas.microsoft.com/office/drawing/2014/main" id="{9FB2FD47-231B-45FB-8F5F-B1BF6FACA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736329EE-EDA6-42ED-A68B-6DCBE531C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563E6CE1-17B3-4E97-B765-3D9FCAED3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38E14F42-6F00-48EB-926D-32779522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DC86A992-6E10-491E-97AB-82E254F47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3C6D33F6-3DD7-4F3E-924A-DAC98AD17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C4BA012C-8BAD-44A8-A10E-FA4FE53A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2182891C-DF94-4FF6-82AE-D4C5860F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134ADD5A-E2E2-4BA4-98F0-0BEBB9248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82991770-F9E5-4238-A84D-2AAB90CF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89AB7325-9D68-414F-A4D0-3FBCDADC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40DEF36F-2149-44A1-B8D4-6A3BFF56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83B406E1-3236-4B90-88C5-1D3F89195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48CAB502-CADA-4D3C-82C3-869551B1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D6B2BE9C-B265-4C7A-A80D-89E2BDE11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8" name="AutoShape 35">
            <a:extLst>
              <a:ext uri="{FF2B5EF4-FFF2-40B4-BE49-F238E27FC236}">
                <a16:creationId xmlns:a16="http://schemas.microsoft.com/office/drawing/2014/main" id="{D6675CF7-E2F8-4149-8414-B84C2F585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5974" y="533400"/>
            <a:ext cx="3715026" cy="1314210"/>
          </a:xfrm>
          <a:prstGeom prst="wedgeRoundRectCallout">
            <a:avLst>
              <a:gd name="adj1" fmla="val 54462"/>
              <a:gd name="adj2" fmla="val -17471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In this way, can we prove every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/>
              <a:t> that is true 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about the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?</a:t>
            </a: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B1F51D39-38CD-4FB5-8743-E0CEB2EA1697}"/>
              </a:ext>
            </a:extLst>
          </p:cNvPr>
          <p:cNvGrpSpPr/>
          <p:nvPr/>
        </p:nvGrpSpPr>
        <p:grpSpPr>
          <a:xfrm>
            <a:off x="4369158" y="1321158"/>
            <a:ext cx="3733800" cy="461665"/>
            <a:chOff x="4369158" y="1321158"/>
            <a:chExt cx="3733800" cy="461665"/>
          </a:xfrm>
        </p:grpSpPr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06D0E509-3D72-4FB5-8973-CD8BB56C9BF5}"/>
                </a:ext>
              </a:extLst>
            </p:cNvPr>
            <p:cNvSpPr/>
            <p:nvPr/>
          </p:nvSpPr>
          <p:spPr bwMode="auto">
            <a:xfrm>
              <a:off x="4648200" y="1383212"/>
              <a:ext cx="3048000" cy="373619"/>
            </a:xfrm>
            <a:prstGeom prst="rect">
              <a:avLst/>
            </a:prstGeom>
            <a:solidFill>
              <a:srgbClr val="000066"/>
            </a:solidFill>
            <a:ln w="3810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94CF5686-9B72-4FBD-8E92-CEEDCED507D4}"/>
                </a:ext>
              </a:extLst>
            </p:cNvPr>
            <p:cNvSpPr/>
            <p:nvPr/>
          </p:nvSpPr>
          <p:spPr>
            <a:xfrm>
              <a:off x="4369158" y="1321158"/>
              <a:ext cx="37338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lang="en-US" altLang="en-US" sz="2400" dirty="0"/>
                <a:t>within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≡ </a:t>
              </a:r>
              <a:r>
                <a:rPr lang="en-US" sz="2400" dirty="0">
                  <a:solidFill>
                    <a:srgbClr val="66FF66"/>
                  </a:solidFill>
                </a:rPr>
                <a:t>integers (+,</a:t>
              </a:r>
              <a:r>
                <a:rPr lang="en-US" sz="2400" dirty="0">
                  <a:solidFill>
                    <a:srgbClr val="66FF66"/>
                  </a:solidFill>
                  <a:latin typeface="Symbol" panose="05050102010706020507" pitchFamily="18" charset="2"/>
                </a:rPr>
                <a:t></a:t>
              </a:r>
              <a:r>
                <a:rPr lang="en-US" sz="2400" dirty="0">
                  <a:solidFill>
                    <a:srgbClr val="66FF66"/>
                  </a:solidFill>
                </a:rPr>
                <a:t>)</a:t>
              </a:r>
              <a:r>
                <a:rPr lang="en-US" sz="2400" dirty="0"/>
                <a:t>?</a:t>
              </a:r>
              <a:r>
                <a:rPr lang="en-US" sz="2400" dirty="0">
                  <a:solidFill>
                    <a:srgbClr val="66FF66"/>
                  </a:solidFill>
                </a:rPr>
                <a:t> </a:t>
              </a:r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B8A7FAA5-11E9-4FAD-B9F5-813E94740328}"/>
              </a:ext>
            </a:extLst>
          </p:cNvPr>
          <p:cNvSpPr/>
          <p:nvPr/>
        </p:nvSpPr>
        <p:spPr>
          <a:xfrm>
            <a:off x="1892612" y="5756907"/>
            <a:ext cx="418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7265693B-6949-46FA-A991-0DB878A8C7D7}"/>
              </a:ext>
            </a:extLst>
          </p:cNvPr>
          <p:cNvSpPr/>
          <p:nvPr/>
        </p:nvSpPr>
        <p:spPr>
          <a:xfrm>
            <a:off x="2715646" y="5813654"/>
            <a:ext cx="5004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 </a:t>
            </a:r>
            <a:endParaRPr lang="en-CA" sz="2400" dirty="0">
              <a:solidFill>
                <a:srgbClr val="66FF66"/>
              </a:solidFill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DCB9256F-2245-4965-A75F-0D3F7A3E5F4A}"/>
              </a:ext>
            </a:extLst>
          </p:cNvPr>
          <p:cNvSpPr/>
          <p:nvPr/>
        </p:nvSpPr>
        <p:spPr>
          <a:xfrm>
            <a:off x="3408134" y="5727879"/>
            <a:ext cx="5918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⌐β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D8D07EDE-3C07-410D-9F2B-1C06946A182D}"/>
              </a:ext>
            </a:extLst>
          </p:cNvPr>
          <p:cNvSpPr/>
          <p:nvPr/>
        </p:nvSpPr>
        <p:spPr>
          <a:xfrm>
            <a:off x="2519277" y="6497935"/>
            <a:ext cx="67358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l-GR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00"/>
                </a:solidFill>
                <a:sym typeface="Symbol" panose="05050102010706020507" pitchFamily="18" charset="2"/>
              </a:rPr>
              <a:t> </a:t>
            </a:r>
            <a:endParaRPr lang="en-CA" sz="2400" dirty="0">
              <a:solidFill>
                <a:srgbClr val="FF0000"/>
              </a:solidFill>
            </a:endParaRPr>
          </a:p>
        </p:txBody>
      </p:sp>
      <p:sp>
        <p:nvSpPr>
          <p:cNvPr id="100" name="AutoShape 55">
            <a:extLst>
              <a:ext uri="{FF2B5EF4-FFF2-40B4-BE49-F238E27FC236}">
                <a16:creationId xmlns:a16="http://schemas.microsoft.com/office/drawing/2014/main" id="{80E94E98-C7FE-438C-BC3F-5A1E07615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6130" y="1879242"/>
            <a:ext cx="6022870" cy="1987431"/>
          </a:xfrm>
          <a:prstGeom prst="wedgeRoundRectCallout">
            <a:avLst>
              <a:gd name="adj1" fmla="val -53392"/>
              <a:gd name="adj2" fmla="val 3725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In order to have a proof system that can prove everything true in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 </a:t>
            </a:r>
            <a:r>
              <a:rPr lang="en-US" altLang="en-US" sz="2400" dirty="0"/>
              <a:t>and nothing false,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need a set of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that exactly captures truth in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</a:t>
            </a:r>
            <a:r>
              <a:rPr lang="en-US" altLang="en-US" sz="2400" dirty="0"/>
              <a:t>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ie one and only one model.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97ECF17A-4DF1-4A29-9AF6-DC6BBD93E5F9}"/>
              </a:ext>
            </a:extLst>
          </p:cNvPr>
          <p:cNvGrpSpPr/>
          <p:nvPr/>
        </p:nvGrpSpPr>
        <p:grpSpPr>
          <a:xfrm>
            <a:off x="381000" y="5423079"/>
            <a:ext cx="3082860" cy="1106952"/>
            <a:chOff x="381000" y="5423079"/>
            <a:chExt cx="3082860" cy="1106952"/>
          </a:xfrm>
        </p:grpSpPr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7A3A406E-7E13-4A5F-B5F4-F7B3EE207EFA}"/>
                </a:ext>
              </a:extLst>
            </p:cNvPr>
            <p:cNvSpPr/>
            <p:nvPr/>
          </p:nvSpPr>
          <p:spPr>
            <a:xfrm>
              <a:off x="1449829" y="5604992"/>
              <a:ext cx="2014031" cy="925039"/>
            </a:xfrm>
            <a:prstGeom prst="ellipse">
              <a:avLst/>
            </a:prstGeom>
            <a:ln w="38100">
              <a:solidFill>
                <a:srgbClr val="66FF66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116" name="Text Box 21">
              <a:extLst>
                <a:ext uri="{FF2B5EF4-FFF2-40B4-BE49-F238E27FC236}">
                  <a16:creationId xmlns:a16="http://schemas.microsoft.com/office/drawing/2014/main" id="{168DAE8D-8A80-4316-AC81-05ADAE6CDF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000" y="5423079"/>
              <a:ext cx="247852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True in </a:t>
              </a:r>
              <a:r>
                <a:rPr lang="en-US" altLang="en-US" sz="24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sz="2400" baseline="-25000" dirty="0">
                  <a:solidFill>
                    <a:srgbClr val="66FF66"/>
                  </a:solidFill>
                </a:rPr>
                <a:t>int</a:t>
              </a:r>
              <a:endParaRPr lang="en-CA" altLang="en-US" sz="2400" dirty="0">
                <a:sym typeface="Wingdings" panose="05000000000000000000" pitchFamily="2" charset="2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DDC9503E-27E5-4BA9-82E3-1248DF34DBB7}"/>
              </a:ext>
            </a:extLst>
          </p:cNvPr>
          <p:cNvGrpSpPr/>
          <p:nvPr/>
        </p:nvGrpSpPr>
        <p:grpSpPr>
          <a:xfrm>
            <a:off x="1410150" y="5435958"/>
            <a:ext cx="3648300" cy="1119831"/>
            <a:chOff x="2419548" y="5410200"/>
            <a:chExt cx="3648300" cy="1119831"/>
          </a:xfrm>
        </p:grpSpPr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4F2B6242-8BC8-48AB-9CBD-A492060EA88A}"/>
                </a:ext>
              </a:extLst>
            </p:cNvPr>
            <p:cNvSpPr/>
            <p:nvPr/>
          </p:nvSpPr>
          <p:spPr>
            <a:xfrm>
              <a:off x="2419548" y="5604992"/>
              <a:ext cx="2014031" cy="925039"/>
            </a:xfrm>
            <a:prstGeom prst="ellipse">
              <a:avLst/>
            </a:prstGeom>
            <a:ln w="38100">
              <a:solidFill>
                <a:srgbClr val="0099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99" name="Text Box 21">
              <a:extLst>
                <a:ext uri="{FF2B5EF4-FFF2-40B4-BE49-F238E27FC236}">
                  <a16:creationId xmlns:a16="http://schemas.microsoft.com/office/drawing/2014/main" id="{6AB79FFA-2296-48EB-822C-B1BDDCC4F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0800" y="5410200"/>
              <a:ext cx="34770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True in </a:t>
              </a:r>
              <a:r>
                <a:rPr lang="en-US" altLang="en-US" sz="2400" dirty="0" err="1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r>
                <a:rPr lang="en-US" altLang="en-US" sz="2400" baseline="-25000" dirty="0" err="1">
                  <a:solidFill>
                    <a:srgbClr val="66FF66"/>
                  </a:solidFill>
                </a:rPr>
                <a:t>nonstand</a:t>
              </a:r>
              <a:endParaRPr lang="en-CA" altLang="en-US" sz="2400" dirty="0">
                <a:sym typeface="Wingdings" panose="05000000000000000000" pitchFamily="2" charset="2"/>
              </a:endParaRPr>
            </a:p>
          </p:txBody>
        </p:sp>
      </p:grpSp>
      <p:sp>
        <p:nvSpPr>
          <p:cNvPr id="101" name="AutoShape 35">
            <a:extLst>
              <a:ext uri="{FF2B5EF4-FFF2-40B4-BE49-F238E27FC236}">
                <a16:creationId xmlns:a16="http://schemas.microsoft.com/office/drawing/2014/main" id="{03591933-9C5A-40DA-88A4-B0484A1CE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931068"/>
            <a:ext cx="4460940" cy="461665"/>
          </a:xfrm>
          <a:prstGeom prst="wedgeRoundRectCallout">
            <a:avLst>
              <a:gd name="adj1" fmla="val 52730"/>
              <a:gd name="adj2" fmla="val -39788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Could </a:t>
            </a:r>
            <a:r>
              <a:rPr lang="en-US" sz="2400" dirty="0">
                <a:solidFill>
                  <a:srgbClr val="FFC000"/>
                </a:solidFill>
              </a:rPr>
              <a:t>Γ </a:t>
            </a:r>
            <a:r>
              <a:rPr lang="en-US" sz="2400" dirty="0"/>
              <a:t>just list all true sentence?</a:t>
            </a:r>
          </a:p>
        </p:txBody>
      </p:sp>
      <p:sp>
        <p:nvSpPr>
          <p:cNvPr id="102" name="AutoShape 55">
            <a:extLst>
              <a:ext uri="{FF2B5EF4-FFF2-40B4-BE49-F238E27FC236}">
                <a16:creationId xmlns:a16="http://schemas.microsoft.com/office/drawing/2014/main" id="{4269902C-2162-449E-A103-A4A487CC6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3329" y="4452258"/>
            <a:ext cx="7066700" cy="881742"/>
          </a:xfrm>
          <a:prstGeom prst="wedgeRoundRectCallout">
            <a:avLst>
              <a:gd name="adj1" fmla="val -52663"/>
              <a:gd name="adj2" fmla="val -3723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To be a “proof system”,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need the set of axioms </a:t>
            </a:r>
            <a:r>
              <a:rPr lang="en-US" sz="2400" dirty="0">
                <a:solidFill>
                  <a:srgbClr val="FFC000"/>
                </a:solidFill>
              </a:rPr>
              <a:t>Γ </a:t>
            </a:r>
            <a:r>
              <a:rPr lang="en-US" altLang="en-US" sz="2400" dirty="0"/>
              <a:t>to have finite description.</a:t>
            </a:r>
          </a:p>
        </p:txBody>
      </p:sp>
      <p:sp>
        <p:nvSpPr>
          <p:cNvPr id="39" name="Rectangle 2">
            <a:extLst>
              <a:ext uri="{FF2B5EF4-FFF2-40B4-BE49-F238E27FC236}">
                <a16:creationId xmlns:a16="http://schemas.microsoft.com/office/drawing/2014/main" id="{3C3C41F6-1099-4A5E-A9BA-7E709DE74426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844785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animBg="1"/>
      <p:bldP spid="102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AutoShape 35">
            <a:extLst>
              <a:ext uri="{FF2B5EF4-FFF2-40B4-BE49-F238E27FC236}">
                <a16:creationId xmlns:a16="http://schemas.microsoft.com/office/drawing/2014/main" id="{B40E01D0-08FE-471F-9B18-F6A154834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8" y="2286000"/>
            <a:ext cx="7848602" cy="1621986"/>
          </a:xfrm>
          <a:prstGeom prst="wedgeRoundRectCallout">
            <a:avLst>
              <a:gd name="adj1" fmla="val -48726"/>
              <a:gd name="adj2" fmla="val 5925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Mathematicians have been trying to do this since the Greeks.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Gödel proved that EVERY finite proof system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Powerful enough to talk about number theory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have this problem.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FB45B9D8-A902-4C2A-AD8D-A288BC66D45B}"/>
              </a:ext>
            </a:extLst>
          </p:cNvPr>
          <p:cNvGrpSpPr/>
          <p:nvPr/>
        </p:nvGrpSpPr>
        <p:grpSpPr>
          <a:xfrm>
            <a:off x="5427865" y="4060386"/>
            <a:ext cx="3635848" cy="1206500"/>
            <a:chOff x="5419252" y="5727700"/>
            <a:chExt cx="3635848" cy="1206500"/>
          </a:xfrm>
        </p:grpSpPr>
        <p:pic>
          <p:nvPicPr>
            <p:cNvPr id="77" name="Picture 7">
              <a:extLst>
                <a:ext uri="{FF2B5EF4-FFF2-40B4-BE49-F238E27FC236}">
                  <a16:creationId xmlns:a16="http://schemas.microsoft.com/office/drawing/2014/main" id="{372EDDB8-3374-4CEF-B5F1-FFDFB55FDC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8001000" y="5727700"/>
              <a:ext cx="1054100" cy="1054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Text Box 21">
              <a:extLst>
                <a:ext uri="{FF2B5EF4-FFF2-40B4-BE49-F238E27FC236}">
                  <a16:creationId xmlns:a16="http://schemas.microsoft.com/office/drawing/2014/main" id="{ACE650D1-1F05-4EE0-800F-F94ED33686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9252" y="6103203"/>
              <a:ext cx="258174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Gödel’s</a:t>
              </a:r>
              <a:b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</a:b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In</a:t>
              </a: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completeness Theorem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1931</a:t>
              </a:r>
            </a:p>
          </p:txBody>
        </p:sp>
      </p:grpSp>
      <p:grpSp>
        <p:nvGrpSpPr>
          <p:cNvPr id="80" name="Group 29">
            <a:extLst>
              <a:ext uri="{FF2B5EF4-FFF2-40B4-BE49-F238E27FC236}">
                <a16:creationId xmlns:a16="http://schemas.microsoft.com/office/drawing/2014/main" id="{42BA6E76-926B-4CA2-9206-BAF4280587A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533400"/>
            <a:ext cx="1223454" cy="1239990"/>
            <a:chOff x="2065" y="1551"/>
            <a:chExt cx="1628" cy="1988"/>
          </a:xfrm>
        </p:grpSpPr>
        <p:sp>
          <p:nvSpPr>
            <p:cNvPr id="81" name="Freeform 30">
              <a:extLst>
                <a:ext uri="{FF2B5EF4-FFF2-40B4-BE49-F238E27FC236}">
                  <a16:creationId xmlns:a16="http://schemas.microsoft.com/office/drawing/2014/main" id="{9D4F164F-E66F-4AC0-A3C6-A93C2EF75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Freeform 31">
              <a:extLst>
                <a:ext uri="{FF2B5EF4-FFF2-40B4-BE49-F238E27FC236}">
                  <a16:creationId xmlns:a16="http://schemas.microsoft.com/office/drawing/2014/main" id="{6A39C74E-A190-4627-88CA-95879AC5D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3" name="Freeform 32">
              <a:extLst>
                <a:ext uri="{FF2B5EF4-FFF2-40B4-BE49-F238E27FC236}">
                  <a16:creationId xmlns:a16="http://schemas.microsoft.com/office/drawing/2014/main" id="{C6ACA6FF-E3FC-4D80-A8C6-762B95754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Freeform 33">
              <a:extLst>
                <a:ext uri="{FF2B5EF4-FFF2-40B4-BE49-F238E27FC236}">
                  <a16:creationId xmlns:a16="http://schemas.microsoft.com/office/drawing/2014/main" id="{DC2360B5-71CC-4F52-BA04-317E7EF5E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Freeform 34">
              <a:extLst>
                <a:ext uri="{FF2B5EF4-FFF2-40B4-BE49-F238E27FC236}">
                  <a16:creationId xmlns:a16="http://schemas.microsoft.com/office/drawing/2014/main" id="{D1D10942-503A-4C61-B436-319F5C55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6" name="Freeform 35">
              <a:extLst>
                <a:ext uri="{FF2B5EF4-FFF2-40B4-BE49-F238E27FC236}">
                  <a16:creationId xmlns:a16="http://schemas.microsoft.com/office/drawing/2014/main" id="{A274C3C2-B403-40EF-BA0F-C2B6CAC01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7" name="Freeform 36">
              <a:extLst>
                <a:ext uri="{FF2B5EF4-FFF2-40B4-BE49-F238E27FC236}">
                  <a16:creationId xmlns:a16="http://schemas.microsoft.com/office/drawing/2014/main" id="{80AE76D7-E257-4D07-A14C-2412F1107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8" name="Freeform 37">
              <a:extLst>
                <a:ext uri="{FF2B5EF4-FFF2-40B4-BE49-F238E27FC236}">
                  <a16:creationId xmlns:a16="http://schemas.microsoft.com/office/drawing/2014/main" id="{9D2273D0-A9C8-495E-B617-AD75E0413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" name="Freeform 38">
              <a:extLst>
                <a:ext uri="{FF2B5EF4-FFF2-40B4-BE49-F238E27FC236}">
                  <a16:creationId xmlns:a16="http://schemas.microsoft.com/office/drawing/2014/main" id="{1C178573-2AAE-41F3-91D7-6C54B582F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0" name="Freeform 39">
              <a:extLst>
                <a:ext uri="{FF2B5EF4-FFF2-40B4-BE49-F238E27FC236}">
                  <a16:creationId xmlns:a16="http://schemas.microsoft.com/office/drawing/2014/main" id="{40C46CAB-13EE-40EF-AA53-3F94EB892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1" name="Freeform 40">
              <a:extLst>
                <a:ext uri="{FF2B5EF4-FFF2-40B4-BE49-F238E27FC236}">
                  <a16:creationId xmlns:a16="http://schemas.microsoft.com/office/drawing/2014/main" id="{C49C461B-4C66-4E4F-AB30-B6C76601B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" name="Freeform 41">
              <a:extLst>
                <a:ext uri="{FF2B5EF4-FFF2-40B4-BE49-F238E27FC236}">
                  <a16:creationId xmlns:a16="http://schemas.microsoft.com/office/drawing/2014/main" id="{B49CC625-6EB1-47CE-B497-20FB7E8F5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3" name="Freeform 42">
              <a:extLst>
                <a:ext uri="{FF2B5EF4-FFF2-40B4-BE49-F238E27FC236}">
                  <a16:creationId xmlns:a16="http://schemas.microsoft.com/office/drawing/2014/main" id="{8237077D-991A-423C-8A21-641BC5D7C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4" name="Freeform 43">
              <a:extLst>
                <a:ext uri="{FF2B5EF4-FFF2-40B4-BE49-F238E27FC236}">
                  <a16:creationId xmlns:a16="http://schemas.microsoft.com/office/drawing/2014/main" id="{8661E6CD-32C2-40C8-B329-D46356275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5" name="Freeform 44">
              <a:extLst>
                <a:ext uri="{FF2B5EF4-FFF2-40B4-BE49-F238E27FC236}">
                  <a16:creationId xmlns:a16="http://schemas.microsoft.com/office/drawing/2014/main" id="{A38076C0-9B71-42A7-980B-4C45C8FFF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6" name="Freeform 45">
              <a:extLst>
                <a:ext uri="{FF2B5EF4-FFF2-40B4-BE49-F238E27FC236}">
                  <a16:creationId xmlns:a16="http://schemas.microsoft.com/office/drawing/2014/main" id="{73F0A6D2-D43F-401B-90C7-2DC740752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7" name="Freeform 46">
              <a:extLst>
                <a:ext uri="{FF2B5EF4-FFF2-40B4-BE49-F238E27FC236}">
                  <a16:creationId xmlns:a16="http://schemas.microsoft.com/office/drawing/2014/main" id="{305120A2-3E51-4CB2-8845-B0913042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1" name="AutoShape 35">
            <a:extLst>
              <a:ext uri="{FF2B5EF4-FFF2-40B4-BE49-F238E27FC236}">
                <a16:creationId xmlns:a16="http://schemas.microsoft.com/office/drawing/2014/main" id="{1E5E7AA7-B634-4BB6-AB8C-81B6B920C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5974" y="533400"/>
            <a:ext cx="3715026" cy="1314210"/>
          </a:xfrm>
          <a:prstGeom prst="wedgeRoundRectCallout">
            <a:avLst>
              <a:gd name="adj1" fmla="val 54462"/>
              <a:gd name="adj2" fmla="val -17471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this way, can we prove every sentence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is true 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about the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integers (+,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anose="05050102010706020507" pitchFamily="18" charset="2"/>
                <a:ea typeface="+mn-ea"/>
                <a:cs typeface="+mn-cs"/>
              </a:rPr>
              <a:t>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912B9AC-B235-4BEF-B7CD-B6822CA161B6}"/>
              </a:ext>
            </a:extLst>
          </p:cNvPr>
          <p:cNvGrpSpPr/>
          <p:nvPr/>
        </p:nvGrpSpPr>
        <p:grpSpPr>
          <a:xfrm>
            <a:off x="4369158" y="1321158"/>
            <a:ext cx="3733800" cy="461665"/>
            <a:chOff x="4369158" y="1321158"/>
            <a:chExt cx="3733800" cy="461665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53DDB6EE-4AFD-4274-8956-1D34106A5812}"/>
                </a:ext>
              </a:extLst>
            </p:cNvPr>
            <p:cNvSpPr/>
            <p:nvPr/>
          </p:nvSpPr>
          <p:spPr bwMode="auto">
            <a:xfrm>
              <a:off x="4648200" y="1383212"/>
              <a:ext cx="3048000" cy="373619"/>
            </a:xfrm>
            <a:prstGeom prst="rect">
              <a:avLst/>
            </a:prstGeom>
            <a:solidFill>
              <a:srgbClr val="000066"/>
            </a:solidFill>
            <a:ln w="3810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23AE649A-9854-462F-92BD-EEEAE5D72011}"/>
                </a:ext>
              </a:extLst>
            </p:cNvPr>
            <p:cNvSpPr/>
            <p:nvPr/>
          </p:nvSpPr>
          <p:spPr>
            <a:xfrm>
              <a:off x="4369158" y="1321158"/>
              <a:ext cx="37338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within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Monotype Corsiva" panose="03010101010201010101" pitchFamily="66" charset="0"/>
                  <a:ea typeface="+mn-ea"/>
                  <a:cs typeface="+mn-cs"/>
                </a:rPr>
                <a:t>M</a:t>
              </a:r>
              <a:r>
                <a:rPr kumimoji="0" 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≡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integers (+,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Symbol" panose="05050102010706020507" pitchFamily="18" charset="2"/>
                  <a:ea typeface="+mn-ea"/>
                  <a:cs typeface="+mn-cs"/>
                </a:rPr>
                <a:t>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?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</a:p>
          </p:txBody>
        </p:sp>
      </p:grpSp>
      <p:sp>
        <p:nvSpPr>
          <p:cNvPr id="30" name="AutoShape 35">
            <a:extLst>
              <a:ext uri="{FF2B5EF4-FFF2-40B4-BE49-F238E27FC236}">
                <a16:creationId xmlns:a16="http://schemas.microsoft.com/office/drawing/2014/main" id="{1E5E7AA7-B634-4BB6-AB8C-81B6B920C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374" y="5315190"/>
            <a:ext cx="3712786" cy="552210"/>
          </a:xfrm>
          <a:prstGeom prst="wedgeRoundRectCallout">
            <a:avLst>
              <a:gd name="adj1" fmla="val 54462"/>
              <a:gd name="adj2" fmla="val -17471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Please give some intuition!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2">
            <a:extLst>
              <a:ext uri="{FF2B5EF4-FFF2-40B4-BE49-F238E27FC236}">
                <a16:creationId xmlns:a16="http://schemas.microsoft.com/office/drawing/2014/main" id="{4B5ECB48-B155-4EE6-92F6-FCB39A666B48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347603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30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AutoShape 8">
            <a:extLst>
              <a:ext uri="{FF2B5EF4-FFF2-40B4-BE49-F238E27FC236}">
                <a16:creationId xmlns:a16="http://schemas.microsoft.com/office/drawing/2014/main" id="{4F566B0D-047C-4D1E-8139-3065511E5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05" y="914400"/>
            <a:ext cx="6450720" cy="880391"/>
          </a:xfrm>
          <a:prstGeom prst="wedgeRectCallout">
            <a:avLst>
              <a:gd name="adj1" fmla="val 59223"/>
              <a:gd name="adj2" fmla="val 35978"/>
            </a:avLst>
          </a:prstGeom>
          <a:noFill/>
          <a:ln w="12700">
            <a:solidFill>
              <a:srgbClr val="D9D9D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want logic sentences to be powerful enough to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express everything I have to say about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92D8722-C138-4397-8FB2-6F628080E681}"/>
              </a:ext>
            </a:extLst>
          </p:cNvPr>
          <p:cNvSpPr/>
          <p:nvPr/>
        </p:nvSpPr>
        <p:spPr>
          <a:xfrm>
            <a:off x="5070902" y="1277514"/>
            <a:ext cx="13628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 sci.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9E14E17-F206-4464-B0A6-50A4FB6CF252}"/>
              </a:ext>
            </a:extLst>
          </p:cNvPr>
          <p:cNvSpPr/>
          <p:nvPr/>
        </p:nvSpPr>
        <p:spPr>
          <a:xfrm>
            <a:off x="152400" y="3003160"/>
            <a:ext cx="559289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“Java program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on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outputs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1" name="Picture 4" descr="Upgrade Windows Now| Computer Repair | Nerds On Call">
            <a:extLst>
              <a:ext uri="{FF2B5EF4-FFF2-40B4-BE49-F238E27FC236}">
                <a16:creationId xmlns:a16="http://schemas.microsoft.com/office/drawing/2014/main" id="{84E720B8-0671-482F-A84F-EE0294594C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2159" y="2803782"/>
            <a:ext cx="2509116" cy="19043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 Box 74">
            <a:extLst>
              <a:ext uri="{FF2B5EF4-FFF2-40B4-BE49-F238E27FC236}">
                <a16:creationId xmlns:a16="http://schemas.microsoft.com/office/drawing/2014/main" id="{CE7C874A-DEB9-4592-B710-2B65E21D6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4554" y="3384160"/>
            <a:ext cx="37305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 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…. +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= ….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y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" name="Text Box 74">
            <a:extLst>
              <a:ext uri="{FF2B5EF4-FFF2-40B4-BE49-F238E27FC236}">
                <a16:creationId xmlns:a16="http://schemas.microsoft.com/office/drawing/2014/main" id="{F40E6DBA-5611-4778-8382-BCC42E6F8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0088" y="3731168"/>
            <a:ext cx="479971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is an integer encoding a computation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</a:p>
        </p:txBody>
      </p:sp>
      <p:sp>
        <p:nvSpPr>
          <p:cNvPr id="13" name="Text Box 74">
            <a:extLst>
              <a:ext uri="{FF2B5EF4-FFF2-40B4-BE49-F238E27FC236}">
                <a16:creationId xmlns:a16="http://schemas.microsoft.com/office/drawing/2014/main" id="{F518F23F-9A1E-47F4-AAE3-7294FB4CC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5926" y="3980494"/>
            <a:ext cx="33249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such that for every time step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9D9877D6-7698-45B1-AB1D-EE7E7580B4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4869" y="4266750"/>
            <a:ext cx="41394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TM simulating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takes a legal step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5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01585" y="2149367"/>
            <a:ext cx="917591" cy="929993"/>
            <a:chOff x="2065" y="1551"/>
            <a:chExt cx="1628" cy="1988"/>
          </a:xfrm>
        </p:grpSpPr>
        <p:sp>
          <p:nvSpPr>
            <p:cNvPr id="16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7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8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0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39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49" y="1987025"/>
            <a:ext cx="6267452" cy="517872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Here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 integer encoding of Java program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41" name="Rectangle 2">
            <a:extLst>
              <a:ext uri="{FF2B5EF4-FFF2-40B4-BE49-F238E27FC236}">
                <a16:creationId xmlns:a16="http://schemas.microsoft.com/office/drawing/2014/main" id="{1D007AC2-7E01-40AD-AA3F-A923B098EEB6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70830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19" grpId="0"/>
      <p:bldP spid="23" grpId="0"/>
      <p:bldP spid="12" grpId="0"/>
      <p:bldP spid="13" grpId="0"/>
      <p:bldP spid="14" grpId="0"/>
      <p:bldP spid="39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9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bad news: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(Does program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halt?)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on input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outputs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if logic formula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A proof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61F3A312-D52D-4E9B-8CD9-CAC0F3DCD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impossible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  <p:sp>
        <p:nvSpPr>
          <p:cNvPr id="10" name="Rectangle 2">
            <a:extLst>
              <a:ext uri="{FF2B5EF4-FFF2-40B4-BE49-F238E27FC236}">
                <a16:creationId xmlns:a16="http://schemas.microsoft.com/office/drawing/2014/main" id="{47E4BC97-B230-4C5E-9464-3A5444710E97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59264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9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bad news: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(Does program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halt?)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on input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outputs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if logic formula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A proof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61F3A312-D52D-4E9B-8CD9-CAC0F3DCD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impossible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  <p:sp>
        <p:nvSpPr>
          <p:cNvPr id="12" name="AutoShape 8">
            <a:extLst>
              <a:ext uri="{FF2B5EF4-FFF2-40B4-BE49-F238E27FC236}">
                <a16:creationId xmlns:a16="http://schemas.microsoft.com/office/drawing/2014/main" id="{615E3DF4-E480-41AB-8901-9F5FF75DD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810000"/>
            <a:ext cx="8839200" cy="2286000"/>
          </a:xfrm>
          <a:prstGeom prst="wedgeRectCallout">
            <a:avLst>
              <a:gd name="adj1" fmla="val -27309"/>
              <a:gd name="adj2" fmla="val -55638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Intuition: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can run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for a long time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but at what point in time can I conclude that it never halts.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If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does unpredictable/chaotic things, </a:t>
            </a:r>
          </a:p>
        </p:txBody>
      </p:sp>
      <p:pic>
        <p:nvPicPr>
          <p:cNvPr id="13" name="Picture 9" descr="https://encrypted-tbn1.gstatic.com/images?q=tbn:ANd9GcQttVMJGde1zT3wiHWqR_i1SVpm9cH74QNuDW0f9XIgUjERrywC">
            <a:extLst>
              <a:ext uri="{FF2B5EF4-FFF2-40B4-BE49-F238E27FC236}">
                <a16:creationId xmlns:a16="http://schemas.microsoft.com/office/drawing/2014/main" id="{D21982CE-2B23-4F3E-9FA5-1BE237BBD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25" y="5070293"/>
            <a:ext cx="2686050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2" descr="File:Mandel zoom 00 mandelbrot set.jpg">
            <a:extLst>
              <a:ext uri="{FF2B5EF4-FFF2-40B4-BE49-F238E27FC236}">
                <a16:creationId xmlns:a16="http://schemas.microsoft.com/office/drawing/2014/main" id="{D929BA40-106E-4484-A4C9-D42DA387E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182" y="5319609"/>
            <a:ext cx="1940878" cy="1455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" name="Group 41">
            <a:extLst>
              <a:ext uri="{FF2B5EF4-FFF2-40B4-BE49-F238E27FC236}">
                <a16:creationId xmlns:a16="http://schemas.microsoft.com/office/drawing/2014/main" id="{139399C1-770F-41A6-8014-4D01B3FC0061}"/>
              </a:ext>
            </a:extLst>
          </p:cNvPr>
          <p:cNvGrpSpPr>
            <a:grpSpLocks/>
          </p:cNvGrpSpPr>
          <p:nvPr/>
        </p:nvGrpSpPr>
        <p:grpSpPr bwMode="auto">
          <a:xfrm>
            <a:off x="6898322" y="3153622"/>
            <a:ext cx="1940878" cy="1418378"/>
            <a:chOff x="-311425" y="5229579"/>
            <a:chExt cx="3465878" cy="1843733"/>
          </a:xfrm>
        </p:grpSpPr>
        <p:pic>
          <p:nvPicPr>
            <p:cNvPr id="32" name="Picture 31" descr="http://www.the-universe.ie/html/multimedia/Grand_Universe.jpg">
              <a:extLst>
                <a:ext uri="{FF2B5EF4-FFF2-40B4-BE49-F238E27FC236}">
                  <a16:creationId xmlns:a16="http://schemas.microsoft.com/office/drawing/2014/main" id="{8DF65526-785C-480E-BC14-53FB2F9796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275759" y="5229579"/>
              <a:ext cx="3430212" cy="18437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6" descr="http://mombizcoach.com/images/2013/05/Infinity-Time1.jpg">
              <a:extLst>
                <a:ext uri="{FF2B5EF4-FFF2-40B4-BE49-F238E27FC236}">
                  <a16:creationId xmlns:a16="http://schemas.microsoft.com/office/drawing/2014/main" id="{18FC98BD-3E68-4072-A788-F27EC072DC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11425" y="6034832"/>
              <a:ext cx="1349357" cy="8053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D4D6D666-0854-4915-9061-0391507BF1CF}"/>
              </a:ext>
            </a:extLst>
          </p:cNvPr>
          <p:cNvSpPr/>
          <p:nvPr/>
        </p:nvSpPr>
        <p:spPr>
          <a:xfrm>
            <a:off x="911542" y="5267357"/>
            <a:ext cx="4572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 can’t predict what it will do.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2">
            <a:extLst>
              <a:ext uri="{FF2B5EF4-FFF2-40B4-BE49-F238E27FC236}">
                <a16:creationId xmlns:a16="http://schemas.microsoft.com/office/drawing/2014/main" id="{7B9A28E5-0371-4614-86FB-4A879B6956B4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481082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1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63940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2322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rgbClr val="FF5050"/>
                  </a:solidFill>
                  <a:effectLst/>
                </a:rPr>
                <a:t>Computable</a:t>
              </a:r>
            </a:p>
          </p:txBody>
        </p:sp>
      </p:grpSp>
      <p:sp>
        <p:nvSpPr>
          <p:cNvPr id="12" name="Text Box 20"/>
          <p:cNvSpPr txBox="1">
            <a:spLocks noChangeArrowheads="1"/>
          </p:cNvSpPr>
          <p:nvPr/>
        </p:nvSpPr>
        <p:spPr bwMode="auto">
          <a:xfrm>
            <a:off x="3558743" y="619780"/>
            <a:ext cx="21570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00"/>
                </a:solidFill>
                <a:latin typeface="+mj-lt"/>
              </a:rPr>
              <a:t>t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Halt(</a:t>
            </a:r>
            <a:r>
              <a:rPr lang="en-US" altLang="en-US" sz="2400" dirty="0" err="1">
                <a:solidFill>
                  <a:srgbClr val="00FF00"/>
                </a:solidFill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00FF00"/>
                </a:solidFill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0000"/>
                </a:solidFill>
              </a:rPr>
              <a:t>t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10" name="Text Box 20"/>
          <p:cNvSpPr txBox="1">
            <a:spLocks noChangeArrowheads="1"/>
          </p:cNvSpPr>
          <p:nvPr/>
        </p:nvSpPr>
        <p:spPr bwMode="auto">
          <a:xfrm>
            <a:off x="5565362" y="1254594"/>
            <a:ext cx="17498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Halt(</a:t>
            </a:r>
            <a:r>
              <a:rPr lang="en-US" altLang="en-US" sz="2400" dirty="0" err="1">
                <a:solidFill>
                  <a:srgbClr val="66FF66"/>
                </a:solidFill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</a:rPr>
              <a:t>t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3016250" y="-78710"/>
            <a:ext cx="5956108" cy="7032625"/>
            <a:chOff x="3016250" y="-78710"/>
            <a:chExt cx="5956108" cy="7032625"/>
          </a:xfrm>
        </p:grpSpPr>
        <p:sp>
          <p:nvSpPr>
            <p:cNvPr id="16" name="Oval 48"/>
            <p:cNvSpPr>
              <a:spLocks noChangeArrowheads="1"/>
            </p:cNvSpPr>
            <p:nvPr/>
          </p:nvSpPr>
          <p:spPr bwMode="auto">
            <a:xfrm rot="19311688" flipH="1">
              <a:off x="3150306" y="-78710"/>
              <a:ext cx="5822052" cy="7032625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7" name="Rectangle 49"/>
            <p:cNvSpPr>
              <a:spLocks noChangeArrowheads="1"/>
            </p:cNvSpPr>
            <p:nvPr/>
          </p:nvSpPr>
          <p:spPr bwMode="auto">
            <a:xfrm>
              <a:off x="3016250" y="76200"/>
              <a:ext cx="2165350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800" dirty="0">
                  <a:solidFill>
                    <a:srgbClr val="FF00FF"/>
                  </a:solidFill>
                  <a:latin typeface="Times New Roman" pitchFamily="18" charset="0"/>
                </a:rPr>
                <a:t>Acceptable</a:t>
              </a:r>
              <a:endParaRPr lang="en-US" altLang="en-US" sz="2400" dirty="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064706" y="-95915"/>
            <a:ext cx="5822052" cy="7032625"/>
            <a:chOff x="4064706" y="-95915"/>
            <a:chExt cx="5822052" cy="7032625"/>
          </a:xfrm>
        </p:grpSpPr>
        <p:sp>
          <p:nvSpPr>
            <p:cNvPr id="19" name="Rectangle 49"/>
            <p:cNvSpPr>
              <a:spLocks noChangeArrowheads="1"/>
            </p:cNvSpPr>
            <p:nvPr/>
          </p:nvSpPr>
          <p:spPr bwMode="auto">
            <a:xfrm>
              <a:off x="6705600" y="76200"/>
              <a:ext cx="2703513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800">
                  <a:solidFill>
                    <a:srgbClr val="FF00FF"/>
                  </a:solidFill>
                  <a:latin typeface="Times New Roman" pitchFamily="18" charset="0"/>
                </a:rPr>
                <a:t>Co-Acceptable</a:t>
              </a:r>
              <a:endParaRPr lang="en-US" altLang="en-US" sz="240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  <p:sp>
          <p:nvSpPr>
            <p:cNvPr id="20" name="Oval 48"/>
            <p:cNvSpPr>
              <a:spLocks noChangeArrowheads="1"/>
            </p:cNvSpPr>
            <p:nvPr/>
          </p:nvSpPr>
          <p:spPr bwMode="auto">
            <a:xfrm rot="2288312">
              <a:off x="4064706" y="-95915"/>
              <a:ext cx="5822052" cy="7032625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n-US" altLang="en-US">
                <a:latin typeface="Times New Roman" pitchFamily="18" charset="0"/>
              </a:endParaRPr>
            </a:p>
          </p:txBody>
        </p:sp>
      </p:grpSp>
      <p:sp>
        <p:nvSpPr>
          <p:cNvPr id="21" name="Text Box 20"/>
          <p:cNvSpPr txBox="1">
            <a:spLocks noChangeArrowheads="1"/>
          </p:cNvSpPr>
          <p:nvPr/>
        </p:nvSpPr>
        <p:spPr bwMode="auto">
          <a:xfrm>
            <a:off x="7086600" y="568307"/>
            <a:ext cx="23509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</a:rPr>
              <a:t>t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⌐</a:t>
            </a:r>
            <a:r>
              <a:rPr lang="en-US" altLang="en-US" sz="2400" dirty="0">
                <a:solidFill>
                  <a:srgbClr val="FFC000"/>
                </a:solidFill>
              </a:rPr>
              <a:t>Halt(</a:t>
            </a:r>
            <a:r>
              <a:rPr lang="en-US" altLang="en-US" sz="2400" dirty="0" err="1">
                <a:solidFill>
                  <a:srgbClr val="66FF66"/>
                </a:solidFill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0000"/>
                </a:solidFill>
              </a:rPr>
              <a:t>t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22" name="Text Box 20"/>
          <p:cNvSpPr txBox="1">
            <a:spLocks noChangeArrowheads="1"/>
          </p:cNvSpPr>
          <p:nvPr/>
        </p:nvSpPr>
        <p:spPr bwMode="auto">
          <a:xfrm>
            <a:off x="3546151" y="1016607"/>
            <a:ext cx="1971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00"/>
                </a:solidFill>
                <a:latin typeface="+mj-lt"/>
              </a:rPr>
              <a:t>I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P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23" name="Text Box 20"/>
          <p:cNvSpPr txBox="1">
            <a:spLocks noChangeArrowheads="1"/>
          </p:cNvSpPr>
          <p:nvPr/>
        </p:nvSpPr>
        <p:spPr bwMode="auto">
          <a:xfrm>
            <a:off x="5610576" y="1602305"/>
            <a:ext cx="162390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P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66FF66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24" name="Text Box 20"/>
          <p:cNvSpPr txBox="1">
            <a:spLocks noChangeArrowheads="1"/>
          </p:cNvSpPr>
          <p:nvPr/>
        </p:nvSpPr>
        <p:spPr bwMode="auto">
          <a:xfrm>
            <a:off x="7315200" y="990600"/>
            <a:ext cx="22426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  <a:latin typeface="+mj-lt"/>
              </a:rPr>
              <a:t>I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US" altLang="en-US" sz="2400" dirty="0">
                <a:solidFill>
                  <a:srgbClr val="FFC000"/>
                </a:solidFill>
              </a:rPr>
              <a:t>SAT(</a:t>
            </a:r>
            <a:r>
              <a:rPr lang="en-US" altLang="en-US" sz="2400" dirty="0">
                <a:solidFill>
                  <a:srgbClr val="66FF66"/>
                </a:solidFill>
              </a:rPr>
              <a:t>P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29" name="Rectangle 2">
            <a:extLst>
              <a:ext uri="{FF2B5EF4-FFF2-40B4-BE49-F238E27FC236}">
                <a16:creationId xmlns:a16="http://schemas.microsoft.com/office/drawing/2014/main" id="{B8F07B2B-E5DC-4A46-BD1F-774D14F80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53" y="-99392"/>
            <a:ext cx="7650651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altLang="en-US" sz="36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3600" dirty="0">
                <a:solidFill>
                  <a:schemeClr val="tx2"/>
                </a:solidFill>
              </a:rPr>
              <a:t>Witness </a:t>
            </a:r>
            <a:r>
              <a:rPr lang="el-GR" altLang="en-US" sz="3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altLang="en-US" sz="3600" dirty="0">
                <a:solidFill>
                  <a:schemeClr val="tx2"/>
                </a:solidFill>
              </a:rPr>
              <a:t>Acceptable &amp; NP</a:t>
            </a:r>
            <a:endParaRPr lang="en-CA" altLang="en-US" sz="3600" dirty="0">
              <a:solidFill>
                <a:schemeClr val="tx2"/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594533A5-D7EC-4949-9A66-8A14BBD89BCF}"/>
              </a:ext>
            </a:extLst>
          </p:cNvPr>
          <p:cNvGrpSpPr/>
          <p:nvPr/>
        </p:nvGrpSpPr>
        <p:grpSpPr>
          <a:xfrm>
            <a:off x="253655" y="1300828"/>
            <a:ext cx="3670531" cy="1799322"/>
            <a:chOff x="253655" y="1300828"/>
            <a:chExt cx="3670531" cy="1799322"/>
          </a:xfrm>
        </p:grpSpPr>
        <p:sp>
          <p:nvSpPr>
            <p:cNvPr id="31" name="Text Box 20">
              <a:extLst>
                <a:ext uri="{FF2B5EF4-FFF2-40B4-BE49-F238E27FC236}">
                  <a16:creationId xmlns:a16="http://schemas.microsoft.com/office/drawing/2014/main" id="{8F66BED1-A40A-43FD-8A4D-2BC7FC54BC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655" y="1899821"/>
              <a:ext cx="3356047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rgbClr val="FF0000"/>
                  </a:solidFill>
                </a:rPr>
                <a:t>I</a:t>
              </a:r>
              <a:r>
                <a:rPr lang="en-US" altLang="en-US" sz="2400" dirty="0"/>
                <a:t> is called the 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witness/proof/solution</a:t>
              </a:r>
            </a:p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    </a:t>
              </a:r>
              <a:r>
                <a:rPr lang="en-CA" altLang="en-US" sz="2400" dirty="0"/>
                <a:t>that </a:t>
              </a:r>
              <a:r>
                <a:rPr lang="en-CA" altLang="en-US" sz="2400" dirty="0">
                  <a:solidFill>
                    <a:srgbClr val="66FF66"/>
                  </a:solidFill>
                </a:rPr>
                <a:t>P </a:t>
              </a:r>
              <a:r>
                <a:rPr lang="en-CA" altLang="en-US" sz="2400" dirty="0"/>
                <a:t>is satisfiable.</a:t>
              </a:r>
              <a:endParaRPr lang="en-US" altLang="en-US" sz="2400" dirty="0"/>
            </a:p>
          </p:txBody>
        </p: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70B0953D-8907-4B78-9E8E-103390DD01A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219200" y="1300828"/>
              <a:ext cx="2704986" cy="763142"/>
            </a:xfrm>
            <a:prstGeom prst="straightConnector1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63500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9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bad news: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(Does program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halt?)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on input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outputs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if logic formula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A proof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61F3A312-D52D-4E9B-8CD9-CAC0F3DCD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impossible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  <p:sp>
        <p:nvSpPr>
          <p:cNvPr id="12" name="AutoShape 8">
            <a:extLst>
              <a:ext uri="{FF2B5EF4-FFF2-40B4-BE49-F238E27FC236}">
                <a16:creationId xmlns:a16="http://schemas.microsoft.com/office/drawing/2014/main" id="{615E3DF4-E480-41AB-8901-9F5FF75DD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810000"/>
            <a:ext cx="8839200" cy="2286000"/>
          </a:xfrm>
          <a:prstGeom prst="wedgeRectCallout">
            <a:avLst>
              <a:gd name="adj1" fmla="val -27309"/>
              <a:gd name="adj2" fmla="val -55638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Intuition: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logic formula can talk about itself.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Φ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“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Φ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has no proof in your proof system”.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If it is true, then it has no proof.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If it is not true, then it has a proof.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Both are problems.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2F9EA4A-317E-484E-9BB7-E00559940032}"/>
              </a:ext>
            </a:extLst>
          </p:cNvPr>
          <p:cNvGrpSpPr/>
          <p:nvPr/>
        </p:nvGrpSpPr>
        <p:grpSpPr>
          <a:xfrm>
            <a:off x="5455007" y="5082813"/>
            <a:ext cx="3612793" cy="1676400"/>
            <a:chOff x="5366065" y="5030561"/>
            <a:chExt cx="3612793" cy="1676400"/>
          </a:xfrm>
        </p:grpSpPr>
        <p:pic>
          <p:nvPicPr>
            <p:cNvPr id="26626" name="Picture 2" descr="Self-reference and apparent self-reference">
              <a:extLst>
                <a:ext uri="{FF2B5EF4-FFF2-40B4-BE49-F238E27FC236}">
                  <a16:creationId xmlns:a16="http://schemas.microsoft.com/office/drawing/2014/main" id="{79B1E8C8-7C51-4673-9C9A-680D5FB0A6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8926" y="5033609"/>
              <a:ext cx="1989932" cy="167335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6628" name="Picture 4" descr="Ouroboros - No BG Drawing by Zarina Oversoe">
              <a:extLst>
                <a:ext uri="{FF2B5EF4-FFF2-40B4-BE49-F238E27FC236}">
                  <a16:creationId xmlns:a16="http://schemas.microsoft.com/office/drawing/2014/main" id="{B693B5E5-D270-4C7F-9064-CEE19C1528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6065" y="5030561"/>
              <a:ext cx="1527387" cy="1676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" name="Rectangle 2">
            <a:extLst>
              <a:ext uri="{FF2B5EF4-FFF2-40B4-BE49-F238E27FC236}">
                <a16:creationId xmlns:a16="http://schemas.microsoft.com/office/drawing/2014/main" id="{33BC8566-3965-4714-9B6D-AEEFD83ECAD9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89107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Text Box 74">
            <a:extLst>
              <a:ext uri="{FF2B5EF4-FFF2-40B4-BE49-F238E27FC236}">
                <a16:creationId xmlns:a16="http://schemas.microsoft.com/office/drawing/2014/main" id="{F2260A6A-B603-4E4A-9279-70B96B5C64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impossible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bad news: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(Does program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halt?)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on input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outputs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if logic formula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A proof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pic>
        <p:nvPicPr>
          <p:cNvPr id="94" name="Picture 4" descr="Could Parallel Universes Be Physically Real?">
            <a:extLst>
              <a:ext uri="{FF2B5EF4-FFF2-40B4-BE49-F238E27FC236}">
                <a16:creationId xmlns:a16="http://schemas.microsoft.com/office/drawing/2014/main" id="{098BBB1D-5391-43DB-B7DF-313245863F4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214" t="25331" r="57911" b="41543"/>
          <a:stretch/>
        </p:blipFill>
        <p:spPr bwMode="auto">
          <a:xfrm>
            <a:off x="3769374" y="1194824"/>
            <a:ext cx="1295400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  <p:sp>
        <p:nvSpPr>
          <p:cNvPr id="12" name="AutoShape 8">
            <a:extLst>
              <a:ext uri="{FF2B5EF4-FFF2-40B4-BE49-F238E27FC236}">
                <a16:creationId xmlns:a16="http://schemas.microsoft.com/office/drawing/2014/main" id="{615E3DF4-E480-41AB-8901-9F5FF75DD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810000"/>
            <a:ext cx="8839200" cy="3200400"/>
          </a:xfrm>
          <a:prstGeom prst="wedgeRectCallout">
            <a:avLst>
              <a:gd name="adj1" fmla="val -27309"/>
              <a:gd name="adj2" fmla="val -55638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Intuition: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integers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standard 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/interpretation/universe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for which your axioms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Γ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are designed.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However, there are always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nonstandard models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within which the axioms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Γ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are still true.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There are always formula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Φ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which are true in one 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not another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Hence,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Φ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can’t be proved from these axioms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Γ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!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1" name="Picture 4" descr="Could Parallel Universes Be Physically Real?">
            <a:extLst>
              <a:ext uri="{FF2B5EF4-FFF2-40B4-BE49-F238E27FC236}">
                <a16:creationId xmlns:a16="http://schemas.microsoft.com/office/drawing/2014/main" id="{1FBE9EB6-6336-48F1-A177-76048D98FA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1573" y="204224"/>
            <a:ext cx="6517627" cy="391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A891A7E0-B0C5-48A8-9161-E8BD47FF1E73}"/>
              </a:ext>
            </a:extLst>
          </p:cNvPr>
          <p:cNvGrpSpPr/>
          <p:nvPr/>
        </p:nvGrpSpPr>
        <p:grpSpPr>
          <a:xfrm>
            <a:off x="2438400" y="404912"/>
            <a:ext cx="6400800" cy="3809902"/>
            <a:chOff x="2438400" y="404912"/>
            <a:chExt cx="6400800" cy="3809902"/>
          </a:xfrm>
        </p:grpSpPr>
        <p:sp>
          <p:nvSpPr>
            <p:cNvPr id="9218" name="Text Box 9"/>
            <p:cNvSpPr txBox="1">
              <a:spLocks noChangeArrowheads="1"/>
            </p:cNvSpPr>
            <p:nvPr/>
          </p:nvSpPr>
          <p:spPr bwMode="auto">
            <a:xfrm>
              <a:off x="5935663" y="1676400"/>
              <a:ext cx="549275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B45A801-9738-4BEB-80A2-22ECE6E6202B}"/>
                </a:ext>
              </a:extLst>
            </p:cNvPr>
            <p:cNvSpPr/>
            <p:nvPr/>
          </p:nvSpPr>
          <p:spPr>
            <a:xfrm>
              <a:off x="3936969" y="1561024"/>
              <a:ext cx="40908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BA4EF7B-AE09-41A1-A085-121B0220BB80}"/>
                </a:ext>
              </a:extLst>
            </p:cNvPr>
            <p:cNvSpPr/>
            <p:nvPr/>
          </p:nvSpPr>
          <p:spPr>
            <a:xfrm>
              <a:off x="3594463" y="3017409"/>
              <a:ext cx="64953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9A5D5656-7DAC-43A3-8B3C-EB2EABC1C465}"/>
                </a:ext>
              </a:extLst>
            </p:cNvPr>
            <p:cNvSpPr/>
            <p:nvPr/>
          </p:nvSpPr>
          <p:spPr>
            <a:xfrm>
              <a:off x="2438400" y="1981200"/>
              <a:ext cx="44755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852D842-4900-4333-97CC-3EADB157A74F}"/>
                </a:ext>
              </a:extLst>
            </p:cNvPr>
            <p:cNvSpPr/>
            <p:nvPr/>
          </p:nvSpPr>
          <p:spPr>
            <a:xfrm>
              <a:off x="4725486" y="2304365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6C05AFB-E1A8-4A26-9CBA-F274AF3C5D4D}"/>
                </a:ext>
              </a:extLst>
            </p:cNvPr>
            <p:cNvSpPr/>
            <p:nvPr/>
          </p:nvSpPr>
          <p:spPr>
            <a:xfrm>
              <a:off x="3180301" y="666690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59BA89A6-D194-4E82-9DC2-02DF2DC5D723}"/>
                </a:ext>
              </a:extLst>
            </p:cNvPr>
            <p:cNvSpPr/>
            <p:nvPr/>
          </p:nvSpPr>
          <p:spPr>
            <a:xfrm>
              <a:off x="4804449" y="3714690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62EF4FA-220E-4B45-81AC-239B0EAD3CC8}"/>
                </a:ext>
              </a:extLst>
            </p:cNvPr>
            <p:cNvSpPr/>
            <p:nvPr/>
          </p:nvSpPr>
          <p:spPr>
            <a:xfrm>
              <a:off x="5749908" y="2876490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797E922A-9855-45DA-8623-54275A8C6520}"/>
                </a:ext>
              </a:extLst>
            </p:cNvPr>
            <p:cNvSpPr/>
            <p:nvPr/>
          </p:nvSpPr>
          <p:spPr>
            <a:xfrm>
              <a:off x="4846028" y="1347652"/>
              <a:ext cx="516487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F4DB458-59D3-4271-8DB5-CBCAF5424027}"/>
                </a:ext>
              </a:extLst>
            </p:cNvPr>
            <p:cNvSpPr/>
            <p:nvPr/>
          </p:nvSpPr>
          <p:spPr>
            <a:xfrm>
              <a:off x="5516880" y="1889760"/>
              <a:ext cx="48282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1E9708B-0BCA-4990-93FF-3A785732BE09}"/>
                </a:ext>
              </a:extLst>
            </p:cNvPr>
            <p:cNvSpPr/>
            <p:nvPr/>
          </p:nvSpPr>
          <p:spPr>
            <a:xfrm>
              <a:off x="4402661" y="609600"/>
              <a:ext cx="35298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01EC6681-B943-4ABA-A310-4A75140A128E}"/>
                </a:ext>
              </a:extLst>
            </p:cNvPr>
            <p:cNvSpPr/>
            <p:nvPr/>
          </p:nvSpPr>
          <p:spPr>
            <a:xfrm>
              <a:off x="6764456" y="3148931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76881A1B-DE16-441C-9AAE-A4A1595C9EAA}"/>
                </a:ext>
              </a:extLst>
            </p:cNvPr>
            <p:cNvSpPr/>
            <p:nvPr/>
          </p:nvSpPr>
          <p:spPr>
            <a:xfrm>
              <a:off x="5460274" y="1143000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3436D568-8B96-45C9-B099-6B5A22227851}"/>
                </a:ext>
              </a:extLst>
            </p:cNvPr>
            <p:cNvSpPr/>
            <p:nvPr/>
          </p:nvSpPr>
          <p:spPr>
            <a:xfrm>
              <a:off x="6055731" y="167963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FD122B74-EF2F-4E42-9FC5-6ABE12E1E42E}"/>
                </a:ext>
              </a:extLst>
            </p:cNvPr>
            <p:cNvSpPr/>
            <p:nvPr/>
          </p:nvSpPr>
          <p:spPr>
            <a:xfrm>
              <a:off x="5007617" y="557348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808EFB13-26A7-4870-8D81-E2FB8CC1C373}"/>
                </a:ext>
              </a:extLst>
            </p:cNvPr>
            <p:cNvSpPr/>
            <p:nvPr/>
          </p:nvSpPr>
          <p:spPr>
            <a:xfrm>
              <a:off x="7133339" y="2470872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092BB210-BD66-4DD1-A44E-80B8494B67A8}"/>
                </a:ext>
              </a:extLst>
            </p:cNvPr>
            <p:cNvSpPr/>
            <p:nvPr/>
          </p:nvSpPr>
          <p:spPr>
            <a:xfrm>
              <a:off x="7787975" y="3148931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349BDA1-FDBC-4BA4-9A75-94CE1D9EE3B9}"/>
                </a:ext>
              </a:extLst>
            </p:cNvPr>
            <p:cNvSpPr/>
            <p:nvPr/>
          </p:nvSpPr>
          <p:spPr>
            <a:xfrm>
              <a:off x="6238522" y="2302561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DBC8B93B-CA42-4650-A407-6EF78A74862F}"/>
                </a:ext>
              </a:extLst>
            </p:cNvPr>
            <p:cNvSpPr/>
            <p:nvPr/>
          </p:nvSpPr>
          <p:spPr>
            <a:xfrm>
              <a:off x="6172200" y="3821668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A391639-2938-46AA-830E-20FFA25ADC89}"/>
                </a:ext>
              </a:extLst>
            </p:cNvPr>
            <p:cNvSpPr/>
            <p:nvPr/>
          </p:nvSpPr>
          <p:spPr>
            <a:xfrm>
              <a:off x="8503852" y="2722509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7242BFA-32EE-4CC0-9397-F182CDC8252D}"/>
                </a:ext>
              </a:extLst>
            </p:cNvPr>
            <p:cNvSpPr/>
            <p:nvPr/>
          </p:nvSpPr>
          <p:spPr>
            <a:xfrm>
              <a:off x="7721784" y="2329542"/>
              <a:ext cx="41710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91269EE6-6CAF-49E1-A077-094889418DAB}"/>
                </a:ext>
              </a:extLst>
            </p:cNvPr>
            <p:cNvSpPr/>
            <p:nvPr/>
          </p:nvSpPr>
          <p:spPr>
            <a:xfrm>
              <a:off x="6631678" y="185369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4BABE13E-FAAF-493E-A48D-C1C9CAB17E2C}"/>
                </a:ext>
              </a:extLst>
            </p:cNvPr>
            <p:cNvSpPr/>
            <p:nvPr/>
          </p:nvSpPr>
          <p:spPr>
            <a:xfrm>
              <a:off x="7315200" y="1950720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642D41CE-D3D3-4CD9-82CA-78979BC72720}"/>
                </a:ext>
              </a:extLst>
            </p:cNvPr>
            <p:cNvSpPr/>
            <p:nvPr/>
          </p:nvSpPr>
          <p:spPr>
            <a:xfrm>
              <a:off x="8303362" y="214688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0FE465E3-9E18-4CCF-8D2B-0963AA4FCC74}"/>
                </a:ext>
              </a:extLst>
            </p:cNvPr>
            <p:cNvSpPr/>
            <p:nvPr/>
          </p:nvSpPr>
          <p:spPr>
            <a:xfrm>
              <a:off x="7491099" y="1627711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1E65BCF-8A18-4BA7-8BD9-A54C676CED20}"/>
                </a:ext>
              </a:extLst>
            </p:cNvPr>
            <p:cNvSpPr/>
            <p:nvPr/>
          </p:nvSpPr>
          <p:spPr>
            <a:xfrm>
              <a:off x="5930407" y="1013952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85D3858E-AB37-4D71-8AB0-A96AE572D5F0}"/>
                </a:ext>
              </a:extLst>
            </p:cNvPr>
            <p:cNvSpPr/>
            <p:nvPr/>
          </p:nvSpPr>
          <p:spPr>
            <a:xfrm>
              <a:off x="6524128" y="1347904"/>
              <a:ext cx="282449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DFE8F2E7-9808-479B-AB4B-F8CBE6079FB2}"/>
                </a:ext>
              </a:extLst>
            </p:cNvPr>
            <p:cNvSpPr/>
            <p:nvPr/>
          </p:nvSpPr>
          <p:spPr>
            <a:xfrm>
              <a:off x="5622335" y="515256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6618D230-DB28-44FC-981E-BE86FE8FB829}"/>
                </a:ext>
              </a:extLst>
            </p:cNvPr>
            <p:cNvSpPr/>
            <p:nvPr/>
          </p:nvSpPr>
          <p:spPr>
            <a:xfrm>
              <a:off x="6883472" y="1567868"/>
              <a:ext cx="36740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C7B576D4-A217-43C4-829B-CC0478028EDB}"/>
                </a:ext>
              </a:extLst>
            </p:cNvPr>
            <p:cNvSpPr/>
            <p:nvPr/>
          </p:nvSpPr>
          <p:spPr>
            <a:xfrm>
              <a:off x="7911862" y="1923504"/>
              <a:ext cx="28725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D0D4F44-D147-46A7-BA86-1E2E1528AA8C}"/>
                </a:ext>
              </a:extLst>
            </p:cNvPr>
            <p:cNvSpPr/>
            <p:nvPr/>
          </p:nvSpPr>
          <p:spPr>
            <a:xfrm>
              <a:off x="5886549" y="457200"/>
              <a:ext cx="349775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9ECC50A9-59D9-4C21-AA98-2EFF69DF52C3}"/>
                </a:ext>
              </a:extLst>
            </p:cNvPr>
            <p:cNvSpPr/>
            <p:nvPr/>
          </p:nvSpPr>
          <p:spPr>
            <a:xfrm>
              <a:off x="6345261" y="911293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0F14B983-9F52-461C-AAE1-6BCB3683CAC5}"/>
                </a:ext>
              </a:extLst>
            </p:cNvPr>
            <p:cNvSpPr/>
            <p:nvPr/>
          </p:nvSpPr>
          <p:spPr>
            <a:xfrm>
              <a:off x="6701555" y="1162190"/>
              <a:ext cx="335348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15707BB4-0392-4EB9-9C46-D47BCEB7D200}"/>
                </a:ext>
              </a:extLst>
            </p:cNvPr>
            <p:cNvSpPr/>
            <p:nvPr/>
          </p:nvSpPr>
          <p:spPr>
            <a:xfrm>
              <a:off x="7203809" y="133894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D1275804-8C36-46D8-AA3F-2D66DAA08C00}"/>
                </a:ext>
              </a:extLst>
            </p:cNvPr>
            <p:cNvSpPr/>
            <p:nvPr/>
          </p:nvSpPr>
          <p:spPr>
            <a:xfrm>
              <a:off x="7640340" y="1414096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4B883A8-5837-461D-8D36-24CCA7DA6D2B}"/>
                </a:ext>
              </a:extLst>
            </p:cNvPr>
            <p:cNvSpPr/>
            <p:nvPr/>
          </p:nvSpPr>
          <p:spPr>
            <a:xfrm>
              <a:off x="8018815" y="153279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59798326-04D0-44FF-8835-DCFD5CE5086D}"/>
                </a:ext>
              </a:extLst>
            </p:cNvPr>
            <p:cNvSpPr/>
            <p:nvPr/>
          </p:nvSpPr>
          <p:spPr>
            <a:xfrm>
              <a:off x="8360595" y="1666002"/>
              <a:ext cx="335348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C0DEBF93-0136-4742-B7C8-BD570CBBA749}"/>
                </a:ext>
              </a:extLst>
            </p:cNvPr>
            <p:cNvSpPr/>
            <p:nvPr/>
          </p:nvSpPr>
          <p:spPr>
            <a:xfrm>
              <a:off x="6185238" y="410028"/>
              <a:ext cx="317715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A24C3BDC-5B61-46B3-B8BB-F5C6718A1EFC}"/>
                </a:ext>
              </a:extLst>
            </p:cNvPr>
            <p:cNvSpPr/>
            <p:nvPr/>
          </p:nvSpPr>
          <p:spPr>
            <a:xfrm>
              <a:off x="6543536" y="83820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1FC28A54-E08B-424B-88BA-D067D951F079}"/>
                </a:ext>
              </a:extLst>
            </p:cNvPr>
            <p:cNvSpPr/>
            <p:nvPr/>
          </p:nvSpPr>
          <p:spPr>
            <a:xfrm>
              <a:off x="6901676" y="1084538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60C370D8-BD88-42A8-8D13-8E96C6B1B6FC}"/>
                </a:ext>
              </a:extLst>
            </p:cNvPr>
            <p:cNvSpPr/>
            <p:nvPr/>
          </p:nvSpPr>
          <p:spPr>
            <a:xfrm>
              <a:off x="7239000" y="1215570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03F3F8C9-D8F4-431E-B93D-49D8C533F585}"/>
                </a:ext>
              </a:extLst>
            </p:cNvPr>
            <p:cNvSpPr/>
            <p:nvPr/>
          </p:nvSpPr>
          <p:spPr>
            <a:xfrm>
              <a:off x="7686536" y="124968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C4DE2949-99BA-4A15-AC0D-57827D70D994}"/>
                </a:ext>
              </a:extLst>
            </p:cNvPr>
            <p:cNvSpPr/>
            <p:nvPr/>
          </p:nvSpPr>
          <p:spPr>
            <a:xfrm>
              <a:off x="7994375" y="1347652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797892F9-D591-47C0-BEEC-149FE2046E1D}"/>
                </a:ext>
              </a:extLst>
            </p:cNvPr>
            <p:cNvSpPr/>
            <p:nvPr/>
          </p:nvSpPr>
          <p:spPr>
            <a:xfrm>
              <a:off x="8327632" y="1420106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A962C51A-E274-4972-9F1A-4EB5FEF0D774}"/>
                </a:ext>
              </a:extLst>
            </p:cNvPr>
            <p:cNvSpPr/>
            <p:nvPr/>
          </p:nvSpPr>
          <p:spPr>
            <a:xfrm>
              <a:off x="6385560" y="412927"/>
              <a:ext cx="284052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C1BA5100-31B7-4482-9D68-B04BD272A183}"/>
                </a:ext>
              </a:extLst>
            </p:cNvPr>
            <p:cNvSpPr/>
            <p:nvPr/>
          </p:nvSpPr>
          <p:spPr>
            <a:xfrm>
              <a:off x="6659880" y="780139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E4739A5-5C4E-4CC4-B3A6-02491D13A0DA}"/>
                </a:ext>
              </a:extLst>
            </p:cNvPr>
            <p:cNvSpPr/>
            <p:nvPr/>
          </p:nvSpPr>
          <p:spPr>
            <a:xfrm>
              <a:off x="6984097" y="1011469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055F2DD5-8F53-4515-8251-2F3755122598}"/>
                </a:ext>
              </a:extLst>
            </p:cNvPr>
            <p:cNvSpPr/>
            <p:nvPr/>
          </p:nvSpPr>
          <p:spPr>
            <a:xfrm>
              <a:off x="7353300" y="1141363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7E2BD475-F057-442A-BE8E-7468A2FBBE41}"/>
                </a:ext>
              </a:extLst>
            </p:cNvPr>
            <p:cNvSpPr/>
            <p:nvPr/>
          </p:nvSpPr>
          <p:spPr>
            <a:xfrm>
              <a:off x="7711440" y="1156603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27852FFA-8A8C-42F1-B2D7-B8B38128648B}"/>
                </a:ext>
              </a:extLst>
            </p:cNvPr>
            <p:cNvSpPr/>
            <p:nvPr/>
          </p:nvSpPr>
          <p:spPr>
            <a:xfrm>
              <a:off x="8038807" y="1227170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F86A623B-70D3-4DB9-8D11-D0A5C206E808}"/>
                </a:ext>
              </a:extLst>
            </p:cNvPr>
            <p:cNvSpPr/>
            <p:nvPr/>
          </p:nvSpPr>
          <p:spPr>
            <a:xfrm>
              <a:off x="8343900" y="1226820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4DFB3F68-77B8-412D-8241-6C8B2C7FBEC1}"/>
                </a:ext>
              </a:extLst>
            </p:cNvPr>
            <p:cNvSpPr/>
            <p:nvPr/>
          </p:nvSpPr>
          <p:spPr>
            <a:xfrm>
              <a:off x="6517382" y="416438"/>
              <a:ext cx="221535" cy="1538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145BC4FE-78AE-4FE2-BC7A-29D16EFDF32C}"/>
                </a:ext>
              </a:extLst>
            </p:cNvPr>
            <p:cNvSpPr/>
            <p:nvPr/>
          </p:nvSpPr>
          <p:spPr>
            <a:xfrm>
              <a:off x="6783782" y="74997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F25CE0A1-BDCC-4583-B971-6E1304CE953F}"/>
                </a:ext>
              </a:extLst>
            </p:cNvPr>
            <p:cNvSpPr/>
            <p:nvPr/>
          </p:nvSpPr>
          <p:spPr>
            <a:xfrm>
              <a:off x="7091290" y="96723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9B952813-542F-49AE-BA83-1E6B45707A9A}"/>
                </a:ext>
              </a:extLst>
            </p:cNvPr>
            <p:cNvSpPr/>
            <p:nvPr/>
          </p:nvSpPr>
          <p:spPr>
            <a:xfrm>
              <a:off x="7430230" y="105164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302C3178-534F-4CB5-9AB8-BAD18DD981D6}"/>
                </a:ext>
              </a:extLst>
            </p:cNvPr>
            <p:cNvSpPr/>
            <p:nvPr/>
          </p:nvSpPr>
          <p:spPr>
            <a:xfrm>
              <a:off x="7777778" y="1090852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3BE464C5-3251-4292-B6C3-9E6DC2E0A8CB}"/>
                </a:ext>
              </a:extLst>
            </p:cNvPr>
            <p:cNvSpPr/>
            <p:nvPr/>
          </p:nvSpPr>
          <p:spPr>
            <a:xfrm>
              <a:off x="8077232" y="1125032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ED50B0FC-4AA3-433B-91EC-CB8CF9AF9468}"/>
                </a:ext>
              </a:extLst>
            </p:cNvPr>
            <p:cNvSpPr/>
            <p:nvPr/>
          </p:nvSpPr>
          <p:spPr>
            <a:xfrm>
              <a:off x="8365187" y="1089717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0FE88AF1-1105-4F60-ACEE-DD6F850C1CAA}"/>
                </a:ext>
              </a:extLst>
            </p:cNvPr>
            <p:cNvSpPr/>
            <p:nvPr/>
          </p:nvSpPr>
          <p:spPr>
            <a:xfrm>
              <a:off x="6854356" y="721899"/>
              <a:ext cx="218330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A06525C9-9D8D-4F11-93A8-175A02B5FC23}"/>
                </a:ext>
              </a:extLst>
            </p:cNvPr>
            <p:cNvSpPr/>
            <p:nvPr/>
          </p:nvSpPr>
          <p:spPr>
            <a:xfrm>
              <a:off x="6898109" y="699045"/>
              <a:ext cx="218330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A61A6602-E588-4EC7-AB8A-4865355ECA6A}"/>
                </a:ext>
              </a:extLst>
            </p:cNvPr>
            <p:cNvSpPr/>
            <p:nvPr/>
          </p:nvSpPr>
          <p:spPr>
            <a:xfrm>
              <a:off x="6586678" y="404912"/>
              <a:ext cx="235962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A316658B-4AA9-49F2-8C5F-4E3CB647AB10}"/>
                </a:ext>
              </a:extLst>
            </p:cNvPr>
            <p:cNvSpPr/>
            <p:nvPr/>
          </p:nvSpPr>
          <p:spPr>
            <a:xfrm>
              <a:off x="7168448" y="91247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69C2083C-BFFD-4D2E-A89D-354D34E183B2}"/>
                </a:ext>
              </a:extLst>
            </p:cNvPr>
            <p:cNvSpPr/>
            <p:nvPr/>
          </p:nvSpPr>
          <p:spPr>
            <a:xfrm>
              <a:off x="7822956" y="104582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B25E96ED-7218-43D5-9B5E-98349AB041BD}"/>
                </a:ext>
              </a:extLst>
            </p:cNvPr>
            <p:cNvSpPr/>
            <p:nvPr/>
          </p:nvSpPr>
          <p:spPr>
            <a:xfrm>
              <a:off x="8111881" y="1049002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222A102E-1B0B-4E67-989C-2C77308DB01F}"/>
                </a:ext>
              </a:extLst>
            </p:cNvPr>
            <p:cNvSpPr/>
            <p:nvPr/>
          </p:nvSpPr>
          <p:spPr>
            <a:xfrm>
              <a:off x="8111481" y="1004722"/>
              <a:ext cx="202298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6015DA1C-BC21-4620-833D-D1F5B6F04989}"/>
                </a:ext>
              </a:extLst>
            </p:cNvPr>
            <p:cNvSpPr/>
            <p:nvPr/>
          </p:nvSpPr>
          <p:spPr>
            <a:xfrm>
              <a:off x="8119159" y="966792"/>
              <a:ext cx="202298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6A9CDDE1-655B-4333-8334-86FC4ED7EBD2}"/>
                </a:ext>
              </a:extLst>
            </p:cNvPr>
            <p:cNvSpPr/>
            <p:nvPr/>
          </p:nvSpPr>
          <p:spPr>
            <a:xfrm>
              <a:off x="7437052" y="3876260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4DDE3E3-52F9-4F5D-8888-8B2C8A792AF4}"/>
              </a:ext>
            </a:extLst>
          </p:cNvPr>
          <p:cNvGrpSpPr/>
          <p:nvPr/>
        </p:nvGrpSpPr>
        <p:grpSpPr>
          <a:xfrm>
            <a:off x="2501348" y="407504"/>
            <a:ext cx="6400800" cy="3809902"/>
            <a:chOff x="2438400" y="404912"/>
            <a:chExt cx="6400800" cy="3809902"/>
          </a:xfrm>
        </p:grpSpPr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3378B14-CB37-4CA0-911A-D665A6FEF7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663" y="1676400"/>
              <a:ext cx="549275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endParaRP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D7E8FF57-F043-4BBE-ADE3-C21F1EBF4468}"/>
                </a:ext>
              </a:extLst>
            </p:cNvPr>
            <p:cNvSpPr/>
            <p:nvPr/>
          </p:nvSpPr>
          <p:spPr>
            <a:xfrm>
              <a:off x="3936969" y="1561024"/>
              <a:ext cx="36260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EED5BFFE-682B-4272-B1C7-7AD032081D52}"/>
                </a:ext>
              </a:extLst>
            </p:cNvPr>
            <p:cNvSpPr/>
            <p:nvPr/>
          </p:nvSpPr>
          <p:spPr>
            <a:xfrm>
              <a:off x="3594463" y="3017409"/>
              <a:ext cx="393056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2607A317-5E87-4926-BD9B-D375F5568239}"/>
                </a:ext>
              </a:extLst>
            </p:cNvPr>
            <p:cNvSpPr/>
            <p:nvPr/>
          </p:nvSpPr>
          <p:spPr>
            <a:xfrm>
              <a:off x="2438400" y="1981200"/>
              <a:ext cx="393056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F5B2489D-74E4-4730-8A23-DACE04449357}"/>
                </a:ext>
              </a:extLst>
            </p:cNvPr>
            <p:cNvSpPr/>
            <p:nvPr/>
          </p:nvSpPr>
          <p:spPr>
            <a:xfrm>
              <a:off x="4725486" y="2304365"/>
              <a:ext cx="33374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0EFF96D5-8DE8-4E22-A5DD-1E1A4D5B88A7}"/>
                </a:ext>
              </a:extLst>
            </p:cNvPr>
            <p:cNvSpPr/>
            <p:nvPr/>
          </p:nvSpPr>
          <p:spPr>
            <a:xfrm>
              <a:off x="3180301" y="666690"/>
              <a:ext cx="33374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6C628834-24B9-489A-AA41-A670C2F76A3E}"/>
                </a:ext>
              </a:extLst>
            </p:cNvPr>
            <p:cNvSpPr/>
            <p:nvPr/>
          </p:nvSpPr>
          <p:spPr>
            <a:xfrm>
              <a:off x="4804449" y="3714690"/>
              <a:ext cx="33374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23B5BF33-4072-4BBA-843E-FAB132BA3DE7}"/>
                </a:ext>
              </a:extLst>
            </p:cNvPr>
            <p:cNvSpPr/>
            <p:nvPr/>
          </p:nvSpPr>
          <p:spPr>
            <a:xfrm>
              <a:off x="5749908" y="2876490"/>
              <a:ext cx="33374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5673053B-7DFC-4976-8933-F4630F864120}"/>
                </a:ext>
              </a:extLst>
            </p:cNvPr>
            <p:cNvSpPr/>
            <p:nvPr/>
          </p:nvSpPr>
          <p:spPr>
            <a:xfrm>
              <a:off x="5028769" y="1347652"/>
              <a:ext cx="33374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65345523-A9DB-4730-A43D-E43E3621952B}"/>
                </a:ext>
              </a:extLst>
            </p:cNvPr>
            <p:cNvSpPr/>
            <p:nvPr/>
          </p:nvSpPr>
          <p:spPr>
            <a:xfrm>
              <a:off x="5681988" y="1889760"/>
              <a:ext cx="31771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692F66F1-0FAE-4EBA-B017-CDBA496A21FD}"/>
                </a:ext>
              </a:extLst>
            </p:cNvPr>
            <p:cNvSpPr/>
            <p:nvPr/>
          </p:nvSpPr>
          <p:spPr>
            <a:xfrm>
              <a:off x="4437926" y="609600"/>
              <a:ext cx="31771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84A00352-003A-4A8D-ABD7-223A17938734}"/>
                </a:ext>
              </a:extLst>
            </p:cNvPr>
            <p:cNvSpPr/>
            <p:nvPr/>
          </p:nvSpPr>
          <p:spPr>
            <a:xfrm>
              <a:off x="6799722" y="3148931"/>
              <a:ext cx="31771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351FDE26-EC53-42DE-B698-1EC4A7A8E71C}"/>
                </a:ext>
              </a:extLst>
            </p:cNvPr>
            <p:cNvSpPr/>
            <p:nvPr/>
          </p:nvSpPr>
          <p:spPr>
            <a:xfrm>
              <a:off x="5607750" y="1143000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68468990-D7B5-486D-AC76-9FE082B9ACA6}"/>
                </a:ext>
              </a:extLst>
            </p:cNvPr>
            <p:cNvSpPr/>
            <p:nvPr/>
          </p:nvSpPr>
          <p:spPr>
            <a:xfrm>
              <a:off x="6164735" y="1679637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2237F66E-7667-4E39-B248-B633115AACF4}"/>
                </a:ext>
              </a:extLst>
            </p:cNvPr>
            <p:cNvSpPr/>
            <p:nvPr/>
          </p:nvSpPr>
          <p:spPr>
            <a:xfrm>
              <a:off x="5155093" y="557348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5B38AD42-4788-4B35-B2F3-9D860A67CBE4}"/>
                </a:ext>
              </a:extLst>
            </p:cNvPr>
            <p:cNvSpPr/>
            <p:nvPr/>
          </p:nvSpPr>
          <p:spPr>
            <a:xfrm>
              <a:off x="7165399" y="2470872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56DD72D1-4D9C-4DA9-A4CA-7CAFCCE11E23}"/>
                </a:ext>
              </a:extLst>
            </p:cNvPr>
            <p:cNvSpPr/>
            <p:nvPr/>
          </p:nvSpPr>
          <p:spPr>
            <a:xfrm>
              <a:off x="7896979" y="3148931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6F1E4EE9-6E18-481E-A25B-3B6E01E33867}"/>
                </a:ext>
              </a:extLst>
            </p:cNvPr>
            <p:cNvSpPr/>
            <p:nvPr/>
          </p:nvSpPr>
          <p:spPr>
            <a:xfrm>
              <a:off x="6385998" y="2302561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F726D818-3795-4AE0-869F-6EF92FD2703A}"/>
                </a:ext>
              </a:extLst>
            </p:cNvPr>
            <p:cNvSpPr/>
            <p:nvPr/>
          </p:nvSpPr>
          <p:spPr>
            <a:xfrm>
              <a:off x="6207466" y="3821668"/>
              <a:ext cx="31771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1B0772C3-F3C1-49CB-817C-2916DCA886CB}"/>
                </a:ext>
              </a:extLst>
            </p:cNvPr>
            <p:cNvSpPr/>
            <p:nvPr/>
          </p:nvSpPr>
          <p:spPr>
            <a:xfrm>
              <a:off x="8535912" y="2722509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C957DB42-7DD1-43DF-B5BD-AC07A994A4CA}"/>
                </a:ext>
              </a:extLst>
            </p:cNvPr>
            <p:cNvSpPr/>
            <p:nvPr/>
          </p:nvSpPr>
          <p:spPr>
            <a:xfrm>
              <a:off x="7850024" y="2329542"/>
              <a:ext cx="28886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340EAF76-F6A4-46E2-987D-2088BC7B1F09}"/>
                </a:ext>
              </a:extLst>
            </p:cNvPr>
            <p:cNvSpPr/>
            <p:nvPr/>
          </p:nvSpPr>
          <p:spPr>
            <a:xfrm>
              <a:off x="6740682" y="1853697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7012DE84-E2D7-407E-9E17-AF5B418D3F5B}"/>
                </a:ext>
              </a:extLst>
            </p:cNvPr>
            <p:cNvSpPr/>
            <p:nvPr/>
          </p:nvSpPr>
          <p:spPr>
            <a:xfrm>
              <a:off x="7337642" y="1950720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2C0D5EF4-A183-4A0F-8FAE-5C79B2982D1C}"/>
                </a:ext>
              </a:extLst>
            </p:cNvPr>
            <p:cNvSpPr/>
            <p:nvPr/>
          </p:nvSpPr>
          <p:spPr>
            <a:xfrm>
              <a:off x="8412366" y="2146887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4611CE97-93CB-48D9-9EF4-AB8C7F91C694}"/>
                </a:ext>
              </a:extLst>
            </p:cNvPr>
            <p:cNvSpPr/>
            <p:nvPr/>
          </p:nvSpPr>
          <p:spPr>
            <a:xfrm>
              <a:off x="7513541" y="1627711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480393CE-C371-4FA6-93EF-85BFB8C4F313}"/>
                </a:ext>
              </a:extLst>
            </p:cNvPr>
            <p:cNvSpPr/>
            <p:nvPr/>
          </p:nvSpPr>
          <p:spPr>
            <a:xfrm>
              <a:off x="6039411" y="1013952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E42D1CDA-C1E2-49A1-B152-77936C301769}"/>
                </a:ext>
              </a:extLst>
            </p:cNvPr>
            <p:cNvSpPr/>
            <p:nvPr/>
          </p:nvSpPr>
          <p:spPr>
            <a:xfrm>
              <a:off x="6543364" y="1347904"/>
              <a:ext cx="263213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810FB363-8E97-4F89-8D9A-D047B4463261}"/>
                </a:ext>
              </a:extLst>
            </p:cNvPr>
            <p:cNvSpPr/>
            <p:nvPr/>
          </p:nvSpPr>
          <p:spPr>
            <a:xfrm>
              <a:off x="5644777" y="515256"/>
              <a:ext cx="27443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44936A89-1DB3-40C5-9D0B-8F7C1734B5E8}"/>
                </a:ext>
              </a:extLst>
            </p:cNvPr>
            <p:cNvSpPr/>
            <p:nvPr/>
          </p:nvSpPr>
          <p:spPr>
            <a:xfrm>
              <a:off x="6987667" y="1567868"/>
              <a:ext cx="263213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F2160023-8008-4C24-9ABA-5A160E19BF9D}"/>
                </a:ext>
              </a:extLst>
            </p:cNvPr>
            <p:cNvSpPr/>
            <p:nvPr/>
          </p:nvSpPr>
          <p:spPr>
            <a:xfrm>
              <a:off x="7935906" y="1923504"/>
              <a:ext cx="263214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1200B7E8-8274-442E-8A07-2343DAE0B9D2}"/>
                </a:ext>
              </a:extLst>
            </p:cNvPr>
            <p:cNvSpPr/>
            <p:nvPr/>
          </p:nvSpPr>
          <p:spPr>
            <a:xfrm>
              <a:off x="5977920" y="457200"/>
              <a:ext cx="258404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4" name="Rectangle 123">
              <a:extLst>
                <a:ext uri="{FF2B5EF4-FFF2-40B4-BE49-F238E27FC236}">
                  <a16:creationId xmlns:a16="http://schemas.microsoft.com/office/drawing/2014/main" id="{AACA4384-0B97-43C2-A77D-21CD2B18F602}"/>
                </a:ext>
              </a:extLst>
            </p:cNvPr>
            <p:cNvSpPr/>
            <p:nvPr/>
          </p:nvSpPr>
          <p:spPr>
            <a:xfrm>
              <a:off x="6362894" y="911293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8853F0E1-C2D3-4A2E-9B14-3B0494A73ABF}"/>
                </a:ext>
              </a:extLst>
            </p:cNvPr>
            <p:cNvSpPr/>
            <p:nvPr/>
          </p:nvSpPr>
          <p:spPr>
            <a:xfrm>
              <a:off x="6784911" y="1162190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FC3714E9-71DD-48FD-901D-2FAE810FECCB}"/>
                </a:ext>
              </a:extLst>
            </p:cNvPr>
            <p:cNvSpPr/>
            <p:nvPr/>
          </p:nvSpPr>
          <p:spPr>
            <a:xfrm>
              <a:off x="7221442" y="1338942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DF73734D-90D2-4C6A-A504-16115D4FDD79}"/>
                </a:ext>
              </a:extLst>
            </p:cNvPr>
            <p:cNvSpPr/>
            <p:nvPr/>
          </p:nvSpPr>
          <p:spPr>
            <a:xfrm>
              <a:off x="7657973" y="1414096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806A5B31-5FBC-453D-BE4B-BAE2016FE23E}"/>
                </a:ext>
              </a:extLst>
            </p:cNvPr>
            <p:cNvSpPr/>
            <p:nvPr/>
          </p:nvSpPr>
          <p:spPr>
            <a:xfrm>
              <a:off x="8036448" y="1532792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22AEE42-6F4D-4EF9-9D63-13705D9830E5}"/>
                </a:ext>
              </a:extLst>
            </p:cNvPr>
            <p:cNvSpPr/>
            <p:nvPr/>
          </p:nvSpPr>
          <p:spPr>
            <a:xfrm>
              <a:off x="8443951" y="1666002"/>
              <a:ext cx="2519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894FDD69-BA30-49DD-8942-A814395FD367}"/>
                </a:ext>
              </a:extLst>
            </p:cNvPr>
            <p:cNvSpPr/>
            <p:nvPr/>
          </p:nvSpPr>
          <p:spPr>
            <a:xfrm>
              <a:off x="6258976" y="410028"/>
              <a:ext cx="243977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5802BBD6-D999-4B1E-8C86-ADE128B956CA}"/>
                </a:ext>
              </a:extLst>
            </p:cNvPr>
            <p:cNvSpPr/>
            <p:nvPr/>
          </p:nvSpPr>
          <p:spPr>
            <a:xfrm>
              <a:off x="6557963" y="838200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592EBDE8-DDF2-408B-80BF-5E8ADE921386}"/>
                </a:ext>
              </a:extLst>
            </p:cNvPr>
            <p:cNvSpPr/>
            <p:nvPr/>
          </p:nvSpPr>
          <p:spPr>
            <a:xfrm>
              <a:off x="6916103" y="1084538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DCA858D4-15AE-4873-98D5-FF963D43FECF}"/>
                </a:ext>
              </a:extLst>
            </p:cNvPr>
            <p:cNvSpPr/>
            <p:nvPr/>
          </p:nvSpPr>
          <p:spPr>
            <a:xfrm>
              <a:off x="7304723" y="1215570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6FD65286-B77D-488A-8A07-F64CD544AA03}"/>
                </a:ext>
              </a:extLst>
            </p:cNvPr>
            <p:cNvSpPr/>
            <p:nvPr/>
          </p:nvSpPr>
          <p:spPr>
            <a:xfrm>
              <a:off x="7700963" y="1249680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5BAFB4BC-BDD2-4729-B206-766E2A064B3E}"/>
                </a:ext>
              </a:extLst>
            </p:cNvPr>
            <p:cNvSpPr/>
            <p:nvPr/>
          </p:nvSpPr>
          <p:spPr>
            <a:xfrm>
              <a:off x="8060098" y="1347652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91C185A1-8945-4F8E-9415-6922BB5DCFD0}"/>
                </a:ext>
              </a:extLst>
            </p:cNvPr>
            <p:cNvSpPr/>
            <p:nvPr/>
          </p:nvSpPr>
          <p:spPr>
            <a:xfrm>
              <a:off x="8393355" y="1420106"/>
              <a:ext cx="235962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58E54817-65B3-48CC-BA29-BF96C68AD412}"/>
                </a:ext>
              </a:extLst>
            </p:cNvPr>
            <p:cNvSpPr/>
            <p:nvPr/>
          </p:nvSpPr>
          <p:spPr>
            <a:xfrm>
              <a:off x="6440062" y="412927"/>
              <a:ext cx="22955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5E5879E2-2E13-495A-A734-24AB47D6E34A}"/>
                </a:ext>
              </a:extLst>
            </p:cNvPr>
            <p:cNvSpPr/>
            <p:nvPr/>
          </p:nvSpPr>
          <p:spPr>
            <a:xfrm>
              <a:off x="6706368" y="780139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E0B2B6EF-3466-4C66-AE15-BAEA61A4629A}"/>
                </a:ext>
              </a:extLst>
            </p:cNvPr>
            <p:cNvSpPr/>
            <p:nvPr/>
          </p:nvSpPr>
          <p:spPr>
            <a:xfrm>
              <a:off x="7030585" y="1011469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C67A992-C3BD-4FBC-B955-657064BD751D}"/>
                </a:ext>
              </a:extLst>
            </p:cNvPr>
            <p:cNvSpPr/>
            <p:nvPr/>
          </p:nvSpPr>
          <p:spPr>
            <a:xfrm>
              <a:off x="7399788" y="1141363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125752B0-44B8-460B-8659-94509ED2B711}"/>
                </a:ext>
              </a:extLst>
            </p:cNvPr>
            <p:cNvSpPr/>
            <p:nvPr/>
          </p:nvSpPr>
          <p:spPr>
            <a:xfrm>
              <a:off x="7757928" y="1156603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9CE5CA09-3875-4067-AD90-5EFFFAFCA316}"/>
                </a:ext>
              </a:extLst>
            </p:cNvPr>
            <p:cNvSpPr/>
            <p:nvPr/>
          </p:nvSpPr>
          <p:spPr>
            <a:xfrm>
              <a:off x="8085295" y="1227170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DFAF4B48-2BC9-48E5-BD07-E8382294D9E7}"/>
                </a:ext>
              </a:extLst>
            </p:cNvPr>
            <p:cNvSpPr/>
            <p:nvPr/>
          </p:nvSpPr>
          <p:spPr>
            <a:xfrm>
              <a:off x="8390388" y="1226820"/>
              <a:ext cx="221535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FD113E9E-F831-4106-AD73-BF8DA5DC60DA}"/>
                </a:ext>
              </a:extLst>
            </p:cNvPr>
            <p:cNvSpPr/>
            <p:nvPr/>
          </p:nvSpPr>
          <p:spPr>
            <a:xfrm>
              <a:off x="6517382" y="416438"/>
              <a:ext cx="221535" cy="1538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E054B735-1FD9-472C-90D5-05514F1062B5}"/>
                </a:ext>
              </a:extLst>
            </p:cNvPr>
            <p:cNvSpPr/>
            <p:nvPr/>
          </p:nvSpPr>
          <p:spPr>
            <a:xfrm>
              <a:off x="6792970" y="74997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BBE15155-E222-43E1-A44C-42D5EBE68A83}"/>
                </a:ext>
              </a:extLst>
            </p:cNvPr>
            <p:cNvSpPr/>
            <p:nvPr/>
          </p:nvSpPr>
          <p:spPr>
            <a:xfrm>
              <a:off x="7100478" y="96723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96536719-E348-4D70-B18F-C68770CA8697}"/>
                </a:ext>
              </a:extLst>
            </p:cNvPr>
            <p:cNvSpPr/>
            <p:nvPr/>
          </p:nvSpPr>
          <p:spPr>
            <a:xfrm>
              <a:off x="7439418" y="105164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D13BDFC6-76C9-4DCA-854D-5229F51819A0}"/>
                </a:ext>
              </a:extLst>
            </p:cNvPr>
            <p:cNvSpPr/>
            <p:nvPr/>
          </p:nvSpPr>
          <p:spPr>
            <a:xfrm>
              <a:off x="7786966" y="109085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923A5B1E-866F-4E46-A5EB-E4221088CC90}"/>
                </a:ext>
              </a:extLst>
            </p:cNvPr>
            <p:cNvSpPr/>
            <p:nvPr/>
          </p:nvSpPr>
          <p:spPr>
            <a:xfrm>
              <a:off x="8086420" y="112503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3C9287B5-7D6C-4D2F-8BA6-E89E7FBE5CFB}"/>
                </a:ext>
              </a:extLst>
            </p:cNvPr>
            <p:cNvSpPr/>
            <p:nvPr/>
          </p:nvSpPr>
          <p:spPr>
            <a:xfrm>
              <a:off x="8374375" y="1089717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F8FD15B6-332D-4A45-A471-C8178DB6E088}"/>
                </a:ext>
              </a:extLst>
            </p:cNvPr>
            <p:cNvSpPr/>
            <p:nvPr/>
          </p:nvSpPr>
          <p:spPr>
            <a:xfrm>
              <a:off x="6868784" y="721899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2" name="Rectangle 151">
              <a:extLst>
                <a:ext uri="{FF2B5EF4-FFF2-40B4-BE49-F238E27FC236}">
                  <a16:creationId xmlns:a16="http://schemas.microsoft.com/office/drawing/2014/main" id="{17029170-E9A1-4275-808A-2A49170BED9E}"/>
                </a:ext>
              </a:extLst>
            </p:cNvPr>
            <p:cNvSpPr/>
            <p:nvPr/>
          </p:nvSpPr>
          <p:spPr>
            <a:xfrm>
              <a:off x="6912537" y="699045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5DFDEEAA-8329-439A-9DD3-3A33E6A42D19}"/>
                </a:ext>
              </a:extLst>
            </p:cNvPr>
            <p:cNvSpPr/>
            <p:nvPr/>
          </p:nvSpPr>
          <p:spPr>
            <a:xfrm>
              <a:off x="6609120" y="40491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7EFE7792-B944-40B0-848C-AF4B034BE11A}"/>
                </a:ext>
              </a:extLst>
            </p:cNvPr>
            <p:cNvSpPr/>
            <p:nvPr/>
          </p:nvSpPr>
          <p:spPr>
            <a:xfrm>
              <a:off x="7168448" y="91247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E111665C-2C46-476D-BC6E-0C2EB4E1D18D}"/>
                </a:ext>
              </a:extLst>
            </p:cNvPr>
            <p:cNvSpPr/>
            <p:nvPr/>
          </p:nvSpPr>
          <p:spPr>
            <a:xfrm>
              <a:off x="7822956" y="104582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6C6CAD08-0A96-4309-B7F4-B43624F44D09}"/>
                </a:ext>
              </a:extLst>
            </p:cNvPr>
            <p:cNvSpPr/>
            <p:nvPr/>
          </p:nvSpPr>
          <p:spPr>
            <a:xfrm>
              <a:off x="8111881" y="1049002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52C9AE25-1ACE-4F0F-82B5-E1E3653CBED5}"/>
                </a:ext>
              </a:extLst>
            </p:cNvPr>
            <p:cNvSpPr/>
            <p:nvPr/>
          </p:nvSpPr>
          <p:spPr>
            <a:xfrm>
              <a:off x="8119495" y="1004722"/>
              <a:ext cx="194284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FB0369E9-BDF8-47BF-83DF-45F031B803B7}"/>
                </a:ext>
              </a:extLst>
            </p:cNvPr>
            <p:cNvSpPr/>
            <p:nvPr/>
          </p:nvSpPr>
          <p:spPr>
            <a:xfrm>
              <a:off x="8127173" y="966792"/>
              <a:ext cx="194284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7F113E2D-8094-4236-9386-FF2DFBBC806A}"/>
                </a:ext>
              </a:extLst>
            </p:cNvPr>
            <p:cNvSpPr/>
            <p:nvPr/>
          </p:nvSpPr>
          <p:spPr>
            <a:xfrm>
              <a:off x="7469112" y="3876260"/>
              <a:ext cx="3032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Γ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60" name="AutoShape 8">
            <a:extLst>
              <a:ext uri="{FF2B5EF4-FFF2-40B4-BE49-F238E27FC236}">
                <a16:creationId xmlns:a16="http://schemas.microsoft.com/office/drawing/2014/main" id="{2ECC16AE-3468-4B45-8138-93CEC3A1D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217" y="4607856"/>
            <a:ext cx="1994839" cy="1562155"/>
          </a:xfrm>
          <a:prstGeom prst="wedgeRectCallout">
            <a:avLst>
              <a:gd name="adj1" fmla="val -37163"/>
              <a:gd name="adj2" fmla="val -20826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defines: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universe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</a:t>
            </a:r>
            <a:b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objects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AAA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&lt;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AAF4091-A240-43CA-B33C-3F213870415E}"/>
              </a:ext>
            </a:extLst>
          </p:cNvPr>
          <p:cNvSpPr/>
          <p:nvPr/>
        </p:nvSpPr>
        <p:spPr>
          <a:xfrm>
            <a:off x="7365762" y="4585648"/>
            <a:ext cx="2872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DE38039-6C61-404A-976E-FF13632F3704}"/>
              </a:ext>
            </a:extLst>
          </p:cNvPr>
          <p:cNvSpPr/>
          <p:nvPr/>
        </p:nvSpPr>
        <p:spPr>
          <a:xfrm>
            <a:off x="3610889" y="1064731"/>
            <a:ext cx="5293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3" name="Rectangle 162">
            <a:extLst>
              <a:ext uri="{FF2B5EF4-FFF2-40B4-BE49-F238E27FC236}">
                <a16:creationId xmlns:a16="http://schemas.microsoft.com/office/drawing/2014/main" id="{D30CC597-C74F-45ED-BC8B-BDD1A933537E}"/>
              </a:ext>
            </a:extLst>
          </p:cNvPr>
          <p:cNvSpPr/>
          <p:nvPr/>
        </p:nvSpPr>
        <p:spPr>
          <a:xfrm>
            <a:off x="3263153" y="2476672"/>
            <a:ext cx="66556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l-G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2" name="Rectangle 2">
            <a:extLst>
              <a:ext uri="{FF2B5EF4-FFF2-40B4-BE49-F238E27FC236}">
                <a16:creationId xmlns:a16="http://schemas.microsoft.com/office/drawing/2014/main" id="{725077D2-A2A5-42A2-AF7F-438138824C24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678847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 animBg="1"/>
      <p:bldP spid="2" grpId="0"/>
      <p:bldP spid="4" grpId="0"/>
      <p:bldP spid="163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Text Box 74">
            <a:extLst>
              <a:ext uri="{FF2B5EF4-FFF2-40B4-BE49-F238E27FC236}">
                <a16:creationId xmlns:a16="http://schemas.microsoft.com/office/drawing/2014/main" id="{F2260A6A-B603-4E4A-9279-70B96B5C64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impossible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bad news: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(Does program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halt?)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on input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outputs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if logic formula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A proof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pic>
        <p:nvPicPr>
          <p:cNvPr id="94" name="Picture 4" descr="Could Parallel Universes Be Physically Real?">
            <a:extLst>
              <a:ext uri="{FF2B5EF4-FFF2-40B4-BE49-F238E27FC236}">
                <a16:creationId xmlns:a16="http://schemas.microsoft.com/office/drawing/2014/main" id="{098BBB1D-5391-43DB-B7DF-313245863F4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214" t="25331" r="57911" b="41543"/>
          <a:stretch/>
        </p:blipFill>
        <p:spPr bwMode="auto">
          <a:xfrm>
            <a:off x="3769374" y="1194824"/>
            <a:ext cx="1295400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  <p:pic>
        <p:nvPicPr>
          <p:cNvPr id="21" name="Picture 4" descr="Could Parallel Universes Be Physically Real?">
            <a:extLst>
              <a:ext uri="{FF2B5EF4-FFF2-40B4-BE49-F238E27FC236}">
                <a16:creationId xmlns:a16="http://schemas.microsoft.com/office/drawing/2014/main" id="{1FBE9EB6-6336-48F1-A177-76048D98FA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1573" y="204224"/>
            <a:ext cx="6517627" cy="391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A891A7E0-B0C5-48A8-9161-E8BD47FF1E73}"/>
              </a:ext>
            </a:extLst>
          </p:cNvPr>
          <p:cNvGrpSpPr/>
          <p:nvPr/>
        </p:nvGrpSpPr>
        <p:grpSpPr>
          <a:xfrm>
            <a:off x="2438400" y="404912"/>
            <a:ext cx="6400800" cy="3809902"/>
            <a:chOff x="2438400" y="404912"/>
            <a:chExt cx="6400800" cy="3809902"/>
          </a:xfrm>
        </p:grpSpPr>
        <p:sp>
          <p:nvSpPr>
            <p:cNvPr id="9218" name="Text Box 9"/>
            <p:cNvSpPr txBox="1">
              <a:spLocks noChangeArrowheads="1"/>
            </p:cNvSpPr>
            <p:nvPr/>
          </p:nvSpPr>
          <p:spPr bwMode="auto">
            <a:xfrm>
              <a:off x="5935663" y="1676400"/>
              <a:ext cx="549275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B45A801-9738-4BEB-80A2-22ECE6E6202B}"/>
                </a:ext>
              </a:extLst>
            </p:cNvPr>
            <p:cNvSpPr/>
            <p:nvPr/>
          </p:nvSpPr>
          <p:spPr>
            <a:xfrm>
              <a:off x="3936969" y="1561024"/>
              <a:ext cx="40908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BA4EF7B-AE09-41A1-A085-121B0220BB80}"/>
                </a:ext>
              </a:extLst>
            </p:cNvPr>
            <p:cNvSpPr/>
            <p:nvPr/>
          </p:nvSpPr>
          <p:spPr>
            <a:xfrm>
              <a:off x="3594463" y="3017409"/>
              <a:ext cx="64953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9A5D5656-7DAC-43A3-8B3C-EB2EABC1C465}"/>
                </a:ext>
              </a:extLst>
            </p:cNvPr>
            <p:cNvSpPr/>
            <p:nvPr/>
          </p:nvSpPr>
          <p:spPr>
            <a:xfrm>
              <a:off x="2438400" y="1981200"/>
              <a:ext cx="44755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852D842-4900-4333-97CC-3EADB157A74F}"/>
                </a:ext>
              </a:extLst>
            </p:cNvPr>
            <p:cNvSpPr/>
            <p:nvPr/>
          </p:nvSpPr>
          <p:spPr>
            <a:xfrm>
              <a:off x="4725486" y="2304365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6C05AFB-E1A8-4A26-9CBA-F274AF3C5D4D}"/>
                </a:ext>
              </a:extLst>
            </p:cNvPr>
            <p:cNvSpPr/>
            <p:nvPr/>
          </p:nvSpPr>
          <p:spPr>
            <a:xfrm>
              <a:off x="3180301" y="666690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59BA89A6-D194-4E82-9DC2-02DF2DC5D723}"/>
                </a:ext>
              </a:extLst>
            </p:cNvPr>
            <p:cNvSpPr/>
            <p:nvPr/>
          </p:nvSpPr>
          <p:spPr>
            <a:xfrm>
              <a:off x="4804449" y="3714690"/>
              <a:ext cx="51648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62EF4FA-220E-4B45-81AC-239B0EAD3CC8}"/>
                </a:ext>
              </a:extLst>
            </p:cNvPr>
            <p:cNvSpPr/>
            <p:nvPr/>
          </p:nvSpPr>
          <p:spPr>
            <a:xfrm>
              <a:off x="5749908" y="2876490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797E922A-9855-45DA-8623-54275A8C6520}"/>
                </a:ext>
              </a:extLst>
            </p:cNvPr>
            <p:cNvSpPr/>
            <p:nvPr/>
          </p:nvSpPr>
          <p:spPr>
            <a:xfrm>
              <a:off x="4846028" y="1347652"/>
              <a:ext cx="516487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F4DB458-59D3-4271-8DB5-CBCAF5424027}"/>
                </a:ext>
              </a:extLst>
            </p:cNvPr>
            <p:cNvSpPr/>
            <p:nvPr/>
          </p:nvSpPr>
          <p:spPr>
            <a:xfrm>
              <a:off x="5516880" y="1889760"/>
              <a:ext cx="48282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1E9708B-0BCA-4990-93FF-3A785732BE09}"/>
                </a:ext>
              </a:extLst>
            </p:cNvPr>
            <p:cNvSpPr/>
            <p:nvPr/>
          </p:nvSpPr>
          <p:spPr>
            <a:xfrm>
              <a:off x="4402661" y="609600"/>
              <a:ext cx="35298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01EC6681-B943-4ABA-A310-4A75140A128E}"/>
                </a:ext>
              </a:extLst>
            </p:cNvPr>
            <p:cNvSpPr/>
            <p:nvPr/>
          </p:nvSpPr>
          <p:spPr>
            <a:xfrm>
              <a:off x="6764456" y="3148931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76881A1B-DE16-441C-9AAE-A4A1595C9EAA}"/>
                </a:ext>
              </a:extLst>
            </p:cNvPr>
            <p:cNvSpPr/>
            <p:nvPr/>
          </p:nvSpPr>
          <p:spPr>
            <a:xfrm>
              <a:off x="5460274" y="1143000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3436D568-8B96-45C9-B099-6B5A22227851}"/>
                </a:ext>
              </a:extLst>
            </p:cNvPr>
            <p:cNvSpPr/>
            <p:nvPr/>
          </p:nvSpPr>
          <p:spPr>
            <a:xfrm>
              <a:off x="6055731" y="167963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FD122B74-EF2F-4E42-9FC5-6ABE12E1E42E}"/>
                </a:ext>
              </a:extLst>
            </p:cNvPr>
            <p:cNvSpPr/>
            <p:nvPr/>
          </p:nvSpPr>
          <p:spPr>
            <a:xfrm>
              <a:off x="5007617" y="557348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808EFB13-26A7-4870-8D81-E2FB8CC1C373}"/>
                </a:ext>
              </a:extLst>
            </p:cNvPr>
            <p:cNvSpPr/>
            <p:nvPr/>
          </p:nvSpPr>
          <p:spPr>
            <a:xfrm>
              <a:off x="7133339" y="2470872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092BB210-BD66-4DD1-A44E-80B8494B67A8}"/>
                </a:ext>
              </a:extLst>
            </p:cNvPr>
            <p:cNvSpPr/>
            <p:nvPr/>
          </p:nvSpPr>
          <p:spPr>
            <a:xfrm>
              <a:off x="7787975" y="3148931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349BDA1-FDBC-4BA4-9A75-94CE1D9EE3B9}"/>
                </a:ext>
              </a:extLst>
            </p:cNvPr>
            <p:cNvSpPr/>
            <p:nvPr/>
          </p:nvSpPr>
          <p:spPr>
            <a:xfrm>
              <a:off x="6238522" y="2302561"/>
              <a:ext cx="45076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DBC8B93B-CA42-4650-A407-6EF78A74862F}"/>
                </a:ext>
              </a:extLst>
            </p:cNvPr>
            <p:cNvSpPr/>
            <p:nvPr/>
          </p:nvSpPr>
          <p:spPr>
            <a:xfrm>
              <a:off x="6172200" y="3821668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A391639-2938-46AA-830E-20FFA25ADC89}"/>
                </a:ext>
              </a:extLst>
            </p:cNvPr>
            <p:cNvSpPr/>
            <p:nvPr/>
          </p:nvSpPr>
          <p:spPr>
            <a:xfrm>
              <a:off x="8503852" y="2722509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7242BFA-32EE-4CC0-9397-F182CDC8252D}"/>
                </a:ext>
              </a:extLst>
            </p:cNvPr>
            <p:cNvSpPr/>
            <p:nvPr/>
          </p:nvSpPr>
          <p:spPr>
            <a:xfrm>
              <a:off x="7721784" y="2329542"/>
              <a:ext cx="41710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91269EE6-6CAF-49E1-A077-094889418DAB}"/>
                </a:ext>
              </a:extLst>
            </p:cNvPr>
            <p:cNvSpPr/>
            <p:nvPr/>
          </p:nvSpPr>
          <p:spPr>
            <a:xfrm>
              <a:off x="6631678" y="185369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4BABE13E-FAAF-493E-A48D-C1C9CAB17E2C}"/>
                </a:ext>
              </a:extLst>
            </p:cNvPr>
            <p:cNvSpPr/>
            <p:nvPr/>
          </p:nvSpPr>
          <p:spPr>
            <a:xfrm>
              <a:off x="7315200" y="1950720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642D41CE-D3D3-4CD9-82CA-78979BC72720}"/>
                </a:ext>
              </a:extLst>
            </p:cNvPr>
            <p:cNvSpPr/>
            <p:nvPr/>
          </p:nvSpPr>
          <p:spPr>
            <a:xfrm>
              <a:off x="8303362" y="2146887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0FE465E3-9E18-4CCF-8D2B-0963AA4FCC74}"/>
                </a:ext>
              </a:extLst>
            </p:cNvPr>
            <p:cNvSpPr/>
            <p:nvPr/>
          </p:nvSpPr>
          <p:spPr>
            <a:xfrm>
              <a:off x="7491099" y="1627711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1E65BCF-8A18-4BA7-8BD9-A54C676CED20}"/>
                </a:ext>
              </a:extLst>
            </p:cNvPr>
            <p:cNvSpPr/>
            <p:nvPr/>
          </p:nvSpPr>
          <p:spPr>
            <a:xfrm>
              <a:off x="5930407" y="1013952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85D3858E-AB37-4D71-8AB0-A96AE572D5F0}"/>
                </a:ext>
              </a:extLst>
            </p:cNvPr>
            <p:cNvSpPr/>
            <p:nvPr/>
          </p:nvSpPr>
          <p:spPr>
            <a:xfrm>
              <a:off x="6524128" y="1347904"/>
              <a:ext cx="282449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DFE8F2E7-9808-479B-AB4B-F8CBE6079FB2}"/>
                </a:ext>
              </a:extLst>
            </p:cNvPr>
            <p:cNvSpPr/>
            <p:nvPr/>
          </p:nvSpPr>
          <p:spPr>
            <a:xfrm>
              <a:off x="5622335" y="515256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6618D230-DB28-44FC-981E-BE86FE8FB829}"/>
                </a:ext>
              </a:extLst>
            </p:cNvPr>
            <p:cNvSpPr/>
            <p:nvPr/>
          </p:nvSpPr>
          <p:spPr>
            <a:xfrm>
              <a:off x="6883472" y="1567868"/>
              <a:ext cx="36740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C7B576D4-A217-43C4-829B-CC0478028EDB}"/>
                </a:ext>
              </a:extLst>
            </p:cNvPr>
            <p:cNvSpPr/>
            <p:nvPr/>
          </p:nvSpPr>
          <p:spPr>
            <a:xfrm>
              <a:off x="7911862" y="1923504"/>
              <a:ext cx="28725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D0D4F44-D147-46A7-BA86-1E2E1528AA8C}"/>
                </a:ext>
              </a:extLst>
            </p:cNvPr>
            <p:cNvSpPr/>
            <p:nvPr/>
          </p:nvSpPr>
          <p:spPr>
            <a:xfrm>
              <a:off x="5886549" y="457200"/>
              <a:ext cx="349775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9ECC50A9-59D9-4C21-AA98-2EFF69DF52C3}"/>
                </a:ext>
              </a:extLst>
            </p:cNvPr>
            <p:cNvSpPr/>
            <p:nvPr/>
          </p:nvSpPr>
          <p:spPr>
            <a:xfrm>
              <a:off x="6345261" y="911293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0F14B983-9F52-461C-AAE1-6BCB3683CAC5}"/>
                </a:ext>
              </a:extLst>
            </p:cNvPr>
            <p:cNvSpPr/>
            <p:nvPr/>
          </p:nvSpPr>
          <p:spPr>
            <a:xfrm>
              <a:off x="6701555" y="1162190"/>
              <a:ext cx="335348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15707BB4-0392-4EB9-9C46-D47BCEB7D200}"/>
                </a:ext>
              </a:extLst>
            </p:cNvPr>
            <p:cNvSpPr/>
            <p:nvPr/>
          </p:nvSpPr>
          <p:spPr>
            <a:xfrm>
              <a:off x="7203809" y="133894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D1275804-8C36-46D8-AA3F-2D66DAA08C00}"/>
                </a:ext>
              </a:extLst>
            </p:cNvPr>
            <p:cNvSpPr/>
            <p:nvPr/>
          </p:nvSpPr>
          <p:spPr>
            <a:xfrm>
              <a:off x="7640340" y="1414096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4B883A8-5837-461D-8D36-24CCA7DA6D2B}"/>
                </a:ext>
              </a:extLst>
            </p:cNvPr>
            <p:cNvSpPr/>
            <p:nvPr/>
          </p:nvSpPr>
          <p:spPr>
            <a:xfrm>
              <a:off x="8018815" y="153279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59798326-04D0-44FF-8835-DCFD5CE5086D}"/>
                </a:ext>
              </a:extLst>
            </p:cNvPr>
            <p:cNvSpPr/>
            <p:nvPr/>
          </p:nvSpPr>
          <p:spPr>
            <a:xfrm>
              <a:off x="8360595" y="1666002"/>
              <a:ext cx="335348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C0DEBF93-0136-4742-B7C8-BD570CBBA749}"/>
                </a:ext>
              </a:extLst>
            </p:cNvPr>
            <p:cNvSpPr/>
            <p:nvPr/>
          </p:nvSpPr>
          <p:spPr>
            <a:xfrm>
              <a:off x="6185238" y="410028"/>
              <a:ext cx="317715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A24C3BDC-5B61-46B3-B8BB-F5C6718A1EFC}"/>
                </a:ext>
              </a:extLst>
            </p:cNvPr>
            <p:cNvSpPr/>
            <p:nvPr/>
          </p:nvSpPr>
          <p:spPr>
            <a:xfrm>
              <a:off x="6543536" y="83820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1FC28A54-E08B-424B-88BA-D067D951F079}"/>
                </a:ext>
              </a:extLst>
            </p:cNvPr>
            <p:cNvSpPr/>
            <p:nvPr/>
          </p:nvSpPr>
          <p:spPr>
            <a:xfrm>
              <a:off x="6901676" y="1084538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60C370D8-BD88-42A8-8D13-8E96C6B1B6FC}"/>
                </a:ext>
              </a:extLst>
            </p:cNvPr>
            <p:cNvSpPr/>
            <p:nvPr/>
          </p:nvSpPr>
          <p:spPr>
            <a:xfrm>
              <a:off x="7239000" y="1215570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03F3F8C9-D8F4-431E-B93D-49D8C533F585}"/>
                </a:ext>
              </a:extLst>
            </p:cNvPr>
            <p:cNvSpPr/>
            <p:nvPr/>
          </p:nvSpPr>
          <p:spPr>
            <a:xfrm>
              <a:off x="7686536" y="124968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C4DE2949-99BA-4A15-AC0D-57827D70D994}"/>
                </a:ext>
              </a:extLst>
            </p:cNvPr>
            <p:cNvSpPr/>
            <p:nvPr/>
          </p:nvSpPr>
          <p:spPr>
            <a:xfrm>
              <a:off x="7994375" y="1347652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797892F9-D591-47C0-BEEC-149FE2046E1D}"/>
                </a:ext>
              </a:extLst>
            </p:cNvPr>
            <p:cNvSpPr/>
            <p:nvPr/>
          </p:nvSpPr>
          <p:spPr>
            <a:xfrm>
              <a:off x="8327632" y="1420106"/>
              <a:ext cx="301685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A962C51A-E274-4972-9F1A-4EB5FEF0D774}"/>
                </a:ext>
              </a:extLst>
            </p:cNvPr>
            <p:cNvSpPr/>
            <p:nvPr/>
          </p:nvSpPr>
          <p:spPr>
            <a:xfrm>
              <a:off x="6385560" y="412927"/>
              <a:ext cx="284052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C1BA5100-31B7-4482-9D68-B04BD272A183}"/>
                </a:ext>
              </a:extLst>
            </p:cNvPr>
            <p:cNvSpPr/>
            <p:nvPr/>
          </p:nvSpPr>
          <p:spPr>
            <a:xfrm>
              <a:off x="6659880" y="780139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E4739A5-5C4E-4CC4-B3A6-02491D13A0DA}"/>
                </a:ext>
              </a:extLst>
            </p:cNvPr>
            <p:cNvSpPr/>
            <p:nvPr/>
          </p:nvSpPr>
          <p:spPr>
            <a:xfrm>
              <a:off x="6984097" y="1011469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055F2DD5-8F53-4515-8251-2F3755122598}"/>
                </a:ext>
              </a:extLst>
            </p:cNvPr>
            <p:cNvSpPr/>
            <p:nvPr/>
          </p:nvSpPr>
          <p:spPr>
            <a:xfrm>
              <a:off x="7353300" y="1141363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7E2BD475-F057-442A-BE8E-7468A2FBBE41}"/>
                </a:ext>
              </a:extLst>
            </p:cNvPr>
            <p:cNvSpPr/>
            <p:nvPr/>
          </p:nvSpPr>
          <p:spPr>
            <a:xfrm>
              <a:off x="7711440" y="1156603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27852FFA-8A8C-42F1-B2D7-B8B38128648B}"/>
                </a:ext>
              </a:extLst>
            </p:cNvPr>
            <p:cNvSpPr/>
            <p:nvPr/>
          </p:nvSpPr>
          <p:spPr>
            <a:xfrm>
              <a:off x="8038807" y="1227170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F86A623B-70D3-4DB9-8D11-D0A5C206E808}"/>
                </a:ext>
              </a:extLst>
            </p:cNvPr>
            <p:cNvSpPr/>
            <p:nvPr/>
          </p:nvSpPr>
          <p:spPr>
            <a:xfrm>
              <a:off x="8343900" y="1226820"/>
              <a:ext cx="268022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4DFB3F68-77B8-412D-8241-6C8B2C7FBEC1}"/>
                </a:ext>
              </a:extLst>
            </p:cNvPr>
            <p:cNvSpPr/>
            <p:nvPr/>
          </p:nvSpPr>
          <p:spPr>
            <a:xfrm>
              <a:off x="6517382" y="416438"/>
              <a:ext cx="221535" cy="1538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145BC4FE-78AE-4FE2-BC7A-29D16EFDF32C}"/>
                </a:ext>
              </a:extLst>
            </p:cNvPr>
            <p:cNvSpPr/>
            <p:nvPr/>
          </p:nvSpPr>
          <p:spPr>
            <a:xfrm>
              <a:off x="6783782" y="74997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F25CE0A1-BDCC-4583-B971-6E1304CE953F}"/>
                </a:ext>
              </a:extLst>
            </p:cNvPr>
            <p:cNvSpPr/>
            <p:nvPr/>
          </p:nvSpPr>
          <p:spPr>
            <a:xfrm>
              <a:off x="7091290" y="96723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9B952813-542F-49AE-BA83-1E6B45707A9A}"/>
                </a:ext>
              </a:extLst>
            </p:cNvPr>
            <p:cNvSpPr/>
            <p:nvPr/>
          </p:nvSpPr>
          <p:spPr>
            <a:xfrm>
              <a:off x="7430230" y="1051646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302C3178-534F-4CB5-9AB8-BAD18DD981D6}"/>
                </a:ext>
              </a:extLst>
            </p:cNvPr>
            <p:cNvSpPr/>
            <p:nvPr/>
          </p:nvSpPr>
          <p:spPr>
            <a:xfrm>
              <a:off x="7777778" y="1090852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3BE464C5-3251-4292-B6C3-9E6DC2E0A8CB}"/>
                </a:ext>
              </a:extLst>
            </p:cNvPr>
            <p:cNvSpPr/>
            <p:nvPr/>
          </p:nvSpPr>
          <p:spPr>
            <a:xfrm>
              <a:off x="8077232" y="1125032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ED50B0FC-4AA3-433B-91EC-CB8CF9AF9468}"/>
                </a:ext>
              </a:extLst>
            </p:cNvPr>
            <p:cNvSpPr/>
            <p:nvPr/>
          </p:nvSpPr>
          <p:spPr>
            <a:xfrm>
              <a:off x="8365187" y="1089717"/>
              <a:ext cx="222708" cy="15432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0FE88AF1-1105-4F60-ACEE-DD6F850C1CAA}"/>
                </a:ext>
              </a:extLst>
            </p:cNvPr>
            <p:cNvSpPr/>
            <p:nvPr/>
          </p:nvSpPr>
          <p:spPr>
            <a:xfrm>
              <a:off x="6854356" y="721899"/>
              <a:ext cx="218330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A06525C9-9D8D-4F11-93A8-175A02B5FC23}"/>
                </a:ext>
              </a:extLst>
            </p:cNvPr>
            <p:cNvSpPr/>
            <p:nvPr/>
          </p:nvSpPr>
          <p:spPr>
            <a:xfrm>
              <a:off x="6898109" y="699045"/>
              <a:ext cx="218330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A61A6602-E588-4EC7-AB8A-4865355ECA6A}"/>
                </a:ext>
              </a:extLst>
            </p:cNvPr>
            <p:cNvSpPr/>
            <p:nvPr/>
          </p:nvSpPr>
          <p:spPr>
            <a:xfrm>
              <a:off x="6586678" y="404912"/>
              <a:ext cx="235962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A316658B-4AA9-49F2-8C5F-4E3CB647AB10}"/>
                </a:ext>
              </a:extLst>
            </p:cNvPr>
            <p:cNvSpPr/>
            <p:nvPr/>
          </p:nvSpPr>
          <p:spPr>
            <a:xfrm>
              <a:off x="7168448" y="91247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69C2083C-BFFD-4D2E-A89D-354D34E183B2}"/>
                </a:ext>
              </a:extLst>
            </p:cNvPr>
            <p:cNvSpPr/>
            <p:nvPr/>
          </p:nvSpPr>
          <p:spPr>
            <a:xfrm>
              <a:off x="7822956" y="104582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B25E96ED-7218-43D5-9B5E-98349AB041BD}"/>
                </a:ext>
              </a:extLst>
            </p:cNvPr>
            <p:cNvSpPr/>
            <p:nvPr/>
          </p:nvSpPr>
          <p:spPr>
            <a:xfrm>
              <a:off x="8111881" y="1049002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222A102E-1B0B-4E67-989C-2C77308DB01F}"/>
                </a:ext>
              </a:extLst>
            </p:cNvPr>
            <p:cNvSpPr/>
            <p:nvPr/>
          </p:nvSpPr>
          <p:spPr>
            <a:xfrm>
              <a:off x="8111481" y="1004722"/>
              <a:ext cx="202298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6015DA1C-BC21-4620-833D-D1F5B6F04989}"/>
                </a:ext>
              </a:extLst>
            </p:cNvPr>
            <p:cNvSpPr/>
            <p:nvPr/>
          </p:nvSpPr>
          <p:spPr>
            <a:xfrm>
              <a:off x="8119159" y="966792"/>
              <a:ext cx="202298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⌐</a:t>
              </a: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6A9CDDE1-655B-4333-8334-86FC4ED7EBD2}"/>
                </a:ext>
              </a:extLst>
            </p:cNvPr>
            <p:cNvSpPr/>
            <p:nvPr/>
          </p:nvSpPr>
          <p:spPr>
            <a:xfrm>
              <a:off x="7437052" y="3876260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3" name="AutoShape 8">
            <a:extLst>
              <a:ext uri="{FF2B5EF4-FFF2-40B4-BE49-F238E27FC236}">
                <a16:creationId xmlns:a16="http://schemas.microsoft.com/office/drawing/2014/main" id="{426730E4-6C55-43BD-97A7-8F78DA595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399" y="4648201"/>
            <a:ext cx="6536887" cy="830997"/>
          </a:xfrm>
          <a:prstGeom prst="wedgeRectCallout">
            <a:avLst>
              <a:gd name="adj1" fmla="val 55228"/>
              <a:gd name="adj2" fmla="val 31118"/>
            </a:avLst>
          </a:prstGeom>
          <a:noFill/>
          <a:ln w="635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 sound proof system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Γ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capable of proving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all true formulas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Φ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about the integers.</a:t>
            </a: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9843872C-DCBD-4F72-BD95-C4BFD4F427EB}"/>
              </a:ext>
            </a:extLst>
          </p:cNvPr>
          <p:cNvGrpSpPr/>
          <p:nvPr/>
        </p:nvGrpSpPr>
        <p:grpSpPr>
          <a:xfrm>
            <a:off x="5427865" y="5404029"/>
            <a:ext cx="3635848" cy="1206500"/>
            <a:chOff x="5419252" y="5727700"/>
            <a:chExt cx="3635848" cy="1206500"/>
          </a:xfrm>
        </p:grpSpPr>
        <p:pic>
          <p:nvPicPr>
            <p:cNvPr id="91" name="Picture 7">
              <a:extLst>
                <a:ext uri="{FF2B5EF4-FFF2-40B4-BE49-F238E27FC236}">
                  <a16:creationId xmlns:a16="http://schemas.microsoft.com/office/drawing/2014/main" id="{D1A7DB68-7E0C-4548-AB25-EEE892D567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8001000" y="5727700"/>
              <a:ext cx="1054100" cy="1054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Text Box 21">
              <a:extLst>
                <a:ext uri="{FF2B5EF4-FFF2-40B4-BE49-F238E27FC236}">
                  <a16:creationId xmlns:a16="http://schemas.microsoft.com/office/drawing/2014/main" id="{893B4351-F9B9-4967-8404-0164419D6B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9252" y="6103203"/>
              <a:ext cx="258174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Gödel’s</a:t>
              </a:r>
              <a:b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</a:b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In</a:t>
              </a: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completeness Theorem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1931</a:t>
              </a:r>
            </a:p>
          </p:txBody>
        </p:sp>
      </p:grpSp>
      <p:sp>
        <p:nvSpPr>
          <p:cNvPr id="95" name="Rectangle 94">
            <a:extLst>
              <a:ext uri="{FF2B5EF4-FFF2-40B4-BE49-F238E27FC236}">
                <a16:creationId xmlns:a16="http://schemas.microsoft.com/office/drawing/2014/main" id="{DEB1EEAD-FA6A-4C09-81F8-6958E63BA08D}"/>
              </a:ext>
            </a:extLst>
          </p:cNvPr>
          <p:cNvSpPr/>
          <p:nvPr/>
        </p:nvSpPr>
        <p:spPr>
          <a:xfrm>
            <a:off x="3610889" y="1064731"/>
            <a:ext cx="5293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AACE75C7-3C45-4B59-B28C-FACD68CF45BB}"/>
              </a:ext>
            </a:extLst>
          </p:cNvPr>
          <p:cNvSpPr/>
          <p:nvPr/>
        </p:nvSpPr>
        <p:spPr>
          <a:xfrm>
            <a:off x="3263153" y="2476672"/>
            <a:ext cx="66556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l-G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9" name="Rectangle 2">
            <a:extLst>
              <a:ext uri="{FF2B5EF4-FFF2-40B4-BE49-F238E27FC236}">
                <a16:creationId xmlns:a16="http://schemas.microsoft.com/office/drawing/2014/main" id="{D3E867F3-D421-4AF5-8A72-0D4F9F7F8B4D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980233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AutoShape 8">
            <a:extLst>
              <a:ext uri="{FF2B5EF4-FFF2-40B4-BE49-F238E27FC236}">
                <a16:creationId xmlns:a16="http://schemas.microsoft.com/office/drawing/2014/main" id="{14B3BB23-8851-4168-8CB4-75E0B46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192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bad news: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(Does program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halt?)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on input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 outputs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if logic formula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A proof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61F3A312-D52D-4E9B-8CD9-CAC0F3DCD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567555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impossible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0" name="Picture 1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144E4C3-5C35-4B53-8306-AD43646284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154595"/>
            <a:ext cx="965133" cy="988405"/>
          </a:xfrm>
          <a:prstGeom prst="rect">
            <a:avLst/>
          </a:prstGeom>
        </p:spPr>
      </p:pic>
      <p:pic>
        <p:nvPicPr>
          <p:cNvPr id="21" name="Picture 4" descr="Could Parallel Universes Be Physically Real?">
            <a:extLst>
              <a:ext uri="{FF2B5EF4-FFF2-40B4-BE49-F238E27FC236}">
                <a16:creationId xmlns:a16="http://schemas.microsoft.com/office/drawing/2014/main" id="{1FBE9EB6-6336-48F1-A177-76048D98FA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1573" y="204224"/>
            <a:ext cx="6517627" cy="391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5A1B11C5-65E4-4466-AD04-E92BF3F05B36}"/>
              </a:ext>
            </a:extLst>
          </p:cNvPr>
          <p:cNvGrpSpPr/>
          <p:nvPr/>
        </p:nvGrpSpPr>
        <p:grpSpPr>
          <a:xfrm>
            <a:off x="5427865" y="5404029"/>
            <a:ext cx="3635848" cy="1206500"/>
            <a:chOff x="5419252" y="5727700"/>
            <a:chExt cx="3635848" cy="1206500"/>
          </a:xfrm>
        </p:grpSpPr>
        <p:pic>
          <p:nvPicPr>
            <p:cNvPr id="11" name="Picture 7">
              <a:extLst>
                <a:ext uri="{FF2B5EF4-FFF2-40B4-BE49-F238E27FC236}">
                  <a16:creationId xmlns:a16="http://schemas.microsoft.com/office/drawing/2014/main" id="{DCC40DB5-1FB4-487D-A298-002329724D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8001000" y="5727700"/>
              <a:ext cx="1054100" cy="1054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Text Box 21">
              <a:extLst>
                <a:ext uri="{FF2B5EF4-FFF2-40B4-BE49-F238E27FC236}">
                  <a16:creationId xmlns:a16="http://schemas.microsoft.com/office/drawing/2014/main" id="{BF82034E-307C-49E8-800D-B02E659311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9252" y="6103203"/>
              <a:ext cx="258174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Gödel’s</a:t>
              </a:r>
              <a:b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</a:b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Theorem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1931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BF19787-40FD-41FF-B984-D2EAF005A860}"/>
              </a:ext>
            </a:extLst>
          </p:cNvPr>
          <p:cNvSpPr/>
          <p:nvPr/>
        </p:nvSpPr>
        <p:spPr>
          <a:xfrm>
            <a:off x="5885973" y="6019800"/>
            <a:ext cx="133882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Completeness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8" name="AutoShape 8">
            <a:extLst>
              <a:ext uri="{FF2B5EF4-FFF2-40B4-BE49-F238E27FC236}">
                <a16:creationId xmlns:a16="http://schemas.microsoft.com/office/drawing/2014/main" id="{F0EAA73F-52BE-473F-B6D1-98A94AE88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59" y="4259227"/>
            <a:ext cx="8911313" cy="1219971"/>
          </a:xfrm>
          <a:prstGeom prst="wedgeRectCallout">
            <a:avLst>
              <a:gd name="adj1" fmla="val 39666"/>
              <a:gd name="adj2" fmla="val 60843"/>
            </a:avLst>
          </a:prstGeom>
          <a:noFill/>
          <a:ln w="635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From a failed proof, we construct a universe in which it is not true.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formula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Φ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true in every 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which the axioms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Γ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are true,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then it has a proof in our proof system with axioms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Γ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52272F36-2B17-4252-B852-7606943B0356}"/>
              </a:ext>
            </a:extLst>
          </p:cNvPr>
          <p:cNvSpPr/>
          <p:nvPr/>
        </p:nvSpPr>
        <p:spPr>
          <a:xfrm>
            <a:off x="3610889" y="1064731"/>
            <a:ext cx="5293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7582F6DA-ED9D-4D4B-A06E-D0F7D7096A99}"/>
              </a:ext>
            </a:extLst>
          </p:cNvPr>
          <p:cNvSpPr/>
          <p:nvPr/>
        </p:nvSpPr>
        <p:spPr>
          <a:xfrm>
            <a:off x="3263153" y="2476672"/>
            <a:ext cx="66556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l-G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2" name="Rectangle 2">
            <a:extLst>
              <a:ext uri="{FF2B5EF4-FFF2-40B4-BE49-F238E27FC236}">
                <a16:creationId xmlns:a16="http://schemas.microsoft.com/office/drawing/2014/main" id="{89B95F6D-09B6-418C-898E-1F7649B0FADA}"/>
              </a:ext>
            </a:extLst>
          </p:cNvPr>
          <p:cNvSpPr txBox="1">
            <a:spLocks noChangeArrowheads="1"/>
          </p:cNvSpPr>
          <p:nvPr/>
        </p:nvSpPr>
        <p:spPr>
          <a:xfrm>
            <a:off x="152401" y="-101958"/>
            <a:ext cx="9220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Gödel’s Theorems: Completeness and Incompleteness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DEEA97ED-7D0A-407F-ABB2-0492BB13D5C6}"/>
              </a:ext>
            </a:extLst>
          </p:cNvPr>
          <p:cNvSpPr/>
          <p:nvPr/>
        </p:nvSpPr>
        <p:spPr>
          <a:xfrm>
            <a:off x="4725486" y="2304365"/>
            <a:ext cx="51648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Φ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30463F3E-C6E5-4EBE-BF56-2DF6315AA8D2}"/>
              </a:ext>
            </a:extLst>
          </p:cNvPr>
          <p:cNvGrpSpPr/>
          <p:nvPr/>
        </p:nvGrpSpPr>
        <p:grpSpPr>
          <a:xfrm>
            <a:off x="2438400" y="404912"/>
            <a:ext cx="6400800" cy="3809902"/>
            <a:chOff x="2438400" y="404912"/>
            <a:chExt cx="6400800" cy="3809902"/>
          </a:xfrm>
        </p:grpSpPr>
        <p:sp>
          <p:nvSpPr>
            <p:cNvPr id="163" name="Text Box 9">
              <a:extLst>
                <a:ext uri="{FF2B5EF4-FFF2-40B4-BE49-F238E27FC236}">
                  <a16:creationId xmlns:a16="http://schemas.microsoft.com/office/drawing/2014/main" id="{14938706-BDCE-41F7-B1F9-2EF795E06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663" y="1676400"/>
              <a:ext cx="549275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endParaRPr>
            </a:p>
          </p:txBody>
        </p:sp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id="{EB258056-6A40-4BFC-A7CC-33CDC191D2A4}"/>
                </a:ext>
              </a:extLst>
            </p:cNvPr>
            <p:cNvSpPr/>
            <p:nvPr/>
          </p:nvSpPr>
          <p:spPr>
            <a:xfrm>
              <a:off x="3936969" y="1561024"/>
              <a:ext cx="40908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5" name="Rectangle 164">
              <a:extLst>
                <a:ext uri="{FF2B5EF4-FFF2-40B4-BE49-F238E27FC236}">
                  <a16:creationId xmlns:a16="http://schemas.microsoft.com/office/drawing/2014/main" id="{F2953F5D-131A-4D56-86C5-54EF83F0D7E0}"/>
                </a:ext>
              </a:extLst>
            </p:cNvPr>
            <p:cNvSpPr/>
            <p:nvPr/>
          </p:nvSpPr>
          <p:spPr>
            <a:xfrm>
              <a:off x="3594463" y="3017409"/>
              <a:ext cx="44755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154F9B43-5C6F-4F17-9409-028F285214B8}"/>
                </a:ext>
              </a:extLst>
            </p:cNvPr>
            <p:cNvSpPr/>
            <p:nvPr/>
          </p:nvSpPr>
          <p:spPr>
            <a:xfrm>
              <a:off x="2438400" y="1981200"/>
              <a:ext cx="44755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1217C4B4-A785-4A0E-908B-5E4531E792CC}"/>
                </a:ext>
              </a:extLst>
            </p:cNvPr>
            <p:cNvSpPr/>
            <p:nvPr/>
          </p:nvSpPr>
          <p:spPr>
            <a:xfrm>
              <a:off x="4725486" y="2304365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3C36DDFD-A264-407D-80B9-6AC005C573A8}"/>
                </a:ext>
              </a:extLst>
            </p:cNvPr>
            <p:cNvSpPr/>
            <p:nvPr/>
          </p:nvSpPr>
          <p:spPr>
            <a:xfrm>
              <a:off x="3180301" y="666690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8D41480A-22A6-4D97-A77C-AD499F742D2D}"/>
                </a:ext>
              </a:extLst>
            </p:cNvPr>
            <p:cNvSpPr/>
            <p:nvPr/>
          </p:nvSpPr>
          <p:spPr>
            <a:xfrm>
              <a:off x="4804449" y="3714690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EC1FDFF4-79ED-4B4C-B22A-0B0D9FFBF321}"/>
                </a:ext>
              </a:extLst>
            </p:cNvPr>
            <p:cNvSpPr/>
            <p:nvPr/>
          </p:nvSpPr>
          <p:spPr>
            <a:xfrm>
              <a:off x="5749908" y="2876490"/>
              <a:ext cx="37221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349B1BCA-9962-4639-BBA1-80D44B315F73}"/>
                </a:ext>
              </a:extLst>
            </p:cNvPr>
            <p:cNvSpPr/>
            <p:nvPr/>
          </p:nvSpPr>
          <p:spPr>
            <a:xfrm>
              <a:off x="4990298" y="1347652"/>
              <a:ext cx="372217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EF2C5D03-8C21-47A0-9C2F-A827299A4313}"/>
                </a:ext>
              </a:extLst>
            </p:cNvPr>
            <p:cNvSpPr/>
            <p:nvPr/>
          </p:nvSpPr>
          <p:spPr>
            <a:xfrm>
              <a:off x="5646723" y="1889760"/>
              <a:ext cx="35298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51609C93-C04B-4B4E-8989-E70DA82FF4A9}"/>
                </a:ext>
              </a:extLst>
            </p:cNvPr>
            <p:cNvSpPr/>
            <p:nvPr/>
          </p:nvSpPr>
          <p:spPr>
            <a:xfrm>
              <a:off x="4402661" y="609600"/>
              <a:ext cx="35298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6561EECB-E622-425E-A62F-FC4DD36ECB43}"/>
                </a:ext>
              </a:extLst>
            </p:cNvPr>
            <p:cNvSpPr/>
            <p:nvPr/>
          </p:nvSpPr>
          <p:spPr>
            <a:xfrm>
              <a:off x="6764456" y="3148931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5" name="Rectangle 174">
              <a:extLst>
                <a:ext uri="{FF2B5EF4-FFF2-40B4-BE49-F238E27FC236}">
                  <a16:creationId xmlns:a16="http://schemas.microsoft.com/office/drawing/2014/main" id="{C0A2292A-CD1D-4F26-A768-71FD4DD14682}"/>
                </a:ext>
              </a:extLst>
            </p:cNvPr>
            <p:cNvSpPr/>
            <p:nvPr/>
          </p:nvSpPr>
          <p:spPr>
            <a:xfrm>
              <a:off x="5575690" y="1143000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7EF73A4E-FA6F-41C0-8D1C-7F67F5D73FA4}"/>
                </a:ext>
              </a:extLst>
            </p:cNvPr>
            <p:cNvSpPr/>
            <p:nvPr/>
          </p:nvSpPr>
          <p:spPr>
            <a:xfrm>
              <a:off x="6142293" y="1679637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26FE4597-1639-4E4C-82CE-406DED522C39}"/>
                </a:ext>
              </a:extLst>
            </p:cNvPr>
            <p:cNvSpPr/>
            <p:nvPr/>
          </p:nvSpPr>
          <p:spPr>
            <a:xfrm>
              <a:off x="5123033" y="557348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21EF6CA9-8CC7-4926-9FCF-926FFFA9D6B7}"/>
                </a:ext>
              </a:extLst>
            </p:cNvPr>
            <p:cNvSpPr/>
            <p:nvPr/>
          </p:nvSpPr>
          <p:spPr>
            <a:xfrm>
              <a:off x="7133339" y="2470872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0B82888-8784-4421-92FE-962CBD6E279A}"/>
                </a:ext>
              </a:extLst>
            </p:cNvPr>
            <p:cNvSpPr/>
            <p:nvPr/>
          </p:nvSpPr>
          <p:spPr>
            <a:xfrm>
              <a:off x="7874537" y="3148931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03EA7B93-15AC-441F-8B75-470521FFAFBF}"/>
                </a:ext>
              </a:extLst>
            </p:cNvPr>
            <p:cNvSpPr/>
            <p:nvPr/>
          </p:nvSpPr>
          <p:spPr>
            <a:xfrm>
              <a:off x="6353938" y="2302561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6EC59045-418F-476E-9D0D-02B36763F530}"/>
                </a:ext>
              </a:extLst>
            </p:cNvPr>
            <p:cNvSpPr/>
            <p:nvPr/>
          </p:nvSpPr>
          <p:spPr>
            <a:xfrm>
              <a:off x="6172200" y="3821668"/>
              <a:ext cx="35298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2" name="Rectangle 181">
              <a:extLst>
                <a:ext uri="{FF2B5EF4-FFF2-40B4-BE49-F238E27FC236}">
                  <a16:creationId xmlns:a16="http://schemas.microsoft.com/office/drawing/2014/main" id="{A70E7F1D-FD02-44B4-AEAF-54B09C2F6C8E}"/>
                </a:ext>
              </a:extLst>
            </p:cNvPr>
            <p:cNvSpPr/>
            <p:nvPr/>
          </p:nvSpPr>
          <p:spPr>
            <a:xfrm>
              <a:off x="8503852" y="2722509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202FC9E6-ED01-4D27-9B03-63D5E69B0714}"/>
                </a:ext>
              </a:extLst>
            </p:cNvPr>
            <p:cNvSpPr/>
            <p:nvPr/>
          </p:nvSpPr>
          <p:spPr>
            <a:xfrm>
              <a:off x="7822774" y="2329542"/>
              <a:ext cx="31611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4" name="Rectangle 183">
              <a:extLst>
                <a:ext uri="{FF2B5EF4-FFF2-40B4-BE49-F238E27FC236}">
                  <a16:creationId xmlns:a16="http://schemas.microsoft.com/office/drawing/2014/main" id="{84A9DE10-27AE-4B78-9B25-B30667A94B8E}"/>
                </a:ext>
              </a:extLst>
            </p:cNvPr>
            <p:cNvSpPr/>
            <p:nvPr/>
          </p:nvSpPr>
          <p:spPr>
            <a:xfrm>
              <a:off x="6718240" y="1853697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5" name="Rectangle 184">
              <a:extLst>
                <a:ext uri="{FF2B5EF4-FFF2-40B4-BE49-F238E27FC236}">
                  <a16:creationId xmlns:a16="http://schemas.microsoft.com/office/drawing/2014/main" id="{9E593F5A-4558-491B-BD4B-3166881708F5}"/>
                </a:ext>
              </a:extLst>
            </p:cNvPr>
            <p:cNvSpPr/>
            <p:nvPr/>
          </p:nvSpPr>
          <p:spPr>
            <a:xfrm>
              <a:off x="7315200" y="1950720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6" name="Rectangle 185">
              <a:extLst>
                <a:ext uri="{FF2B5EF4-FFF2-40B4-BE49-F238E27FC236}">
                  <a16:creationId xmlns:a16="http://schemas.microsoft.com/office/drawing/2014/main" id="{D9C5A95A-8690-4EA7-81CA-D39783195A25}"/>
                </a:ext>
              </a:extLst>
            </p:cNvPr>
            <p:cNvSpPr/>
            <p:nvPr/>
          </p:nvSpPr>
          <p:spPr>
            <a:xfrm>
              <a:off x="8389924" y="2146887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A5817867-E2E5-43C4-8A87-B6C255DB6A52}"/>
                </a:ext>
              </a:extLst>
            </p:cNvPr>
            <p:cNvSpPr/>
            <p:nvPr/>
          </p:nvSpPr>
          <p:spPr>
            <a:xfrm>
              <a:off x="7491099" y="1627711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3AB6AE7E-7E07-47C9-8CD4-C5FD0829D02D}"/>
                </a:ext>
              </a:extLst>
            </p:cNvPr>
            <p:cNvSpPr/>
            <p:nvPr/>
          </p:nvSpPr>
          <p:spPr>
            <a:xfrm>
              <a:off x="6016969" y="1013952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9" name="Rectangle 188">
              <a:extLst>
                <a:ext uri="{FF2B5EF4-FFF2-40B4-BE49-F238E27FC236}">
                  <a16:creationId xmlns:a16="http://schemas.microsoft.com/office/drawing/2014/main" id="{40D6C98B-6B39-448E-825D-A79008962C79}"/>
                </a:ext>
              </a:extLst>
            </p:cNvPr>
            <p:cNvSpPr/>
            <p:nvPr/>
          </p:nvSpPr>
          <p:spPr>
            <a:xfrm>
              <a:off x="6524128" y="1347904"/>
              <a:ext cx="282449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83E3EEDD-834D-4EEC-A9F5-A9C22E70513F}"/>
                </a:ext>
              </a:extLst>
            </p:cNvPr>
            <p:cNvSpPr/>
            <p:nvPr/>
          </p:nvSpPr>
          <p:spPr>
            <a:xfrm>
              <a:off x="5622335" y="515256"/>
              <a:ext cx="2968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1ACAA573-3D27-4D10-8606-7C67AA80F365}"/>
                </a:ext>
              </a:extLst>
            </p:cNvPr>
            <p:cNvSpPr/>
            <p:nvPr/>
          </p:nvSpPr>
          <p:spPr>
            <a:xfrm>
              <a:off x="6968431" y="1567868"/>
              <a:ext cx="282449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2" name="Rectangle 191">
              <a:extLst>
                <a:ext uri="{FF2B5EF4-FFF2-40B4-BE49-F238E27FC236}">
                  <a16:creationId xmlns:a16="http://schemas.microsoft.com/office/drawing/2014/main" id="{262448BA-BEC2-440B-988A-086A0E62D7BF}"/>
                </a:ext>
              </a:extLst>
            </p:cNvPr>
            <p:cNvSpPr/>
            <p:nvPr/>
          </p:nvSpPr>
          <p:spPr>
            <a:xfrm>
              <a:off x="7911862" y="1923504"/>
              <a:ext cx="28725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3" name="Rectangle 192">
              <a:extLst>
                <a:ext uri="{FF2B5EF4-FFF2-40B4-BE49-F238E27FC236}">
                  <a16:creationId xmlns:a16="http://schemas.microsoft.com/office/drawing/2014/main" id="{8CE5BC10-B8A2-473B-A35C-1882784FA4CE}"/>
                </a:ext>
              </a:extLst>
            </p:cNvPr>
            <p:cNvSpPr/>
            <p:nvPr/>
          </p:nvSpPr>
          <p:spPr>
            <a:xfrm>
              <a:off x="5958684" y="457200"/>
              <a:ext cx="277640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4" name="Rectangle 193">
              <a:extLst>
                <a:ext uri="{FF2B5EF4-FFF2-40B4-BE49-F238E27FC236}">
                  <a16:creationId xmlns:a16="http://schemas.microsoft.com/office/drawing/2014/main" id="{7F0182B6-A6F6-46A9-AAD5-D99C4990E3E3}"/>
                </a:ext>
              </a:extLst>
            </p:cNvPr>
            <p:cNvSpPr/>
            <p:nvPr/>
          </p:nvSpPr>
          <p:spPr>
            <a:xfrm>
              <a:off x="6345261" y="911293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9CBD2FD8-299D-4541-9013-1E52279938AE}"/>
                </a:ext>
              </a:extLst>
            </p:cNvPr>
            <p:cNvSpPr/>
            <p:nvPr/>
          </p:nvSpPr>
          <p:spPr>
            <a:xfrm>
              <a:off x="6767278" y="1162190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6" name="Rectangle 195">
              <a:extLst>
                <a:ext uri="{FF2B5EF4-FFF2-40B4-BE49-F238E27FC236}">
                  <a16:creationId xmlns:a16="http://schemas.microsoft.com/office/drawing/2014/main" id="{9F5CE82B-5F6E-42F1-8E03-2E07BE686102}"/>
                </a:ext>
              </a:extLst>
            </p:cNvPr>
            <p:cNvSpPr/>
            <p:nvPr/>
          </p:nvSpPr>
          <p:spPr>
            <a:xfrm>
              <a:off x="7203809" y="133894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E36D0223-EC68-4787-A56F-8D651B5823E4}"/>
                </a:ext>
              </a:extLst>
            </p:cNvPr>
            <p:cNvSpPr/>
            <p:nvPr/>
          </p:nvSpPr>
          <p:spPr>
            <a:xfrm>
              <a:off x="7640340" y="1414096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8" name="Rectangle 197">
              <a:extLst>
                <a:ext uri="{FF2B5EF4-FFF2-40B4-BE49-F238E27FC236}">
                  <a16:creationId xmlns:a16="http://schemas.microsoft.com/office/drawing/2014/main" id="{99B42107-EF68-4310-AD05-B276AF569BEC}"/>
                </a:ext>
              </a:extLst>
            </p:cNvPr>
            <p:cNvSpPr/>
            <p:nvPr/>
          </p:nvSpPr>
          <p:spPr>
            <a:xfrm>
              <a:off x="8018815" y="153279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9" name="Rectangle 198">
              <a:extLst>
                <a:ext uri="{FF2B5EF4-FFF2-40B4-BE49-F238E27FC236}">
                  <a16:creationId xmlns:a16="http://schemas.microsoft.com/office/drawing/2014/main" id="{E116FA67-BE45-4E36-841B-796AC1F8194D}"/>
                </a:ext>
              </a:extLst>
            </p:cNvPr>
            <p:cNvSpPr/>
            <p:nvPr/>
          </p:nvSpPr>
          <p:spPr>
            <a:xfrm>
              <a:off x="8426318" y="1666002"/>
              <a:ext cx="269625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0" name="Rectangle 199">
              <a:extLst>
                <a:ext uri="{FF2B5EF4-FFF2-40B4-BE49-F238E27FC236}">
                  <a16:creationId xmlns:a16="http://schemas.microsoft.com/office/drawing/2014/main" id="{13840FE4-33AB-4092-B5F2-562EE08384DB}"/>
                </a:ext>
              </a:extLst>
            </p:cNvPr>
            <p:cNvSpPr/>
            <p:nvPr/>
          </p:nvSpPr>
          <p:spPr>
            <a:xfrm>
              <a:off x="6242946" y="410028"/>
              <a:ext cx="260007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1" name="Rectangle 200">
              <a:extLst>
                <a:ext uri="{FF2B5EF4-FFF2-40B4-BE49-F238E27FC236}">
                  <a16:creationId xmlns:a16="http://schemas.microsoft.com/office/drawing/2014/main" id="{C710B005-ED57-41F7-863A-6C1E53ADE0B2}"/>
                </a:ext>
              </a:extLst>
            </p:cNvPr>
            <p:cNvSpPr/>
            <p:nvPr/>
          </p:nvSpPr>
          <p:spPr>
            <a:xfrm>
              <a:off x="6543536" y="83820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2" name="Rectangle 201">
              <a:extLst>
                <a:ext uri="{FF2B5EF4-FFF2-40B4-BE49-F238E27FC236}">
                  <a16:creationId xmlns:a16="http://schemas.microsoft.com/office/drawing/2014/main" id="{DB45A9B7-1224-45EB-B066-B5A586AFF837}"/>
                </a:ext>
              </a:extLst>
            </p:cNvPr>
            <p:cNvSpPr/>
            <p:nvPr/>
          </p:nvSpPr>
          <p:spPr>
            <a:xfrm>
              <a:off x="6901676" y="1084538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A0755FBA-5476-492A-B538-3F8D20B00DB6}"/>
                </a:ext>
              </a:extLst>
            </p:cNvPr>
            <p:cNvSpPr/>
            <p:nvPr/>
          </p:nvSpPr>
          <p:spPr>
            <a:xfrm>
              <a:off x="7290296" y="121557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id="{F525A5F0-310A-4716-90C5-511F5257DED2}"/>
                </a:ext>
              </a:extLst>
            </p:cNvPr>
            <p:cNvSpPr/>
            <p:nvPr/>
          </p:nvSpPr>
          <p:spPr>
            <a:xfrm>
              <a:off x="7686536" y="1249680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id="{DD9982FE-A30F-4A50-A99D-F3A878C1119D}"/>
                </a:ext>
              </a:extLst>
            </p:cNvPr>
            <p:cNvSpPr/>
            <p:nvPr/>
          </p:nvSpPr>
          <p:spPr>
            <a:xfrm>
              <a:off x="8045671" y="1347652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6" name="Rectangle 205">
              <a:extLst>
                <a:ext uri="{FF2B5EF4-FFF2-40B4-BE49-F238E27FC236}">
                  <a16:creationId xmlns:a16="http://schemas.microsoft.com/office/drawing/2014/main" id="{3F6383FE-CC8D-4ECA-B683-ADD3A513D487}"/>
                </a:ext>
              </a:extLst>
            </p:cNvPr>
            <p:cNvSpPr/>
            <p:nvPr/>
          </p:nvSpPr>
          <p:spPr>
            <a:xfrm>
              <a:off x="8378928" y="1420106"/>
              <a:ext cx="250389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6C61C424-8903-4D06-95A6-FE8A5DDA7C1E}"/>
                </a:ext>
              </a:extLst>
            </p:cNvPr>
            <p:cNvSpPr/>
            <p:nvPr/>
          </p:nvSpPr>
          <p:spPr>
            <a:xfrm>
              <a:off x="6428840" y="412927"/>
              <a:ext cx="240772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529DE617-C639-4E01-BA2F-DF726D6385AC}"/>
                </a:ext>
              </a:extLst>
            </p:cNvPr>
            <p:cNvSpPr/>
            <p:nvPr/>
          </p:nvSpPr>
          <p:spPr>
            <a:xfrm>
              <a:off x="6696748" y="780139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9" name="Rectangle 208">
              <a:extLst>
                <a:ext uri="{FF2B5EF4-FFF2-40B4-BE49-F238E27FC236}">
                  <a16:creationId xmlns:a16="http://schemas.microsoft.com/office/drawing/2014/main" id="{0126A93E-4BC4-497F-92EF-294D13EEC4E4}"/>
                </a:ext>
              </a:extLst>
            </p:cNvPr>
            <p:cNvSpPr/>
            <p:nvPr/>
          </p:nvSpPr>
          <p:spPr>
            <a:xfrm>
              <a:off x="7020965" y="1011469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9689995E-01EC-4A6C-B0FE-BB2E8F099765}"/>
                </a:ext>
              </a:extLst>
            </p:cNvPr>
            <p:cNvSpPr/>
            <p:nvPr/>
          </p:nvSpPr>
          <p:spPr>
            <a:xfrm>
              <a:off x="7390168" y="1141363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1" name="Rectangle 210">
              <a:extLst>
                <a:ext uri="{FF2B5EF4-FFF2-40B4-BE49-F238E27FC236}">
                  <a16:creationId xmlns:a16="http://schemas.microsoft.com/office/drawing/2014/main" id="{D9A5B2DF-E58E-4DCB-9EF8-37585F75CD00}"/>
                </a:ext>
              </a:extLst>
            </p:cNvPr>
            <p:cNvSpPr/>
            <p:nvPr/>
          </p:nvSpPr>
          <p:spPr>
            <a:xfrm>
              <a:off x="7748308" y="1156603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F5DB165F-38B3-4C9D-8B1C-7CC4E22427AD}"/>
                </a:ext>
              </a:extLst>
            </p:cNvPr>
            <p:cNvSpPr/>
            <p:nvPr/>
          </p:nvSpPr>
          <p:spPr>
            <a:xfrm>
              <a:off x="8075675" y="1227170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AFB318B2-EC84-4BFB-8928-4B1B31259792}"/>
                </a:ext>
              </a:extLst>
            </p:cNvPr>
            <p:cNvSpPr/>
            <p:nvPr/>
          </p:nvSpPr>
          <p:spPr>
            <a:xfrm>
              <a:off x="8380768" y="1226820"/>
              <a:ext cx="231154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5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5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4" name="Rectangle 213">
              <a:extLst>
                <a:ext uri="{FF2B5EF4-FFF2-40B4-BE49-F238E27FC236}">
                  <a16:creationId xmlns:a16="http://schemas.microsoft.com/office/drawing/2014/main" id="{F30B3C1A-8D79-4AB7-8EC7-CE9D522E498C}"/>
                </a:ext>
              </a:extLst>
            </p:cNvPr>
            <p:cNvSpPr/>
            <p:nvPr/>
          </p:nvSpPr>
          <p:spPr>
            <a:xfrm>
              <a:off x="6517382" y="416438"/>
              <a:ext cx="221535" cy="1538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5" name="Rectangle 214">
              <a:extLst>
                <a:ext uri="{FF2B5EF4-FFF2-40B4-BE49-F238E27FC236}">
                  <a16:creationId xmlns:a16="http://schemas.microsoft.com/office/drawing/2014/main" id="{3C7A0E8C-D22C-4426-B47D-61B92937FE41}"/>
                </a:ext>
              </a:extLst>
            </p:cNvPr>
            <p:cNvSpPr/>
            <p:nvPr/>
          </p:nvSpPr>
          <p:spPr>
            <a:xfrm>
              <a:off x="6792970" y="74997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6" name="Rectangle 215">
              <a:extLst>
                <a:ext uri="{FF2B5EF4-FFF2-40B4-BE49-F238E27FC236}">
                  <a16:creationId xmlns:a16="http://schemas.microsoft.com/office/drawing/2014/main" id="{BE3570F4-DFBF-4C03-803B-1DFD3AD46E64}"/>
                </a:ext>
              </a:extLst>
            </p:cNvPr>
            <p:cNvSpPr/>
            <p:nvPr/>
          </p:nvSpPr>
          <p:spPr>
            <a:xfrm>
              <a:off x="7100478" y="96723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7" name="Rectangle 216">
              <a:extLst>
                <a:ext uri="{FF2B5EF4-FFF2-40B4-BE49-F238E27FC236}">
                  <a16:creationId xmlns:a16="http://schemas.microsoft.com/office/drawing/2014/main" id="{0B37E265-71F5-4F79-A2CB-67C28900025C}"/>
                </a:ext>
              </a:extLst>
            </p:cNvPr>
            <p:cNvSpPr/>
            <p:nvPr/>
          </p:nvSpPr>
          <p:spPr>
            <a:xfrm>
              <a:off x="7439418" y="1051646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CD451C69-D975-48F3-9A1D-0D31B0BD1015}"/>
                </a:ext>
              </a:extLst>
            </p:cNvPr>
            <p:cNvSpPr/>
            <p:nvPr/>
          </p:nvSpPr>
          <p:spPr>
            <a:xfrm>
              <a:off x="7786966" y="109085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9" name="Rectangle 218">
              <a:extLst>
                <a:ext uri="{FF2B5EF4-FFF2-40B4-BE49-F238E27FC236}">
                  <a16:creationId xmlns:a16="http://schemas.microsoft.com/office/drawing/2014/main" id="{0A4C6495-126E-495C-B1D6-8149F3270AB9}"/>
                </a:ext>
              </a:extLst>
            </p:cNvPr>
            <p:cNvSpPr/>
            <p:nvPr/>
          </p:nvSpPr>
          <p:spPr>
            <a:xfrm>
              <a:off x="8086420" y="112503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0" name="Rectangle 219">
              <a:extLst>
                <a:ext uri="{FF2B5EF4-FFF2-40B4-BE49-F238E27FC236}">
                  <a16:creationId xmlns:a16="http://schemas.microsoft.com/office/drawing/2014/main" id="{9E7FD6AB-68BB-4F76-9CEC-563AFBBEC141}"/>
                </a:ext>
              </a:extLst>
            </p:cNvPr>
            <p:cNvSpPr/>
            <p:nvPr/>
          </p:nvSpPr>
          <p:spPr>
            <a:xfrm>
              <a:off x="8374375" y="1089717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F7EC8732-02E5-40BB-9E06-49027912A8E6}"/>
                </a:ext>
              </a:extLst>
            </p:cNvPr>
            <p:cNvSpPr/>
            <p:nvPr/>
          </p:nvSpPr>
          <p:spPr>
            <a:xfrm>
              <a:off x="6868784" y="721899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2" name="Rectangle 221">
              <a:extLst>
                <a:ext uri="{FF2B5EF4-FFF2-40B4-BE49-F238E27FC236}">
                  <a16:creationId xmlns:a16="http://schemas.microsoft.com/office/drawing/2014/main" id="{C4859982-B977-4AFE-B464-6A6BA49E9F6B}"/>
                </a:ext>
              </a:extLst>
            </p:cNvPr>
            <p:cNvSpPr/>
            <p:nvPr/>
          </p:nvSpPr>
          <p:spPr>
            <a:xfrm>
              <a:off x="6912537" y="699045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4DCB0D5F-732F-4149-B7C2-E504B2D586AE}"/>
                </a:ext>
              </a:extLst>
            </p:cNvPr>
            <p:cNvSpPr/>
            <p:nvPr/>
          </p:nvSpPr>
          <p:spPr>
            <a:xfrm>
              <a:off x="6609120" y="404912"/>
              <a:ext cx="213520" cy="1384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4" name="Rectangle 223">
              <a:extLst>
                <a:ext uri="{FF2B5EF4-FFF2-40B4-BE49-F238E27FC236}">
                  <a16:creationId xmlns:a16="http://schemas.microsoft.com/office/drawing/2014/main" id="{DBFB2BB0-5E8A-4265-A86E-FAAD6177A780}"/>
                </a:ext>
              </a:extLst>
            </p:cNvPr>
            <p:cNvSpPr/>
            <p:nvPr/>
          </p:nvSpPr>
          <p:spPr>
            <a:xfrm>
              <a:off x="7168448" y="91247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5" name="Rectangle 224">
              <a:extLst>
                <a:ext uri="{FF2B5EF4-FFF2-40B4-BE49-F238E27FC236}">
                  <a16:creationId xmlns:a16="http://schemas.microsoft.com/office/drawing/2014/main" id="{0E591530-C9C6-44DF-A821-6388897CBB6C}"/>
                </a:ext>
              </a:extLst>
            </p:cNvPr>
            <p:cNvSpPr/>
            <p:nvPr/>
          </p:nvSpPr>
          <p:spPr>
            <a:xfrm>
              <a:off x="7822956" y="1045827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6" name="Rectangle 225">
              <a:extLst>
                <a:ext uri="{FF2B5EF4-FFF2-40B4-BE49-F238E27FC236}">
                  <a16:creationId xmlns:a16="http://schemas.microsoft.com/office/drawing/2014/main" id="{37248708-C333-4FA5-83F5-55335640236B}"/>
                </a:ext>
              </a:extLst>
            </p:cNvPr>
            <p:cNvSpPr/>
            <p:nvPr/>
          </p:nvSpPr>
          <p:spPr>
            <a:xfrm>
              <a:off x="8111881" y="1049002"/>
              <a:ext cx="203902" cy="12311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7" name="Rectangle 226">
              <a:extLst>
                <a:ext uri="{FF2B5EF4-FFF2-40B4-BE49-F238E27FC236}">
                  <a16:creationId xmlns:a16="http://schemas.microsoft.com/office/drawing/2014/main" id="{57260499-11CC-4C02-9255-ECB6C424B132}"/>
                </a:ext>
              </a:extLst>
            </p:cNvPr>
            <p:cNvSpPr/>
            <p:nvPr/>
          </p:nvSpPr>
          <p:spPr>
            <a:xfrm>
              <a:off x="8119495" y="1004722"/>
              <a:ext cx="194284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E8ADB121-FBD2-4D6F-BD67-1D406062AEA7}"/>
                </a:ext>
              </a:extLst>
            </p:cNvPr>
            <p:cNvSpPr/>
            <p:nvPr/>
          </p:nvSpPr>
          <p:spPr>
            <a:xfrm>
              <a:off x="8127173" y="966792"/>
              <a:ext cx="194284" cy="1077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FF8FDEF-2180-453C-8A39-69ECC15F50F5}"/>
                </a:ext>
              </a:extLst>
            </p:cNvPr>
            <p:cNvSpPr/>
            <p:nvPr/>
          </p:nvSpPr>
          <p:spPr>
            <a:xfrm>
              <a:off x="7437052" y="3876260"/>
              <a:ext cx="33534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Φ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30" name="AutoShape 35">
            <a:extLst>
              <a:ext uri="{FF2B5EF4-FFF2-40B4-BE49-F238E27FC236}">
                <a16:creationId xmlns:a16="http://schemas.microsoft.com/office/drawing/2014/main" id="{24DF9DC5-AD6F-4193-8C3B-01F926E65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4" y="5594056"/>
            <a:ext cx="5791200" cy="512835"/>
          </a:xfrm>
          <a:prstGeom prst="wedgeRoundRectCallout">
            <a:avLst>
              <a:gd name="adj1" fmla="val -32217"/>
              <a:gd name="adj2" fmla="val -69483"/>
              <a:gd name="adj3" fmla="val 16667"/>
            </a:avLst>
          </a:prstGeom>
          <a:noFill/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Contrapositive: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αβ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, if and only if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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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04382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8" grpId="0" animBg="1"/>
      <p:bldP spid="93" grpId="0"/>
      <p:bldP spid="93" grpId="1"/>
      <p:bldP spid="230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>
            <a:extLst>
              <a:ext uri="{FF2B5EF4-FFF2-40B4-BE49-F238E27FC236}">
                <a16:creationId xmlns:a16="http://schemas.microsoft.com/office/drawing/2014/main" id="{34189D19-115D-4D0B-B4F3-E506FD4FBA9C}"/>
              </a:ext>
            </a:extLst>
          </p:cNvPr>
          <p:cNvSpPr txBox="1">
            <a:spLocks noChangeArrowheads="1"/>
          </p:cNvSpPr>
          <p:nvPr/>
        </p:nvSpPr>
        <p:spPr>
          <a:xfrm>
            <a:off x="381000" y="-76200"/>
            <a:ext cx="8839200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  <a:sym typeface="Wingdings" panose="05000000000000000000" pitchFamily="2" charset="2"/>
              </a:rPr>
              <a:t>Proving Gödel’s Completeness Theorem</a:t>
            </a:r>
          </a:p>
        </p:txBody>
      </p:sp>
      <p:pic>
        <p:nvPicPr>
          <p:cNvPr id="44" name="Picture 7">
            <a:extLst>
              <a:ext uri="{FF2B5EF4-FFF2-40B4-BE49-F238E27FC236}">
                <a16:creationId xmlns:a16="http://schemas.microsoft.com/office/drawing/2014/main" id="{ABDFDFDA-799A-4DC4-9E1A-13F49CA329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996950" y="567158"/>
            <a:ext cx="1054100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AutoShape 55">
            <a:extLst>
              <a:ext uri="{FF2B5EF4-FFF2-40B4-BE49-F238E27FC236}">
                <a16:creationId xmlns:a16="http://schemas.microsoft.com/office/drawing/2014/main" id="{1770C3FA-A495-4717-A9B8-31E4AD6A2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603775"/>
            <a:ext cx="6096000" cy="924909"/>
          </a:xfrm>
          <a:prstGeom prst="wedgeRoundRectCallout">
            <a:avLst>
              <a:gd name="adj1" fmla="val -60299"/>
              <a:gd name="adj2" fmla="val 10192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sentence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in every 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there is a proof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 our proof system.</a:t>
            </a:r>
          </a:p>
        </p:txBody>
      </p:sp>
      <p:grpSp>
        <p:nvGrpSpPr>
          <p:cNvPr id="7" name="Group 29">
            <a:extLst>
              <a:ext uri="{FF2B5EF4-FFF2-40B4-BE49-F238E27FC236}">
                <a16:creationId xmlns:a16="http://schemas.microsoft.com/office/drawing/2014/main" id="{ED6C3BAD-BCD6-4FCC-B3C7-70C0114E8A62}"/>
              </a:ext>
            </a:extLst>
          </p:cNvPr>
          <p:cNvGrpSpPr>
            <a:grpSpLocks/>
          </p:cNvGrpSpPr>
          <p:nvPr/>
        </p:nvGrpSpPr>
        <p:grpSpPr bwMode="auto">
          <a:xfrm>
            <a:off x="1244586" y="2158557"/>
            <a:ext cx="917591" cy="929993"/>
            <a:chOff x="2065" y="1551"/>
            <a:chExt cx="1628" cy="1988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95144E80-511B-4D9B-B3C9-B36E6C6B5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4F19CA0-EFCC-48AE-B09F-E6576B010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7603A044-1882-407B-863E-5F35E066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D6CD842A-F297-452C-90CA-3B0125EF0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9D69B11B-09EE-4ACB-A26C-EA58DC885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7B55097B-44EB-421C-B025-405041D00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529BCFEB-5F53-430A-BBB7-A2D81F2D4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19826443-87A6-44C7-8875-088623B93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9C8004A7-ECAC-419D-B82F-C4C3E4CDD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FC797B8B-57C3-4E32-A5C7-AD121C99F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376CACE8-27E5-47CA-A106-A2F375370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C8A70203-BBD7-4840-8A25-A0E44BC1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0781B3DA-8908-4B8F-B406-A3B8FA785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CF716BA3-B03E-4811-855A-65021F94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8C7D5369-E01A-4D4B-961C-EB1DCDC15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7AF52726-FB81-4075-B6E5-04696CD19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75E609D1-2D71-4668-BE28-03AA98E18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9062DB73-293F-4CF6-BA02-1F366CB1B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4549" y="1948999"/>
            <a:ext cx="6267451" cy="170860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do you possibly prove that every possible valid statement has a proof?!?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While there are true statements about the integers that have no proofs!!! </a:t>
            </a:r>
          </a:p>
        </p:txBody>
      </p:sp>
    </p:spTree>
    <p:extLst>
      <p:ext uri="{BB962C8B-B14F-4D97-AF65-F5344CB8AC3E}">
        <p14:creationId xmlns:p14="http://schemas.microsoft.com/office/powerpoint/2010/main" val="330646816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41" grpId="0" animBg="1"/>
      <p:bldP spid="28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>
            <a:extLst>
              <a:ext uri="{FF2B5EF4-FFF2-40B4-BE49-F238E27FC236}">
                <a16:creationId xmlns:a16="http://schemas.microsoft.com/office/drawing/2014/main" id="{34189D19-115D-4D0B-B4F3-E506FD4FBA9C}"/>
              </a:ext>
            </a:extLst>
          </p:cNvPr>
          <p:cNvSpPr txBox="1">
            <a:spLocks noChangeArrowheads="1"/>
          </p:cNvSpPr>
          <p:nvPr/>
        </p:nvSpPr>
        <p:spPr>
          <a:xfrm>
            <a:off x="381000" y="-76200"/>
            <a:ext cx="8839200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  <a:sym typeface="Wingdings" panose="05000000000000000000" pitchFamily="2" charset="2"/>
              </a:rPr>
              <a:t>Proving Gödel’s Completeness Theorem</a:t>
            </a:r>
          </a:p>
        </p:txBody>
      </p:sp>
      <p:pic>
        <p:nvPicPr>
          <p:cNvPr id="44" name="Picture 7">
            <a:extLst>
              <a:ext uri="{FF2B5EF4-FFF2-40B4-BE49-F238E27FC236}">
                <a16:creationId xmlns:a16="http://schemas.microsoft.com/office/drawing/2014/main" id="{ABDFDFDA-799A-4DC4-9E1A-13F49CA329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996950" y="567158"/>
            <a:ext cx="1054100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AutoShape 55">
            <a:extLst>
              <a:ext uri="{FF2B5EF4-FFF2-40B4-BE49-F238E27FC236}">
                <a16:creationId xmlns:a16="http://schemas.microsoft.com/office/drawing/2014/main" id="{1770C3FA-A495-4717-A9B8-31E4AD6A2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603775"/>
            <a:ext cx="6096000" cy="924909"/>
          </a:xfrm>
          <a:prstGeom prst="wedgeRoundRectCallout">
            <a:avLst>
              <a:gd name="adj1" fmla="val -60299"/>
              <a:gd name="adj2" fmla="val 10192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sentence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in every 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there is a proof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 our proof system.</a:t>
            </a:r>
          </a:p>
        </p:txBody>
      </p:sp>
      <p:sp>
        <p:nvSpPr>
          <p:cNvPr id="10" name="AutoShape 55">
            <a:extLst>
              <a:ext uri="{FF2B5EF4-FFF2-40B4-BE49-F238E27FC236}">
                <a16:creationId xmlns:a16="http://schemas.microsoft.com/office/drawing/2014/main" id="{B2CBC81F-E89A-4919-9176-E20BEC57D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050" y="5015291"/>
            <a:ext cx="5791200" cy="1776294"/>
          </a:xfrm>
          <a:prstGeom prst="wedgeRoundRectCallout">
            <a:avLst>
              <a:gd name="adj1" fmla="val -54841"/>
              <a:gd name="adj2" fmla="val -36819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that this proves the result.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sentence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in every 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second option cannot happen.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Hence, this process constructs a proof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1" name="AutoShape 55">
            <a:extLst>
              <a:ext uri="{FF2B5EF4-FFF2-40B4-BE49-F238E27FC236}">
                <a16:creationId xmlns:a16="http://schemas.microsoft.com/office/drawing/2014/main" id="{D8CE38C9-374E-40B3-BD5A-B6EC6AB38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571" y="1732094"/>
            <a:ext cx="7543800" cy="3124200"/>
          </a:xfrm>
          <a:prstGeom prst="wedgeRoundRectCallout">
            <a:avLst>
              <a:gd name="adj1" fmla="val -36948"/>
              <a:gd name="adj2" fmla="val -54937"/>
              <a:gd name="adj3" fmla="val 16667"/>
            </a:avLst>
          </a:prstGeom>
          <a:noFill/>
          <a:ln w="1270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Given a sentence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start a very simple mechanical possibly infinite process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of building a proof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If this process terminates then you have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 (big but finite) proof that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true in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every 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And if it does not, then there is a simple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mechanical method of turning this infinite “proof”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into a 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in which is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false.</a:t>
            </a:r>
          </a:p>
        </p:txBody>
      </p:sp>
    </p:spTree>
    <p:extLst>
      <p:ext uri="{BB962C8B-B14F-4D97-AF65-F5344CB8AC3E}">
        <p14:creationId xmlns:p14="http://schemas.microsoft.com/office/powerpoint/2010/main" val="385737428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utoShape 35">
            <a:extLst>
              <a:ext uri="{FF2B5EF4-FFF2-40B4-BE49-F238E27FC236}">
                <a16:creationId xmlns:a16="http://schemas.microsoft.com/office/drawing/2014/main" id="{92C9AEF4-CC06-4E1C-893D-82DBA09B9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644732"/>
            <a:ext cx="2247670" cy="877853"/>
          </a:xfrm>
          <a:prstGeom prst="wedgeRoundRectCallout">
            <a:avLst>
              <a:gd name="adj1" fmla="val 20414"/>
              <a:gd name="adj2" fmla="val 59156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really like this proof system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3DD0D55-215F-45ED-937A-2D79F4631C8C}"/>
              </a:ext>
            </a:extLst>
          </p:cNvPr>
          <p:cNvGrpSpPr/>
          <p:nvPr/>
        </p:nvGrpSpPr>
        <p:grpSpPr>
          <a:xfrm>
            <a:off x="2133600" y="1512723"/>
            <a:ext cx="1579908" cy="1116911"/>
            <a:chOff x="1017770" y="2266950"/>
            <a:chExt cx="1657349" cy="1154847"/>
          </a:xfrm>
        </p:grpSpPr>
        <p:sp>
          <p:nvSpPr>
            <p:cNvPr id="2" name="Left Brace 1">
              <a:extLst>
                <a:ext uri="{FF2B5EF4-FFF2-40B4-BE49-F238E27FC236}">
                  <a16:creationId xmlns:a16="http://schemas.microsoft.com/office/drawing/2014/main" id="{1C2D0EEE-DB65-489C-9003-C0DCBE3804DA}"/>
                </a:ext>
              </a:extLst>
            </p:cNvPr>
            <p:cNvSpPr/>
            <p:nvPr/>
          </p:nvSpPr>
          <p:spPr bwMode="auto">
            <a:xfrm rot="16200000">
              <a:off x="1627370" y="1657350"/>
              <a:ext cx="380999" cy="1600200"/>
            </a:xfrm>
            <a:prstGeom prst="leftBrace">
              <a:avLst/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03136E5D-8E8E-4C59-999C-2AC32DDF928D}"/>
                </a:ext>
              </a:extLst>
            </p:cNvPr>
            <p:cNvSpPr/>
            <p:nvPr/>
          </p:nvSpPr>
          <p:spPr>
            <a:xfrm>
              <a:off x="1047750" y="2590800"/>
              <a:ext cx="1627369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 these are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5426A66-0F4D-419D-BB0E-FFC3E28F7084}"/>
              </a:ext>
            </a:extLst>
          </p:cNvPr>
          <p:cNvGrpSpPr/>
          <p:nvPr/>
        </p:nvGrpSpPr>
        <p:grpSpPr>
          <a:xfrm>
            <a:off x="3759556" y="1532375"/>
            <a:ext cx="2464136" cy="1134625"/>
            <a:chOff x="2734018" y="2286000"/>
            <a:chExt cx="2584920" cy="1173163"/>
          </a:xfrm>
        </p:grpSpPr>
        <p:graphicFrame>
          <p:nvGraphicFramePr>
            <p:cNvPr id="2052" name="Object 4"/>
            <p:cNvGraphicFramePr>
              <a:graphicFrameLocks noChangeAspect="1"/>
            </p:cNvGraphicFramePr>
            <p:nvPr/>
          </p:nvGraphicFramePr>
          <p:xfrm>
            <a:off x="3314700" y="3244850"/>
            <a:ext cx="112713" cy="2143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114151" imgH="215619" progId="Equation.3">
                    <p:embed/>
                  </p:oleObj>
                </mc:Choice>
                <mc:Fallback>
                  <p:oleObj name="Equation" r:id="rId3" imgW="114151" imgH="215619" progId="Equation.3">
                    <p:embed/>
                    <p:pic>
                      <p:nvPicPr>
                        <p:cNvPr id="2052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4700" y="3244850"/>
                          <a:ext cx="112713" cy="2143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" name="Left Brace 6">
              <a:extLst>
                <a:ext uri="{FF2B5EF4-FFF2-40B4-BE49-F238E27FC236}">
                  <a16:creationId xmlns:a16="http://schemas.microsoft.com/office/drawing/2014/main" id="{3A9D776C-A8D8-4817-BF2D-2C25DBB79ED8}"/>
                </a:ext>
              </a:extLst>
            </p:cNvPr>
            <p:cNvSpPr/>
            <p:nvPr/>
          </p:nvSpPr>
          <p:spPr bwMode="auto">
            <a:xfrm rot="16200000">
              <a:off x="3752851" y="1676400"/>
              <a:ext cx="380999" cy="1600200"/>
            </a:xfrm>
            <a:prstGeom prst="leftBrace">
              <a:avLst/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0C7329F-DF20-4301-BF67-96F0019F01E6}"/>
                </a:ext>
              </a:extLst>
            </p:cNvPr>
            <p:cNvSpPr/>
            <p:nvPr/>
          </p:nvSpPr>
          <p:spPr>
            <a:xfrm>
              <a:off x="2734018" y="2590800"/>
              <a:ext cx="2584920" cy="8592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Then at least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of  these is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9" name="Rectangle 2">
            <a:extLst>
              <a:ext uri="{FF2B5EF4-FFF2-40B4-BE49-F238E27FC236}">
                <a16:creationId xmlns:a16="http://schemas.microsoft.com/office/drawing/2014/main" id="{34189D19-115D-4D0B-B4F3-E506FD4FBA9C}"/>
              </a:ext>
            </a:extLst>
          </p:cNvPr>
          <p:cNvSpPr txBox="1">
            <a:spLocks noChangeArrowheads="1"/>
          </p:cNvSpPr>
          <p:nvPr/>
        </p:nvSpPr>
        <p:spPr>
          <a:xfrm>
            <a:off x="-243114" y="-89961"/>
            <a:ext cx="4317659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Sequent Calculus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0" name="AutoShape 35">
            <a:extLst>
              <a:ext uri="{FF2B5EF4-FFF2-40B4-BE49-F238E27FC236}">
                <a16:creationId xmlns:a16="http://schemas.microsoft.com/office/drawing/2014/main" id="{7CA5132A-EF71-49E1-BF63-A2A0AB3DE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614571"/>
            <a:ext cx="4953000" cy="2585829"/>
          </a:xfrm>
          <a:prstGeom prst="wedgeRoundRectCallout">
            <a:avLst>
              <a:gd name="adj1" fmla="val 56117"/>
              <a:gd name="adj2" fmla="val 2442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Each line of the proof is a “sequent”: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78D1357-E098-4020-A68E-E47E93E67765}"/>
              </a:ext>
            </a:extLst>
          </p:cNvPr>
          <p:cNvGrpSpPr/>
          <p:nvPr/>
        </p:nvGrpSpPr>
        <p:grpSpPr>
          <a:xfrm>
            <a:off x="2412297" y="1546054"/>
            <a:ext cx="3072677" cy="1344010"/>
            <a:chOff x="2412297" y="2308054"/>
            <a:chExt cx="3072677" cy="1344010"/>
          </a:xfrm>
        </p:grpSpPr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E4570791-2752-41EB-AA00-574EB210A78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2412297" y="2308054"/>
              <a:ext cx="624772" cy="1344010"/>
            </a:xfrm>
            <a:prstGeom prst="straightConnector1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315E5DE8-D492-45D5-86B1-F0FB2874B3D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286194" y="2308054"/>
              <a:ext cx="198780" cy="1344010"/>
            </a:xfrm>
            <a:prstGeom prst="straightConnector1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pic>
        <p:nvPicPr>
          <p:cNvPr id="26" name="Picture 3" descr="Department of Computer Science">
            <a:extLst>
              <a:ext uri="{FF2B5EF4-FFF2-40B4-BE49-F238E27FC236}">
                <a16:creationId xmlns:a16="http://schemas.microsoft.com/office/drawing/2014/main" id="{C0D37A0F-1C4D-447C-9B7A-51263D04B9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33" t="4571" r="12000"/>
          <a:stretch/>
        </p:blipFill>
        <p:spPr bwMode="auto">
          <a:xfrm>
            <a:off x="8013850" y="1676400"/>
            <a:ext cx="1053950" cy="1590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72E10FDB-825F-44BD-8FF5-F916DEBE2020}"/>
              </a:ext>
            </a:extLst>
          </p:cNvPr>
          <p:cNvSpPr/>
          <p:nvPr/>
        </p:nvSpPr>
        <p:spPr>
          <a:xfrm>
            <a:off x="1984885" y="2733764"/>
            <a:ext cx="43604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Each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clause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1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order formula.</a:t>
            </a:r>
          </a:p>
        </p:txBody>
      </p:sp>
      <p:sp>
        <p:nvSpPr>
          <p:cNvPr id="44" name="Rectangle 2">
            <a:extLst>
              <a:ext uri="{FF2B5EF4-FFF2-40B4-BE49-F238E27FC236}">
                <a16:creationId xmlns:a16="http://schemas.microsoft.com/office/drawing/2014/main" id="{8AF08DEC-B2DA-44D2-B8B6-0A4F7ABCD006}"/>
              </a:ext>
            </a:extLst>
          </p:cNvPr>
          <p:cNvSpPr txBox="1">
            <a:spLocks noChangeArrowheads="1"/>
          </p:cNvSpPr>
          <p:nvPr/>
        </p:nvSpPr>
        <p:spPr>
          <a:xfrm>
            <a:off x="3693545" y="69096"/>
            <a:ext cx="5969341" cy="43034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  <a:sym typeface="Wingdings" panose="05000000000000000000" pitchFamily="2" charset="2"/>
              </a:rPr>
              <a:t>&amp; Proving Gödel’s Completeness Theorem</a:t>
            </a: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AFC2579E-6B43-4513-97E2-E769BA5C5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1069" y="3505200"/>
            <a:ext cx="6747531" cy="890029"/>
          </a:xfrm>
          <a:prstGeom prst="wedgeRoundRectCallout">
            <a:avLst>
              <a:gd name="adj1" fmla="val 53491"/>
              <a:gd name="adj2" fmla="val -48024"/>
              <a:gd name="adj3" fmla="val 16667"/>
            </a:avLst>
          </a:prstGeom>
          <a:noFill/>
          <a:ln w="12700">
            <a:solidFill>
              <a:srgbClr val="709F55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order to emphasize that it has two lists of clauses,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often written as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71D8664-557C-4DBC-9C29-1FA5964F3BBD}"/>
              </a:ext>
            </a:extLst>
          </p:cNvPr>
          <p:cNvSpPr/>
          <p:nvPr/>
        </p:nvSpPr>
        <p:spPr>
          <a:xfrm>
            <a:off x="7935618" y="3206595"/>
            <a:ext cx="12845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Toniann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Pitassi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097954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9" grpId="0"/>
      <p:bldP spid="10" grpId="0" animBg="1"/>
      <p:bldP spid="41" grpId="0"/>
      <p:bldP spid="45" grpId="0" animBg="1"/>
      <p:bldP spid="50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utoShape 35">
            <a:extLst>
              <a:ext uri="{FF2B5EF4-FFF2-40B4-BE49-F238E27FC236}">
                <a16:creationId xmlns:a16="http://schemas.microsoft.com/office/drawing/2014/main" id="{92C9AEF4-CC06-4E1C-893D-82DBA09B9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644732"/>
            <a:ext cx="2247670" cy="877853"/>
          </a:xfrm>
          <a:prstGeom prst="wedgeRoundRectCallout">
            <a:avLst>
              <a:gd name="adj1" fmla="val 20414"/>
              <a:gd name="adj2" fmla="val 59156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really like this proof system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3DD0D55-215F-45ED-937A-2D79F4631C8C}"/>
              </a:ext>
            </a:extLst>
          </p:cNvPr>
          <p:cNvGrpSpPr/>
          <p:nvPr/>
        </p:nvGrpSpPr>
        <p:grpSpPr>
          <a:xfrm>
            <a:off x="2133600" y="1512723"/>
            <a:ext cx="1579908" cy="1116911"/>
            <a:chOff x="1017770" y="2266950"/>
            <a:chExt cx="1657349" cy="1154847"/>
          </a:xfrm>
        </p:grpSpPr>
        <p:sp>
          <p:nvSpPr>
            <p:cNvPr id="2" name="Left Brace 1">
              <a:extLst>
                <a:ext uri="{FF2B5EF4-FFF2-40B4-BE49-F238E27FC236}">
                  <a16:creationId xmlns:a16="http://schemas.microsoft.com/office/drawing/2014/main" id="{1C2D0EEE-DB65-489C-9003-C0DCBE3804DA}"/>
                </a:ext>
              </a:extLst>
            </p:cNvPr>
            <p:cNvSpPr/>
            <p:nvPr/>
          </p:nvSpPr>
          <p:spPr bwMode="auto">
            <a:xfrm rot="16200000">
              <a:off x="1627370" y="1657350"/>
              <a:ext cx="380999" cy="1600200"/>
            </a:xfrm>
            <a:prstGeom prst="leftBrace">
              <a:avLst/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03136E5D-8E8E-4C59-999C-2AC32DDF928D}"/>
                </a:ext>
              </a:extLst>
            </p:cNvPr>
            <p:cNvSpPr/>
            <p:nvPr/>
          </p:nvSpPr>
          <p:spPr>
            <a:xfrm>
              <a:off x="1047750" y="2590800"/>
              <a:ext cx="1627369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 these are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5426A66-0F4D-419D-BB0E-FFC3E28F7084}"/>
              </a:ext>
            </a:extLst>
          </p:cNvPr>
          <p:cNvGrpSpPr/>
          <p:nvPr/>
        </p:nvGrpSpPr>
        <p:grpSpPr>
          <a:xfrm>
            <a:off x="3759556" y="1532375"/>
            <a:ext cx="2464136" cy="1134625"/>
            <a:chOff x="2734018" y="2286000"/>
            <a:chExt cx="2584920" cy="1173163"/>
          </a:xfrm>
        </p:grpSpPr>
        <p:graphicFrame>
          <p:nvGraphicFramePr>
            <p:cNvPr id="2052" name="Object 4"/>
            <p:cNvGraphicFramePr>
              <a:graphicFrameLocks noChangeAspect="1"/>
            </p:cNvGraphicFramePr>
            <p:nvPr/>
          </p:nvGraphicFramePr>
          <p:xfrm>
            <a:off x="3314700" y="3244850"/>
            <a:ext cx="112713" cy="2143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114151" imgH="215619" progId="Equation.3">
                    <p:embed/>
                  </p:oleObj>
                </mc:Choice>
                <mc:Fallback>
                  <p:oleObj name="Equation" r:id="rId3" imgW="114151" imgH="215619" progId="Equation.3">
                    <p:embed/>
                    <p:pic>
                      <p:nvPicPr>
                        <p:cNvPr id="2052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4700" y="3244850"/>
                          <a:ext cx="112713" cy="2143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" name="Left Brace 6">
              <a:extLst>
                <a:ext uri="{FF2B5EF4-FFF2-40B4-BE49-F238E27FC236}">
                  <a16:creationId xmlns:a16="http://schemas.microsoft.com/office/drawing/2014/main" id="{3A9D776C-A8D8-4817-BF2D-2C25DBB79ED8}"/>
                </a:ext>
              </a:extLst>
            </p:cNvPr>
            <p:cNvSpPr/>
            <p:nvPr/>
          </p:nvSpPr>
          <p:spPr bwMode="auto">
            <a:xfrm rot="16200000">
              <a:off x="3752851" y="1676400"/>
              <a:ext cx="380999" cy="1600200"/>
            </a:xfrm>
            <a:prstGeom prst="leftBrace">
              <a:avLst/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0C7329F-DF20-4301-BF67-96F0019F01E6}"/>
                </a:ext>
              </a:extLst>
            </p:cNvPr>
            <p:cNvSpPr/>
            <p:nvPr/>
          </p:nvSpPr>
          <p:spPr>
            <a:xfrm>
              <a:off x="2734018" y="2590800"/>
              <a:ext cx="2584920" cy="8592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Then at least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of  these is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9" name="Rectangle 2">
            <a:extLst>
              <a:ext uri="{FF2B5EF4-FFF2-40B4-BE49-F238E27FC236}">
                <a16:creationId xmlns:a16="http://schemas.microsoft.com/office/drawing/2014/main" id="{34189D19-115D-4D0B-B4F3-E506FD4FBA9C}"/>
              </a:ext>
            </a:extLst>
          </p:cNvPr>
          <p:cNvSpPr txBox="1">
            <a:spLocks noChangeArrowheads="1"/>
          </p:cNvSpPr>
          <p:nvPr/>
        </p:nvSpPr>
        <p:spPr>
          <a:xfrm>
            <a:off x="-243114" y="-89961"/>
            <a:ext cx="4317659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Sequent Calculus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0" name="AutoShape 35">
            <a:extLst>
              <a:ext uri="{FF2B5EF4-FFF2-40B4-BE49-F238E27FC236}">
                <a16:creationId xmlns:a16="http://schemas.microsoft.com/office/drawing/2014/main" id="{7CA5132A-EF71-49E1-BF63-A2A0AB3DE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614571"/>
            <a:ext cx="4953000" cy="2585829"/>
          </a:xfrm>
          <a:prstGeom prst="wedgeRoundRectCallout">
            <a:avLst>
              <a:gd name="adj1" fmla="val 56117"/>
              <a:gd name="adj2" fmla="val 2442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Each line of the proof is a “sequent”: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26" name="Picture 3" descr="Department of Computer Science">
            <a:extLst>
              <a:ext uri="{FF2B5EF4-FFF2-40B4-BE49-F238E27FC236}">
                <a16:creationId xmlns:a16="http://schemas.microsoft.com/office/drawing/2014/main" id="{C0D37A0F-1C4D-447C-9B7A-51263D04B9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33" t="4571" r="12000"/>
          <a:stretch/>
        </p:blipFill>
        <p:spPr bwMode="auto">
          <a:xfrm>
            <a:off x="8013850" y="1676400"/>
            <a:ext cx="1053950" cy="1590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72E10FDB-825F-44BD-8FF5-F916DEBE2020}"/>
              </a:ext>
            </a:extLst>
          </p:cNvPr>
          <p:cNvSpPr/>
          <p:nvPr/>
        </p:nvSpPr>
        <p:spPr>
          <a:xfrm>
            <a:off x="1984885" y="2733764"/>
            <a:ext cx="43604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Each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clause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1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order formula.</a:t>
            </a:r>
          </a:p>
        </p:txBody>
      </p:sp>
      <p:sp>
        <p:nvSpPr>
          <p:cNvPr id="44" name="Rectangle 2">
            <a:extLst>
              <a:ext uri="{FF2B5EF4-FFF2-40B4-BE49-F238E27FC236}">
                <a16:creationId xmlns:a16="http://schemas.microsoft.com/office/drawing/2014/main" id="{8AF08DEC-B2DA-44D2-B8B6-0A4F7ABCD006}"/>
              </a:ext>
            </a:extLst>
          </p:cNvPr>
          <p:cNvSpPr txBox="1">
            <a:spLocks noChangeArrowheads="1"/>
          </p:cNvSpPr>
          <p:nvPr/>
        </p:nvSpPr>
        <p:spPr>
          <a:xfrm>
            <a:off x="3693545" y="69096"/>
            <a:ext cx="5969341" cy="43034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  <a:sym typeface="Wingdings" panose="05000000000000000000" pitchFamily="2" charset="2"/>
              </a:rPr>
              <a:t>&amp; Proving Gödel’s Completeness Theorem</a:t>
            </a: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AFC2579E-6B43-4513-97E2-E769BA5C5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269" y="3505200"/>
            <a:ext cx="5071131" cy="1676400"/>
          </a:xfrm>
          <a:prstGeom prst="wedgeRoundRectCallout">
            <a:avLst>
              <a:gd name="adj1" fmla="val 53491"/>
              <a:gd name="adj2" fmla="val -48024"/>
              <a:gd name="adj3" fmla="val 16667"/>
            </a:avLst>
          </a:prstGeom>
          <a:noFill/>
          <a:ln w="12700">
            <a:solidFill>
              <a:srgbClr val="709F55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sequent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Left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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Right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made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making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Left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true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and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Right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making every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clause on its left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every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clause on its right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71D8664-557C-4DBC-9C29-1FA5964F3BBD}"/>
              </a:ext>
            </a:extLst>
          </p:cNvPr>
          <p:cNvSpPr/>
          <p:nvPr/>
        </p:nvSpPr>
        <p:spPr>
          <a:xfrm>
            <a:off x="7935618" y="3206595"/>
            <a:ext cx="12845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Toniann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Pitassi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422882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utoShape 35">
            <a:extLst>
              <a:ext uri="{FF2B5EF4-FFF2-40B4-BE49-F238E27FC236}">
                <a16:creationId xmlns:a16="http://schemas.microsoft.com/office/drawing/2014/main" id="{92C9AEF4-CC06-4E1C-893D-82DBA09B9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644732"/>
            <a:ext cx="2247670" cy="877853"/>
          </a:xfrm>
          <a:prstGeom prst="wedgeRoundRectCallout">
            <a:avLst>
              <a:gd name="adj1" fmla="val 20414"/>
              <a:gd name="adj2" fmla="val 59156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really like this proof system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3DD0D55-215F-45ED-937A-2D79F4631C8C}"/>
              </a:ext>
            </a:extLst>
          </p:cNvPr>
          <p:cNvGrpSpPr/>
          <p:nvPr/>
        </p:nvGrpSpPr>
        <p:grpSpPr>
          <a:xfrm>
            <a:off x="2133600" y="1512723"/>
            <a:ext cx="1579908" cy="1116911"/>
            <a:chOff x="1017770" y="2266950"/>
            <a:chExt cx="1657349" cy="1154847"/>
          </a:xfrm>
        </p:grpSpPr>
        <p:sp>
          <p:nvSpPr>
            <p:cNvPr id="2" name="Left Brace 1">
              <a:extLst>
                <a:ext uri="{FF2B5EF4-FFF2-40B4-BE49-F238E27FC236}">
                  <a16:creationId xmlns:a16="http://schemas.microsoft.com/office/drawing/2014/main" id="{1C2D0EEE-DB65-489C-9003-C0DCBE3804DA}"/>
                </a:ext>
              </a:extLst>
            </p:cNvPr>
            <p:cNvSpPr/>
            <p:nvPr/>
          </p:nvSpPr>
          <p:spPr bwMode="auto">
            <a:xfrm rot="16200000">
              <a:off x="1627370" y="1657350"/>
              <a:ext cx="380999" cy="1600200"/>
            </a:xfrm>
            <a:prstGeom prst="leftBrace">
              <a:avLst/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03136E5D-8E8E-4C59-999C-2AC32DDF928D}"/>
                </a:ext>
              </a:extLst>
            </p:cNvPr>
            <p:cNvSpPr/>
            <p:nvPr/>
          </p:nvSpPr>
          <p:spPr>
            <a:xfrm>
              <a:off x="1047750" y="2590800"/>
              <a:ext cx="1627369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 these are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0" name="AutoShape 35">
            <a:extLst>
              <a:ext uri="{FF2B5EF4-FFF2-40B4-BE49-F238E27FC236}">
                <a16:creationId xmlns:a16="http://schemas.microsoft.com/office/drawing/2014/main" id="{7CA5132A-EF71-49E1-BF63-A2A0AB3DE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614571"/>
            <a:ext cx="4953000" cy="2585829"/>
          </a:xfrm>
          <a:prstGeom prst="wedgeRoundRectCallout">
            <a:avLst>
              <a:gd name="adj1" fmla="val 56117"/>
              <a:gd name="adj2" fmla="val 2442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Each line of the proof is a “sequent”: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26" name="Picture 3" descr="Department of Computer Science">
            <a:extLst>
              <a:ext uri="{FF2B5EF4-FFF2-40B4-BE49-F238E27FC236}">
                <a16:creationId xmlns:a16="http://schemas.microsoft.com/office/drawing/2014/main" id="{C0D37A0F-1C4D-447C-9B7A-51263D04B9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33" t="4571" r="12000"/>
          <a:stretch/>
        </p:blipFill>
        <p:spPr bwMode="auto">
          <a:xfrm>
            <a:off x="8013850" y="1676400"/>
            <a:ext cx="1053950" cy="1590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72E10FDB-825F-44BD-8FF5-F916DEBE2020}"/>
              </a:ext>
            </a:extLst>
          </p:cNvPr>
          <p:cNvSpPr/>
          <p:nvPr/>
        </p:nvSpPr>
        <p:spPr>
          <a:xfrm>
            <a:off x="1984881" y="2733764"/>
            <a:ext cx="43604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Each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clause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1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order formula.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DB6CA8B-BC09-4125-8740-C18FBA264295}"/>
              </a:ext>
            </a:extLst>
          </p:cNvPr>
          <p:cNvSpPr/>
          <p:nvPr/>
        </p:nvSpPr>
        <p:spPr>
          <a:xfrm>
            <a:off x="7935618" y="3206595"/>
            <a:ext cx="12845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Toniann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Pitassi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AutoShape 35">
            <a:extLst>
              <a:ext uri="{FF2B5EF4-FFF2-40B4-BE49-F238E27FC236}">
                <a16:creationId xmlns:a16="http://schemas.microsoft.com/office/drawing/2014/main" id="{430B5096-1AFF-41CD-A572-78A17EB8E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316596"/>
            <a:ext cx="4419600" cy="1349021"/>
          </a:xfrm>
          <a:prstGeom prst="wedgeRoundRectCallout">
            <a:avLst>
              <a:gd name="adj1" fmla="val 57682"/>
              <a:gd name="adj2" fmla="val -4427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Logical Axioms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have the form: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β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ie same clause is on both sides.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l-G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3" name="AutoShape 35">
            <a:extLst>
              <a:ext uri="{FF2B5EF4-FFF2-40B4-BE49-F238E27FC236}">
                <a16:creationId xmlns:a16="http://schemas.microsoft.com/office/drawing/2014/main" id="{36AA8198-1423-4EFB-9BB8-2420BB1EA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702983"/>
            <a:ext cx="4876799" cy="1220727"/>
          </a:xfrm>
          <a:prstGeom prst="wedgeRoundRectCallout">
            <a:avLst>
              <a:gd name="adj1" fmla="val 57682"/>
              <a:gd name="adj2" fmla="val -4427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If all on the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left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true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then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true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then at least one on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right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true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 </a:t>
            </a:r>
            <a:endParaRPr kumimoji="0" lang="el-G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584168D-A94A-4430-8620-A5891A1D33B6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19" name="Rectangle 2">
              <a:extLst>
                <a:ext uri="{FF2B5EF4-FFF2-40B4-BE49-F238E27FC236}">
                  <a16:creationId xmlns:a16="http://schemas.microsoft.com/office/drawing/2014/main" id="{9DC89976-9C0B-4AA3-97E1-8B40722ED043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20" name="Rectangle 2">
              <a:extLst>
                <a:ext uri="{FF2B5EF4-FFF2-40B4-BE49-F238E27FC236}">
                  <a16:creationId xmlns:a16="http://schemas.microsoft.com/office/drawing/2014/main" id="{835B04B1-A799-42C5-9D10-08FF254EDB53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sp>
        <p:nvSpPr>
          <p:cNvPr id="42" name="AutoShape 35">
            <a:extLst>
              <a:ext uri="{FF2B5EF4-FFF2-40B4-BE49-F238E27FC236}">
                <a16:creationId xmlns:a16="http://schemas.microsoft.com/office/drawing/2014/main" id="{FB740FDD-9C87-45AF-B74C-EF0441798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498" y="5657140"/>
            <a:ext cx="2894172" cy="1128780"/>
          </a:xfrm>
          <a:prstGeom prst="wedgeRoundRectCallout">
            <a:avLst>
              <a:gd name="adj1" fmla="val 24399"/>
              <a:gd name="adj2" fmla="val -74904"/>
              <a:gd name="adj3" fmla="val 16667"/>
            </a:avLst>
          </a:prstGeom>
          <a:solidFill>
            <a:srgbClr val="000066"/>
          </a:solidFill>
          <a:ln w="12700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α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Separate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: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Building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β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5426A66-0F4D-419D-BB0E-FFC3E28F7084}"/>
              </a:ext>
            </a:extLst>
          </p:cNvPr>
          <p:cNvGrpSpPr/>
          <p:nvPr/>
        </p:nvGrpSpPr>
        <p:grpSpPr>
          <a:xfrm>
            <a:off x="3759556" y="1532375"/>
            <a:ext cx="2464136" cy="1134625"/>
            <a:chOff x="2734018" y="2286000"/>
            <a:chExt cx="2584920" cy="1173163"/>
          </a:xfrm>
        </p:grpSpPr>
        <p:graphicFrame>
          <p:nvGraphicFramePr>
            <p:cNvPr id="36" name="Object 4"/>
            <p:cNvGraphicFramePr>
              <a:graphicFrameLocks noChangeAspect="1"/>
            </p:cNvGraphicFramePr>
            <p:nvPr/>
          </p:nvGraphicFramePr>
          <p:xfrm>
            <a:off x="3314700" y="3244850"/>
            <a:ext cx="112713" cy="2143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114151" imgH="215619" progId="Equation.3">
                    <p:embed/>
                  </p:oleObj>
                </mc:Choice>
                <mc:Fallback>
                  <p:oleObj name="Equation" r:id="rId4" imgW="114151" imgH="215619" progId="Equation.3">
                    <p:embed/>
                    <p:pic>
                      <p:nvPicPr>
                        <p:cNvPr id="36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4700" y="3244850"/>
                          <a:ext cx="112713" cy="2143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7" name="Left Brace 36">
              <a:extLst>
                <a:ext uri="{FF2B5EF4-FFF2-40B4-BE49-F238E27FC236}">
                  <a16:creationId xmlns:a16="http://schemas.microsoft.com/office/drawing/2014/main" id="{3A9D776C-A8D8-4817-BF2D-2C25DBB79ED8}"/>
                </a:ext>
              </a:extLst>
            </p:cNvPr>
            <p:cNvSpPr/>
            <p:nvPr/>
          </p:nvSpPr>
          <p:spPr bwMode="auto">
            <a:xfrm rot="16200000">
              <a:off x="3752851" y="1676400"/>
              <a:ext cx="380999" cy="1600200"/>
            </a:xfrm>
            <a:prstGeom prst="leftBrace">
              <a:avLst/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80C7329F-DF20-4301-BF67-96F0019F01E6}"/>
                </a:ext>
              </a:extLst>
            </p:cNvPr>
            <p:cNvSpPr/>
            <p:nvPr/>
          </p:nvSpPr>
          <p:spPr>
            <a:xfrm>
              <a:off x="2734018" y="2590800"/>
              <a:ext cx="2584920" cy="8592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Then at least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of  these is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08827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3" grpId="0" animBg="1"/>
      <p:bldP spid="42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utoShape 35">
            <a:extLst>
              <a:ext uri="{FF2B5EF4-FFF2-40B4-BE49-F238E27FC236}">
                <a16:creationId xmlns:a16="http://schemas.microsoft.com/office/drawing/2014/main" id="{92C9AEF4-CC06-4E1C-893D-82DBA09B9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644732"/>
            <a:ext cx="2247670" cy="877853"/>
          </a:xfrm>
          <a:prstGeom prst="wedgeRoundRectCallout">
            <a:avLst>
              <a:gd name="adj1" fmla="val 20414"/>
              <a:gd name="adj2" fmla="val 59156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really like this proof system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3DD0D55-215F-45ED-937A-2D79F4631C8C}"/>
              </a:ext>
            </a:extLst>
          </p:cNvPr>
          <p:cNvGrpSpPr/>
          <p:nvPr/>
        </p:nvGrpSpPr>
        <p:grpSpPr>
          <a:xfrm>
            <a:off x="2133600" y="1512723"/>
            <a:ext cx="1579908" cy="1116911"/>
            <a:chOff x="1017770" y="2266950"/>
            <a:chExt cx="1657349" cy="1154847"/>
          </a:xfrm>
        </p:grpSpPr>
        <p:sp>
          <p:nvSpPr>
            <p:cNvPr id="2" name="Left Brace 1">
              <a:extLst>
                <a:ext uri="{FF2B5EF4-FFF2-40B4-BE49-F238E27FC236}">
                  <a16:creationId xmlns:a16="http://schemas.microsoft.com/office/drawing/2014/main" id="{1C2D0EEE-DB65-489C-9003-C0DCBE3804DA}"/>
                </a:ext>
              </a:extLst>
            </p:cNvPr>
            <p:cNvSpPr/>
            <p:nvPr/>
          </p:nvSpPr>
          <p:spPr bwMode="auto">
            <a:xfrm rot="16200000">
              <a:off x="1627370" y="1657350"/>
              <a:ext cx="380999" cy="1600200"/>
            </a:xfrm>
            <a:prstGeom prst="leftBrace">
              <a:avLst/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03136E5D-8E8E-4C59-999C-2AC32DDF928D}"/>
                </a:ext>
              </a:extLst>
            </p:cNvPr>
            <p:cNvSpPr/>
            <p:nvPr/>
          </p:nvSpPr>
          <p:spPr>
            <a:xfrm>
              <a:off x="1047750" y="2590800"/>
              <a:ext cx="1627369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 these are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0" name="AutoShape 35">
            <a:extLst>
              <a:ext uri="{FF2B5EF4-FFF2-40B4-BE49-F238E27FC236}">
                <a16:creationId xmlns:a16="http://schemas.microsoft.com/office/drawing/2014/main" id="{7CA5132A-EF71-49E1-BF63-A2A0AB3DE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614571"/>
            <a:ext cx="4953000" cy="2585829"/>
          </a:xfrm>
          <a:prstGeom prst="wedgeRoundRectCallout">
            <a:avLst>
              <a:gd name="adj1" fmla="val 56117"/>
              <a:gd name="adj2" fmla="val 2442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Each line of the proof is a “sequent”: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26" name="Picture 3" descr="Department of Computer Science">
            <a:extLst>
              <a:ext uri="{FF2B5EF4-FFF2-40B4-BE49-F238E27FC236}">
                <a16:creationId xmlns:a16="http://schemas.microsoft.com/office/drawing/2014/main" id="{C0D37A0F-1C4D-447C-9B7A-51263D04B9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33" t="4571" r="12000"/>
          <a:stretch/>
        </p:blipFill>
        <p:spPr bwMode="auto">
          <a:xfrm>
            <a:off x="8013850" y="1676400"/>
            <a:ext cx="1053950" cy="1590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72E10FDB-825F-44BD-8FF5-F916DEBE2020}"/>
              </a:ext>
            </a:extLst>
          </p:cNvPr>
          <p:cNvSpPr/>
          <p:nvPr/>
        </p:nvSpPr>
        <p:spPr>
          <a:xfrm>
            <a:off x="1984881" y="2733764"/>
            <a:ext cx="43604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Each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clause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1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order formula.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DB6CA8B-BC09-4125-8740-C18FBA264295}"/>
              </a:ext>
            </a:extLst>
          </p:cNvPr>
          <p:cNvSpPr/>
          <p:nvPr/>
        </p:nvSpPr>
        <p:spPr>
          <a:xfrm>
            <a:off x="7935618" y="3206595"/>
            <a:ext cx="12845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Toniann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Pitassi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AutoShape 35">
            <a:extLst>
              <a:ext uri="{FF2B5EF4-FFF2-40B4-BE49-F238E27FC236}">
                <a16:creationId xmlns:a16="http://schemas.microsoft.com/office/drawing/2014/main" id="{36AA8198-1423-4EFB-9BB8-2420BB1EA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183" y="3352800"/>
            <a:ext cx="5596521" cy="2592327"/>
          </a:xfrm>
          <a:prstGeom prst="wedgeRoundRectCallout">
            <a:avLst>
              <a:gd name="adj1" fmla="val 57682"/>
              <a:gd name="adj2" fmla="val -4427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Our final sequent will have the form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...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l-G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584168D-A94A-4430-8620-A5891A1D33B6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19" name="Rectangle 2">
              <a:extLst>
                <a:ext uri="{FF2B5EF4-FFF2-40B4-BE49-F238E27FC236}">
                  <a16:creationId xmlns:a16="http://schemas.microsoft.com/office/drawing/2014/main" id="{9DC89976-9C0B-4AA3-97E1-8B40722ED043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20" name="Rectangle 2">
              <a:extLst>
                <a:ext uri="{FF2B5EF4-FFF2-40B4-BE49-F238E27FC236}">
                  <a16:creationId xmlns:a16="http://schemas.microsoft.com/office/drawing/2014/main" id="{835B04B1-A799-42C5-9D10-08FF254EDB53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3DD0D55-215F-45ED-937A-2D79F4631C8C}"/>
              </a:ext>
            </a:extLst>
          </p:cNvPr>
          <p:cNvGrpSpPr/>
          <p:nvPr/>
        </p:nvGrpSpPr>
        <p:grpSpPr>
          <a:xfrm>
            <a:off x="1119183" y="4192527"/>
            <a:ext cx="2790186" cy="1513541"/>
            <a:chOff x="397966" y="2266950"/>
            <a:chExt cx="2926950" cy="1564948"/>
          </a:xfrm>
        </p:grpSpPr>
        <p:sp>
          <p:nvSpPr>
            <p:cNvPr id="22" name="Left Brace 21">
              <a:extLst>
                <a:ext uri="{FF2B5EF4-FFF2-40B4-BE49-F238E27FC236}">
                  <a16:creationId xmlns:a16="http://schemas.microsoft.com/office/drawing/2014/main" id="{1C2D0EEE-DB65-489C-9003-C0DCBE3804DA}"/>
                </a:ext>
              </a:extLst>
            </p:cNvPr>
            <p:cNvSpPr/>
            <p:nvPr/>
          </p:nvSpPr>
          <p:spPr bwMode="auto">
            <a:xfrm rot="16200000">
              <a:off x="1627370" y="1657350"/>
              <a:ext cx="380999" cy="1600200"/>
            </a:xfrm>
            <a:prstGeom prst="leftBrace">
              <a:avLst/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3136E5D-8E8E-4C59-999C-2AC32DDF928D}"/>
                </a:ext>
              </a:extLst>
            </p:cNvPr>
            <p:cNvSpPr/>
            <p:nvPr/>
          </p:nvSpPr>
          <p:spPr>
            <a:xfrm>
              <a:off x="397966" y="2590800"/>
              <a:ext cx="2926950" cy="12410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 these </a:t>
              </a:r>
              <a:b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Non-Logical Axioms</a:t>
              </a:r>
              <a:b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are all 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946083" y="4192527"/>
            <a:ext cx="2835717" cy="1503492"/>
            <a:chOff x="3893700" y="5334000"/>
            <a:chExt cx="2835717" cy="1503492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80C7329F-DF20-4301-BF67-96F0019F01E6}"/>
                </a:ext>
              </a:extLst>
            </p:cNvPr>
            <p:cNvSpPr/>
            <p:nvPr/>
          </p:nvSpPr>
          <p:spPr>
            <a:xfrm>
              <a:off x="4821522" y="5637162"/>
              <a:ext cx="1907895" cy="1200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Then our </a:t>
              </a:r>
              <a:b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final theorem </a:t>
              </a:r>
              <a:b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will be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E4570791-2752-41EB-AA00-574EB210A78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3893700" y="5334000"/>
              <a:ext cx="1226872" cy="429610"/>
            </a:xfrm>
            <a:prstGeom prst="straightConnector1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5426A66-0F4D-419D-BB0E-FFC3E28F7084}"/>
              </a:ext>
            </a:extLst>
          </p:cNvPr>
          <p:cNvGrpSpPr/>
          <p:nvPr/>
        </p:nvGrpSpPr>
        <p:grpSpPr>
          <a:xfrm>
            <a:off x="3759556" y="1532375"/>
            <a:ext cx="2464136" cy="1134625"/>
            <a:chOff x="2734018" y="2286000"/>
            <a:chExt cx="2584920" cy="1173163"/>
          </a:xfrm>
        </p:grpSpPr>
        <p:graphicFrame>
          <p:nvGraphicFramePr>
            <p:cNvPr id="38" name="Object 4"/>
            <p:cNvGraphicFramePr>
              <a:graphicFrameLocks noChangeAspect="1"/>
            </p:cNvGraphicFramePr>
            <p:nvPr/>
          </p:nvGraphicFramePr>
          <p:xfrm>
            <a:off x="3314700" y="3244850"/>
            <a:ext cx="112713" cy="2143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114151" imgH="215619" progId="Equation.3">
                    <p:embed/>
                  </p:oleObj>
                </mc:Choice>
                <mc:Fallback>
                  <p:oleObj name="Equation" r:id="rId4" imgW="114151" imgH="215619" progId="Equation.3">
                    <p:embed/>
                    <p:pic>
                      <p:nvPicPr>
                        <p:cNvPr id="38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4700" y="3244850"/>
                          <a:ext cx="112713" cy="2143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0" name="Left Brace 39">
              <a:extLst>
                <a:ext uri="{FF2B5EF4-FFF2-40B4-BE49-F238E27FC236}">
                  <a16:creationId xmlns:a16="http://schemas.microsoft.com/office/drawing/2014/main" id="{3A9D776C-A8D8-4817-BF2D-2C25DBB79ED8}"/>
                </a:ext>
              </a:extLst>
            </p:cNvPr>
            <p:cNvSpPr/>
            <p:nvPr/>
          </p:nvSpPr>
          <p:spPr bwMode="auto">
            <a:xfrm rot="16200000">
              <a:off x="3752851" y="1676400"/>
              <a:ext cx="380999" cy="1600200"/>
            </a:xfrm>
            <a:prstGeom prst="leftBrace">
              <a:avLst/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80C7329F-DF20-4301-BF67-96F0019F01E6}"/>
                </a:ext>
              </a:extLst>
            </p:cNvPr>
            <p:cNvSpPr/>
            <p:nvPr/>
          </p:nvSpPr>
          <p:spPr>
            <a:xfrm>
              <a:off x="2734018" y="2590800"/>
              <a:ext cx="2584920" cy="8592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Then at least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ONE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of  these is true.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32014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3_Default Design">
  <a:themeElements>
    <a:clrScheme name="1_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1_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noFill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a:spPr>
      <a:bodyPr/>
      <a:lstStyle>
        <a:defPPr eaLnBrk="1" hangingPunct="1">
          <a:spcBef>
            <a:spcPct val="0"/>
          </a:spcBef>
          <a:defRPr sz="2400" dirty="0" err="1" smtClean="0">
            <a:solidFill>
              <a:schemeClr val="tx1">
                <a:lumMod val="9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defRPr>
        </a:defPPr>
      </a:lstStyle>
    </a:sp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38100">
          <a:solidFill>
            <a:srgbClr val="CC00FF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/>
      <a:lstStyle>
        <a:defPPr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43078</TotalTime>
  <Words>17428</Words>
  <Application>Microsoft Office PowerPoint</Application>
  <PresentationFormat>On-screen Show (4:3)</PresentationFormat>
  <Paragraphs>3050</Paragraphs>
  <Slides>137</Slides>
  <Notes>37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137</vt:i4>
      </vt:variant>
    </vt:vector>
  </HeadingPairs>
  <TitlesOfParts>
    <vt:vector size="149" baseType="lpstr">
      <vt:lpstr>Arial</vt:lpstr>
      <vt:lpstr>Arial Rounded MT Bold</vt:lpstr>
      <vt:lpstr>Cambria Math</vt:lpstr>
      <vt:lpstr>Comic Sans MS</vt:lpstr>
      <vt:lpstr>Monotype Corsiva</vt:lpstr>
      <vt:lpstr>Symbol</vt:lpstr>
      <vt:lpstr>Times New Roman</vt:lpstr>
      <vt:lpstr>Wingdings</vt:lpstr>
      <vt:lpstr>Default Design</vt:lpstr>
      <vt:lpstr>3_Default Design</vt:lpstr>
      <vt:lpstr>1_Default Design</vt:lpstr>
      <vt:lpstr>Equation</vt:lpstr>
      <vt:lpstr>Logic for Computer Science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</dc:title>
  <dc:creator>Jeff Edmonds</dc:creator>
  <cp:lastModifiedBy>Jeff Edmonds</cp:lastModifiedBy>
  <cp:revision>758</cp:revision>
  <dcterms:created xsi:type="dcterms:W3CDTF">2000-08-25T17:31:26Z</dcterms:created>
  <dcterms:modified xsi:type="dcterms:W3CDTF">2021-12-03T16:55:30Z</dcterms:modified>
</cp:coreProperties>
</file>