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5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714" r:id="rId3"/>
    <p:sldMasterId id="2147483720" r:id="rId4"/>
    <p:sldMasterId id="2147483753" r:id="rId5"/>
    <p:sldMasterId id="2147483765" r:id="rId6"/>
    <p:sldMasterId id="2147483779" r:id="rId7"/>
  </p:sldMasterIdLst>
  <p:notesMasterIdLst>
    <p:notesMasterId r:id="rId189"/>
  </p:notesMasterIdLst>
  <p:handoutMasterIdLst>
    <p:handoutMasterId r:id="rId190"/>
  </p:handoutMasterIdLst>
  <p:sldIdLst>
    <p:sldId id="282" r:id="rId8"/>
    <p:sldId id="2726" r:id="rId9"/>
    <p:sldId id="2725" r:id="rId10"/>
    <p:sldId id="2761" r:id="rId11"/>
    <p:sldId id="2770" r:id="rId12"/>
    <p:sldId id="2771" r:id="rId13"/>
    <p:sldId id="2772" r:id="rId14"/>
    <p:sldId id="2763" r:id="rId15"/>
    <p:sldId id="2774" r:id="rId16"/>
    <p:sldId id="1124" r:id="rId17"/>
    <p:sldId id="2775" r:id="rId18"/>
    <p:sldId id="2837" r:id="rId19"/>
    <p:sldId id="2838" r:id="rId20"/>
    <p:sldId id="2839" r:id="rId21"/>
    <p:sldId id="1128" r:id="rId22"/>
    <p:sldId id="1408" r:id="rId23"/>
    <p:sldId id="1852" r:id="rId24"/>
    <p:sldId id="1125" r:id="rId25"/>
    <p:sldId id="1147" r:id="rId26"/>
    <p:sldId id="1865" r:id="rId27"/>
    <p:sldId id="1471" r:id="rId28"/>
    <p:sldId id="1472" r:id="rId29"/>
    <p:sldId id="1473" r:id="rId30"/>
    <p:sldId id="1474" r:id="rId31"/>
    <p:sldId id="1416" r:id="rId32"/>
    <p:sldId id="1510" r:id="rId33"/>
    <p:sldId id="1412" r:id="rId34"/>
    <p:sldId id="1512" r:id="rId35"/>
    <p:sldId id="1413" r:id="rId36"/>
    <p:sldId id="2779" r:id="rId37"/>
    <p:sldId id="2780" r:id="rId38"/>
    <p:sldId id="2781" r:id="rId39"/>
    <p:sldId id="2782" r:id="rId40"/>
    <p:sldId id="1855" r:id="rId41"/>
    <p:sldId id="1856" r:id="rId42"/>
    <p:sldId id="1857" r:id="rId43"/>
    <p:sldId id="1858" r:id="rId44"/>
    <p:sldId id="1859" r:id="rId45"/>
    <p:sldId id="1860" r:id="rId46"/>
    <p:sldId id="1200" r:id="rId47"/>
    <p:sldId id="1470" r:id="rId48"/>
    <p:sldId id="1851" r:id="rId49"/>
    <p:sldId id="1263" r:id="rId50"/>
    <p:sldId id="1265" r:id="rId51"/>
    <p:sldId id="1853" r:id="rId52"/>
    <p:sldId id="1861" r:id="rId53"/>
    <p:sldId id="1864" r:id="rId54"/>
    <p:sldId id="1866" r:id="rId55"/>
    <p:sldId id="1867" r:id="rId56"/>
    <p:sldId id="1868" r:id="rId57"/>
    <p:sldId id="1870" r:id="rId58"/>
    <p:sldId id="1871" r:id="rId59"/>
    <p:sldId id="1873" r:id="rId60"/>
    <p:sldId id="1874" r:id="rId61"/>
    <p:sldId id="1875" r:id="rId62"/>
    <p:sldId id="1878" r:id="rId63"/>
    <p:sldId id="1251" r:id="rId64"/>
    <p:sldId id="1255" r:id="rId65"/>
    <p:sldId id="1149" r:id="rId66"/>
    <p:sldId id="1150" r:id="rId67"/>
    <p:sldId id="1151" r:id="rId68"/>
    <p:sldId id="1152" r:id="rId69"/>
    <p:sldId id="1170" r:id="rId70"/>
    <p:sldId id="1179" r:id="rId71"/>
    <p:sldId id="1180" r:id="rId72"/>
    <p:sldId id="2776" r:id="rId73"/>
    <p:sldId id="2841" r:id="rId74"/>
    <p:sldId id="2773" r:id="rId75"/>
    <p:sldId id="2842" r:id="rId76"/>
    <p:sldId id="2790" r:id="rId77"/>
    <p:sldId id="2843" r:id="rId78"/>
    <p:sldId id="2844" r:id="rId79"/>
    <p:sldId id="2784" r:id="rId80"/>
    <p:sldId id="2845" r:id="rId81"/>
    <p:sldId id="2786" r:id="rId82"/>
    <p:sldId id="1939" r:id="rId83"/>
    <p:sldId id="2846" r:id="rId84"/>
    <p:sldId id="2847" r:id="rId85"/>
    <p:sldId id="1918" r:id="rId86"/>
    <p:sldId id="2848" r:id="rId87"/>
    <p:sldId id="1885" r:id="rId88"/>
    <p:sldId id="1904" r:id="rId89"/>
    <p:sldId id="1920" r:id="rId90"/>
    <p:sldId id="1890" r:id="rId91"/>
    <p:sldId id="1916" r:id="rId92"/>
    <p:sldId id="1921" r:id="rId93"/>
    <p:sldId id="1922" r:id="rId94"/>
    <p:sldId id="1886" r:id="rId95"/>
    <p:sldId id="1910" r:id="rId96"/>
    <p:sldId id="1923" r:id="rId97"/>
    <p:sldId id="1891" r:id="rId98"/>
    <p:sldId id="1928" r:id="rId99"/>
    <p:sldId id="1929" r:id="rId100"/>
    <p:sldId id="1930" r:id="rId101"/>
    <p:sldId id="1931" r:id="rId102"/>
    <p:sldId id="1932" r:id="rId103"/>
    <p:sldId id="1934" r:id="rId104"/>
    <p:sldId id="1892" r:id="rId105"/>
    <p:sldId id="1935" r:id="rId106"/>
    <p:sldId id="2336" r:id="rId107"/>
    <p:sldId id="2335" r:id="rId108"/>
    <p:sldId id="2337" r:id="rId109"/>
    <p:sldId id="2411" r:id="rId110"/>
    <p:sldId id="2420" r:id="rId111"/>
    <p:sldId id="2416" r:id="rId112"/>
    <p:sldId id="2417" r:id="rId113"/>
    <p:sldId id="2438" r:id="rId114"/>
    <p:sldId id="2418" r:id="rId115"/>
    <p:sldId id="2434" r:id="rId116"/>
    <p:sldId id="2982" r:id="rId117"/>
    <p:sldId id="2331" r:id="rId118"/>
    <p:sldId id="2332" r:id="rId119"/>
    <p:sldId id="2341" r:id="rId120"/>
    <p:sldId id="2334" r:id="rId121"/>
    <p:sldId id="2333" r:id="rId122"/>
    <p:sldId id="2322" r:id="rId123"/>
    <p:sldId id="2323" r:id="rId124"/>
    <p:sldId id="2327" r:id="rId125"/>
    <p:sldId id="2326" r:id="rId126"/>
    <p:sldId id="2328" r:id="rId127"/>
    <p:sldId id="2329" r:id="rId128"/>
    <p:sldId id="2436" r:id="rId129"/>
    <p:sldId id="2437" r:id="rId130"/>
    <p:sldId id="2435" r:id="rId131"/>
    <p:sldId id="2377" r:id="rId132"/>
    <p:sldId id="2382" r:id="rId133"/>
    <p:sldId id="2384" r:id="rId134"/>
    <p:sldId id="2385" r:id="rId135"/>
    <p:sldId id="2386" r:id="rId136"/>
    <p:sldId id="2402" r:id="rId137"/>
    <p:sldId id="2388" r:id="rId138"/>
    <p:sldId id="1436" r:id="rId139"/>
    <p:sldId id="1439" r:id="rId140"/>
    <p:sldId id="1440" r:id="rId141"/>
    <p:sldId id="1441" r:id="rId142"/>
    <p:sldId id="1442" r:id="rId143"/>
    <p:sldId id="1443" r:id="rId144"/>
    <p:sldId id="1444" r:id="rId145"/>
    <p:sldId id="1445" r:id="rId146"/>
    <p:sldId id="1446" r:id="rId147"/>
    <p:sldId id="1447" r:id="rId148"/>
    <p:sldId id="1448" r:id="rId149"/>
    <p:sldId id="1449" r:id="rId150"/>
    <p:sldId id="1450" r:id="rId151"/>
    <p:sldId id="1451" r:id="rId152"/>
    <p:sldId id="1452" r:id="rId153"/>
    <p:sldId id="1453" r:id="rId154"/>
    <p:sldId id="1849" r:id="rId155"/>
    <p:sldId id="2801" r:id="rId156"/>
    <p:sldId id="2798" r:id="rId157"/>
    <p:sldId id="1846" r:id="rId158"/>
    <p:sldId id="2765" r:id="rId159"/>
    <p:sldId id="3068" r:id="rId160"/>
    <p:sldId id="2768" r:id="rId161"/>
    <p:sldId id="2754" r:id="rId162"/>
    <p:sldId id="2753" r:id="rId163"/>
    <p:sldId id="2757" r:id="rId164"/>
    <p:sldId id="2785" r:id="rId165"/>
    <p:sldId id="2783" r:id="rId166"/>
    <p:sldId id="2758" r:id="rId167"/>
    <p:sldId id="2442" r:id="rId168"/>
    <p:sldId id="2441" r:id="rId169"/>
    <p:sldId id="738" r:id="rId170"/>
    <p:sldId id="2787" r:id="rId171"/>
    <p:sldId id="2788" r:id="rId172"/>
    <p:sldId id="739" r:id="rId173"/>
    <p:sldId id="740" r:id="rId174"/>
    <p:sldId id="741" r:id="rId175"/>
    <p:sldId id="742" r:id="rId176"/>
    <p:sldId id="2789" r:id="rId177"/>
    <p:sldId id="743" r:id="rId178"/>
    <p:sldId id="744" r:id="rId179"/>
    <p:sldId id="745" r:id="rId180"/>
    <p:sldId id="2792" r:id="rId181"/>
    <p:sldId id="2793" r:id="rId182"/>
    <p:sldId id="2794" r:id="rId183"/>
    <p:sldId id="2795" r:id="rId184"/>
    <p:sldId id="746" r:id="rId185"/>
    <p:sldId id="747" r:id="rId186"/>
    <p:sldId id="2444" r:id="rId187"/>
    <p:sldId id="1266" r:id="rId188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eff Edmonds" initials="JE" lastIdx="1" clrIdx="0">
    <p:extLst>
      <p:ext uri="{19B8F6BF-5375-455C-9EA6-DF929625EA0E}">
        <p15:presenceInfo xmlns:p15="http://schemas.microsoft.com/office/powerpoint/2012/main" userId="a8785b683ef20e2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66"/>
    <a:srgbClr val="FF00FF"/>
    <a:srgbClr val="FFFFFF"/>
    <a:srgbClr val="000066"/>
    <a:srgbClr val="9BD9FF"/>
    <a:srgbClr val="996600"/>
    <a:srgbClr val="4D0201"/>
    <a:srgbClr val="D600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498" autoAdjust="0"/>
    <p:restoredTop sz="94571" autoAdjust="0"/>
  </p:normalViewPr>
  <p:slideViewPr>
    <p:cSldViewPr>
      <p:cViewPr varScale="1">
        <p:scale>
          <a:sx n="54" d="100"/>
          <a:sy n="54" d="100"/>
        </p:scale>
        <p:origin x="90" y="354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2186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38" Type="http://schemas.openxmlformats.org/officeDocument/2006/relationships/slide" Target="slides/slide131.xml"/><Relationship Id="rId154" Type="http://schemas.openxmlformats.org/officeDocument/2006/relationships/slide" Target="slides/slide147.xml"/><Relationship Id="rId159" Type="http://schemas.openxmlformats.org/officeDocument/2006/relationships/slide" Target="slides/slide152.xml"/><Relationship Id="rId175" Type="http://schemas.openxmlformats.org/officeDocument/2006/relationships/slide" Target="slides/slide168.xml"/><Relationship Id="rId170" Type="http://schemas.openxmlformats.org/officeDocument/2006/relationships/slide" Target="slides/slide163.xml"/><Relationship Id="rId191" Type="http://schemas.openxmlformats.org/officeDocument/2006/relationships/commentAuthors" Target="commentAuthors.xml"/><Relationship Id="rId196" Type="http://schemas.microsoft.com/office/2016/11/relationships/changesInfo" Target="changesInfos/changesInfo1.xml"/><Relationship Id="rId16" Type="http://schemas.openxmlformats.org/officeDocument/2006/relationships/slide" Target="slides/slide9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28" Type="http://schemas.openxmlformats.org/officeDocument/2006/relationships/slide" Target="slides/slide121.xml"/><Relationship Id="rId144" Type="http://schemas.openxmlformats.org/officeDocument/2006/relationships/slide" Target="slides/slide137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65" Type="http://schemas.openxmlformats.org/officeDocument/2006/relationships/slide" Target="slides/slide158.xml"/><Relationship Id="rId181" Type="http://schemas.openxmlformats.org/officeDocument/2006/relationships/slide" Target="slides/slide174.xml"/><Relationship Id="rId186" Type="http://schemas.openxmlformats.org/officeDocument/2006/relationships/slide" Target="slides/slide179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18" Type="http://schemas.openxmlformats.org/officeDocument/2006/relationships/slide" Target="slides/slide111.xml"/><Relationship Id="rId134" Type="http://schemas.openxmlformats.org/officeDocument/2006/relationships/slide" Target="slides/slide127.xml"/><Relationship Id="rId139" Type="http://schemas.openxmlformats.org/officeDocument/2006/relationships/slide" Target="slides/slide13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55" Type="http://schemas.openxmlformats.org/officeDocument/2006/relationships/slide" Target="slides/slide148.xml"/><Relationship Id="rId171" Type="http://schemas.openxmlformats.org/officeDocument/2006/relationships/slide" Target="slides/slide164.xml"/><Relationship Id="rId176" Type="http://schemas.openxmlformats.org/officeDocument/2006/relationships/slide" Target="slides/slide169.xml"/><Relationship Id="rId192" Type="http://schemas.openxmlformats.org/officeDocument/2006/relationships/presProps" Target="presProps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08" Type="http://schemas.openxmlformats.org/officeDocument/2006/relationships/slide" Target="slides/slide101.xml"/><Relationship Id="rId124" Type="http://schemas.openxmlformats.org/officeDocument/2006/relationships/slide" Target="slides/slide117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72" Type="http://schemas.openxmlformats.org/officeDocument/2006/relationships/slide" Target="slides/slide165.xml"/><Relationship Id="rId193" Type="http://schemas.openxmlformats.org/officeDocument/2006/relationships/viewProps" Target="viewProps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theme" Target="theme/theme1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tableStyles" Target="tableStyles.xml"/><Relationship Id="rId190" Type="http://schemas.openxmlformats.org/officeDocument/2006/relationships/handoutMaster" Target="handoutMasters/handoutMaster1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6" Type="http://schemas.openxmlformats.org/officeDocument/2006/relationships/slide" Target="slides/slide19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58.xml"/><Relationship Id="rId2" Type="http://schemas.openxmlformats.org/officeDocument/2006/relationships/slide" Target="slides/slide57.xml"/><Relationship Id="rId1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 Edmonds" userId="a8785b683ef20e23" providerId="LiveId" clId="{5BA43E40-E480-478C-824B-CA04B941B0C5}"/>
    <pc:docChg chg="custSel addSld delSld modSld">
      <pc:chgData name="Jeff Edmonds" userId="a8785b683ef20e23" providerId="LiveId" clId="{5BA43E40-E480-478C-824B-CA04B941B0C5}" dt="2021-11-27T15:45:49.133" v="500"/>
      <pc:docMkLst>
        <pc:docMk/>
      </pc:docMkLst>
      <pc:sldChg chg="modSp">
        <pc:chgData name="Jeff Edmonds" userId="a8785b683ef20e23" providerId="LiveId" clId="{5BA43E40-E480-478C-824B-CA04B941B0C5}" dt="2021-11-24T15:54:07.136" v="258" actId="20577"/>
        <pc:sldMkLst>
          <pc:docMk/>
          <pc:sldMk cId="0" sldId="1150"/>
        </pc:sldMkLst>
        <pc:spChg chg="mod">
          <ac:chgData name="Jeff Edmonds" userId="a8785b683ef20e23" providerId="LiveId" clId="{5BA43E40-E480-478C-824B-CA04B941B0C5}" dt="2021-11-24T15:54:07.136" v="258" actId="20577"/>
          <ac:spMkLst>
            <pc:docMk/>
            <pc:sldMk cId="0" sldId="1150"/>
            <ac:spMk id="41" creationId="{00000000-0000-0000-0000-000000000000}"/>
          </ac:spMkLst>
        </pc:spChg>
      </pc:sldChg>
      <pc:sldChg chg="modSp modAnim">
        <pc:chgData name="Jeff Edmonds" userId="a8785b683ef20e23" providerId="LiveId" clId="{5BA43E40-E480-478C-824B-CA04B941B0C5}" dt="2021-11-24T20:35:42.062" v="488"/>
        <pc:sldMkLst>
          <pc:docMk/>
          <pc:sldMk cId="0" sldId="1251"/>
        </pc:sldMkLst>
        <pc:spChg chg="mod">
          <ac:chgData name="Jeff Edmonds" userId="a8785b683ef20e23" providerId="LiveId" clId="{5BA43E40-E480-478C-824B-CA04B941B0C5}" dt="2021-11-24T20:34:14.075" v="479" actId="255"/>
          <ac:spMkLst>
            <pc:docMk/>
            <pc:sldMk cId="0" sldId="1251"/>
            <ac:spMk id="34822" creationId="{00000000-0000-0000-0000-000000000000}"/>
          </ac:spMkLst>
        </pc:spChg>
      </pc:sldChg>
      <pc:sldChg chg="modSp">
        <pc:chgData name="Jeff Edmonds" userId="a8785b683ef20e23" providerId="LiveId" clId="{5BA43E40-E480-478C-824B-CA04B941B0C5}" dt="2021-11-17T16:41:02.970" v="1" actId="20577"/>
        <pc:sldMkLst>
          <pc:docMk/>
          <pc:sldMk cId="483191673" sldId="1874"/>
        </pc:sldMkLst>
        <pc:spChg chg="mod">
          <ac:chgData name="Jeff Edmonds" userId="a8785b683ef20e23" providerId="LiveId" clId="{5BA43E40-E480-478C-824B-CA04B941B0C5}" dt="2021-11-17T16:41:02.970" v="1" actId="20577"/>
          <ac:spMkLst>
            <pc:docMk/>
            <pc:sldMk cId="483191673" sldId="1874"/>
            <ac:spMk id="57" creationId="{2922AED2-8012-439E-A27E-7982C314E3D4}"/>
          </ac:spMkLst>
        </pc:spChg>
      </pc:sldChg>
      <pc:sldChg chg="modSp mod">
        <pc:chgData name="Jeff Edmonds" userId="a8785b683ef20e23" providerId="LiveId" clId="{5BA43E40-E480-478C-824B-CA04B941B0C5}" dt="2021-11-17T16:41:09.808" v="4" actId="20577"/>
        <pc:sldMkLst>
          <pc:docMk/>
          <pc:sldMk cId="813903123" sldId="1875"/>
        </pc:sldMkLst>
        <pc:spChg chg="mod">
          <ac:chgData name="Jeff Edmonds" userId="a8785b683ef20e23" providerId="LiveId" clId="{5BA43E40-E480-478C-824B-CA04B941B0C5}" dt="2021-11-17T16:41:09.808" v="4" actId="20577"/>
          <ac:spMkLst>
            <pc:docMk/>
            <pc:sldMk cId="813903123" sldId="1875"/>
            <ac:spMk id="57" creationId="{2922AED2-8012-439E-A27E-7982C314E3D4}"/>
          </ac:spMkLst>
        </pc:spChg>
      </pc:sldChg>
      <pc:sldChg chg="modSp mod">
        <pc:chgData name="Jeff Edmonds" userId="a8785b683ef20e23" providerId="LiveId" clId="{5BA43E40-E480-478C-824B-CA04B941B0C5}" dt="2021-11-17T16:41:27.356" v="10" actId="20577"/>
        <pc:sldMkLst>
          <pc:docMk/>
          <pc:sldMk cId="3530368008" sldId="1878"/>
        </pc:sldMkLst>
        <pc:spChg chg="mod">
          <ac:chgData name="Jeff Edmonds" userId="a8785b683ef20e23" providerId="LiveId" clId="{5BA43E40-E480-478C-824B-CA04B941B0C5}" dt="2021-11-17T16:41:16.755" v="7" actId="20577"/>
          <ac:spMkLst>
            <pc:docMk/>
            <pc:sldMk cId="3530368008" sldId="1878"/>
            <ac:spMk id="57" creationId="{2922AED2-8012-439E-A27E-7982C314E3D4}"/>
          </ac:spMkLst>
        </pc:spChg>
        <pc:spChg chg="mod">
          <ac:chgData name="Jeff Edmonds" userId="a8785b683ef20e23" providerId="LiveId" clId="{5BA43E40-E480-478C-824B-CA04B941B0C5}" dt="2021-11-17T16:41:27.356" v="10" actId="20577"/>
          <ac:spMkLst>
            <pc:docMk/>
            <pc:sldMk cId="3530368008" sldId="1878"/>
            <ac:spMk id="103" creationId="{DCF1048C-D92B-4892-A151-B4ECB6824E22}"/>
          </ac:spMkLst>
        </pc:spChg>
      </pc:sldChg>
      <pc:sldChg chg="modSp">
        <pc:chgData name="Jeff Edmonds" userId="a8785b683ef20e23" providerId="LiveId" clId="{5BA43E40-E480-478C-824B-CA04B941B0C5}" dt="2021-11-19T15:32:32.935" v="16" actId="20577"/>
        <pc:sldMkLst>
          <pc:docMk/>
          <pc:sldMk cId="127960492" sldId="1885"/>
        </pc:sldMkLst>
        <pc:spChg chg="mod">
          <ac:chgData name="Jeff Edmonds" userId="a8785b683ef20e23" providerId="LiveId" clId="{5BA43E40-E480-478C-824B-CA04B941B0C5}" dt="2021-11-19T15:32:32.935" v="16" actId="20577"/>
          <ac:spMkLst>
            <pc:docMk/>
            <pc:sldMk cId="127960492" sldId="1885"/>
            <ac:spMk id="23" creationId="{661AEAF5-8979-4D0F-BCDD-DD6CACFB56D3}"/>
          </ac:spMkLst>
        </pc:spChg>
      </pc:sldChg>
      <pc:sldChg chg="modSp mod modAnim">
        <pc:chgData name="Jeff Edmonds" userId="a8785b683ef20e23" providerId="LiveId" clId="{5BA43E40-E480-478C-824B-CA04B941B0C5}" dt="2021-11-19T16:43:43.599" v="151"/>
        <pc:sldMkLst>
          <pc:docMk/>
          <pc:sldMk cId="3387178044" sldId="1886"/>
        </pc:sldMkLst>
        <pc:spChg chg="mod">
          <ac:chgData name="Jeff Edmonds" userId="a8785b683ef20e23" providerId="LiveId" clId="{5BA43E40-E480-478C-824B-CA04B941B0C5}" dt="2021-11-19T15:49:34.164" v="146" actId="20577"/>
          <ac:spMkLst>
            <pc:docMk/>
            <pc:sldMk cId="3387178044" sldId="1886"/>
            <ac:spMk id="18" creationId="{2052084C-9937-41E3-83F6-39F915DDFA09}"/>
          </ac:spMkLst>
        </pc:spChg>
        <pc:spChg chg="mod">
          <ac:chgData name="Jeff Edmonds" userId="a8785b683ef20e23" providerId="LiveId" clId="{5BA43E40-E480-478C-824B-CA04B941B0C5}" dt="2021-11-19T15:49:17.121" v="144" actId="1076"/>
          <ac:spMkLst>
            <pc:docMk/>
            <pc:sldMk cId="3387178044" sldId="1886"/>
            <ac:spMk id="25" creationId="{AF321EF0-85B2-40D1-8481-192394C6B29D}"/>
          </ac:spMkLst>
        </pc:spChg>
      </pc:sldChg>
      <pc:sldChg chg="modAnim">
        <pc:chgData name="Jeff Edmonds" userId="a8785b683ef20e23" providerId="LiveId" clId="{5BA43E40-E480-478C-824B-CA04B941B0C5}" dt="2021-11-27T15:45:49.133" v="500"/>
        <pc:sldMkLst>
          <pc:docMk/>
          <pc:sldMk cId="2929775234" sldId="2754"/>
        </pc:sldMkLst>
      </pc:sldChg>
      <pc:sldChg chg="delSp modSp mod delAnim modAnim">
        <pc:chgData name="Jeff Edmonds" userId="a8785b683ef20e23" providerId="LiveId" clId="{5BA43E40-E480-478C-824B-CA04B941B0C5}" dt="2021-11-27T15:45:37.824" v="499" actId="478"/>
        <pc:sldMkLst>
          <pc:docMk/>
          <pc:sldMk cId="957299579" sldId="2768"/>
        </pc:sldMkLst>
        <pc:spChg chg="del">
          <ac:chgData name="Jeff Edmonds" userId="a8785b683ef20e23" providerId="LiveId" clId="{5BA43E40-E480-478C-824B-CA04B941B0C5}" dt="2021-11-27T15:44:30.311" v="496" actId="478"/>
          <ac:spMkLst>
            <pc:docMk/>
            <pc:sldMk cId="957299579" sldId="2768"/>
            <ac:spMk id="12" creationId="{F40E6DBA-5611-4778-8382-BCC42E6F8FFC}"/>
          </ac:spMkLst>
        </pc:spChg>
        <pc:spChg chg="del mod">
          <ac:chgData name="Jeff Edmonds" userId="a8785b683ef20e23" providerId="LiveId" clId="{5BA43E40-E480-478C-824B-CA04B941B0C5}" dt="2021-11-27T15:44:28.877" v="495" actId="478"/>
          <ac:spMkLst>
            <pc:docMk/>
            <pc:sldMk cId="957299579" sldId="2768"/>
            <ac:spMk id="13" creationId="{F518F23F-9A1E-47F4-AAE3-7294FB4CC487}"/>
          </ac:spMkLst>
        </pc:spChg>
        <pc:spChg chg="del">
          <ac:chgData name="Jeff Edmonds" userId="a8785b683ef20e23" providerId="LiveId" clId="{5BA43E40-E480-478C-824B-CA04B941B0C5}" dt="2021-11-27T15:44:32.791" v="497" actId="478"/>
          <ac:spMkLst>
            <pc:docMk/>
            <pc:sldMk cId="957299579" sldId="2768"/>
            <ac:spMk id="14" creationId="{9D9877D6-7698-45B1-AB1D-EE7E7580B4BE}"/>
          </ac:spMkLst>
        </pc:spChg>
        <pc:spChg chg="del">
          <ac:chgData name="Jeff Edmonds" userId="a8785b683ef20e23" providerId="LiveId" clId="{5BA43E40-E480-478C-824B-CA04B941B0C5}" dt="2021-11-27T15:45:37.824" v="499" actId="478"/>
          <ac:spMkLst>
            <pc:docMk/>
            <pc:sldMk cId="957299579" sldId="2768"/>
            <ac:spMk id="19" creationId="{09E14E17-F206-4464-B0A6-50A4FB6CF252}"/>
          </ac:spMkLst>
        </pc:spChg>
        <pc:spChg chg="del">
          <ac:chgData name="Jeff Edmonds" userId="a8785b683ef20e23" providerId="LiveId" clId="{5BA43E40-E480-478C-824B-CA04B941B0C5}" dt="2021-11-27T15:44:39.759" v="498" actId="478"/>
          <ac:spMkLst>
            <pc:docMk/>
            <pc:sldMk cId="957299579" sldId="2768"/>
            <ac:spMk id="23" creationId="{CE7C874A-DEB9-4592-B710-2B65E21D6F18}"/>
          </ac:spMkLst>
        </pc:spChg>
        <pc:spChg chg="del">
          <ac:chgData name="Jeff Edmonds" userId="a8785b683ef20e23" providerId="LiveId" clId="{5BA43E40-E480-478C-824B-CA04B941B0C5}" dt="2021-11-27T15:44:19.021" v="493" actId="478"/>
          <ac:spMkLst>
            <pc:docMk/>
            <pc:sldMk cId="957299579" sldId="2768"/>
            <ac:spMk id="39" creationId="{92E38E32-17B6-4ED7-A60E-483F6EEA6C21}"/>
          </ac:spMkLst>
        </pc:spChg>
        <pc:grpChg chg="del">
          <ac:chgData name="Jeff Edmonds" userId="a8785b683ef20e23" providerId="LiveId" clId="{5BA43E40-E480-478C-824B-CA04B941B0C5}" dt="2021-11-27T15:44:14.825" v="492" actId="478"/>
          <ac:grpSpMkLst>
            <pc:docMk/>
            <pc:sldMk cId="957299579" sldId="2768"/>
            <ac:grpSpMk id="15" creationId="{8FD5643F-F6B1-4373-83B6-B77EF6BB4601}"/>
          </ac:grpSpMkLst>
        </pc:grpChg>
      </pc:sldChg>
      <pc:sldChg chg="del">
        <pc:chgData name="Jeff Edmonds" userId="a8785b683ef20e23" providerId="LiveId" clId="{5BA43E40-E480-478C-824B-CA04B941B0C5}" dt="2021-11-27T15:43:01.164" v="490" actId="47"/>
        <pc:sldMkLst>
          <pc:docMk/>
          <pc:sldMk cId="1433873950" sldId="3066"/>
        </pc:sldMkLst>
      </pc:sldChg>
      <pc:sldChg chg="del">
        <pc:chgData name="Jeff Edmonds" userId="a8785b683ef20e23" providerId="LiveId" clId="{5BA43E40-E480-478C-824B-CA04B941B0C5}" dt="2021-11-27T15:43:10.076" v="491" actId="47"/>
        <pc:sldMkLst>
          <pc:docMk/>
          <pc:sldMk cId="3541277204" sldId="3067"/>
        </pc:sldMkLst>
      </pc:sldChg>
      <pc:sldChg chg="add">
        <pc:chgData name="Jeff Edmonds" userId="a8785b683ef20e23" providerId="LiveId" clId="{5BA43E40-E480-478C-824B-CA04B941B0C5}" dt="2021-11-27T15:42:50.944" v="489"/>
        <pc:sldMkLst>
          <pc:docMk/>
          <pc:sldMk cId="320304694" sldId="3068"/>
        </pc:sldMkLst>
      </pc:sldChg>
    </pc:docChg>
  </pc:docChgLst>
</pc:chgInfo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30.64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30.64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0 1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3T21:38:20.559"/>
    </inkml:context>
    <inkml:brush xml:id="br0">
      <inkml:brushProperty name="width" value="0.05" units="cm"/>
      <inkml:brushProperty name="height" value="0.05" units="cm"/>
      <inkml:brushProperty name="color" value="#E71224"/>
      <inkml:brushProperty name="ignorePressure" value="1"/>
    </inkml:brush>
  </inkml:definitions>
  <inkml:trace contextRef="#ctx0" brushRef="#br0">1 1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0639CA2-4441-4110-9F45-BD4A136C42C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CD6D1E-4C27-4822-9C36-D1811D02F67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CD6D1E-4C27-4822-9C36-D1811D02F67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88096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0974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23208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53886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7365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662164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455554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7875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483731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8104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11780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2925592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9923175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8BD8AD7-A01A-4981-B942-12F6105B1D80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39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E98811-A70B-4869-A835-8C1ED9AD2B37}" type="slidenum">
              <a:rPr lang="en-CA" altLang="en-US"/>
              <a:pPr algn="r" eaLnBrk="1" hangingPunct="1">
                <a:spcBef>
                  <a:spcPct val="0"/>
                </a:spcBef>
              </a:pPr>
              <a:t>41</a:t>
            </a:fld>
            <a:endParaRPr lang="en-CA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223537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E98811-A70B-4869-A835-8C1ED9AD2B37}" type="slidenum">
              <a:rPr lang="en-CA" altLang="en-US"/>
              <a:pPr algn="r" eaLnBrk="1" hangingPunct="1">
                <a:spcBef>
                  <a:spcPct val="0"/>
                </a:spcBef>
              </a:pPr>
              <a:t>42</a:t>
            </a:fld>
            <a:endParaRPr lang="en-CA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145528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E98811-A70B-4869-A835-8C1ED9AD2B37}" type="slidenum">
              <a:rPr lang="en-CA" altLang="en-US"/>
              <a:pPr algn="r" eaLnBrk="1" hangingPunct="1">
                <a:spcBef>
                  <a:spcPct val="0"/>
                </a:spcBef>
              </a:pPr>
              <a:t>43</a:t>
            </a:fld>
            <a:endParaRPr lang="en-CA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D9911F2-6EAA-4727-AE6C-C957DB1078CF}" type="slidenum">
              <a:rPr lang="en-CA" altLang="en-US"/>
              <a:pPr algn="r" eaLnBrk="1" hangingPunct="1">
                <a:spcBef>
                  <a:spcPct val="0"/>
                </a:spcBef>
              </a:pPr>
              <a:t>44</a:t>
            </a:fld>
            <a:endParaRPr lang="en-CA" altLang="en-US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D9911F2-6EAA-4727-AE6C-C957DB1078CF}" type="slidenum">
              <a:rPr lang="en-CA" altLang="en-US"/>
              <a:pPr algn="r" eaLnBrk="1" hangingPunct="1">
                <a:spcBef>
                  <a:spcPct val="0"/>
                </a:spcBef>
              </a:pPr>
              <a:t>45</a:t>
            </a:fld>
            <a:endParaRPr lang="en-CA" altLang="en-US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67637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681460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46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555455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47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369218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48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301509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49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52091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50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49719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51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36271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52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17852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53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9566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54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27900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55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15146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496780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56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430835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D78E17-81B3-4E3E-9780-B74DD1B1358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BE6EC66-E2B1-423F-88E8-B2200D16D4F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3066BA-8B31-49AE-8E3D-CD412C90B318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382028-B992-4A8B-A168-430C9152797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B41B3BD-EC54-4BEB-A6FD-C2327C277B8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3864E1-1519-4E77-98EE-FAD34C497CE4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BE9A866-71BE-45A5-94EE-83070093F10D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B41B23-09C8-4333-B348-E07FB30EFBE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6761799-551C-4247-B06C-822B4B08FFF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491A96-E842-4247-9B33-983A0D11A54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6351966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894848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8B3CA1-1791-48B1-914E-0BCBEDF35FF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35365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466353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CA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741924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411717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089353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0164710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729314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98378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03233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 txBox="1">
            <a:spLocks noGrp="1"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7491A96-E842-4247-9B33-983A0D11A54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3640694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0982378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527048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6891463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136505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481636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6399542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1389430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1843389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7192900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131657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6499345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31662633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9114653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053669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003200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970836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249344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047421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4507007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23128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132562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557652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664626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25274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883060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069D8C-3095-4804-889C-41D256C97096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303462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104892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650133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555782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191607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0160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4AF04E-C931-40ED-9E22-86582E949CF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4183987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id="{A20418FE-4329-4C1D-88BA-7BA84F4501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609324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id="{A20418FE-4329-4C1D-88BA-7BA84F4501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80197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id="{A20418FE-4329-4C1D-88BA-7BA84F4501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189640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249690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105783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586241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65791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5475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1CF40F-C7A1-4C64-B2EC-62D8689F75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5720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6581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6C7FF5-D363-4AF6-9845-ED930C674CE9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39582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15778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DAEE11-316E-4391-9BF9-6D1D5FA1617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42000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6715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1B620-B587-4034-A0C1-986328672BD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67267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5C5BC6-4161-4620-B809-8AA02605619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978035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D68104-DD30-4AAA-BB23-6C787FD4F0D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7063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77FDD1-D3ED-4B19-90B8-956AE4C45012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71709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262B1E-F8EA-4D7A-B56C-2FE9A9B4C68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28183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CB87ED-8FCD-455E-BA00-48A3B7E17ABB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18553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011555-9DD2-4E0A-ADC2-9690305BB37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77101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747782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31831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093986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828451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43769320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BEB057-D648-4063-9DB6-3F06BD4604BE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22543450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AED877-2510-4A5B-82CC-CDF073B0A5CE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95923251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BFC7AB-DCC6-4D0E-B6B7-03E7E3E51588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615201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6FF4CF-2EC9-40B3-9FED-AC18FCB12809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7188089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BF5E36-EECF-4C0A-B572-A1E1325577F3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7320932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D84232-9802-45C3-BE4C-0EDE6DA61DF0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5887637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DB8496-A104-49FE-9998-39C5CFBC5D7D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9358407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DF4AA3-F8A7-41E6-B23D-6D222230DF50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893768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BCAA46-B008-494D-BC9B-3BFF74F0F9CC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70876020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503E62-EADB-4C9E-8287-557F25666976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50061613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31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D7BA61-D68E-438C-89B4-617677FECF2E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92899976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8F3AFB3-81B6-4DB3-A8E8-6EE130C9DA67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3150441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07E630-F10C-42AF-A8AE-E90637828FBE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9622251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8A0B952-309D-4615-BB25-86FB6ECACB41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5229640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6D5902-B2B3-4336-AC88-AAA3AB148E30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25676425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EB7DE0D-0F9D-434A-B416-0745F6699870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99345102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F8D5A7F-99CE-4ECB-A9AA-9873C4547AA4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8575958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963665-939F-4305-8944-CA33E5785F40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8249161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1367AC4-AD64-4B76-B625-D2A4C009C2D1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5771662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6FC55F-3AE1-4AD9-9A53-CCD2A7BD4EA6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9421054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90EBE3-E8D5-4AE4-96EF-75E2AD5BACEF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78015669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31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A67245-10B0-4774-A5A8-7E94C642E23D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2083549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0295238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44634418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468888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69155679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75789786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6015219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67827883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34049829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8162217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45545326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54554773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64343682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82476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68468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23095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25915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6079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10699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theme" Target="../theme/theme7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732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932DF23-BE18-4413-B279-3232460A20E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C94CA0-D983-46A0-AAF3-B8D13791BC82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98347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9095095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>
              <a:defRPr/>
            </a:pPr>
            <a:fld id="{5D3DD977-0624-4D22-B5FD-7255754A7658}" type="datetime1">
              <a:rPr lang="en-US"/>
              <a:pPr>
                <a:defRPr/>
              </a:pPr>
              <a:t>8/2/2022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72201192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solidFill>
                  <a:schemeClr val="folHlink"/>
                </a:solidFill>
                <a:effectLst/>
                <a:cs typeface="+mn-cs"/>
              </a:defRPr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BCA6842-D50D-4A22-BE27-BE39F21A9E9D}" type="datetime1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99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0" hangingPunct="0">
              <a:defRPr sz="1200">
                <a:solidFill>
                  <a:schemeClr val="folHlink"/>
                </a:solidFill>
                <a:effectLst/>
                <a:latin typeface="Arial" pitchFamily="34" charset="0"/>
                <a:cs typeface="+mn-cs"/>
              </a:defRPr>
            </a:lvl1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99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06827707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57498156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  <p:sldLayoutId id="2147483774" r:id="rId9"/>
    <p:sldLayoutId id="2147483775" r:id="rId10"/>
    <p:sldLayoutId id="2147483776" r:id="rId11"/>
    <p:sldLayoutId id="2147483777" r:id="rId12"/>
    <p:sldLayoutId id="2147483778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9820761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3" r:id="rId4"/>
    <p:sldLayoutId id="2147483784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13" Type="http://schemas.openxmlformats.org/officeDocument/2006/relationships/slide" Target="slide57.xml"/><Relationship Id="rId3" Type="http://schemas.openxmlformats.org/officeDocument/2006/relationships/notesSlide" Target="../notesSlides/notesSlide1.xml"/><Relationship Id="rId7" Type="http://schemas.openxmlformats.org/officeDocument/2006/relationships/slide" Target="slide4.xml"/><Relationship Id="rId12" Type="http://schemas.openxmlformats.org/officeDocument/2006/relationships/slide" Target="slide34.xml"/><Relationship Id="rId17" Type="http://schemas.openxmlformats.org/officeDocument/2006/relationships/slide" Target="slide152.xml"/><Relationship Id="rId2" Type="http://schemas.openxmlformats.org/officeDocument/2006/relationships/slideLayout" Target="../slideLayouts/slideLayout1.xml"/><Relationship Id="rId16" Type="http://schemas.openxmlformats.org/officeDocument/2006/relationships/slide" Target="slide148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11" Type="http://schemas.openxmlformats.org/officeDocument/2006/relationships/slide" Target="slide25.xml"/><Relationship Id="rId5" Type="http://schemas.openxmlformats.org/officeDocument/2006/relationships/image" Target="../media/image1.wmf"/><Relationship Id="rId15" Type="http://schemas.openxmlformats.org/officeDocument/2006/relationships/slide" Target="slide100.xml"/><Relationship Id="rId10" Type="http://schemas.openxmlformats.org/officeDocument/2006/relationships/slide" Target="slide53.xml"/><Relationship Id="rId4" Type="http://schemas.openxmlformats.org/officeDocument/2006/relationships/oleObject" Target="../embeddings/oleObject1.bin"/><Relationship Id="rId9" Type="http://schemas.openxmlformats.org/officeDocument/2006/relationships/slide" Target="slide21.xml"/><Relationship Id="rId14" Type="http://schemas.openxmlformats.org/officeDocument/2006/relationships/slide" Target="slide6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gif"/><Relationship Id="rId1" Type="http://schemas.openxmlformats.org/officeDocument/2006/relationships/slideLayout" Target="../slideLayouts/slideLayout2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0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0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5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0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0.gif"/><Relationship Id="rId5" Type="http://schemas.openxmlformats.org/officeDocument/2006/relationships/image" Target="../media/image42.jpeg"/><Relationship Id="rId4" Type="http://schemas.openxmlformats.org/officeDocument/2006/relationships/image" Target="../media/image9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0.gif"/><Relationship Id="rId5" Type="http://schemas.openxmlformats.org/officeDocument/2006/relationships/image" Target="../media/image42.jpeg"/><Relationship Id="rId4" Type="http://schemas.openxmlformats.org/officeDocument/2006/relationships/image" Target="../media/image9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0.gif"/><Relationship Id="rId5" Type="http://schemas.openxmlformats.org/officeDocument/2006/relationships/image" Target="../media/image42.jpeg"/><Relationship Id="rId4" Type="http://schemas.openxmlformats.org/officeDocument/2006/relationships/image" Target="../media/image9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5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gif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5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4.jpe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5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0.gif"/><Relationship Id="rId4" Type="http://schemas.openxmlformats.org/officeDocument/2006/relationships/image" Target="../media/image42.jpe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5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5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.wmf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5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5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gif"/><Relationship Id="rId1" Type="http://schemas.openxmlformats.org/officeDocument/2006/relationships/slideLayout" Target="../slideLayouts/slideLayout2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5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.wmf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0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.wmf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0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0.gif"/><Relationship Id="rId4" Type="http://schemas.openxmlformats.org/officeDocument/2006/relationships/image" Target="../media/image4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50.jpe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0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53.jpeg"/><Relationship Id="rId4" Type="http://schemas.openxmlformats.org/officeDocument/2006/relationships/image" Target="../media/image52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8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54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1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43.jpe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55.gif"/><Relationship Id="rId4" Type="http://schemas.openxmlformats.org/officeDocument/2006/relationships/image" Target="../media/image43.jpe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4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1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1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40.gif"/><Relationship Id="rId4" Type="http://schemas.openxmlformats.org/officeDocument/2006/relationships/image" Target="../media/image49.jpeg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33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5.png"/><Relationship Id="rId4" Type="http://schemas.openxmlformats.org/officeDocument/2006/relationships/image" Target="../media/image6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5.png"/><Relationship Id="rId4" Type="http://schemas.openxmlformats.org/officeDocument/2006/relationships/image" Target="../media/image6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5.png"/><Relationship Id="rId4" Type="http://schemas.openxmlformats.org/officeDocument/2006/relationships/image" Target="../media/image6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5.png"/><Relationship Id="rId4" Type="http://schemas.openxmlformats.org/officeDocument/2006/relationships/image" Target="../media/image6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5.png"/><Relationship Id="rId4" Type="http://schemas.openxmlformats.org/officeDocument/2006/relationships/image" Target="../media/image6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2.png"/><Relationship Id="rId5" Type="http://schemas.openxmlformats.org/officeDocument/2006/relationships/image" Target="../media/image24.wmf"/><Relationship Id="rId4" Type="http://schemas.openxmlformats.org/officeDocument/2006/relationships/oleObject" Target="../embeddings/oleObject2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2.png"/><Relationship Id="rId5" Type="http://schemas.openxmlformats.org/officeDocument/2006/relationships/image" Target="../media/image24.wmf"/><Relationship Id="rId4" Type="http://schemas.openxmlformats.org/officeDocument/2006/relationships/oleObject" Target="../embeddings/oleObject3.bin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6.png"/><Relationship Id="rId4" Type="http://schemas.openxmlformats.org/officeDocument/2006/relationships/image" Target="../media/image25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1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Relationship Id="rId6" Type="http://schemas.openxmlformats.org/officeDocument/2006/relationships/customXml" Target="../ink/ink2.xml"/><Relationship Id="rId5" Type="http://schemas.openxmlformats.org/officeDocument/2006/relationships/image" Target="../media/image380.png"/><Relationship Id="rId4" Type="http://schemas.openxmlformats.org/officeDocument/2006/relationships/customXml" Target="../ink/ink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/Relationships>
</file>

<file path=ppt/slides/_rels/slide70.xml.rels><?xml version="1.0" encoding="UTF-8" standalone="yes"?>
<Relationships xmlns="http://schemas.openxmlformats.org/package/2006/relationships"><Relationship Id="rId7" Type="http://schemas.openxmlformats.org/officeDocument/2006/relationships/image" Target="../media/image9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0.xml"/><Relationship Id="rId6" Type="http://schemas.openxmlformats.org/officeDocument/2006/relationships/customXml" Target="../ink/ink4.xml"/><Relationship Id="rId5" Type="http://schemas.openxmlformats.org/officeDocument/2006/relationships/image" Target="../media/image38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7.jpeg"/><Relationship Id="rId4" Type="http://schemas.openxmlformats.org/officeDocument/2006/relationships/image" Target="../media/image9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7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customXml" Target="../ink/ink9.xml"/><Relationship Id="rId1" Type="http://schemas.openxmlformats.org/officeDocument/2006/relationships/slideLayout" Target="../slideLayouts/slideLayout20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0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0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0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0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0.xml"/><Relationship Id="rId5" Type="http://schemas.openxmlformats.org/officeDocument/2006/relationships/image" Target="../media/image31.png"/><Relationship Id="rId4" Type="http://schemas.openxmlformats.org/officeDocument/2006/relationships/image" Target="../media/image9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0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0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0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34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0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35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0.xml"/><Relationship Id="rId5" Type="http://schemas.openxmlformats.org/officeDocument/2006/relationships/image" Target="../media/image10.jpeg"/><Relationship Id="rId4" Type="http://schemas.openxmlformats.org/officeDocument/2006/relationships/image" Target="../media/image9.pn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0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9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3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272212" cy="990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5943600" y="5552188"/>
            <a:ext cx="3325552" cy="107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  <a:t>Many Courses</a:t>
            </a:r>
            <a:br>
              <a:rPr lang="en-US" altLang="en-US" sz="2400" b="1" dirty="0">
                <a:solidFill>
                  <a:schemeClr val="accent2"/>
                </a:solidFill>
                <a:latin typeface="Comic Sans MS" pitchFamily="66" charset="0"/>
              </a:rPr>
            </a:br>
            <a: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  <a:t>Math1090,EECS2001,</a:t>
            </a:r>
            <a:b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</a:br>
            <a:r>
              <a:rPr lang="en-US" altLang="en-US" sz="2000" b="1" dirty="0">
                <a:solidFill>
                  <a:schemeClr val="accent2"/>
                </a:solidFill>
                <a:latin typeface="Comic Sans MS" pitchFamily="66" charset="0"/>
              </a:rPr>
              <a:t>3101,6111</a:t>
            </a:r>
            <a:endParaRPr lang="en-US" altLang="en-US" sz="2000" dirty="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6984"/>
            <a:ext cx="2579182" cy="461659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5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10" y="2042874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2579182" y="1433929"/>
            <a:ext cx="4354077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7" action="ppaction://hlinksldjump"/>
              </a:rPr>
              <a:t>Computable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 err="1">
                <a:hlinkClick r:id="rId8" action="ppaction://hlinksldjump"/>
              </a:rPr>
              <a:t>Uncomputable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9" action="ppaction://hlinksldjump"/>
              </a:rPr>
              <a:t>Table Lookup and TM</a:t>
            </a:r>
            <a:r>
              <a:rPr lang="en-CA" altLang="en-US" sz="2400" dirty="0">
                <a:hlinkClick r:id="rId10" action="ppaction://hlinksldjump"/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1" action="ppaction://hlinksldjump"/>
              </a:rPr>
              <a:t>Probabilistic Algorithms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hlinkClick r:id="rId12" action="ppaction://hlinksldjump"/>
              </a:rPr>
              <a:t>Time Complexity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3" action="ppaction://hlinksldjump"/>
              </a:rPr>
              <a:t>Classifying Functions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4" action="ppaction://hlinksldjump"/>
              </a:rPr>
              <a:t>Coding Phase vs Execution Phase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hlinkClick r:id="rId15" action="ppaction://hlinksldjump"/>
              </a:rPr>
              <a:t>Compiling Java to TM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latin typeface="+mj-lt"/>
                <a:hlinkClick r:id="rId16" action="ppaction://hlinksldjump"/>
              </a:rPr>
              <a:t>Universal TM</a:t>
            </a:r>
            <a:endParaRPr lang="en-US" altLang="en-US" sz="2400" dirty="0">
              <a:latin typeface="+mj-lt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hlinkClick r:id="rId17" action="ppaction://hlinksldjump"/>
              </a:rPr>
              <a:t>Hugely Expressive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D7A897EB-3F6F-48B0-8AFA-3DE10F0D797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152400"/>
            <a:ext cx="7772400" cy="7458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000" kern="0"/>
              <a:t>Logic for Computer Science</a:t>
            </a:r>
            <a:endParaRPr lang="en-US" altLang="en-US" sz="4000" kern="0" dirty="0"/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06705237-87A8-49AE-AEBD-0FBDC0A21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01913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Computing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46">
            <a:extLst>
              <a:ext uri="{FF2B5EF4-FFF2-40B4-BE49-F238E27FC236}">
                <a16:creationId xmlns:a16="http://schemas.microsoft.com/office/drawing/2014/main" id="{A1FF1877-BFA6-40C7-A06A-14AFEA408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2923" y="1143000"/>
            <a:ext cx="6335966" cy="914400"/>
          </a:xfrm>
          <a:prstGeom prst="wedgeRoundRectCallout">
            <a:avLst>
              <a:gd name="adj1" fmla="val -51559"/>
              <a:gd name="adj2" fmla="val 414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good 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49" name="AutoShape 58">
            <a:extLst>
              <a:ext uri="{FF2B5EF4-FFF2-40B4-BE49-F238E27FC236}">
                <a16:creationId xmlns:a16="http://schemas.microsoft.com/office/drawing/2014/main" id="{C55281E9-F5DC-4265-B80D-7E218D5D4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111" y="2133600"/>
            <a:ext cx="6972480" cy="1326418"/>
          </a:xfrm>
          <a:prstGeom prst="wedgeRoundRectCallout">
            <a:avLst>
              <a:gd name="adj1" fmla="val 51197"/>
              <a:gd name="adj2" fmla="val -3487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false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at least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giving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as hard of a time as I can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 a worst-case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51" name="Rectangle 2">
            <a:extLst>
              <a:ext uri="{FF2B5EF4-FFF2-40B4-BE49-F238E27FC236}">
                <a16:creationId xmlns:a16="http://schemas.microsoft.com/office/drawing/2014/main" id="{22E02DBC-B8E4-4E13-AA6F-B5D8C1A0AA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51257C74-2205-469B-92E5-76A0742AE2DF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DE7878A-449A-4079-BB71-CC319C6D4D1B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710552AF-CDF5-4898-8A68-5102B7195778}"/>
              </a:ext>
            </a:extLst>
          </p:cNvPr>
          <p:cNvSpPr/>
          <p:nvPr/>
        </p:nvSpPr>
        <p:spPr>
          <a:xfrm>
            <a:off x="3276600" y="6477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5" name="Picture 5" descr="j0116172">
            <a:extLst>
              <a:ext uri="{FF2B5EF4-FFF2-40B4-BE49-F238E27FC236}">
                <a16:creationId xmlns:a16="http://schemas.microsoft.com/office/drawing/2014/main" id="{048A5B82-95E4-4AD0-8958-706C81890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" name="AutoShape 8">
            <a:extLst>
              <a:ext uri="{FF2B5EF4-FFF2-40B4-BE49-F238E27FC236}">
                <a16:creationId xmlns:a16="http://schemas.microsoft.com/office/drawing/2014/main" id="{A44DD38A-8F22-46F2-A41B-E9F565886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4211" y="3558211"/>
            <a:ext cx="4881563" cy="531813"/>
          </a:xfrm>
          <a:prstGeom prst="wedgeRectCallout">
            <a:avLst>
              <a:gd name="adj1" fmla="val -40194"/>
              <a:gd name="adj2" fmla="val 7425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wins 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relation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384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 animBg="1"/>
      <p:bldP spid="52" grpId="0" animBg="1"/>
      <p:bldP spid="52" grpId="1" animBg="1"/>
      <p:bldP spid="53" grpId="0" animBg="1"/>
      <p:bldP spid="53" grpId="1" animBg="1"/>
      <p:bldP spid="54" grpId="0" animBg="1"/>
      <p:bldP spid="56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pic>
        <p:nvPicPr>
          <p:cNvPr id="1056796" name="Picture 28" descr="animated-addon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0788" y="3352800"/>
            <a:ext cx="2970212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1" name="Group 25">
            <a:extLst>
              <a:ext uri="{FF2B5EF4-FFF2-40B4-BE49-F238E27FC236}">
                <a16:creationId xmlns:a16="http://schemas.microsoft.com/office/drawing/2014/main" id="{F44FE4E7-A3FE-4FAA-B501-11BA001799B2}"/>
              </a:ext>
            </a:extLst>
          </p:cNvPr>
          <p:cNvGrpSpPr>
            <a:grpSpLocks/>
          </p:cNvGrpSpPr>
          <p:nvPr/>
        </p:nvGrpSpPr>
        <p:grpSpPr bwMode="auto">
          <a:xfrm>
            <a:off x="1632494" y="2057400"/>
            <a:ext cx="1774486" cy="2038582"/>
            <a:chOff x="2" y="686"/>
            <a:chExt cx="2287" cy="2410"/>
          </a:xfrm>
        </p:grpSpPr>
        <p:pic>
          <p:nvPicPr>
            <p:cNvPr id="23" name="Picture 16" descr="Alan_Turing">
              <a:extLst>
                <a:ext uri="{FF2B5EF4-FFF2-40B4-BE49-F238E27FC236}">
                  <a16:creationId xmlns:a16="http://schemas.microsoft.com/office/drawing/2014/main" id="{C1B3864E-C326-4E9B-8CCC-1AA704DB71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822B27CB-77BA-4518-B985-536C5B2C4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26" name="AutoShape 38">
            <a:extLst>
              <a:ext uri="{FF2B5EF4-FFF2-40B4-BE49-F238E27FC236}">
                <a16:creationId xmlns:a16="http://schemas.microsoft.com/office/drawing/2014/main" id="{D3026B25-C08E-4893-BE0B-C5A553865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818" y="4191000"/>
            <a:ext cx="3142772" cy="1354217"/>
          </a:xfrm>
          <a:prstGeom prst="wedgeRoundRectCallout">
            <a:avLst>
              <a:gd name="adj1" fmla="val -23993"/>
              <a:gd name="adj2" fmla="val -62941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 am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going to define the first model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of computation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8" name="Text Box 20">
            <a:extLst>
              <a:ext uri="{FF2B5EF4-FFF2-40B4-BE49-F238E27FC236}">
                <a16:creationId xmlns:a16="http://schemas.microsoft.com/office/drawing/2014/main" id="{F77E3385-46EE-4436-90A7-AE948BBF6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560" y="5276671"/>
            <a:ext cx="323582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assumed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string</a:t>
            </a:r>
          </a:p>
        </p:txBody>
      </p:sp>
      <p:sp>
        <p:nvSpPr>
          <p:cNvPr id="31" name="Text Box 20">
            <a:extLst>
              <a:ext uri="{FF2B5EF4-FFF2-40B4-BE49-F238E27FC236}">
                <a16:creationId xmlns:a16="http://schemas.microsoft.com/office/drawing/2014/main" id="{036EF091-F157-485E-B528-1B8FF7DC8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9690" y="2794000"/>
            <a:ext cx="26671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Turing Machine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Text Box 20">
            <a:extLst>
              <a:ext uri="{FF2B5EF4-FFF2-40B4-BE49-F238E27FC236}">
                <a16:creationId xmlns:a16="http://schemas.microsoft.com/office/drawing/2014/main" id="{EB671DFD-3022-4444-B9AA-D01D1DFA0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639" y="2057400"/>
            <a:ext cx="365324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can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computed by</a:t>
            </a:r>
          </a:p>
        </p:txBody>
      </p:sp>
      <p:grpSp>
        <p:nvGrpSpPr>
          <p:cNvPr id="33" name="Group 18">
            <a:extLst>
              <a:ext uri="{FF2B5EF4-FFF2-40B4-BE49-F238E27FC236}">
                <a16:creationId xmlns:a16="http://schemas.microsoft.com/office/drawing/2014/main" id="{4D85A8D3-89E9-4F37-9D1C-B5C6DCCE9786}"/>
              </a:ext>
            </a:extLst>
          </p:cNvPr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34" name="Oval 22">
              <a:extLst>
                <a:ext uri="{FF2B5EF4-FFF2-40B4-BE49-F238E27FC236}">
                  <a16:creationId xmlns:a16="http://schemas.microsoft.com/office/drawing/2014/main" id="{A5C39089-3A01-47A6-8990-927BD1F46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 Box 23">
              <a:extLst>
                <a:ext uri="{FF2B5EF4-FFF2-40B4-BE49-F238E27FC236}">
                  <a16:creationId xmlns:a16="http://schemas.microsoft.com/office/drawing/2014/main" id="{57BBB896-F921-4B41-97F4-4728993A0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3BF4168-9061-469B-ACF2-50C21AEEA112}"/>
              </a:ext>
            </a:extLst>
          </p:cNvPr>
          <p:cNvGrpSpPr/>
          <p:nvPr/>
        </p:nvGrpSpPr>
        <p:grpSpPr>
          <a:xfrm>
            <a:off x="747486" y="624114"/>
            <a:ext cx="4027716" cy="465295"/>
            <a:chOff x="747486" y="624114"/>
            <a:chExt cx="4027716" cy="465295"/>
          </a:xfrm>
        </p:grpSpPr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2864AA15-0BE6-473C-B405-6F0F42092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270" y="625847"/>
              <a:ext cx="6463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4D1CF375-C202-44E4-B787-B7C47197B0AE}"/>
                </a:ext>
              </a:extLst>
            </p:cNvPr>
            <p:cNvGrpSpPr/>
            <p:nvPr/>
          </p:nvGrpSpPr>
          <p:grpSpPr>
            <a:xfrm>
              <a:off x="747486" y="624114"/>
              <a:ext cx="4027716" cy="465295"/>
              <a:chOff x="747486" y="624114"/>
              <a:chExt cx="4027716" cy="465295"/>
            </a:xfrm>
          </p:grpSpPr>
          <p:sp>
            <p:nvSpPr>
              <p:cNvPr id="39" name="Text Box 74">
                <a:extLst>
                  <a:ext uri="{FF2B5EF4-FFF2-40B4-BE49-F238E27FC236}">
                    <a16:creationId xmlns:a16="http://schemas.microsoft.com/office/drawing/2014/main" id="{4EC8C6A7-E53E-4502-94B8-A5895136BB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7486" y="627744"/>
                <a:ext cx="35298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Text Box 74">
                <a:extLst>
                  <a:ext uri="{FF2B5EF4-FFF2-40B4-BE49-F238E27FC236}">
                    <a16:creationId xmlns:a16="http://schemas.microsoft.com/office/drawing/2014/main" id="{250C4194-2874-4769-A8A8-DBDDF275AE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12770" y="624114"/>
                <a:ext cx="326243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I, P(I)=M(I)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9344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6" grpId="0" animBg="1"/>
      <p:bldP spid="28" grpId="0"/>
      <p:bldP spid="31" grpId="0"/>
      <p:bldP spid="32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5" name="Group 25">
            <a:extLst>
              <a:ext uri="{FF2B5EF4-FFF2-40B4-BE49-F238E27FC236}">
                <a16:creationId xmlns:a16="http://schemas.microsoft.com/office/drawing/2014/main" id="{032CEDBB-0ABB-42F8-AB03-742AB5A79FD7}"/>
              </a:ext>
            </a:extLst>
          </p:cNvPr>
          <p:cNvGrpSpPr>
            <a:grpSpLocks/>
          </p:cNvGrpSpPr>
          <p:nvPr/>
        </p:nvGrpSpPr>
        <p:grpSpPr bwMode="auto">
          <a:xfrm>
            <a:off x="1632494" y="2057400"/>
            <a:ext cx="1774486" cy="2038582"/>
            <a:chOff x="2" y="686"/>
            <a:chExt cx="2287" cy="2410"/>
          </a:xfrm>
        </p:grpSpPr>
        <p:pic>
          <p:nvPicPr>
            <p:cNvPr id="16" name="Picture 16" descr="Alan_Turing">
              <a:extLst>
                <a:ext uri="{FF2B5EF4-FFF2-40B4-BE49-F238E27FC236}">
                  <a16:creationId xmlns:a16="http://schemas.microsoft.com/office/drawing/2014/main" id="{579A7AF9-B8F8-4E45-A221-DEF0CB8F6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ectangle 18">
              <a:extLst>
                <a:ext uri="{FF2B5EF4-FFF2-40B4-BE49-F238E27FC236}">
                  <a16:creationId xmlns:a16="http://schemas.microsoft.com/office/drawing/2014/main" id="{68B40F3E-690C-495F-B377-99D5ABDDF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13" name="Text Box 20">
            <a:extLst>
              <a:ext uri="{FF2B5EF4-FFF2-40B4-BE49-F238E27FC236}">
                <a16:creationId xmlns:a16="http://schemas.microsoft.com/office/drawing/2014/main" id="{3BEB41D2-97A1-4528-AA3C-7F0B6878C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2057400"/>
            <a:ext cx="241348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Equivalent via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compiler to: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7C4AF46-4236-4B6C-BE7F-C9EEE29E3B48}"/>
              </a:ext>
            </a:extLst>
          </p:cNvPr>
          <p:cNvGrpSpPr>
            <a:grpSpLocks/>
          </p:cNvGrpSpPr>
          <p:nvPr/>
        </p:nvGrpSpPr>
        <p:grpSpPr bwMode="auto">
          <a:xfrm>
            <a:off x="4735513" y="2892425"/>
            <a:ext cx="3036887" cy="2441575"/>
            <a:chOff x="4419600" y="2514600"/>
            <a:chExt cx="3036731" cy="2441575"/>
          </a:xfrm>
        </p:grpSpPr>
        <p:pic>
          <p:nvPicPr>
            <p:cNvPr id="20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A8A54543-2325-4A85-B912-08565DED8D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2706" y="2994025"/>
              <a:ext cx="2333625" cy="196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4C05616-22A5-429A-A777-0FFD58BFF1A5}"/>
                </a:ext>
              </a:extLst>
            </p:cNvPr>
            <p:cNvSpPr/>
            <p:nvPr/>
          </p:nvSpPr>
          <p:spPr>
            <a:xfrm>
              <a:off x="4419600" y="2514600"/>
              <a:ext cx="2362079" cy="46196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/>
                  <a:ea typeface="+mn-ea"/>
                  <a:cs typeface="+mn-cs"/>
                </a:rPr>
                <a:t>Java: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23" name="Text Box 74">
            <a:extLst>
              <a:ext uri="{FF2B5EF4-FFF2-40B4-BE49-F238E27FC236}">
                <a16:creationId xmlns:a16="http://schemas.microsoft.com/office/drawing/2014/main" id="{2BC59429-08B0-4A13-8121-20CFC6F1D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1000649"/>
            <a:ext cx="438132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P(I)=M(I) </a:t>
            </a:r>
          </a:p>
        </p:txBody>
      </p:sp>
      <p:grpSp>
        <p:nvGrpSpPr>
          <p:cNvPr id="28" name="Group 18">
            <a:extLst>
              <a:ext uri="{FF2B5EF4-FFF2-40B4-BE49-F238E27FC236}">
                <a16:creationId xmlns:a16="http://schemas.microsoft.com/office/drawing/2014/main" id="{0C0389B5-0DE1-4738-93A9-47AF84F94950}"/>
              </a:ext>
            </a:extLst>
          </p:cNvPr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0DB1ECC3-401B-4E40-96A7-DBDEFF5D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23">
              <a:extLst>
                <a:ext uri="{FF2B5EF4-FFF2-40B4-BE49-F238E27FC236}">
                  <a16:creationId xmlns:a16="http://schemas.microsoft.com/office/drawing/2014/main" id="{9A19CDE5-45C1-4595-A494-36216E48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57EB64B-762B-4FDE-AD04-2D1148E096C8}"/>
              </a:ext>
            </a:extLst>
          </p:cNvPr>
          <p:cNvGrpSpPr/>
          <p:nvPr/>
        </p:nvGrpSpPr>
        <p:grpSpPr>
          <a:xfrm>
            <a:off x="747486" y="624114"/>
            <a:ext cx="4027716" cy="465295"/>
            <a:chOff x="747486" y="624114"/>
            <a:chExt cx="4027716" cy="465295"/>
          </a:xfrm>
        </p:grpSpPr>
        <p:sp>
          <p:nvSpPr>
            <p:cNvPr id="31" name="Text Box 74">
              <a:extLst>
                <a:ext uri="{FF2B5EF4-FFF2-40B4-BE49-F238E27FC236}">
                  <a16:creationId xmlns:a16="http://schemas.microsoft.com/office/drawing/2014/main" id="{3B27A470-CF81-41E2-B60E-21CE0FD5B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270" y="625847"/>
              <a:ext cx="6463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11DF7F-CD6E-4142-8B4B-492A99185A5C}"/>
                </a:ext>
              </a:extLst>
            </p:cNvPr>
            <p:cNvGrpSpPr/>
            <p:nvPr/>
          </p:nvGrpSpPr>
          <p:grpSpPr>
            <a:xfrm>
              <a:off x="747486" y="624114"/>
              <a:ext cx="4027716" cy="465295"/>
              <a:chOff x="747486" y="624114"/>
              <a:chExt cx="4027716" cy="465295"/>
            </a:xfrm>
          </p:grpSpPr>
          <p:sp>
            <p:nvSpPr>
              <p:cNvPr id="33" name="Text Box 74">
                <a:extLst>
                  <a:ext uri="{FF2B5EF4-FFF2-40B4-BE49-F238E27FC236}">
                    <a16:creationId xmlns:a16="http://schemas.microsoft.com/office/drawing/2014/main" id="{8400957B-F06E-41F7-9637-0FE1BF38B1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7486" y="627744"/>
                <a:ext cx="35298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Text Box 74">
                <a:extLst>
                  <a:ext uri="{FF2B5EF4-FFF2-40B4-BE49-F238E27FC236}">
                    <a16:creationId xmlns:a16="http://schemas.microsoft.com/office/drawing/2014/main" id="{0CC59025-909B-4D40-A667-0CCCC92E72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12770" y="624114"/>
                <a:ext cx="326243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I, P(I)=M(I)</a:t>
                </a:r>
              </a:p>
            </p:txBody>
          </p:sp>
        </p:grpSp>
      </p:grpSp>
      <p:sp>
        <p:nvSpPr>
          <p:cNvPr id="22" name="Text Box 14">
            <a:extLst>
              <a:ext uri="{FF2B5EF4-FFF2-40B4-BE49-F238E27FC236}">
                <a16:creationId xmlns:a16="http://schemas.microsoft.com/office/drawing/2014/main" id="{DA312527-0BC2-4F5B-B005-BAF95FC11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999" y="5657671"/>
            <a:ext cx="8094605" cy="1200329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 boy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 it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 girl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 it better.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 Turing Machine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 it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Java program can simulate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 Java program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 it,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Turing Machine can simulate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it.</a:t>
            </a:r>
          </a:p>
        </p:txBody>
      </p:sp>
    </p:spTree>
    <p:extLst>
      <p:ext uri="{BB962C8B-B14F-4D97-AF65-F5344CB8AC3E}">
        <p14:creationId xmlns:p14="http://schemas.microsoft.com/office/powerpoint/2010/main" val="196823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8" name="Group 18">
            <a:extLst>
              <a:ext uri="{FF2B5EF4-FFF2-40B4-BE49-F238E27FC236}">
                <a16:creationId xmlns:a16="http://schemas.microsoft.com/office/drawing/2014/main" id="{0C0389B5-0DE1-4738-93A9-47AF84F94950}"/>
              </a:ext>
            </a:extLst>
          </p:cNvPr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0DB1ECC3-401B-4E40-96A7-DBDEFF5D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23">
              <a:extLst>
                <a:ext uri="{FF2B5EF4-FFF2-40B4-BE49-F238E27FC236}">
                  <a16:creationId xmlns:a16="http://schemas.microsoft.com/office/drawing/2014/main" id="{9A19CDE5-45C1-4595-A494-36216E48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0" name="Text Box 74">
            <a:extLst>
              <a:ext uri="{FF2B5EF4-FFF2-40B4-BE49-F238E27FC236}">
                <a16:creationId xmlns:a16="http://schemas.microsoft.com/office/drawing/2014/main" id="{6A3CA366-B323-43AF-B61D-F249ED2F2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997019"/>
            <a:ext cx="77360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t,   P(I)=M(I)     &amp; Time(M,I)=t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F21353E-E4E0-49C3-9C68-17759D4C6A58}"/>
              </a:ext>
            </a:extLst>
          </p:cNvPr>
          <p:cNvGrpSpPr/>
          <p:nvPr/>
        </p:nvGrpSpPr>
        <p:grpSpPr>
          <a:xfrm>
            <a:off x="1808239" y="3070771"/>
            <a:ext cx="2269211" cy="2338686"/>
            <a:chOff x="6730867" y="4495800"/>
            <a:chExt cx="2269211" cy="233868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85A21AE-C876-4B1D-BAF0-3D822594C8F6}"/>
                </a:ext>
              </a:extLst>
            </p:cNvPr>
            <p:cNvGrpSpPr/>
            <p:nvPr/>
          </p:nvGrpSpPr>
          <p:grpSpPr>
            <a:xfrm>
              <a:off x="6730867" y="5228700"/>
              <a:ext cx="2269211" cy="1605786"/>
              <a:chOff x="1424348" y="1966119"/>
              <a:chExt cx="2269211" cy="1605786"/>
            </a:xfrm>
          </p:grpSpPr>
          <p:pic>
            <p:nvPicPr>
              <p:cNvPr id="13" name="Picture 34" descr="Photo-042">
                <a:extLst>
                  <a:ext uri="{FF2B5EF4-FFF2-40B4-BE49-F238E27FC236}">
                    <a16:creationId xmlns:a16="http://schemas.microsoft.com/office/drawing/2014/main" id="{655FBC31-BE4A-4C16-BB96-0209E4D8C1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09" t="12960" r="1767" b="29374"/>
              <a:stretch/>
            </p:blipFill>
            <p:spPr bwMode="auto">
              <a:xfrm>
                <a:off x="1631692" y="1966119"/>
                <a:ext cx="1765078" cy="1573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" name="Rectangle 18">
                <a:extLst>
                  <a:ext uri="{FF2B5EF4-FFF2-40B4-BE49-F238E27FC236}">
                    <a16:creationId xmlns:a16="http://schemas.microsoft.com/office/drawing/2014/main" id="{1BE44ADA-1D68-43B9-B403-1D310A501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348" y="3171795"/>
                <a:ext cx="226921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Edmonds (1963)</a:t>
                </a:r>
              </a:p>
            </p:txBody>
          </p:sp>
        </p:grpSp>
        <p:sp>
          <p:nvSpPr>
            <p:cNvPr id="12" name="AutoShape 38">
              <a:extLst>
                <a:ext uri="{FF2B5EF4-FFF2-40B4-BE49-F238E27FC236}">
                  <a16:creationId xmlns:a16="http://schemas.microsoft.com/office/drawing/2014/main" id="{2973FE88-21FB-43F3-85FD-8203FC8BA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0" y="4495800"/>
              <a:ext cx="2057400" cy="838200"/>
            </a:xfrm>
            <a:prstGeom prst="wedgeRoundRectCallout">
              <a:avLst>
                <a:gd name="adj1" fmla="val -25071"/>
                <a:gd name="adj2" fmla="val 60898"/>
                <a:gd name="adj3" fmla="val 16667"/>
              </a:avLst>
            </a:prstGeom>
            <a:noFill/>
            <a:ln w="12700">
              <a:solidFill>
                <a:schemeClr val="accent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Running time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matters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.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DFBD88C-807C-45B7-BAD8-3D04396F8D64}"/>
              </a:ext>
            </a:extLst>
          </p:cNvPr>
          <p:cNvGrpSpPr>
            <a:grpSpLocks/>
          </p:cNvGrpSpPr>
          <p:nvPr/>
        </p:nvGrpSpPr>
        <p:grpSpPr bwMode="auto">
          <a:xfrm>
            <a:off x="4949607" y="2886962"/>
            <a:ext cx="3165692" cy="3488438"/>
            <a:chOff x="3916363" y="1830388"/>
            <a:chExt cx="4986337" cy="4926012"/>
          </a:xfrm>
        </p:grpSpPr>
        <p:grpSp>
          <p:nvGrpSpPr>
            <p:cNvPr id="21" name="Group 7">
              <a:extLst>
                <a:ext uri="{FF2B5EF4-FFF2-40B4-BE49-F238E27FC236}">
                  <a16:creationId xmlns:a16="http://schemas.microsoft.com/office/drawing/2014/main" id="{57A6745A-6E72-4B60-8EBA-77FE21EC43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6363" y="1830388"/>
              <a:ext cx="4986337" cy="4887912"/>
              <a:chOff x="2467" y="1153"/>
              <a:chExt cx="3141" cy="3079"/>
            </a:xfrm>
          </p:grpSpPr>
          <p:sp>
            <p:nvSpPr>
              <p:cNvPr id="25" name="Oval 8">
                <a:extLst>
                  <a:ext uri="{FF2B5EF4-FFF2-40B4-BE49-F238E27FC236}">
                    <a16:creationId xmlns:a16="http://schemas.microsoft.com/office/drawing/2014/main" id="{C34FE0F1-A023-4CEC-B162-7FB28E4C2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Text Box 9">
                <a:extLst>
                  <a:ext uri="{FF2B5EF4-FFF2-40B4-BE49-F238E27FC236}">
                    <a16:creationId xmlns:a16="http://schemas.microsoft.com/office/drawing/2014/main" id="{A40F9C91-5762-4E44-B36B-41FE990E73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6" y="1153"/>
                <a:ext cx="1124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00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</a:t>
                </a:r>
              </a:p>
            </p:txBody>
          </p:sp>
        </p:grpSp>
        <p:sp>
          <p:nvSpPr>
            <p:cNvPr id="19" name="Oval 3">
              <a:extLst>
                <a:ext uri="{FF2B5EF4-FFF2-40B4-BE49-F238E27FC236}">
                  <a16:creationId xmlns:a16="http://schemas.microsoft.com/office/drawing/2014/main" id="{6C0FC1FD-B045-4AC6-839B-CE5210E1B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416" y="4114800"/>
              <a:ext cx="2509424" cy="26416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Text Box 10">
              <a:extLst>
                <a:ext uri="{FF2B5EF4-FFF2-40B4-BE49-F238E27FC236}">
                  <a16:creationId xmlns:a16="http://schemas.microsoft.com/office/drawing/2014/main" id="{544B3F2A-03F8-4334-A630-875C4BD63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0649" y="4085252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  <p:sp>
        <p:nvSpPr>
          <p:cNvPr id="27" name="Text Box 74">
            <a:extLst>
              <a:ext uri="{FF2B5EF4-FFF2-40B4-BE49-F238E27FC236}">
                <a16:creationId xmlns:a16="http://schemas.microsoft.com/office/drawing/2014/main" id="{C95F785A-58E1-4D2A-833D-01273B523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625847"/>
            <a:ext cx="8016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&amp; 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896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077AED0-ACB5-4140-838F-13374AF9539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4" name="Text Box 74">
            <a:extLst>
              <a:ext uri="{FF2B5EF4-FFF2-40B4-BE49-F238E27FC236}">
                <a16:creationId xmlns:a16="http://schemas.microsoft.com/office/drawing/2014/main" id="{0FD9C60D-152B-43FE-9F71-EAE05871D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625847"/>
            <a:ext cx="8016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&amp; 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61DF1CD-1231-447B-8B63-FE6AE417030A}"/>
              </a:ext>
            </a:extLst>
          </p:cNvPr>
          <p:cNvGrpSpPr/>
          <p:nvPr/>
        </p:nvGrpSpPr>
        <p:grpSpPr>
          <a:xfrm>
            <a:off x="649472" y="517213"/>
            <a:ext cx="2616559" cy="556071"/>
            <a:chOff x="649472" y="517213"/>
            <a:chExt cx="2616559" cy="556071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61FBD576-4CB2-4D22-9573-BDC0AC07C8C2}"/>
                </a:ext>
              </a:extLst>
            </p:cNvPr>
            <p:cNvSpPr/>
            <p:nvPr/>
          </p:nvSpPr>
          <p:spPr>
            <a:xfrm>
              <a:off x="649472" y="644898"/>
              <a:ext cx="1331728" cy="428386"/>
            </a:xfrm>
            <a:prstGeom prst="ellipse">
              <a:avLst/>
            </a:prstGeom>
            <a:ln w="254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4D934889-CB33-4A00-AB64-9FCB1365E664}"/>
                </a:ext>
              </a:extLst>
            </p:cNvPr>
            <p:cNvSpPr/>
            <p:nvPr/>
          </p:nvSpPr>
          <p:spPr>
            <a:xfrm>
              <a:off x="1422400" y="517213"/>
              <a:ext cx="1843631" cy="251298"/>
            </a:xfrm>
            <a:custGeom>
              <a:avLst/>
              <a:gdLst>
                <a:gd name="connsiteX0" fmla="*/ 0 w 1756229"/>
                <a:gd name="connsiteY0" fmla="*/ 106901 h 252044"/>
                <a:gd name="connsiteX1" fmla="*/ 885371 w 1756229"/>
                <a:gd name="connsiteY1" fmla="*/ 5301 h 252044"/>
                <a:gd name="connsiteX2" fmla="*/ 1756229 w 1756229"/>
                <a:gd name="connsiteY2" fmla="*/ 252044 h 25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6229" h="252044">
                  <a:moveTo>
                    <a:pt x="0" y="106901"/>
                  </a:moveTo>
                  <a:cubicBezTo>
                    <a:pt x="296333" y="44006"/>
                    <a:pt x="592666" y="-18889"/>
                    <a:pt x="885371" y="5301"/>
                  </a:cubicBezTo>
                  <a:cubicBezTo>
                    <a:pt x="1178076" y="29491"/>
                    <a:pt x="1467152" y="140767"/>
                    <a:pt x="1756229" y="252044"/>
                  </a:cubicBezTo>
                </a:path>
              </a:pathLst>
            </a:custGeom>
            <a:noFill/>
            <a:ln w="25400">
              <a:solidFill>
                <a:srgbClr val="FF00FF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3035D52-576F-43FB-A64E-87BD03E34F35}"/>
              </a:ext>
            </a:extLst>
          </p:cNvPr>
          <p:cNvGrpSpPr/>
          <p:nvPr/>
        </p:nvGrpSpPr>
        <p:grpSpPr>
          <a:xfrm>
            <a:off x="3420675" y="509956"/>
            <a:ext cx="1393372" cy="550788"/>
            <a:chOff x="3178628" y="509956"/>
            <a:chExt cx="1393372" cy="55078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BE99CA1-C78D-4105-A437-4E3020072742}"/>
                </a:ext>
              </a:extLst>
            </p:cNvPr>
            <p:cNvSpPr/>
            <p:nvPr/>
          </p:nvSpPr>
          <p:spPr>
            <a:xfrm>
              <a:off x="3321914" y="632358"/>
              <a:ext cx="1250086" cy="428386"/>
            </a:xfrm>
            <a:prstGeom prst="ellipse">
              <a:avLst/>
            </a:prstGeom>
            <a:ln w="254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07C2F42-712B-40E1-B330-2634057DDB7E}"/>
                </a:ext>
              </a:extLst>
            </p:cNvPr>
            <p:cNvSpPr/>
            <p:nvPr/>
          </p:nvSpPr>
          <p:spPr>
            <a:xfrm flipH="1">
              <a:off x="3178628" y="509956"/>
              <a:ext cx="936171" cy="251298"/>
            </a:xfrm>
            <a:custGeom>
              <a:avLst/>
              <a:gdLst>
                <a:gd name="connsiteX0" fmla="*/ 0 w 1756229"/>
                <a:gd name="connsiteY0" fmla="*/ 106901 h 252044"/>
                <a:gd name="connsiteX1" fmla="*/ 885371 w 1756229"/>
                <a:gd name="connsiteY1" fmla="*/ 5301 h 252044"/>
                <a:gd name="connsiteX2" fmla="*/ 1756229 w 1756229"/>
                <a:gd name="connsiteY2" fmla="*/ 252044 h 25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56229" h="252044">
                  <a:moveTo>
                    <a:pt x="0" y="106901"/>
                  </a:moveTo>
                  <a:cubicBezTo>
                    <a:pt x="296333" y="44006"/>
                    <a:pt x="592666" y="-18889"/>
                    <a:pt x="885371" y="5301"/>
                  </a:cubicBezTo>
                  <a:cubicBezTo>
                    <a:pt x="1178076" y="29491"/>
                    <a:pt x="1467152" y="140767"/>
                    <a:pt x="1756229" y="252044"/>
                  </a:cubicBezTo>
                </a:path>
              </a:pathLst>
            </a:custGeom>
            <a:noFill/>
            <a:ln w="25400">
              <a:solidFill>
                <a:srgbClr val="FF00FF"/>
              </a:solidFill>
              <a:tailEnd type="arrow"/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" name="Text Box 74">
            <a:extLst>
              <a:ext uri="{FF2B5EF4-FFF2-40B4-BE49-F238E27FC236}">
                <a16:creationId xmlns:a16="http://schemas.microsoft.com/office/drawing/2014/main" id="{A9B2B0A3-22D1-4BBC-AB0F-AFC77E59F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997019"/>
            <a:ext cx="77360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t,   P(I)=M(I)     &amp; Time(M,I)=t</a:t>
            </a:r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22F10BC6-356B-475E-B15B-FCECF7656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97" y="1477123"/>
            <a:ext cx="5709981" cy="1236550"/>
          </a:xfrm>
          <a:prstGeom prst="wedgeRectCallout">
            <a:avLst>
              <a:gd name="adj1" fmla="val -55606"/>
              <a:gd name="adj2" fmla="val -3063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The key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is that the machine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must be fixed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during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Coding Phase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before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the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is known.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4" name="AutoShape 8">
            <a:extLst>
              <a:ext uri="{FF2B5EF4-FFF2-40B4-BE49-F238E27FC236}">
                <a16:creationId xmlns:a16="http://schemas.microsoft.com/office/drawing/2014/main" id="{6933D664-758E-498C-8BBD-F362A90E4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819" y="2802050"/>
            <a:ext cx="5709981" cy="1236550"/>
          </a:xfrm>
          <a:prstGeom prst="wedgeRectCallout">
            <a:avLst>
              <a:gd name="adj1" fmla="val -53572"/>
              <a:gd name="adj2" fmla="val -5058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but the running time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is determined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during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Execution Phase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after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the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is known.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581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4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C06E19-E7D8-4A70-AF2A-ED05E4AE410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Text Box 74">
            <a:extLst>
              <a:ext uri="{FF2B5EF4-FFF2-40B4-BE49-F238E27FC236}">
                <a16:creationId xmlns:a16="http://schemas.microsoft.com/office/drawing/2014/main" id="{77426DA8-7AF8-4A2C-BBA7-404BC34AB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74" y="2360235"/>
            <a:ext cx="8580426" cy="3354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Java Program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treats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whether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 binary or 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simulated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by TM.”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“The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TM takes the square of whatever time Java program takes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8CDD0DF9-F34E-4C38-94D3-ED742AF89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997019"/>
            <a:ext cx="77360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t,   P(I)=M(I)     &amp; Time(M,I)=t</a:t>
            </a:r>
          </a:p>
        </p:txBody>
      </p:sp>
      <p:sp>
        <p:nvSpPr>
          <p:cNvPr id="9" name="Text Box 74">
            <a:extLst>
              <a:ext uri="{FF2B5EF4-FFF2-40B4-BE49-F238E27FC236}">
                <a16:creationId xmlns:a16="http://schemas.microsoft.com/office/drawing/2014/main" id="{6087521B-C4C8-4D6B-99D5-80A2614D4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04" y="614829"/>
            <a:ext cx="4571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AD3829E5-9D3E-46C2-B53A-3679EA24A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82" y="997019"/>
            <a:ext cx="5693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39B1AD3-7032-418C-8CD5-78F243C95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625847"/>
            <a:ext cx="8016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&amp; 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061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B077AED0-ACB5-4140-838F-13374AF9539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4" name="Text Box 74">
            <a:extLst>
              <a:ext uri="{FF2B5EF4-FFF2-40B4-BE49-F238E27FC236}">
                <a16:creationId xmlns:a16="http://schemas.microsoft.com/office/drawing/2014/main" id="{0FD9C60D-152B-43FE-9F71-EAE05871D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625847"/>
            <a:ext cx="8016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&amp; 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A9B2B0A3-22D1-4BBC-AB0F-AFC77E59F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76" y="997019"/>
            <a:ext cx="77360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 t,   P(I)=M(I)     &amp; Time(M,I)=t</a:t>
            </a:r>
          </a:p>
        </p:txBody>
      </p:sp>
      <p:sp>
        <p:nvSpPr>
          <p:cNvPr id="15" name="Text Box 74">
            <a:extLst>
              <a:ext uri="{FF2B5EF4-FFF2-40B4-BE49-F238E27FC236}">
                <a16:creationId xmlns:a16="http://schemas.microsoft.com/office/drawing/2014/main" id="{11894697-47CC-4F10-B573-08C7F17EBE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59" y="2533917"/>
            <a:ext cx="25282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“01001010…”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CF2F290D-18E5-456D-A5A4-D85E9EE23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2" y="2531715"/>
            <a:ext cx="24018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“Hello World”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23AC8AD-2F94-407B-8665-D7508382B33B}"/>
              </a:ext>
            </a:extLst>
          </p:cNvPr>
          <p:cNvGrpSpPr/>
          <p:nvPr/>
        </p:nvGrpSpPr>
        <p:grpSpPr>
          <a:xfrm>
            <a:off x="3124200" y="2031622"/>
            <a:ext cx="1567633" cy="1335826"/>
            <a:chOff x="3124200" y="1629042"/>
            <a:chExt cx="1567633" cy="133582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AE060B6-7591-403D-8E1C-360ABD7F5AE5}"/>
                </a:ext>
              </a:extLst>
            </p:cNvPr>
            <p:cNvGrpSpPr/>
            <p:nvPr/>
          </p:nvGrpSpPr>
          <p:grpSpPr>
            <a:xfrm>
              <a:off x="3124200" y="1629042"/>
              <a:ext cx="1567633" cy="1335826"/>
              <a:chOff x="3423796" y="1629042"/>
              <a:chExt cx="1567633" cy="1335826"/>
            </a:xfrm>
          </p:grpSpPr>
          <p:pic>
            <p:nvPicPr>
              <p:cNvPr id="26" name="Picture 2" descr="Compilers | Stanford Online">
                <a:extLst>
                  <a:ext uri="{FF2B5EF4-FFF2-40B4-BE49-F238E27FC236}">
                    <a16:creationId xmlns:a16="http://schemas.microsoft.com/office/drawing/2014/main" id="{B334948A-308D-4BA5-8D79-C8FB30E2C6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3796" y="2082948"/>
                <a:ext cx="1567633" cy="8819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7" name="Arrow: Right 26">
                <a:extLst>
                  <a:ext uri="{FF2B5EF4-FFF2-40B4-BE49-F238E27FC236}">
                    <a16:creationId xmlns:a16="http://schemas.microsoft.com/office/drawing/2014/main" id="{422533BA-C4B2-4CDB-9210-AE5FF2343CDB}"/>
                  </a:ext>
                </a:extLst>
              </p:cNvPr>
              <p:cNvSpPr/>
              <p:nvPr/>
            </p:nvSpPr>
            <p:spPr>
              <a:xfrm>
                <a:off x="3869930" y="1629042"/>
                <a:ext cx="706924" cy="461665"/>
              </a:xfrm>
              <a:prstGeom prst="rightArrow">
                <a:avLst/>
              </a:prstGeom>
              <a:ln>
                <a:solidFill>
                  <a:srgbClr val="00FF00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5" name="Text Box 74">
              <a:extLst>
                <a:ext uri="{FF2B5EF4-FFF2-40B4-BE49-F238E27FC236}">
                  <a16:creationId xmlns:a16="http://schemas.microsoft.com/office/drawing/2014/main" id="{C18CA58E-1F80-489B-8498-CBB565A47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3091" y="2039712"/>
              <a:ext cx="3898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3FA95AA1-82EB-4F06-B419-9326D9A5E2BC}"/>
              </a:ext>
            </a:extLst>
          </p:cNvPr>
          <p:cNvSpPr/>
          <p:nvPr/>
        </p:nvSpPr>
        <p:spPr>
          <a:xfrm>
            <a:off x="1913224" y="564961"/>
            <a:ext cx="1860917" cy="99489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Text Box 74">
            <a:extLst>
              <a:ext uri="{FF2B5EF4-FFF2-40B4-BE49-F238E27FC236}">
                <a16:creationId xmlns:a16="http://schemas.microsoft.com/office/drawing/2014/main" id="{08F2D92D-3521-4009-8C95-FD0F6D70D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3522583"/>
            <a:ext cx="7741030" cy="1354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“Function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maps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to 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and the 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 treats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72EEE8C-9D38-4B42-8DA9-4AB557379C89}"/>
              </a:ext>
            </a:extLst>
          </p:cNvPr>
          <p:cNvSpPr/>
          <p:nvPr/>
        </p:nvSpPr>
        <p:spPr>
          <a:xfrm>
            <a:off x="4652366" y="580572"/>
            <a:ext cx="819094" cy="99489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Text Box 74">
            <a:extLst>
              <a:ext uri="{FF2B5EF4-FFF2-40B4-BE49-F238E27FC236}">
                <a16:creationId xmlns:a16="http://schemas.microsoft.com/office/drawing/2014/main" id="{9759E2CC-5C44-4775-B0AB-671F43C91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04" y="614829"/>
            <a:ext cx="4571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8DEE55F9-1218-4DAA-A8A9-E718E9B6F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582" y="997019"/>
            <a:ext cx="5693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Text Box 74">
            <a:extLst>
              <a:ext uri="{FF2B5EF4-FFF2-40B4-BE49-F238E27FC236}">
                <a16:creationId xmlns:a16="http://schemas.microsoft.com/office/drawing/2014/main" id="{38E06487-0001-4AEC-8AE6-E9726152C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496" y="1425407"/>
            <a:ext cx="17027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</a:p>
        </p:txBody>
      </p:sp>
      <p:sp>
        <p:nvSpPr>
          <p:cNvPr id="30" name="Text Box 74">
            <a:extLst>
              <a:ext uri="{FF2B5EF4-FFF2-40B4-BE49-F238E27FC236}">
                <a16:creationId xmlns:a16="http://schemas.microsoft.com/office/drawing/2014/main" id="{27D97F07-8106-4541-8C6D-9EED69E08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5175" y="1429418"/>
            <a:ext cx="14189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Text Box 74">
            <a:extLst>
              <a:ext uri="{FF2B5EF4-FFF2-40B4-BE49-F238E27FC236}">
                <a16:creationId xmlns:a16="http://schemas.microsoft.com/office/drawing/2014/main" id="{AF9AD26D-58FC-4FED-8F2D-CF51DE45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5312" y="1429888"/>
            <a:ext cx="43091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A2F09A39-E537-4FEA-BE03-2A780BD13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106" y="1411471"/>
            <a:ext cx="4748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290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28" grpId="0" animBg="1"/>
      <p:bldP spid="28" grpId="1" animBg="1"/>
      <p:bldP spid="18" grpId="0" animBg="1"/>
      <p:bldP spid="19" grpId="0"/>
      <p:bldP spid="30" grpId="0"/>
      <p:bldP spid="31" grpId="0"/>
      <p:bldP spid="3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124200" y="162904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Arrow: Right 2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1" name="Picture 2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92F6A7F-119E-4EE3-853A-4E71CE97E77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14" name="Text Box 74">
            <a:extLst>
              <a:ext uri="{FF2B5EF4-FFF2-40B4-BE49-F238E27FC236}">
                <a16:creationId xmlns:a16="http://schemas.microsoft.com/office/drawing/2014/main" id="{656A19BB-7987-472E-A92A-47EC36F3C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256" y="622517"/>
            <a:ext cx="10759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FA9C021-7D1D-4B78-9712-25820D30B11C}"/>
              </a:ext>
            </a:extLst>
          </p:cNvPr>
          <p:cNvGrpSpPr/>
          <p:nvPr/>
        </p:nvGrpSpPr>
        <p:grpSpPr>
          <a:xfrm>
            <a:off x="1371600" y="1211013"/>
            <a:ext cx="1631271" cy="1753855"/>
            <a:chOff x="1371600" y="1211013"/>
            <a:chExt cx="1631271" cy="1753855"/>
          </a:xfrm>
        </p:grpSpPr>
        <p:pic>
          <p:nvPicPr>
            <p:cNvPr id="1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D7751E9-74F8-4762-828D-48E4DA119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836E0CA-8AE3-4C1C-B664-D3C4A14065BE}"/>
                </a:ext>
              </a:extLst>
            </p:cNvPr>
            <p:cNvSpPr/>
            <p:nvPr/>
          </p:nvSpPr>
          <p:spPr>
            <a:xfrm>
              <a:off x="1964605" y="1211013"/>
              <a:ext cx="45878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C4F95C2-C963-4B26-B570-8E5A80FAF1F6}"/>
              </a:ext>
            </a:extLst>
          </p:cNvPr>
          <p:cNvGrpSpPr/>
          <p:nvPr/>
        </p:nvGrpSpPr>
        <p:grpSpPr>
          <a:xfrm>
            <a:off x="4800600" y="1201336"/>
            <a:ext cx="2056301" cy="1763532"/>
            <a:chOff x="4800600" y="1201336"/>
            <a:chExt cx="2056301" cy="1763532"/>
          </a:xfrm>
        </p:grpSpPr>
        <p:pic>
          <p:nvPicPr>
            <p:cNvPr id="12" name="Picture 28" descr="animated-addone">
              <a:extLst>
                <a:ext uri="{FF2B5EF4-FFF2-40B4-BE49-F238E27FC236}">
                  <a16:creationId xmlns:a16="http://schemas.microsoft.com/office/drawing/2014/main" id="{272548C5-65C5-4C98-A03E-BCF32DD6B66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09417D4-6954-4D15-B2EC-16D7787B76ED}"/>
                </a:ext>
              </a:extLst>
            </p:cNvPr>
            <p:cNvSpPr/>
            <p:nvPr/>
          </p:nvSpPr>
          <p:spPr>
            <a:xfrm>
              <a:off x="5637815" y="1201336"/>
              <a:ext cx="5613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3" name="AutoShape 8">
            <a:extLst>
              <a:ext uri="{FF2B5EF4-FFF2-40B4-BE49-F238E27FC236}">
                <a16:creationId xmlns:a16="http://schemas.microsoft.com/office/drawing/2014/main" id="{F1AEE3AD-7476-4D51-A5C1-64F3AB04D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97" y="3124200"/>
            <a:ext cx="5655403" cy="824920"/>
          </a:xfrm>
          <a:prstGeom prst="wedgeRectCallout">
            <a:avLst>
              <a:gd name="adj1" fmla="val -55606"/>
              <a:gd name="adj2" fmla="val -3063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This works just like the compiler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that translates Java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into Machine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code.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5158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4AAF49C-1B8A-41E4-B18D-15CF91271A4F}"/>
              </a:ext>
            </a:extLst>
          </p:cNvPr>
          <p:cNvGrpSpPr/>
          <p:nvPr/>
        </p:nvGrpSpPr>
        <p:grpSpPr>
          <a:xfrm>
            <a:off x="76200" y="587856"/>
            <a:ext cx="6401029" cy="477912"/>
            <a:chOff x="76200" y="587856"/>
            <a:chExt cx="6401029" cy="477912"/>
          </a:xfrm>
        </p:grpSpPr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D2FCE89E-8CCC-4185-951F-6B109BB3E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898" y="604103"/>
              <a:ext cx="59843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M(I)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3449CE05-A82D-4D8A-BC20-49B5867E6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" y="587856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124200" y="162904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Arrow: Right 2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21" name="Picture 2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92F6A7F-119E-4EE3-853A-4E71CE97E77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23" name="Text Box 74">
            <a:extLst>
              <a:ext uri="{FF2B5EF4-FFF2-40B4-BE49-F238E27FC236}">
                <a16:creationId xmlns:a16="http://schemas.microsoft.com/office/drawing/2014/main" id="{970B8774-5E33-4FD3-9D68-8C7C158FC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2910114"/>
            <a:ext cx="9010865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     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“The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the Java program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give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 answers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  given their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corresponding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inputs.”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the Java program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give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 answers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can be simulated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by TM.”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&quot;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simulated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by TM.”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656A19BB-7987-472E-A92A-47EC36F3C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256" y="622517"/>
            <a:ext cx="10759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FA9C021-7D1D-4B78-9712-25820D30B11C}"/>
              </a:ext>
            </a:extLst>
          </p:cNvPr>
          <p:cNvGrpSpPr/>
          <p:nvPr/>
        </p:nvGrpSpPr>
        <p:grpSpPr>
          <a:xfrm>
            <a:off x="1371600" y="1211013"/>
            <a:ext cx="1631271" cy="1753855"/>
            <a:chOff x="1371600" y="1211013"/>
            <a:chExt cx="1631271" cy="1753855"/>
          </a:xfrm>
        </p:grpSpPr>
        <p:pic>
          <p:nvPicPr>
            <p:cNvPr id="1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D7751E9-74F8-4762-828D-48E4DA119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836E0CA-8AE3-4C1C-B664-D3C4A14065BE}"/>
                </a:ext>
              </a:extLst>
            </p:cNvPr>
            <p:cNvSpPr/>
            <p:nvPr/>
          </p:nvSpPr>
          <p:spPr>
            <a:xfrm>
              <a:off x="1964605" y="1211013"/>
              <a:ext cx="45878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C4F95C2-C963-4B26-B570-8E5A80FAF1F6}"/>
              </a:ext>
            </a:extLst>
          </p:cNvPr>
          <p:cNvGrpSpPr/>
          <p:nvPr/>
        </p:nvGrpSpPr>
        <p:grpSpPr>
          <a:xfrm>
            <a:off x="4800600" y="1201336"/>
            <a:ext cx="2056301" cy="1763532"/>
            <a:chOff x="4800600" y="1201336"/>
            <a:chExt cx="2056301" cy="1763532"/>
          </a:xfrm>
        </p:grpSpPr>
        <p:pic>
          <p:nvPicPr>
            <p:cNvPr id="12" name="Picture 28" descr="animated-addone">
              <a:extLst>
                <a:ext uri="{FF2B5EF4-FFF2-40B4-BE49-F238E27FC236}">
                  <a16:creationId xmlns:a16="http://schemas.microsoft.com/office/drawing/2014/main" id="{272548C5-65C5-4C98-A03E-BCF32DD6B66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09417D4-6954-4D15-B2EC-16D7787B76ED}"/>
                </a:ext>
              </a:extLst>
            </p:cNvPr>
            <p:cNvSpPr/>
            <p:nvPr/>
          </p:nvSpPr>
          <p:spPr>
            <a:xfrm>
              <a:off x="5637815" y="1201336"/>
              <a:ext cx="5613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72BA4D4C-802A-45C2-89F5-793445EDBA75}"/>
              </a:ext>
            </a:extLst>
          </p:cNvPr>
          <p:cNvSpPr/>
          <p:nvPr/>
        </p:nvSpPr>
        <p:spPr>
          <a:xfrm>
            <a:off x="856174" y="6014227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Java program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FA11852-65A6-4A65-9469-C554D681EB2D}"/>
              </a:ext>
            </a:extLst>
          </p:cNvPr>
          <p:cNvSpPr/>
          <p:nvPr/>
        </p:nvSpPr>
        <p:spPr>
          <a:xfrm>
            <a:off x="264014" y="4687278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EF5C19A-5E87-45C8-9A8D-24F8EC7DDC6B}"/>
              </a:ext>
            </a:extLst>
          </p:cNvPr>
          <p:cNvSpPr/>
          <p:nvPr/>
        </p:nvSpPr>
        <p:spPr>
          <a:xfrm>
            <a:off x="29028" y="4719935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17CD0AF-4689-492A-9D01-EE3E89DB7F48}"/>
              </a:ext>
            </a:extLst>
          </p:cNvPr>
          <p:cNvSpPr/>
          <p:nvPr/>
        </p:nvSpPr>
        <p:spPr>
          <a:xfrm>
            <a:off x="29028" y="4687278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5E9EAFB-AC6A-4396-B9EF-AA3DC6017D26}"/>
              </a:ext>
            </a:extLst>
          </p:cNvPr>
          <p:cNvSpPr/>
          <p:nvPr/>
        </p:nvSpPr>
        <p:spPr>
          <a:xfrm>
            <a:off x="841127" y="5094847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simulated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F5CE2EA-B156-46D1-B90A-D5B51D946104}"/>
              </a:ext>
            </a:extLst>
          </p:cNvPr>
          <p:cNvSpPr/>
          <p:nvPr/>
        </p:nvSpPr>
        <p:spPr>
          <a:xfrm>
            <a:off x="867228" y="4238172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missing?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DA0AE0D-3907-4E61-8A43-E6371EC698D9}"/>
              </a:ext>
            </a:extLst>
          </p:cNvPr>
          <p:cNvSpPr/>
          <p:nvPr/>
        </p:nvSpPr>
        <p:spPr>
          <a:xfrm>
            <a:off x="364374" y="3359219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inputs 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547B227-EA4E-4A6D-9F34-55BB80D8B3C7}"/>
              </a:ext>
            </a:extLst>
          </p:cNvPr>
          <p:cNvSpPr/>
          <p:nvPr/>
        </p:nvSpPr>
        <p:spPr>
          <a:xfrm>
            <a:off x="58056" y="3356893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19DC4314-2482-4543-882D-23AB129D5DB5}"/>
              </a:ext>
            </a:extLst>
          </p:cNvPr>
          <p:cNvSpPr/>
          <p:nvPr/>
        </p:nvSpPr>
        <p:spPr>
          <a:xfrm>
            <a:off x="14514" y="3351320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C6066546-0DED-41B8-9925-5BBFE933ADC1}"/>
              </a:ext>
            </a:extLst>
          </p:cNvPr>
          <p:cNvSpPr/>
          <p:nvPr/>
        </p:nvSpPr>
        <p:spPr>
          <a:xfrm>
            <a:off x="600228" y="5558135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670EF3C-B8DE-4CA7-9451-82B1B93BFFDD}"/>
              </a:ext>
            </a:extLst>
          </p:cNvPr>
          <p:cNvSpPr/>
          <p:nvPr/>
        </p:nvSpPr>
        <p:spPr>
          <a:xfrm>
            <a:off x="373740" y="5555809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96A0392A-C843-4675-BEE2-E9286CBEEE5E}"/>
              </a:ext>
            </a:extLst>
          </p:cNvPr>
          <p:cNvSpPr/>
          <p:nvPr/>
        </p:nvSpPr>
        <p:spPr>
          <a:xfrm>
            <a:off x="330198" y="5550236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A8B6051A-6105-4328-A823-6A578F92248B}"/>
              </a:ext>
            </a:extLst>
          </p:cNvPr>
          <p:cNvSpPr/>
          <p:nvPr/>
        </p:nvSpPr>
        <p:spPr>
          <a:xfrm>
            <a:off x="6842016" y="628018"/>
            <a:ext cx="1062634" cy="490693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94DF21E-3BAD-49F5-AB27-7942BEDD8256}"/>
              </a:ext>
            </a:extLst>
          </p:cNvPr>
          <p:cNvSpPr/>
          <p:nvPr/>
        </p:nvSpPr>
        <p:spPr>
          <a:xfrm>
            <a:off x="223609" y="3348335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20D6CBF-DB84-4852-861C-8D2378F0ABD6}"/>
              </a:ext>
            </a:extLst>
          </p:cNvPr>
          <p:cNvSpPr/>
          <p:nvPr/>
        </p:nvSpPr>
        <p:spPr>
          <a:xfrm>
            <a:off x="1019628" y="2913744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we denote this?</a:t>
            </a:r>
          </a:p>
        </p:txBody>
      </p:sp>
    </p:spTree>
    <p:extLst>
      <p:ext uri="{BB962C8B-B14F-4D97-AF65-F5344CB8AC3E}">
        <p14:creationId xmlns:p14="http://schemas.microsoft.com/office/powerpoint/2010/main" val="3552741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29" grpId="1"/>
      <p:bldP spid="38" grpId="0"/>
      <p:bldP spid="39" grpId="0"/>
      <p:bldP spid="39" grpId="1"/>
      <p:bldP spid="40" grpId="0"/>
      <p:bldP spid="41" grpId="0"/>
      <p:bldP spid="41" grpId="1"/>
      <p:bldP spid="42" grpId="0"/>
      <p:bldP spid="42" grpId="1"/>
      <p:bldP spid="43" grpId="0"/>
      <p:bldP spid="43" grpId="1"/>
      <p:bldP spid="44" grpId="0"/>
      <p:bldP spid="44" grpId="1"/>
      <p:bldP spid="45" grpId="0"/>
      <p:bldP spid="46" grpId="0"/>
      <p:bldP spid="47" grpId="0"/>
      <p:bldP spid="47" grpId="1"/>
      <p:bldP spid="48" grpId="0"/>
      <p:bldP spid="49" grpId="0" animBg="1"/>
      <p:bldP spid="49" grpId="1" animBg="1"/>
      <p:bldP spid="50" grpId="0"/>
      <p:bldP spid="51" grpId="0"/>
      <p:bldP spid="51" grpId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Box 74">
            <a:extLst>
              <a:ext uri="{FF2B5EF4-FFF2-40B4-BE49-F238E27FC236}">
                <a16:creationId xmlns:a16="http://schemas.microsoft.com/office/drawing/2014/main" id="{D2FCE89E-8CCC-4185-951F-6B109BB3E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898" y="604103"/>
            <a:ext cx="59843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7" name="Text Box 74">
            <a:extLst>
              <a:ext uri="{FF2B5EF4-FFF2-40B4-BE49-F238E27FC236}">
                <a16:creationId xmlns:a16="http://schemas.microsoft.com/office/drawing/2014/main" id="{3449CE05-A82D-4D8A-BC20-49B5867E6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587856"/>
            <a:ext cx="4748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124200" y="162904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Arrow: Right 2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Text Box 74">
            <a:extLst>
              <a:ext uri="{FF2B5EF4-FFF2-40B4-BE49-F238E27FC236}">
                <a16:creationId xmlns:a16="http://schemas.microsoft.com/office/drawing/2014/main" id="{74D3584D-F434-4A5B-AE5E-4E87F2A97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483" y="953869"/>
            <a:ext cx="251754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Time(M,I)=t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21" name="Picture 2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92F6A7F-119E-4EE3-853A-4E71CE97E77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23" name="Text Box 74">
            <a:extLst>
              <a:ext uri="{FF2B5EF4-FFF2-40B4-BE49-F238E27FC236}">
                <a16:creationId xmlns:a16="http://schemas.microsoft.com/office/drawing/2014/main" id="{970B8774-5E33-4FD3-9D68-8C7C158FC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4514" y="3000107"/>
            <a:ext cx="9481313" cy="2569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 Java program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takes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then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“The 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takes the square of whatever time Java program takes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TM takes the square of whatever time Java program takes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656A19BB-7987-472E-A92A-47EC36F3C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256" y="622517"/>
            <a:ext cx="10759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FA9C021-7D1D-4B78-9712-25820D30B11C}"/>
              </a:ext>
            </a:extLst>
          </p:cNvPr>
          <p:cNvGrpSpPr/>
          <p:nvPr/>
        </p:nvGrpSpPr>
        <p:grpSpPr>
          <a:xfrm>
            <a:off x="1371600" y="1211013"/>
            <a:ext cx="1631271" cy="1753855"/>
            <a:chOff x="1371600" y="1211013"/>
            <a:chExt cx="1631271" cy="1753855"/>
          </a:xfrm>
        </p:grpSpPr>
        <p:pic>
          <p:nvPicPr>
            <p:cNvPr id="1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D7751E9-74F8-4762-828D-48E4DA119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836E0CA-8AE3-4C1C-B664-D3C4A14065BE}"/>
                </a:ext>
              </a:extLst>
            </p:cNvPr>
            <p:cNvSpPr/>
            <p:nvPr/>
          </p:nvSpPr>
          <p:spPr>
            <a:xfrm>
              <a:off x="1964605" y="1211013"/>
              <a:ext cx="45878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C4F95C2-C963-4B26-B570-8E5A80FAF1F6}"/>
              </a:ext>
            </a:extLst>
          </p:cNvPr>
          <p:cNvGrpSpPr/>
          <p:nvPr/>
        </p:nvGrpSpPr>
        <p:grpSpPr>
          <a:xfrm>
            <a:off x="4800600" y="1201336"/>
            <a:ext cx="2056301" cy="1763532"/>
            <a:chOff x="4800600" y="1201336"/>
            <a:chExt cx="2056301" cy="1763532"/>
          </a:xfrm>
        </p:grpSpPr>
        <p:pic>
          <p:nvPicPr>
            <p:cNvPr id="12" name="Picture 28" descr="animated-addone">
              <a:extLst>
                <a:ext uri="{FF2B5EF4-FFF2-40B4-BE49-F238E27FC236}">
                  <a16:creationId xmlns:a16="http://schemas.microsoft.com/office/drawing/2014/main" id="{272548C5-65C5-4C98-A03E-BCF32DD6B66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09417D4-6954-4D15-B2EC-16D7787B76ED}"/>
                </a:ext>
              </a:extLst>
            </p:cNvPr>
            <p:cNvSpPr/>
            <p:nvPr/>
          </p:nvSpPr>
          <p:spPr>
            <a:xfrm>
              <a:off x="5637815" y="1201336"/>
              <a:ext cx="5613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C8F4872-C0BE-457C-B17B-7B68BEF2A62A}"/>
              </a:ext>
            </a:extLst>
          </p:cNvPr>
          <p:cNvSpPr/>
          <p:nvPr/>
        </p:nvSpPr>
        <p:spPr>
          <a:xfrm>
            <a:off x="1219199" y="4643735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have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already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CBDF7E9-0377-42BC-9E8D-6EFD148D17E4}"/>
              </a:ext>
            </a:extLst>
          </p:cNvPr>
          <p:cNvSpPr/>
          <p:nvPr/>
        </p:nvSpPr>
        <p:spPr>
          <a:xfrm>
            <a:off x="581146" y="3429000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CF471E1-57AD-4124-8EEB-1A34A60A7CA3}"/>
              </a:ext>
            </a:extLst>
          </p:cNvPr>
          <p:cNvSpPr/>
          <p:nvPr/>
        </p:nvSpPr>
        <p:spPr>
          <a:xfrm>
            <a:off x="317132" y="3447143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E024086-E210-4C7D-BED3-D198486A1711}"/>
              </a:ext>
            </a:extLst>
          </p:cNvPr>
          <p:cNvSpPr/>
          <p:nvPr/>
        </p:nvSpPr>
        <p:spPr>
          <a:xfrm>
            <a:off x="317132" y="3425528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1F1B0F2-9E98-40DF-9396-D4C558C7DE73}"/>
              </a:ext>
            </a:extLst>
          </p:cNvPr>
          <p:cNvSpPr/>
          <p:nvPr/>
        </p:nvSpPr>
        <p:spPr>
          <a:xfrm>
            <a:off x="304800" y="3003884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we denote this?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9B05A61-06C6-44DC-9B31-E66909ADAA42}"/>
              </a:ext>
            </a:extLst>
          </p:cNvPr>
          <p:cNvSpPr/>
          <p:nvPr/>
        </p:nvSpPr>
        <p:spPr>
          <a:xfrm>
            <a:off x="1251284" y="3842084"/>
            <a:ext cx="23511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much time?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5271860-D59D-47E5-AE23-740A86E392DA}"/>
              </a:ext>
            </a:extLst>
          </p:cNvPr>
          <p:cNvSpPr/>
          <p:nvPr/>
        </p:nvSpPr>
        <p:spPr>
          <a:xfrm>
            <a:off x="2590800" y="628018"/>
            <a:ext cx="533400" cy="490693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FAAFCAB-1872-4741-8711-7529EE6A05CC}"/>
              </a:ext>
            </a:extLst>
          </p:cNvPr>
          <p:cNvSpPr/>
          <p:nvPr/>
        </p:nvSpPr>
        <p:spPr>
          <a:xfrm>
            <a:off x="1383632" y="609600"/>
            <a:ext cx="533400" cy="490693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397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allAtOnce"/>
      <p:bldP spid="24" grpId="0"/>
      <p:bldP spid="24" grpId="1"/>
      <p:bldP spid="25" grpId="0" build="allAtOnce"/>
      <p:bldP spid="26" grpId="0" animBg="1"/>
      <p:bldP spid="26" grpId="1" animBg="1"/>
      <p:bldP spid="28" grpId="0" animBg="1"/>
      <p:bldP spid="28" grpId="1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177C048-0C41-4129-A94B-B53996CDE00C}"/>
              </a:ext>
            </a:extLst>
          </p:cNvPr>
          <p:cNvGrpSpPr/>
          <p:nvPr/>
        </p:nvGrpSpPr>
        <p:grpSpPr>
          <a:xfrm>
            <a:off x="0" y="4500846"/>
            <a:ext cx="9194800" cy="2280954"/>
            <a:chOff x="0" y="609600"/>
            <a:chExt cx="9194800" cy="2280954"/>
          </a:xfrm>
        </p:grpSpPr>
        <p:sp>
          <p:nvSpPr>
            <p:cNvPr id="29" name="Text Box 74">
              <a:extLst>
                <a:ext uri="{FF2B5EF4-FFF2-40B4-BE49-F238E27FC236}">
                  <a16:creationId xmlns:a16="http://schemas.microsoft.com/office/drawing/2014/main" id="{60F24B1A-93D6-435F-BE5A-60B9A2FD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0" name="Text Box 74">
              <a:extLst>
                <a:ext uri="{FF2B5EF4-FFF2-40B4-BE49-F238E27FC236}">
                  <a16:creationId xmlns:a16="http://schemas.microsoft.com/office/drawing/2014/main" id="{E437C18F-C531-45BF-9D76-A2496E781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E3BF6AF-4487-4FC1-9789-A74289C2EE8C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39" name="Text Box 74">
                <a:extLst>
                  <a:ext uri="{FF2B5EF4-FFF2-40B4-BE49-F238E27FC236}">
                    <a16:creationId xmlns:a16="http://schemas.microsoft.com/office/drawing/2014/main" id="{A08EFA2C-FA97-452A-93F0-9D13D4F03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Text Box 74">
                <a:extLst>
                  <a:ext uri="{FF2B5EF4-FFF2-40B4-BE49-F238E27FC236}">
                    <a16:creationId xmlns:a16="http://schemas.microsoft.com/office/drawing/2014/main" id="{B2AEB461-6840-45E9-8773-5E44B370BE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4" name="Text Box 74">
              <a:extLst>
                <a:ext uri="{FF2B5EF4-FFF2-40B4-BE49-F238E27FC236}">
                  <a16:creationId xmlns:a16="http://schemas.microsoft.com/office/drawing/2014/main" id="{ED42C45B-F7F8-4CC1-8A49-9DA3117FE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D2F5B20C-C9C9-4BFF-B673-6BC09A4F3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0E5555E6-6208-4EA1-8DB8-E3F7E8CE9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B54241CE-014E-4AA1-BC1F-A4645FE4F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Text Box 74">
              <a:extLst>
                <a:ext uri="{FF2B5EF4-FFF2-40B4-BE49-F238E27FC236}">
                  <a16:creationId xmlns:a16="http://schemas.microsoft.com/office/drawing/2014/main" id="{FF1EC75B-6800-4D32-8690-3634AD675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2" name="Text Box 74">
              <a:extLst>
                <a:ext uri="{FF2B5EF4-FFF2-40B4-BE49-F238E27FC236}">
                  <a16:creationId xmlns:a16="http://schemas.microsoft.com/office/drawing/2014/main" id="{1E386A7C-FAC1-424E-BBB8-6023F2A85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sp>
        <p:nvSpPr>
          <p:cNvPr id="41" name="Text Box 74">
            <a:extLst>
              <a:ext uri="{FF2B5EF4-FFF2-40B4-BE49-F238E27FC236}">
                <a16:creationId xmlns:a16="http://schemas.microsoft.com/office/drawing/2014/main" id="{77426DA8-7AF8-4A2C-BBA7-404BC34AB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6" y="1819541"/>
            <a:ext cx="8580426" cy="2616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Java Program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treats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whether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 binary or 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simulated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by TM.”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“The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TM takes the square of whatever time Java program takes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6" name="Picture 1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A62AD1B-8736-48D6-88C3-9DFB70F2663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17" name="AutoShape 8">
            <a:extLst>
              <a:ext uri="{FF2B5EF4-FFF2-40B4-BE49-F238E27FC236}">
                <a16:creationId xmlns:a16="http://schemas.microsoft.com/office/drawing/2014/main" id="{5AB34D07-84C9-48D0-B26C-639659B43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863" y="716147"/>
            <a:ext cx="8580426" cy="867228"/>
          </a:xfrm>
          <a:prstGeom prst="wedgeRectCallout">
            <a:avLst>
              <a:gd name="adj1" fmla="val -53919"/>
              <a:gd name="adj2" fmla="val -56683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understand all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and oracle games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proceeds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822724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735715" y="1143000"/>
            <a:ext cx="5867400" cy="563563"/>
          </a:xfrm>
          <a:prstGeom prst="wedgeRoundRectCallout">
            <a:avLst>
              <a:gd name="adj1" fmla="val -47579"/>
              <a:gd name="adj2" fmla="val 9367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209800" y="3088126"/>
            <a:ext cx="5826545" cy="531374"/>
          </a:xfrm>
          <a:prstGeom prst="wedgeRoundRectCallout">
            <a:avLst>
              <a:gd name="adj1" fmla="val -52529"/>
              <a:gd name="adj2" fmla="val -4046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the correct output.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059819" y="1778000"/>
            <a:ext cx="5983875" cy="1260360"/>
          </a:xfrm>
          <a:prstGeom prst="wedgeRoundRectCallout">
            <a:avLst>
              <a:gd name="adj1" fmla="val 51804"/>
              <a:gd name="adj2" fmla="val 192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yeah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study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find a worst 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which it does not.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2357437" y="3670300"/>
            <a:ext cx="5245677" cy="531813"/>
          </a:xfrm>
          <a:prstGeom prst="wedgeRectCallout">
            <a:avLst>
              <a:gd name="adj1" fmla="val -40194"/>
              <a:gd name="adj2" fmla="val 7425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do in Computer Science! </a:t>
            </a:r>
          </a:p>
        </p:txBody>
      </p: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51" name="Rectangle 2">
            <a:extLst>
              <a:ext uri="{FF2B5EF4-FFF2-40B4-BE49-F238E27FC236}">
                <a16:creationId xmlns:a16="http://schemas.microsoft.com/office/drawing/2014/main" id="{22E02DBC-B8E4-4E13-AA6F-B5D8C1A0AA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FE906A7-A8ED-485D-AAC3-F309BD4F54D8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E759FCE-2852-490D-9E94-58E03993BEE8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561F5E4-F2CE-46DD-B4D7-075CAB022C1C}"/>
              </a:ext>
            </a:extLst>
          </p:cNvPr>
          <p:cNvSpPr/>
          <p:nvPr/>
        </p:nvSpPr>
        <p:spPr>
          <a:xfrm>
            <a:off x="3276600" y="6477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8">
            <a:extLst>
              <a:ext uri="{FF2B5EF4-FFF2-40B4-BE49-F238E27FC236}">
                <a16:creationId xmlns:a16="http://schemas.microsoft.com/office/drawing/2014/main" id="{5D415AE9-D0D0-4F3C-BE33-49DBDFA0A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2349" y="4254499"/>
            <a:ext cx="5738813" cy="1260361"/>
          </a:xfrm>
          <a:prstGeom prst="wedgeRectCallout">
            <a:avLst>
              <a:gd name="adj1" fmla="val -55761"/>
              <a:gd name="adj2" fmla="val 3028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considered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because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not bounded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 says something about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7B3CC9E-3E8A-422F-A596-D36FA29A5836}"/>
              </a:ext>
            </a:extLst>
          </p:cNvPr>
          <p:cNvSpPr/>
          <p:nvPr/>
        </p:nvSpPr>
        <p:spPr>
          <a:xfrm>
            <a:off x="3924300" y="660400"/>
            <a:ext cx="406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3A7506E0-A006-4A7F-AA59-3598387BF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288" y="5575300"/>
            <a:ext cx="6477848" cy="1143000"/>
          </a:xfrm>
          <a:prstGeom prst="wedgeRectCallout">
            <a:avLst>
              <a:gd name="adj1" fmla="val -52741"/>
              <a:gd name="adj2" fmla="val -3574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supply a working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adversary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cannot give a counter example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17537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  <p:bldP spid="44" grpId="0" animBg="1"/>
      <p:bldP spid="44" grpId="1" animBg="1"/>
      <p:bldP spid="45" grpId="0" animBg="1"/>
      <p:bldP spid="45" grpId="1" animBg="1"/>
      <p:bldP spid="52" grpId="0" animBg="1"/>
      <p:bldP spid="52" grpId="1" animBg="1"/>
      <p:bldP spid="53" grpId="0" animBg="1"/>
      <p:bldP spid="54" grpId="0" animBg="1"/>
      <p:bldP spid="56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177C048-0C41-4129-A94B-B53996CDE00C}"/>
              </a:ext>
            </a:extLst>
          </p:cNvPr>
          <p:cNvGrpSpPr/>
          <p:nvPr/>
        </p:nvGrpSpPr>
        <p:grpSpPr>
          <a:xfrm>
            <a:off x="0" y="4500846"/>
            <a:ext cx="9194800" cy="2280954"/>
            <a:chOff x="0" y="609600"/>
            <a:chExt cx="9194800" cy="2280954"/>
          </a:xfrm>
        </p:grpSpPr>
        <p:sp>
          <p:nvSpPr>
            <p:cNvPr id="29" name="Text Box 74">
              <a:extLst>
                <a:ext uri="{FF2B5EF4-FFF2-40B4-BE49-F238E27FC236}">
                  <a16:creationId xmlns:a16="http://schemas.microsoft.com/office/drawing/2014/main" id="{60F24B1A-93D6-435F-BE5A-60B9A2FD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0" name="Text Box 74">
              <a:extLst>
                <a:ext uri="{FF2B5EF4-FFF2-40B4-BE49-F238E27FC236}">
                  <a16:creationId xmlns:a16="http://schemas.microsoft.com/office/drawing/2014/main" id="{E437C18F-C531-45BF-9D76-A2496E781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E3BF6AF-4487-4FC1-9789-A74289C2EE8C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39" name="Text Box 74">
                <a:extLst>
                  <a:ext uri="{FF2B5EF4-FFF2-40B4-BE49-F238E27FC236}">
                    <a16:creationId xmlns:a16="http://schemas.microsoft.com/office/drawing/2014/main" id="{A08EFA2C-FA97-452A-93F0-9D13D4F03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Text Box 74">
                <a:extLst>
                  <a:ext uri="{FF2B5EF4-FFF2-40B4-BE49-F238E27FC236}">
                    <a16:creationId xmlns:a16="http://schemas.microsoft.com/office/drawing/2014/main" id="{B2AEB461-6840-45E9-8773-5E44B370BE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4" name="Text Box 74">
              <a:extLst>
                <a:ext uri="{FF2B5EF4-FFF2-40B4-BE49-F238E27FC236}">
                  <a16:creationId xmlns:a16="http://schemas.microsoft.com/office/drawing/2014/main" id="{ED42C45B-F7F8-4CC1-8A49-9DA3117FE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D2F5B20C-C9C9-4BFF-B673-6BC09A4F3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=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0E5555E6-6208-4EA1-8DB8-E3F7E8CE9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B54241CE-014E-4AA1-BC1F-A4645FE4F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Text Box 74">
              <a:extLst>
                <a:ext uri="{FF2B5EF4-FFF2-40B4-BE49-F238E27FC236}">
                  <a16:creationId xmlns:a16="http://schemas.microsoft.com/office/drawing/2014/main" id="{FF1EC75B-6800-4D32-8690-3634AD675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2" name="Text Box 74">
              <a:extLst>
                <a:ext uri="{FF2B5EF4-FFF2-40B4-BE49-F238E27FC236}">
                  <a16:creationId xmlns:a16="http://schemas.microsoft.com/office/drawing/2014/main" id="{1E386A7C-FAC1-424E-BBB8-6023F2A85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pic>
        <p:nvPicPr>
          <p:cNvPr id="16" name="Picture 1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A62AD1B-8736-48D6-88C3-9DFB70F2663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089173"/>
            <a:ext cx="965133" cy="988405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3C29794F-CDDC-420B-BD5A-711D75489A16}"/>
              </a:ext>
            </a:extLst>
          </p:cNvPr>
          <p:cNvSpPr/>
          <p:nvPr/>
        </p:nvSpPr>
        <p:spPr>
          <a:xfrm>
            <a:off x="824769" y="2286000"/>
            <a:ext cx="4723986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A: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Time(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  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C: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06534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ext Box 22"/>
          <p:cNvSpPr txBox="1">
            <a:spLocks noChangeArrowheads="1"/>
          </p:cNvSpPr>
          <p:nvPr/>
        </p:nvSpPr>
        <p:spPr bwMode="auto">
          <a:xfrm>
            <a:off x="601356" y="2844462"/>
            <a:ext cx="374493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219271"/>
            <a:ext cx="7131311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construct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an arbitrary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given to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an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construct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D239FB89-F46F-4806-9EE8-7DF16426748E}"/>
              </a:ext>
            </a:extLst>
          </p:cNvPr>
          <p:cNvSpPr/>
          <p:nvPr/>
        </p:nvSpPr>
        <p:spPr>
          <a:xfrm>
            <a:off x="649472" y="64489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4" name="Picture 28" descr="animated-addone">
            <a:extLst>
              <a:ext uri="{FF2B5EF4-FFF2-40B4-BE49-F238E27FC236}">
                <a16:creationId xmlns:a16="http://schemas.microsoft.com/office/drawing/2014/main" id="{9201E436-5D05-43AD-894D-0829A74758B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4856" y="1066800"/>
            <a:ext cx="2056301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Text Box 22">
            <a:extLst>
              <a:ext uri="{FF2B5EF4-FFF2-40B4-BE49-F238E27FC236}">
                <a16:creationId xmlns:a16="http://schemas.microsoft.com/office/drawing/2014/main" id="{4C40E808-1B28-4374-8CC8-D8DE6A4E5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94" y="2452588"/>
            <a:ext cx="25763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Goal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is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27521CB-127E-45AE-9A26-EB2F6295512E}"/>
              </a:ext>
            </a:extLst>
          </p:cNvPr>
          <p:cNvGrpSpPr/>
          <p:nvPr/>
        </p:nvGrpSpPr>
        <p:grpSpPr>
          <a:xfrm>
            <a:off x="284241" y="613230"/>
            <a:ext cx="8471889" cy="477912"/>
            <a:chOff x="284241" y="1122288"/>
            <a:chExt cx="8471889" cy="477912"/>
          </a:xfrm>
        </p:grpSpPr>
        <p:sp>
          <p:nvSpPr>
            <p:cNvPr id="43" name="Text Box 74">
              <a:extLst>
                <a:ext uri="{FF2B5EF4-FFF2-40B4-BE49-F238E27FC236}">
                  <a16:creationId xmlns:a16="http://schemas.microsoft.com/office/drawing/2014/main" id="{9CDA2A3D-3BE3-42DE-B048-E1C194AEED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576" y="1138535"/>
              <a:ext cx="8016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&amp; Time(M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Text Box 74">
              <a:extLst>
                <a:ext uri="{FF2B5EF4-FFF2-40B4-BE49-F238E27FC236}">
                  <a16:creationId xmlns:a16="http://schemas.microsoft.com/office/drawing/2014/main" id="{836332C9-EDC3-4D1A-AD8C-A78A44F05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41" y="1122288"/>
              <a:ext cx="457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5" name="Oval 44">
            <a:extLst>
              <a:ext uri="{FF2B5EF4-FFF2-40B4-BE49-F238E27FC236}">
                <a16:creationId xmlns:a16="http://schemas.microsoft.com/office/drawing/2014/main" id="{A39C89D9-75E9-4659-B2A9-F22373C68115}"/>
              </a:ext>
            </a:extLst>
          </p:cNvPr>
          <p:cNvSpPr/>
          <p:nvPr/>
        </p:nvSpPr>
        <p:spPr>
          <a:xfrm>
            <a:off x="1978436" y="63862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1ED63592-CF59-4F0B-BB72-4237D3C1B197}"/>
              </a:ext>
            </a:extLst>
          </p:cNvPr>
          <p:cNvSpPr/>
          <p:nvPr/>
        </p:nvSpPr>
        <p:spPr>
          <a:xfrm>
            <a:off x="3321914" y="63235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CD324FE7-A3D5-44C8-A6A9-E39E678A1302}"/>
              </a:ext>
            </a:extLst>
          </p:cNvPr>
          <p:cNvSpPr/>
          <p:nvPr/>
        </p:nvSpPr>
        <p:spPr>
          <a:xfrm>
            <a:off x="4812350" y="640602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A7080F9E-3E9C-4504-A217-701A1C00F0EC}"/>
              </a:ext>
            </a:extLst>
          </p:cNvPr>
          <p:cNvSpPr/>
          <p:nvPr/>
        </p:nvSpPr>
        <p:spPr>
          <a:xfrm>
            <a:off x="6612121" y="648846"/>
            <a:ext cx="2247637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5" name="Group 26">
            <a:extLst>
              <a:ext uri="{FF2B5EF4-FFF2-40B4-BE49-F238E27FC236}">
                <a16:creationId xmlns:a16="http://schemas.microsoft.com/office/drawing/2014/main" id="{E1ADE377-BA19-47CC-847F-65A0B4FE1D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16" name="Group 27">
              <a:extLst>
                <a:ext uri="{FF2B5EF4-FFF2-40B4-BE49-F238E27FC236}">
                  <a16:creationId xmlns:a16="http://schemas.microsoft.com/office/drawing/2014/main" id="{7010A756-B789-4B4A-97A0-97E4FFACB7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BC1CFEFD-7DC6-429A-8143-7B990E1D9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92C9FD1D-B7B5-4569-8EFD-9ED2B14B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30">
                <a:extLst>
                  <a:ext uri="{FF2B5EF4-FFF2-40B4-BE49-F238E27FC236}">
                    <a16:creationId xmlns:a16="http://schemas.microsoft.com/office/drawing/2014/main" id="{2882CA5E-6AD4-4467-A302-AB231C4E3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31">
                <a:extLst>
                  <a:ext uri="{FF2B5EF4-FFF2-40B4-BE49-F238E27FC236}">
                    <a16:creationId xmlns:a16="http://schemas.microsoft.com/office/drawing/2014/main" id="{55FAD9E3-0712-4172-8206-F5E20F043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32">
                <a:extLst>
                  <a:ext uri="{FF2B5EF4-FFF2-40B4-BE49-F238E27FC236}">
                    <a16:creationId xmlns:a16="http://schemas.microsoft.com/office/drawing/2014/main" id="{2214019A-8B13-433D-B9C5-7B43C85CB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33">
                <a:extLst>
                  <a:ext uri="{FF2B5EF4-FFF2-40B4-BE49-F238E27FC236}">
                    <a16:creationId xmlns:a16="http://schemas.microsoft.com/office/drawing/2014/main" id="{0E322E85-CE42-4010-8E22-723F0BA7E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57434896-BBF7-4DEE-8196-C738BDB8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2A9048EE-75AF-4474-8A4F-4748DA8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Oval 36">
              <a:extLst>
                <a:ext uri="{FF2B5EF4-FFF2-40B4-BE49-F238E27FC236}">
                  <a16:creationId xmlns:a16="http://schemas.microsoft.com/office/drawing/2014/main" id="{8F266970-68A1-454B-B291-56BB1BBA90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Oval 37">
              <a:extLst>
                <a:ext uri="{FF2B5EF4-FFF2-40B4-BE49-F238E27FC236}">
                  <a16:creationId xmlns:a16="http://schemas.microsoft.com/office/drawing/2014/main" id="{4B95AD8F-9BB9-4588-A9F3-59E5BDA9A8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Oval 38">
              <a:extLst>
                <a:ext uri="{FF2B5EF4-FFF2-40B4-BE49-F238E27FC236}">
                  <a16:creationId xmlns:a16="http://schemas.microsoft.com/office/drawing/2014/main" id="{300C17CB-91D0-4452-8F52-F3F9AD7430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Oval 39">
              <a:extLst>
                <a:ext uri="{FF2B5EF4-FFF2-40B4-BE49-F238E27FC236}">
                  <a16:creationId xmlns:a16="http://schemas.microsoft.com/office/drawing/2014/main" id="{1D9E25FF-0640-424F-BC52-A7E2F343D4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Oval 40">
              <a:extLst>
                <a:ext uri="{FF2B5EF4-FFF2-40B4-BE49-F238E27FC236}">
                  <a16:creationId xmlns:a16="http://schemas.microsoft.com/office/drawing/2014/main" id="{1A37CFF6-ABE6-4513-B0E5-20EAF01EB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2" name="Group 45">
            <a:extLst>
              <a:ext uri="{FF2B5EF4-FFF2-40B4-BE49-F238E27FC236}">
                <a16:creationId xmlns:a16="http://schemas.microsoft.com/office/drawing/2014/main" id="{7ACFFE41-716A-48A6-81EA-63237EE7161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42721" y="5203733"/>
            <a:ext cx="601279" cy="1428750"/>
            <a:chOff x="2593" y="768"/>
            <a:chExt cx="849" cy="1475"/>
          </a:xfrm>
        </p:grpSpPr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15316DBC-CB4D-475E-9AC4-219603A9A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47">
              <a:extLst>
                <a:ext uri="{FF2B5EF4-FFF2-40B4-BE49-F238E27FC236}">
                  <a16:creationId xmlns:a16="http://schemas.microsoft.com/office/drawing/2014/main" id="{5846E497-7C48-4AA9-A3C0-3D5418999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48">
              <a:extLst>
                <a:ext uri="{FF2B5EF4-FFF2-40B4-BE49-F238E27FC236}">
                  <a16:creationId xmlns:a16="http://schemas.microsoft.com/office/drawing/2014/main" id="{367ACC59-33A2-431A-942C-5F1FB833E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9">
              <a:extLst>
                <a:ext uri="{FF2B5EF4-FFF2-40B4-BE49-F238E27FC236}">
                  <a16:creationId xmlns:a16="http://schemas.microsoft.com/office/drawing/2014/main" id="{7A94ECE9-1C98-47B0-A441-17F1ECDE8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50">
              <a:extLst>
                <a:ext uri="{FF2B5EF4-FFF2-40B4-BE49-F238E27FC236}">
                  <a16:creationId xmlns:a16="http://schemas.microsoft.com/office/drawing/2014/main" id="{96ECA729-152A-4C4D-AE53-FCA0F0D5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51">
              <a:extLst>
                <a:ext uri="{FF2B5EF4-FFF2-40B4-BE49-F238E27FC236}">
                  <a16:creationId xmlns:a16="http://schemas.microsoft.com/office/drawing/2014/main" id="{FF21D08D-F45E-4B85-AAFF-E81E008D6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52">
              <a:extLst>
                <a:ext uri="{FF2B5EF4-FFF2-40B4-BE49-F238E27FC236}">
                  <a16:creationId xmlns:a16="http://schemas.microsoft.com/office/drawing/2014/main" id="{4E86FEE7-AAFD-441D-898D-FCEE0E22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9" name="Group 53">
              <a:extLst>
                <a:ext uri="{FF2B5EF4-FFF2-40B4-BE49-F238E27FC236}">
                  <a16:creationId xmlns:a16="http://schemas.microsoft.com/office/drawing/2014/main" id="{AD357126-1059-43F5-AE35-96BF5C4AF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0" name="Freeform 54">
                <a:extLst>
                  <a:ext uri="{FF2B5EF4-FFF2-40B4-BE49-F238E27FC236}">
                    <a16:creationId xmlns:a16="http://schemas.microsoft.com/office/drawing/2014/main" id="{DAA26F3C-CC30-408E-9343-CFDD8F38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55">
                <a:extLst>
                  <a:ext uri="{FF2B5EF4-FFF2-40B4-BE49-F238E27FC236}">
                    <a16:creationId xmlns:a16="http://schemas.microsoft.com/office/drawing/2014/main" id="{4B0CFBEA-74C7-43FF-B9A0-5C3D9640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" name="AutoShape 55">
            <a:extLst>
              <a:ext uri="{FF2B5EF4-FFF2-40B4-BE49-F238E27FC236}">
                <a16:creationId xmlns:a16="http://schemas.microsoft.com/office/drawing/2014/main" id="{C6FC5DEE-8443-4A15-A921-1DC612AD7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866" y="5298096"/>
            <a:ext cx="3254397" cy="1407504"/>
          </a:xfrm>
          <a:prstGeom prst="wedgeRoundRectCallout">
            <a:avLst>
              <a:gd name="adj1" fmla="val 55615"/>
              <a:gd name="adj2" fmla="val 74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your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hard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406429A5-99A1-469D-9969-D5F2057A3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50" y="5295041"/>
            <a:ext cx="4196821" cy="1410560"/>
          </a:xfrm>
          <a:prstGeom prst="wedgeRoundRectCallout">
            <a:avLst>
              <a:gd name="adj1" fmla="val -55819"/>
              <a:gd name="adj2" fmla="val -2762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constructing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objects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proving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final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statement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75560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53" grpId="0" animBg="1"/>
      <p:bldP spid="54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37BE42B-FCEA-471B-9CD9-B0EB25DBC363}"/>
              </a:ext>
            </a:extLst>
          </p:cNvPr>
          <p:cNvGrpSpPr/>
          <p:nvPr/>
        </p:nvGrpSpPr>
        <p:grpSpPr>
          <a:xfrm>
            <a:off x="284241" y="609600"/>
            <a:ext cx="8191364" cy="477912"/>
            <a:chOff x="284241" y="609600"/>
            <a:chExt cx="8191364" cy="477912"/>
          </a:xfrm>
        </p:grpSpPr>
        <p:sp>
          <p:nvSpPr>
            <p:cNvPr id="145" name="Text Box 74"/>
            <p:cNvSpPr txBox="1">
              <a:spLocks noChangeArrowheads="1"/>
            </p:cNvSpPr>
            <p:nvPr/>
          </p:nvSpPr>
          <p:spPr bwMode="auto">
            <a:xfrm>
              <a:off x="739576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147" name="Text Box 74"/>
            <p:cNvSpPr txBox="1">
              <a:spLocks noChangeArrowheads="1"/>
            </p:cNvSpPr>
            <p:nvPr/>
          </p:nvSpPr>
          <p:spPr bwMode="auto">
            <a:xfrm>
              <a:off x="284241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31" name="Picture 2" descr="http://t3.gstatic.com/images?q=tbn:ANd9GcStOf72nKOG0fnJE1aGb8D3iOHuxiodFdTyHbXb3E8A15ylzmWH6Q">
            <a:extLst>
              <a:ext uri="{FF2B5EF4-FFF2-40B4-BE49-F238E27FC236}">
                <a16:creationId xmlns:a16="http://schemas.microsoft.com/office/drawing/2014/main" id="{4E4D8AFF-6175-498C-8A3E-7395580573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143000"/>
            <a:ext cx="1631271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Text Box 22">
            <a:extLst>
              <a:ext uri="{FF2B5EF4-FFF2-40B4-BE49-F238E27FC236}">
                <a16:creationId xmlns:a16="http://schemas.microsoft.com/office/drawing/2014/main" id="{CF61ED59-9A49-4337-931C-2D36E6C87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56" y="2830274"/>
            <a:ext cx="28568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Oracle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will help us.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38" name="Text Box 22">
            <a:extLst>
              <a:ext uri="{FF2B5EF4-FFF2-40B4-BE49-F238E27FC236}">
                <a16:creationId xmlns:a16="http://schemas.microsoft.com/office/drawing/2014/main" id="{91D3018A-B18B-4C60-B342-A4A118843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205083"/>
            <a:ext cx="760945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the Java program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every ASCII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time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sp>
        <p:nvSpPr>
          <p:cNvPr id="39" name="Text Box 22">
            <a:extLst>
              <a:ext uri="{FF2B5EF4-FFF2-40B4-BE49-F238E27FC236}">
                <a16:creationId xmlns:a16="http://schemas.microsoft.com/office/drawing/2014/main" id="{3D12BD10-83CC-4CB2-9D62-7843FC9C6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94" y="2438400"/>
            <a:ext cx="23564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is true.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27F5BAE-D62A-4B62-9306-6A04002B7BBA}"/>
              </a:ext>
            </a:extLst>
          </p:cNvPr>
          <p:cNvSpPr/>
          <p:nvPr/>
        </p:nvSpPr>
        <p:spPr>
          <a:xfrm>
            <a:off x="649472" y="64489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3BF9039-4080-4B98-8E31-FCA33F0AF56B}"/>
              </a:ext>
            </a:extLst>
          </p:cNvPr>
          <p:cNvSpPr/>
          <p:nvPr/>
        </p:nvSpPr>
        <p:spPr>
          <a:xfrm>
            <a:off x="1978436" y="63862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B40E80B-F7A3-4941-850C-A0AEA428249A}"/>
              </a:ext>
            </a:extLst>
          </p:cNvPr>
          <p:cNvSpPr/>
          <p:nvPr/>
        </p:nvSpPr>
        <p:spPr>
          <a:xfrm>
            <a:off x="3321914" y="63235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3DE7B4D-917A-4DFD-BC89-0D07D0A31DA0}"/>
              </a:ext>
            </a:extLst>
          </p:cNvPr>
          <p:cNvSpPr/>
          <p:nvPr/>
        </p:nvSpPr>
        <p:spPr>
          <a:xfrm>
            <a:off x="4660900" y="640602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C3082D-FE11-4BD3-9052-397EB13EEB4D}"/>
              </a:ext>
            </a:extLst>
          </p:cNvPr>
          <p:cNvSpPr/>
          <p:nvPr/>
        </p:nvSpPr>
        <p:spPr>
          <a:xfrm>
            <a:off x="6586722" y="648846"/>
            <a:ext cx="191726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B8FF1BB8-1619-4347-A89F-3FD096CA2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676958"/>
            <a:ext cx="2971800" cy="876242"/>
          </a:xfrm>
          <a:prstGeom prst="wedgeRoundRectCallout">
            <a:avLst>
              <a:gd name="adj1" fmla="val -55337"/>
              <a:gd name="adj2" fmla="val -3663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get help by giving you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</p:txBody>
      </p:sp>
      <p:grpSp>
        <p:nvGrpSpPr>
          <p:cNvPr id="26" name="Group 26">
            <a:extLst>
              <a:ext uri="{FF2B5EF4-FFF2-40B4-BE49-F238E27FC236}">
                <a16:creationId xmlns:a16="http://schemas.microsoft.com/office/drawing/2014/main" id="{0F6C2DAC-AE80-4153-817D-AFC49C0A2F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27" name="Group 27">
              <a:extLst>
                <a:ext uri="{FF2B5EF4-FFF2-40B4-BE49-F238E27FC236}">
                  <a16:creationId xmlns:a16="http://schemas.microsoft.com/office/drawing/2014/main" id="{996B15BB-D74B-49CB-8741-FBAC0F966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5C93B0BB-07AD-4BA8-AEEB-5A416A8B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712734A6-6249-4F42-9355-CF35FDA7A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30">
                <a:extLst>
                  <a:ext uri="{FF2B5EF4-FFF2-40B4-BE49-F238E27FC236}">
                    <a16:creationId xmlns:a16="http://schemas.microsoft.com/office/drawing/2014/main" id="{3EC9FFF9-06C7-4C26-825E-153224A4E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31">
                <a:extLst>
                  <a:ext uri="{FF2B5EF4-FFF2-40B4-BE49-F238E27FC236}">
                    <a16:creationId xmlns:a16="http://schemas.microsoft.com/office/drawing/2014/main" id="{BBBCDFE1-19E3-456B-84CF-81D6F79C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32">
                <a:extLst>
                  <a:ext uri="{FF2B5EF4-FFF2-40B4-BE49-F238E27FC236}">
                    <a16:creationId xmlns:a16="http://schemas.microsoft.com/office/drawing/2014/main" id="{DDE2EA26-2339-41E4-BEC9-4207DCEDC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Freeform 33">
                <a:extLst>
                  <a:ext uri="{FF2B5EF4-FFF2-40B4-BE49-F238E27FC236}">
                    <a16:creationId xmlns:a16="http://schemas.microsoft.com/office/drawing/2014/main" id="{8E178A5D-4597-498B-9A1C-D541AD90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E7E60FF7-4F5F-4C0F-9B99-A158277D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3775F9D5-D2A3-4B0F-9559-BF693443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Oval 36">
              <a:extLst>
                <a:ext uri="{FF2B5EF4-FFF2-40B4-BE49-F238E27FC236}">
                  <a16:creationId xmlns:a16="http://schemas.microsoft.com/office/drawing/2014/main" id="{68A5DC91-99FF-43C4-A716-1A185F96BC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Oval 37">
              <a:extLst>
                <a:ext uri="{FF2B5EF4-FFF2-40B4-BE49-F238E27FC236}">
                  <a16:creationId xmlns:a16="http://schemas.microsoft.com/office/drawing/2014/main" id="{E8108A09-5263-4933-B1E3-41F9B4E829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Oval 38">
              <a:extLst>
                <a:ext uri="{FF2B5EF4-FFF2-40B4-BE49-F238E27FC236}">
                  <a16:creationId xmlns:a16="http://schemas.microsoft.com/office/drawing/2014/main" id="{F2E14C7D-E519-444E-A41B-FD621D4434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Oval 39">
              <a:extLst>
                <a:ext uri="{FF2B5EF4-FFF2-40B4-BE49-F238E27FC236}">
                  <a16:creationId xmlns:a16="http://schemas.microsoft.com/office/drawing/2014/main" id="{68FC0365-2F4A-4A89-8855-D25C752B4F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Oval 40">
              <a:extLst>
                <a:ext uri="{FF2B5EF4-FFF2-40B4-BE49-F238E27FC236}">
                  <a16:creationId xmlns:a16="http://schemas.microsoft.com/office/drawing/2014/main" id="{7EB8059C-9055-47DF-AB5A-BF794959B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FF8DA1BE-72CE-405D-9880-96A1B49A9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642" y="5513853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AutoShape 58">
            <a:extLst>
              <a:ext uri="{FF2B5EF4-FFF2-40B4-BE49-F238E27FC236}">
                <a16:creationId xmlns:a16="http://schemas.microsoft.com/office/drawing/2014/main" id="{6CDD10DA-2BCA-4908-A347-D05DC5FB7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7793" y="5105400"/>
            <a:ext cx="3425007" cy="1676400"/>
          </a:xfrm>
          <a:prstGeom prst="wedgeRoundRectCallout">
            <a:avLst>
              <a:gd name="adj1" fmla="val 66318"/>
              <a:gd name="adj2" fmla="val -1119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your 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I help by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giving you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objects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assuring the final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statement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7240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7" grpId="0" animBg="1"/>
      <p:bldP spid="18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37BE42B-FCEA-471B-9CD9-B0EB25DBC363}"/>
              </a:ext>
            </a:extLst>
          </p:cNvPr>
          <p:cNvGrpSpPr/>
          <p:nvPr/>
        </p:nvGrpSpPr>
        <p:grpSpPr>
          <a:xfrm>
            <a:off x="284241" y="609600"/>
            <a:ext cx="8191364" cy="477912"/>
            <a:chOff x="284241" y="609600"/>
            <a:chExt cx="8191364" cy="477912"/>
          </a:xfrm>
        </p:grpSpPr>
        <p:sp>
          <p:nvSpPr>
            <p:cNvPr id="145" name="Text Box 74"/>
            <p:cNvSpPr txBox="1">
              <a:spLocks noChangeArrowheads="1"/>
            </p:cNvSpPr>
            <p:nvPr/>
          </p:nvSpPr>
          <p:spPr bwMode="auto">
            <a:xfrm>
              <a:off x="739576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147" name="Text Box 74"/>
            <p:cNvSpPr txBox="1">
              <a:spLocks noChangeArrowheads="1"/>
            </p:cNvSpPr>
            <p:nvPr/>
          </p:nvSpPr>
          <p:spPr bwMode="auto">
            <a:xfrm>
              <a:off x="284241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C3082D-FE11-4BD3-9052-397EB13EEB4D}"/>
              </a:ext>
            </a:extLst>
          </p:cNvPr>
          <p:cNvSpPr/>
          <p:nvPr/>
        </p:nvSpPr>
        <p:spPr>
          <a:xfrm>
            <a:off x="1872883" y="605302"/>
            <a:ext cx="1860917" cy="99489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2BBDA2-E62A-44F9-AD2B-6F42CDC6EC7C}"/>
              </a:ext>
            </a:extLst>
          </p:cNvPr>
          <p:cNvGrpSpPr/>
          <p:nvPr/>
        </p:nvGrpSpPr>
        <p:grpSpPr>
          <a:xfrm>
            <a:off x="284241" y="969888"/>
            <a:ext cx="8471889" cy="477912"/>
            <a:chOff x="284241" y="1122288"/>
            <a:chExt cx="8471889" cy="477912"/>
          </a:xfrm>
        </p:grpSpPr>
        <p:sp>
          <p:nvSpPr>
            <p:cNvPr id="18" name="Text Box 74">
              <a:extLst>
                <a:ext uri="{FF2B5EF4-FFF2-40B4-BE49-F238E27FC236}">
                  <a16:creationId xmlns:a16="http://schemas.microsoft.com/office/drawing/2014/main" id="{D6F6EB79-A813-4B25-A2C9-20027AA08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576" y="1138535"/>
              <a:ext cx="8016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&amp; Time(M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Text Box 74">
              <a:extLst>
                <a:ext uri="{FF2B5EF4-FFF2-40B4-BE49-F238E27FC236}">
                  <a16:creationId xmlns:a16="http://schemas.microsoft.com/office/drawing/2014/main" id="{0FC9E49F-AC8C-4D57-95FB-285F60779E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41" y="1122288"/>
              <a:ext cx="4571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0" name="Text Box 74">
            <a:extLst>
              <a:ext uri="{FF2B5EF4-FFF2-40B4-BE49-F238E27FC236}">
                <a16:creationId xmlns:a16="http://schemas.microsoft.com/office/drawing/2014/main" id="{ACD1DD3D-BE44-41CE-9097-257A1A4A3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59" y="2131337"/>
            <a:ext cx="25282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“01001010…”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Text Box 74">
            <a:extLst>
              <a:ext uri="{FF2B5EF4-FFF2-40B4-BE49-F238E27FC236}">
                <a16:creationId xmlns:a16="http://schemas.microsoft.com/office/drawing/2014/main" id="{057A77FF-C7EC-41DF-B805-0C90B1283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2" y="2129135"/>
            <a:ext cx="24018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“Hello World”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B6A8413-51CD-4FF4-A860-80C027DC8352}"/>
              </a:ext>
            </a:extLst>
          </p:cNvPr>
          <p:cNvGrpSpPr/>
          <p:nvPr/>
        </p:nvGrpSpPr>
        <p:grpSpPr>
          <a:xfrm>
            <a:off x="3124200" y="1676400"/>
            <a:ext cx="1567633" cy="1335826"/>
            <a:chOff x="3124200" y="1676400"/>
            <a:chExt cx="1567633" cy="133582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53F43ECC-51B6-4B37-94B8-CB538243C2EE}"/>
                </a:ext>
              </a:extLst>
            </p:cNvPr>
            <p:cNvGrpSpPr/>
            <p:nvPr/>
          </p:nvGrpSpPr>
          <p:grpSpPr>
            <a:xfrm>
              <a:off x="3124200" y="1676400"/>
              <a:ext cx="1567633" cy="1335826"/>
              <a:chOff x="3423796" y="1629042"/>
              <a:chExt cx="1567633" cy="1335826"/>
            </a:xfrm>
          </p:grpSpPr>
          <p:pic>
            <p:nvPicPr>
              <p:cNvPr id="22" name="Picture 2" descr="Compilers | Stanford Online">
                <a:extLst>
                  <a:ext uri="{FF2B5EF4-FFF2-40B4-BE49-F238E27FC236}">
                    <a16:creationId xmlns:a16="http://schemas.microsoft.com/office/drawing/2014/main" id="{049AAD92-2B6C-4CA6-837D-FF2E617251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3796" y="2082948"/>
                <a:ext cx="1567633" cy="8819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3" name="Arrow: Right 22">
                <a:extLst>
                  <a:ext uri="{FF2B5EF4-FFF2-40B4-BE49-F238E27FC236}">
                    <a16:creationId xmlns:a16="http://schemas.microsoft.com/office/drawing/2014/main" id="{CB66F76B-7236-40FA-A2EC-E5EA2478C614}"/>
                  </a:ext>
                </a:extLst>
              </p:cNvPr>
              <p:cNvSpPr/>
              <p:nvPr/>
            </p:nvSpPr>
            <p:spPr>
              <a:xfrm>
                <a:off x="3869930" y="1629042"/>
                <a:ext cx="706924" cy="461665"/>
              </a:xfrm>
              <a:prstGeom prst="rightArrow">
                <a:avLst/>
              </a:prstGeom>
              <a:ln>
                <a:solidFill>
                  <a:srgbClr val="00FF00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7" name="Text Box 74">
              <a:extLst>
                <a:ext uri="{FF2B5EF4-FFF2-40B4-BE49-F238E27FC236}">
                  <a16:creationId xmlns:a16="http://schemas.microsoft.com/office/drawing/2014/main" id="{A7C57135-E2F4-4F53-94CA-7B942EFF69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3091" y="2039712"/>
              <a:ext cx="3898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1310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/>
      <p:bldP spid="24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6A46911-1EC5-40F8-B621-224C46187307}"/>
              </a:ext>
            </a:extLst>
          </p:cNvPr>
          <p:cNvGrpSpPr/>
          <p:nvPr/>
        </p:nvGrpSpPr>
        <p:grpSpPr>
          <a:xfrm>
            <a:off x="291921" y="609600"/>
            <a:ext cx="8552745" cy="480083"/>
            <a:chOff x="291921" y="609600"/>
            <a:chExt cx="8552745" cy="480083"/>
          </a:xfrm>
        </p:grpSpPr>
        <p:sp>
          <p:nvSpPr>
            <p:cNvPr id="49" name="Text Box 74">
              <a:extLst>
                <a:ext uri="{FF2B5EF4-FFF2-40B4-BE49-F238E27FC236}">
                  <a16:creationId xmlns:a16="http://schemas.microsoft.com/office/drawing/2014/main" id="{B8E2EF19-B2B0-4791-B148-A38AF5462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921" y="609600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Text Box 74">
              <a:extLst>
                <a:ext uri="{FF2B5EF4-FFF2-40B4-BE49-F238E27FC236}">
                  <a16:creationId xmlns:a16="http://schemas.microsoft.com/office/drawing/2014/main" id="{C600E06A-AD95-4627-9FA2-5D3243AAF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632" y="628018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4" name="Text Box 22">
            <a:extLst>
              <a:ext uri="{FF2B5EF4-FFF2-40B4-BE49-F238E27FC236}">
                <a16:creationId xmlns:a16="http://schemas.microsoft.com/office/drawing/2014/main" id="{D9386D40-3C9D-4572-AC22-B473B1E29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56" y="3442394"/>
            <a:ext cx="28568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Oracle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will help us.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35" name="Text Box 22">
            <a:extLst>
              <a:ext uri="{FF2B5EF4-FFF2-40B4-BE49-F238E27FC236}">
                <a16:creationId xmlns:a16="http://schemas.microsoft.com/office/drawing/2014/main" id="{089D78D0-92A5-4AC7-87DF-BDA8882D9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817203"/>
            <a:ext cx="799129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every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corresponding 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Text Box 22">
            <a:extLst>
              <a:ext uri="{FF2B5EF4-FFF2-40B4-BE49-F238E27FC236}">
                <a16:creationId xmlns:a16="http://schemas.microsoft.com/office/drawing/2014/main" id="{E404EC5E-DE5A-4D0D-8237-1ACA88480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94" y="3050520"/>
            <a:ext cx="2372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 is true.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EC23F66-62A5-452A-88BC-97BD721CF8AD}"/>
              </a:ext>
            </a:extLst>
          </p:cNvPr>
          <p:cNvSpPr/>
          <p:nvPr/>
        </p:nvSpPr>
        <p:spPr>
          <a:xfrm>
            <a:off x="649472" y="64489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583CDE4-FB8D-4127-ADE4-8B41248CD93B}"/>
              </a:ext>
            </a:extLst>
          </p:cNvPr>
          <p:cNvSpPr/>
          <p:nvPr/>
        </p:nvSpPr>
        <p:spPr>
          <a:xfrm>
            <a:off x="2228850" y="658686"/>
            <a:ext cx="1943474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Text Box 74">
            <a:extLst>
              <a:ext uri="{FF2B5EF4-FFF2-40B4-BE49-F238E27FC236}">
                <a16:creationId xmlns:a16="http://schemas.microsoft.com/office/drawing/2014/main" id="{54B69762-4605-491E-9121-EF74C562A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59" y="2131337"/>
            <a:ext cx="252825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“01001010…”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Text Box 74">
            <a:extLst>
              <a:ext uri="{FF2B5EF4-FFF2-40B4-BE49-F238E27FC236}">
                <a16:creationId xmlns:a16="http://schemas.microsoft.com/office/drawing/2014/main" id="{B7507AFC-9EA8-40BB-8D25-98EB7A197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2" y="2129135"/>
            <a:ext cx="24018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itchFamily="18" charset="2"/>
              </a:rPr>
              <a:t> = “Hello World”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70718A6-F4BD-4A43-AA04-4FA4D6B3CDB4}"/>
              </a:ext>
            </a:extLst>
          </p:cNvPr>
          <p:cNvSpPr/>
          <p:nvPr/>
        </p:nvSpPr>
        <p:spPr>
          <a:xfrm>
            <a:off x="7483171" y="659755"/>
            <a:ext cx="134632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8029F95-E115-43C7-AE58-AD30EA4C573D}"/>
              </a:ext>
            </a:extLst>
          </p:cNvPr>
          <p:cNvGrpSpPr/>
          <p:nvPr/>
        </p:nvGrpSpPr>
        <p:grpSpPr>
          <a:xfrm>
            <a:off x="3124200" y="1676400"/>
            <a:ext cx="1567633" cy="1335826"/>
            <a:chOff x="3124200" y="1676400"/>
            <a:chExt cx="1567633" cy="133582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B409B2C-B425-449E-956C-B6535C2168D6}"/>
                </a:ext>
              </a:extLst>
            </p:cNvPr>
            <p:cNvGrpSpPr/>
            <p:nvPr/>
          </p:nvGrpSpPr>
          <p:grpSpPr>
            <a:xfrm>
              <a:off x="3124200" y="1676400"/>
              <a:ext cx="1567633" cy="1335826"/>
              <a:chOff x="3423796" y="1629042"/>
              <a:chExt cx="1567633" cy="1335826"/>
            </a:xfrm>
          </p:grpSpPr>
          <p:pic>
            <p:nvPicPr>
              <p:cNvPr id="23" name="Picture 2" descr="Compilers | Stanford Online">
                <a:extLst>
                  <a:ext uri="{FF2B5EF4-FFF2-40B4-BE49-F238E27FC236}">
                    <a16:creationId xmlns:a16="http://schemas.microsoft.com/office/drawing/2014/main" id="{E7FCF282-D2A2-408E-BB4B-8B3CA45FD3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3796" y="2082948"/>
                <a:ext cx="1567633" cy="88192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24" name="Arrow: Right 23">
                <a:extLst>
                  <a:ext uri="{FF2B5EF4-FFF2-40B4-BE49-F238E27FC236}">
                    <a16:creationId xmlns:a16="http://schemas.microsoft.com/office/drawing/2014/main" id="{961A9CFD-B623-4411-98FC-6ED2AF9EEECC}"/>
                  </a:ext>
                </a:extLst>
              </p:cNvPr>
              <p:cNvSpPr/>
              <p:nvPr/>
            </p:nvSpPr>
            <p:spPr>
              <a:xfrm>
                <a:off x="3869930" y="1629042"/>
                <a:ext cx="706924" cy="461665"/>
              </a:xfrm>
              <a:prstGeom prst="rightArrow">
                <a:avLst/>
              </a:prstGeom>
              <a:ln>
                <a:solidFill>
                  <a:srgbClr val="00FF00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9" name="Text Box 74">
              <a:extLst>
                <a:ext uri="{FF2B5EF4-FFF2-40B4-BE49-F238E27FC236}">
                  <a16:creationId xmlns:a16="http://schemas.microsoft.com/office/drawing/2014/main" id="{25B38C0E-2E07-47D0-9951-A07B4AEEA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3091" y="2039712"/>
              <a:ext cx="3898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336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6" grpId="0" animBg="1"/>
      <p:bldP spid="22" grpId="0" animBg="1"/>
      <p:bldP spid="22" grpId="1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Box 74">
            <a:extLst>
              <a:ext uri="{FF2B5EF4-FFF2-40B4-BE49-F238E27FC236}">
                <a16:creationId xmlns:a16="http://schemas.microsoft.com/office/drawing/2014/main" id="{D2FCE89E-8CCC-4185-951F-6B109BB3E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898" y="604103"/>
            <a:ext cx="65149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)=M(B(I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7" name="Text Box 74">
            <a:extLst>
              <a:ext uri="{FF2B5EF4-FFF2-40B4-BE49-F238E27FC236}">
                <a16:creationId xmlns:a16="http://schemas.microsoft.com/office/drawing/2014/main" id="{3449CE05-A82D-4D8A-BC20-49B5867E6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587856"/>
            <a:ext cx="4748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CD803B-2612-4A33-B4CA-303F39D09AE7}"/>
              </a:ext>
            </a:extLst>
          </p:cNvPr>
          <p:cNvGrpSpPr/>
          <p:nvPr/>
        </p:nvGrpSpPr>
        <p:grpSpPr>
          <a:xfrm>
            <a:off x="3124200" y="1629042"/>
            <a:ext cx="1567633" cy="1335826"/>
            <a:chOff x="3423796" y="1629042"/>
            <a:chExt cx="1567633" cy="1335826"/>
          </a:xfrm>
        </p:grpSpPr>
        <p:pic>
          <p:nvPicPr>
            <p:cNvPr id="32770" name="Picture 2" descr="Compilers | Stanford Online">
              <a:extLst>
                <a:ext uri="{FF2B5EF4-FFF2-40B4-BE49-F238E27FC236}">
                  <a16:creationId xmlns:a16="http://schemas.microsoft.com/office/drawing/2014/main" id="{1A61E478-EE8F-4B5C-B8B5-803DA4A7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Arrow: Right 2">
              <a:extLst>
                <a:ext uri="{FF2B5EF4-FFF2-40B4-BE49-F238E27FC236}">
                  <a16:creationId xmlns:a16="http://schemas.microsoft.com/office/drawing/2014/main" id="{102DB760-B46E-4859-ACE3-A7E38B28C7E2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E9E35CB2-0F74-4283-B8EC-88E0D24490E3}"/>
              </a:ext>
            </a:extLst>
          </p:cNvPr>
          <p:cNvSpPr/>
          <p:nvPr/>
        </p:nvSpPr>
        <p:spPr>
          <a:xfrm>
            <a:off x="437504" y="64489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22">
            <a:extLst>
              <a:ext uri="{FF2B5EF4-FFF2-40B4-BE49-F238E27FC236}">
                <a16:creationId xmlns:a16="http://schemas.microsoft.com/office/drawing/2014/main" id="{F1946F47-2C01-4263-BD86-0CD844261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56" y="3442394"/>
            <a:ext cx="28745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Oracle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will help us.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8" name="Text Box 22">
            <a:extLst>
              <a:ext uri="{FF2B5EF4-FFF2-40B4-BE49-F238E27FC236}">
                <a16:creationId xmlns:a16="http://schemas.microsoft.com/office/drawing/2014/main" id="{40701F3E-E387-4DBF-A8DE-5E1EB20D6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3817203"/>
            <a:ext cx="7991290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is true for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every 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TM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i.e.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Compile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every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i.e. the </a:t>
            </a:r>
            <a:r>
              <a: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two machines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give </a:t>
            </a:r>
            <a:r>
              <a:rPr kumimoji="0" lang="en-CA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 answer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9" name="Text Box 22">
            <a:extLst>
              <a:ext uri="{FF2B5EF4-FFF2-40B4-BE49-F238E27FC236}">
                <a16:creationId xmlns:a16="http://schemas.microsoft.com/office/drawing/2014/main" id="{F5041CCD-EBF6-438A-BC3F-685F459F7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94" y="3050520"/>
            <a:ext cx="2372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 is true.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92C27FA-FF36-4765-943A-2F3438683DE3}"/>
              </a:ext>
            </a:extLst>
          </p:cNvPr>
          <p:cNvSpPr/>
          <p:nvPr/>
        </p:nvSpPr>
        <p:spPr>
          <a:xfrm>
            <a:off x="1695162" y="63862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137D2AB-A065-43B6-B5D2-49E37E30EF1E}"/>
              </a:ext>
            </a:extLst>
          </p:cNvPr>
          <p:cNvSpPr/>
          <p:nvPr/>
        </p:nvSpPr>
        <p:spPr>
          <a:xfrm>
            <a:off x="3146156" y="632358"/>
            <a:ext cx="1507927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B1A0676-91F6-42EA-B20D-4580EB9B6A35}"/>
              </a:ext>
            </a:extLst>
          </p:cNvPr>
          <p:cNvSpPr/>
          <p:nvPr/>
        </p:nvSpPr>
        <p:spPr>
          <a:xfrm>
            <a:off x="1724311" y="985125"/>
            <a:ext cx="3029382" cy="40309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4EDB9FE-3C5A-4EA6-99AD-90F4E07ACA2E}"/>
              </a:ext>
            </a:extLst>
          </p:cNvPr>
          <p:cNvSpPr/>
          <p:nvPr/>
        </p:nvSpPr>
        <p:spPr>
          <a:xfrm>
            <a:off x="4601291" y="623313"/>
            <a:ext cx="2406531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8862961-0633-4C55-BF5F-4D8FF078F746}"/>
              </a:ext>
            </a:extLst>
          </p:cNvPr>
          <p:cNvSpPr/>
          <p:nvPr/>
        </p:nvSpPr>
        <p:spPr>
          <a:xfrm>
            <a:off x="6629400" y="533400"/>
            <a:ext cx="2488614" cy="774879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Text Box 74">
            <a:extLst>
              <a:ext uri="{FF2B5EF4-FFF2-40B4-BE49-F238E27FC236}">
                <a16:creationId xmlns:a16="http://schemas.microsoft.com/office/drawing/2014/main" id="{74D3584D-F434-4A5B-AE5E-4E87F2A97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483" y="623669"/>
            <a:ext cx="251754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 B(I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8" name="Text Box 74">
            <a:extLst>
              <a:ext uri="{FF2B5EF4-FFF2-40B4-BE49-F238E27FC236}">
                <a16:creationId xmlns:a16="http://schemas.microsoft.com/office/drawing/2014/main" id="{D9A8800E-E9C6-47EF-A0FB-CD4200A94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8080" y="958211"/>
            <a:ext cx="29890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 Compile</a:t>
            </a:r>
            <a:r>
              <a:rPr kumimoji="0" lang="en-US" altLang="en-US" sz="20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</a:t>
            </a:r>
            <a:r>
              <a:rPr kumimoji="0" lang="en-US" altLang="en-US" sz="20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58E8B98-F682-4FFE-90F8-1B9C940997E4}"/>
              </a:ext>
            </a:extLst>
          </p:cNvPr>
          <p:cNvGrpSpPr/>
          <p:nvPr/>
        </p:nvGrpSpPr>
        <p:grpSpPr>
          <a:xfrm>
            <a:off x="1371600" y="1211013"/>
            <a:ext cx="1631271" cy="1753855"/>
            <a:chOff x="1371600" y="1211013"/>
            <a:chExt cx="1631271" cy="1753855"/>
          </a:xfrm>
        </p:grpSpPr>
        <p:pic>
          <p:nvPicPr>
            <p:cNvPr id="23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98B6CE51-1824-4C2C-8717-390C5DE658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1600" y="1593268"/>
              <a:ext cx="163127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F67608A-4D8D-41ED-B537-DC311EB05CF1}"/>
                </a:ext>
              </a:extLst>
            </p:cNvPr>
            <p:cNvSpPr/>
            <p:nvPr/>
          </p:nvSpPr>
          <p:spPr>
            <a:xfrm>
              <a:off x="1964605" y="1211013"/>
              <a:ext cx="45878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8948381-5E87-4756-AC18-BA316AEF7BEC}"/>
              </a:ext>
            </a:extLst>
          </p:cNvPr>
          <p:cNvGrpSpPr/>
          <p:nvPr/>
        </p:nvGrpSpPr>
        <p:grpSpPr>
          <a:xfrm>
            <a:off x="4800600" y="1201336"/>
            <a:ext cx="2056301" cy="1763532"/>
            <a:chOff x="4800600" y="1201336"/>
            <a:chExt cx="2056301" cy="1763532"/>
          </a:xfrm>
        </p:grpSpPr>
        <p:pic>
          <p:nvPicPr>
            <p:cNvPr id="30" name="Picture 28" descr="animated-addone">
              <a:extLst>
                <a:ext uri="{FF2B5EF4-FFF2-40B4-BE49-F238E27FC236}">
                  <a16:creationId xmlns:a16="http://schemas.microsoft.com/office/drawing/2014/main" id="{F4197A35-0BB7-4EA4-939A-AA76C5E8AD06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593268"/>
              <a:ext cx="2056301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FBAF00BD-76B8-4BE7-9D93-DCE888EB5928}"/>
                </a:ext>
              </a:extLst>
            </p:cNvPr>
            <p:cNvSpPr/>
            <p:nvPr/>
          </p:nvSpPr>
          <p:spPr>
            <a:xfrm>
              <a:off x="5637815" y="1201336"/>
              <a:ext cx="5613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8155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6" grpId="0" animBg="1"/>
      <p:bldP spid="16" grpId="1" animBg="1"/>
      <p:bldP spid="15" grpId="0" animBg="1"/>
      <p:bldP spid="15" grpId="1" animBg="1"/>
      <p:bldP spid="20" grpId="0" animBg="1"/>
      <p:bldP spid="20" grpId="1" animBg="1"/>
      <p:bldP spid="22" grpId="0" animBg="1"/>
      <p:bldP spid="22" grpId="1" animBg="1"/>
      <p:bldP spid="25" grpId="0" animBg="1"/>
      <p:bldP spid="25" grpId="1" animBg="1"/>
      <p:bldP spid="26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84" name="Text Box 22"/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85" name="Text Box 22"/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87" name="Text Box 22"/>
          <p:cNvSpPr txBox="1">
            <a:spLocks noChangeArrowheads="1"/>
          </p:cNvSpPr>
          <p:nvPr/>
        </p:nvSpPr>
        <p:spPr bwMode="auto">
          <a:xfrm>
            <a:off x="290286" y="3207603"/>
            <a:ext cx="37449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4027944"/>
            <a:ext cx="8863324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construct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the Java program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    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TM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     i.e.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Compile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A6C0F08-C47D-4D98-9D80-3ABD0411DB48}"/>
              </a:ext>
            </a:extLst>
          </p:cNvPr>
          <p:cNvSpPr/>
          <p:nvPr/>
        </p:nvSpPr>
        <p:spPr>
          <a:xfrm>
            <a:off x="381000" y="64489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A3A5652A-9338-4BCA-91C8-AB46C2698A04}"/>
              </a:ext>
            </a:extLst>
          </p:cNvPr>
          <p:cNvSpPr/>
          <p:nvPr/>
        </p:nvSpPr>
        <p:spPr>
          <a:xfrm>
            <a:off x="398278" y="1622817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BC6B39BF-3652-48A6-8699-838A1D13F44B}"/>
              </a:ext>
            </a:extLst>
          </p:cNvPr>
          <p:cNvSpPr/>
          <p:nvPr/>
        </p:nvSpPr>
        <p:spPr>
          <a:xfrm>
            <a:off x="1730006" y="1638498"/>
            <a:ext cx="142642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EC0645FB-A191-4EED-8C6D-F673DA2DFEBF}"/>
              </a:ext>
            </a:extLst>
          </p:cNvPr>
          <p:cNvSpPr/>
          <p:nvPr/>
        </p:nvSpPr>
        <p:spPr>
          <a:xfrm>
            <a:off x="416124" y="2463656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7A67372B-7AA1-4D95-874E-E930B0586B69}"/>
              </a:ext>
            </a:extLst>
          </p:cNvPr>
          <p:cNvSpPr/>
          <p:nvPr/>
        </p:nvSpPr>
        <p:spPr>
          <a:xfrm>
            <a:off x="1564780" y="1957125"/>
            <a:ext cx="2989089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052AD7E-087B-4F2A-B2EA-BC3B7FADE4EF}"/>
              </a:ext>
            </a:extLst>
          </p:cNvPr>
          <p:cNvCxnSpPr/>
          <p:nvPr/>
        </p:nvCxnSpPr>
        <p:spPr bwMode="auto">
          <a:xfrm>
            <a:off x="493528" y="64036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D0247700-D2C6-45EF-AC49-D6B0553CEDFA}"/>
              </a:ext>
            </a:extLst>
          </p:cNvPr>
          <p:cNvCxnSpPr/>
          <p:nvPr/>
        </p:nvCxnSpPr>
        <p:spPr bwMode="auto">
          <a:xfrm>
            <a:off x="493528" y="1137412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6C4DE980-C51A-40BA-8132-12E740BC8B86}"/>
              </a:ext>
            </a:extLst>
          </p:cNvPr>
          <p:cNvCxnSpPr/>
          <p:nvPr/>
        </p:nvCxnSpPr>
        <p:spPr bwMode="auto">
          <a:xfrm>
            <a:off x="493528" y="1600200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AF2E0D2-C475-4598-82D2-0E679A4268A9}"/>
              </a:ext>
            </a:extLst>
          </p:cNvPr>
          <p:cNvCxnSpPr/>
          <p:nvPr/>
        </p:nvCxnSpPr>
        <p:spPr bwMode="auto">
          <a:xfrm>
            <a:off x="493528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1177C048-0C41-4129-A94B-B53996CDE00C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29" name="Text Box 74">
              <a:extLst>
                <a:ext uri="{FF2B5EF4-FFF2-40B4-BE49-F238E27FC236}">
                  <a16:creationId xmlns:a16="http://schemas.microsoft.com/office/drawing/2014/main" id="{60F24B1A-93D6-435F-BE5A-60B9A2FD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0" name="Text Box 74">
              <a:extLst>
                <a:ext uri="{FF2B5EF4-FFF2-40B4-BE49-F238E27FC236}">
                  <a16:creationId xmlns:a16="http://schemas.microsoft.com/office/drawing/2014/main" id="{E437C18F-C531-45BF-9D76-A2496E781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E3BF6AF-4487-4FC1-9789-A74289C2EE8C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39" name="Text Box 74">
                <a:extLst>
                  <a:ext uri="{FF2B5EF4-FFF2-40B4-BE49-F238E27FC236}">
                    <a16:creationId xmlns:a16="http://schemas.microsoft.com/office/drawing/2014/main" id="{A08EFA2C-FA97-452A-93F0-9D13D4F03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Text Box 74">
                <a:extLst>
                  <a:ext uri="{FF2B5EF4-FFF2-40B4-BE49-F238E27FC236}">
                    <a16:creationId xmlns:a16="http://schemas.microsoft.com/office/drawing/2014/main" id="{B2AEB461-6840-45E9-8773-5E44B370BE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4" name="Text Box 74">
              <a:extLst>
                <a:ext uri="{FF2B5EF4-FFF2-40B4-BE49-F238E27FC236}">
                  <a16:creationId xmlns:a16="http://schemas.microsoft.com/office/drawing/2014/main" id="{ED42C45B-F7F8-4CC1-8A49-9DA3117FE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D2F5B20C-C9C9-4BFF-B673-6BC09A4F3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0E5555E6-6208-4EA1-8DB8-E3F7E8CE9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B54241CE-014E-4AA1-BC1F-A4645FE4F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Text Box 74">
              <a:extLst>
                <a:ext uri="{FF2B5EF4-FFF2-40B4-BE49-F238E27FC236}">
                  <a16:creationId xmlns:a16="http://schemas.microsoft.com/office/drawing/2014/main" id="{FF1EC75B-6800-4D32-8690-3634AD675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32" name="Text Box 74">
              <a:extLst>
                <a:ext uri="{FF2B5EF4-FFF2-40B4-BE49-F238E27FC236}">
                  <a16:creationId xmlns:a16="http://schemas.microsoft.com/office/drawing/2014/main" id="{1E386A7C-FAC1-424E-BBB8-6023F2A85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3474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60" grpId="0" animBg="1"/>
      <p:bldP spid="60" grpId="1" animBg="1"/>
      <p:bldP spid="61" grpId="0" animBg="1"/>
      <p:bldP spid="61" grpId="1" animBg="1"/>
      <p:bldP spid="70" grpId="0" animBg="1"/>
      <p:bldP spid="75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708C62EB-C333-4FF1-9B26-4E34485D8C7D}"/>
              </a:ext>
            </a:extLst>
          </p:cNvPr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52" name="Text Box 22">
              <a:extLst>
                <a:ext uri="{FF2B5EF4-FFF2-40B4-BE49-F238E27FC236}">
                  <a16:creationId xmlns:a16="http://schemas.microsoft.com/office/drawing/2014/main" id="{9C390AF1-44B2-4CF4-BF59-302F7E4F9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53" name="Text Box 22">
              <a:extLst>
                <a:ext uri="{FF2B5EF4-FFF2-40B4-BE49-F238E27FC236}">
                  <a16:creationId xmlns:a16="http://schemas.microsoft.com/office/drawing/2014/main" id="{E565A107-FCB9-4A67-862B-4F068CD9B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4027944"/>
            <a:ext cx="8725466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an arbitrary binary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given to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an adversary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B-Oracle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B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    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corresponding 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for this one.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C-Oracle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C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531DCE01-7EB4-4B42-95E3-0D20389BC01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89E2893-56FF-4590-9863-A5F80F588B30}"/>
              </a:ext>
            </a:extLst>
          </p:cNvPr>
          <p:cNvSpPr/>
          <p:nvPr/>
        </p:nvSpPr>
        <p:spPr>
          <a:xfrm>
            <a:off x="381000" y="1092812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430621CD-AAC3-46BE-A9D7-3D60CAFF2799}"/>
              </a:ext>
            </a:extLst>
          </p:cNvPr>
          <p:cNvSpPr/>
          <p:nvPr/>
        </p:nvSpPr>
        <p:spPr>
          <a:xfrm>
            <a:off x="7221986" y="1095614"/>
            <a:ext cx="1249904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FA80CC02-D1FB-42F4-9A28-CB929CB4C05E}"/>
              </a:ext>
            </a:extLst>
          </p:cNvPr>
          <p:cNvSpPr/>
          <p:nvPr/>
        </p:nvSpPr>
        <p:spPr>
          <a:xfrm>
            <a:off x="1687896" y="246645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EF639539-6ACE-47C1-9CD8-8F07B2A2E54F}"/>
              </a:ext>
            </a:extLst>
          </p:cNvPr>
          <p:cNvSpPr/>
          <p:nvPr/>
        </p:nvSpPr>
        <p:spPr>
          <a:xfrm>
            <a:off x="1689922" y="638628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48CFC919-63CA-4636-94CF-A99DC5194159}"/>
              </a:ext>
            </a:extLst>
          </p:cNvPr>
          <p:cNvCxnSpPr/>
          <p:nvPr/>
        </p:nvCxnSpPr>
        <p:spPr bwMode="auto">
          <a:xfrm>
            <a:off x="1783400" y="64036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0752B472-4FCD-42AE-8014-8A9F72E5AEF6}"/>
              </a:ext>
            </a:extLst>
          </p:cNvPr>
          <p:cNvCxnSpPr/>
          <p:nvPr/>
        </p:nvCxnSpPr>
        <p:spPr bwMode="auto">
          <a:xfrm>
            <a:off x="3153588" y="1668297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0D287F14-B80A-4DFB-8798-A084E269274C}"/>
              </a:ext>
            </a:extLst>
          </p:cNvPr>
          <p:cNvCxnSpPr/>
          <p:nvPr/>
        </p:nvCxnSpPr>
        <p:spPr bwMode="auto">
          <a:xfrm>
            <a:off x="458972" y="1086844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E0DDFC4A-F215-4A67-991C-E71F015A42AA}"/>
              </a:ext>
            </a:extLst>
          </p:cNvPr>
          <p:cNvCxnSpPr/>
          <p:nvPr/>
        </p:nvCxnSpPr>
        <p:spPr bwMode="auto">
          <a:xfrm>
            <a:off x="1830572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0" name="Oval 109">
            <a:extLst>
              <a:ext uri="{FF2B5EF4-FFF2-40B4-BE49-F238E27FC236}">
                <a16:creationId xmlns:a16="http://schemas.microsoft.com/office/drawing/2014/main" id="{96ED165C-2850-4AE7-AF2A-E4FE9AA97D0E}"/>
              </a:ext>
            </a:extLst>
          </p:cNvPr>
          <p:cNvSpPr/>
          <p:nvPr/>
        </p:nvSpPr>
        <p:spPr>
          <a:xfrm>
            <a:off x="3030722" y="1614714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C721BE8-C525-4D5C-B17E-C80EDAFEADF9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61" name="Text Box 74">
              <a:extLst>
                <a:ext uri="{FF2B5EF4-FFF2-40B4-BE49-F238E27FC236}">
                  <a16:creationId xmlns:a16="http://schemas.microsoft.com/office/drawing/2014/main" id="{27A21CDB-6FD5-4983-9139-DCB01B133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62" name="Text Box 74">
              <a:extLst>
                <a:ext uri="{FF2B5EF4-FFF2-40B4-BE49-F238E27FC236}">
                  <a16:creationId xmlns:a16="http://schemas.microsoft.com/office/drawing/2014/main" id="{6A892082-A3B8-425E-B5AC-C04AF452B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92D2D127-4602-485F-803B-896307FE963F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70" name="Text Box 74">
                <a:extLst>
                  <a:ext uri="{FF2B5EF4-FFF2-40B4-BE49-F238E27FC236}">
                    <a16:creationId xmlns:a16="http://schemas.microsoft.com/office/drawing/2014/main" id="{446AF56F-2D71-4D93-9604-3F1C6C864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Text Box 74">
                <a:extLst>
                  <a:ext uri="{FF2B5EF4-FFF2-40B4-BE49-F238E27FC236}">
                    <a16:creationId xmlns:a16="http://schemas.microsoft.com/office/drawing/2014/main" id="{8B018F74-301B-464E-9E93-C194AC59E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4" name="Text Box 74">
              <a:extLst>
                <a:ext uri="{FF2B5EF4-FFF2-40B4-BE49-F238E27FC236}">
                  <a16:creationId xmlns:a16="http://schemas.microsoft.com/office/drawing/2014/main" id="{C0EDE8E5-A5AD-42CC-92DA-1D3451F93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Text Box 74">
              <a:extLst>
                <a:ext uri="{FF2B5EF4-FFF2-40B4-BE49-F238E27FC236}">
                  <a16:creationId xmlns:a16="http://schemas.microsoft.com/office/drawing/2014/main" id="{8CDC5A92-85E9-46A0-8194-B693927CE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Text Box 74">
              <a:extLst>
                <a:ext uri="{FF2B5EF4-FFF2-40B4-BE49-F238E27FC236}">
                  <a16:creationId xmlns:a16="http://schemas.microsoft.com/office/drawing/2014/main" id="{ED82D784-877E-4353-BB08-2358A37489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67" name="Text Box 74">
              <a:extLst>
                <a:ext uri="{FF2B5EF4-FFF2-40B4-BE49-F238E27FC236}">
                  <a16:creationId xmlns:a16="http://schemas.microsoft.com/office/drawing/2014/main" id="{8457017B-115E-4A3D-84C6-27CBC8258E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Text Box 74">
              <a:extLst>
                <a:ext uri="{FF2B5EF4-FFF2-40B4-BE49-F238E27FC236}">
                  <a16:creationId xmlns:a16="http://schemas.microsoft.com/office/drawing/2014/main" id="{DE444D10-4147-46BD-A3E0-72C06912C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69" name="Text Box 74">
              <a:extLst>
                <a:ext uri="{FF2B5EF4-FFF2-40B4-BE49-F238E27FC236}">
                  <a16:creationId xmlns:a16="http://schemas.microsoft.com/office/drawing/2014/main" id="{48D37F75-0EE2-47A4-AB82-A8191AAD7F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sp>
        <p:nvSpPr>
          <p:cNvPr id="73" name="Text Box 22">
            <a:extLst>
              <a:ext uri="{FF2B5EF4-FFF2-40B4-BE49-F238E27FC236}">
                <a16:creationId xmlns:a16="http://schemas.microsoft.com/office/drawing/2014/main" id="{074D1FAA-878C-4F5D-BD43-88F6B878B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286" y="3207603"/>
            <a:ext cx="37449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977291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82" grpId="1" animBg="1"/>
      <p:bldP spid="83" grpId="0" animBg="1"/>
      <p:bldP spid="83" grpId="1" animBg="1"/>
      <p:bldP spid="89" grpId="0" animBg="1"/>
      <p:bldP spid="105" grpId="0" animBg="1"/>
      <p:bldP spid="110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D5EDE6E5-7B9F-49F6-B454-DC3A084A4932}"/>
              </a:ext>
            </a:extLst>
          </p:cNvPr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55" name="Text Box 22">
              <a:extLst>
                <a:ext uri="{FF2B5EF4-FFF2-40B4-BE49-F238E27FC236}">
                  <a16:creationId xmlns:a16="http://schemas.microsoft.com/office/drawing/2014/main" id="{126C5093-0D6D-41F6-84E0-663228477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56" name="Text Box 22">
              <a:extLst>
                <a:ext uri="{FF2B5EF4-FFF2-40B4-BE49-F238E27FC236}">
                  <a16:creationId xmlns:a16="http://schemas.microsoft.com/office/drawing/2014/main" id="{636D091D-F120-48DF-B67E-99399D8A7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4027944"/>
            <a:ext cx="797910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construct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the running time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 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stated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 the running time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TM 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8515337F-2779-4B64-A28D-E93B90B002F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097EBBCE-C493-46B5-A187-3DAB32A6DDB0}"/>
              </a:ext>
            </a:extLst>
          </p:cNvPr>
          <p:cNvSpPr/>
          <p:nvPr/>
        </p:nvSpPr>
        <p:spPr>
          <a:xfrm>
            <a:off x="3204936" y="650502"/>
            <a:ext cx="1214661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AFF38F8B-CFE3-4E3F-9B04-0C76614875E5}"/>
              </a:ext>
            </a:extLst>
          </p:cNvPr>
          <p:cNvSpPr/>
          <p:nvPr/>
        </p:nvSpPr>
        <p:spPr>
          <a:xfrm>
            <a:off x="3295650" y="2469260"/>
            <a:ext cx="1249133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BC839952-1BD7-41E8-BC15-A35D6841D7CC}"/>
              </a:ext>
            </a:extLst>
          </p:cNvPr>
          <p:cNvCxnSpPr/>
          <p:nvPr/>
        </p:nvCxnSpPr>
        <p:spPr bwMode="auto">
          <a:xfrm>
            <a:off x="3204936" y="64036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D38E7EC1-86F6-4031-A3B9-81923629C45D}"/>
              </a:ext>
            </a:extLst>
          </p:cNvPr>
          <p:cNvCxnSpPr/>
          <p:nvPr/>
        </p:nvCxnSpPr>
        <p:spPr bwMode="auto">
          <a:xfrm>
            <a:off x="1981200" y="1124013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AA2AFDD-7A0B-4D66-B3F2-F47CC12CA596}"/>
              </a:ext>
            </a:extLst>
          </p:cNvPr>
          <p:cNvCxnSpPr/>
          <p:nvPr/>
        </p:nvCxnSpPr>
        <p:spPr bwMode="auto">
          <a:xfrm>
            <a:off x="3295650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D4DBD15-DCE5-4110-BD71-F5A5423B738A}"/>
              </a:ext>
            </a:extLst>
          </p:cNvPr>
          <p:cNvCxnSpPr/>
          <p:nvPr/>
        </p:nvCxnSpPr>
        <p:spPr bwMode="auto">
          <a:xfrm>
            <a:off x="4544785" y="1676400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44">
            <a:extLst>
              <a:ext uri="{FF2B5EF4-FFF2-40B4-BE49-F238E27FC236}">
                <a16:creationId xmlns:a16="http://schemas.microsoft.com/office/drawing/2014/main" id="{097EBBCE-C493-46B5-A187-3DAB32A6DDB0}"/>
              </a:ext>
            </a:extLst>
          </p:cNvPr>
          <p:cNvSpPr/>
          <p:nvPr/>
        </p:nvSpPr>
        <p:spPr>
          <a:xfrm>
            <a:off x="7482114" y="1891030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F0D087E-D1BD-4390-A762-6D1C196CB19F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42" name="Text Box 74">
              <a:extLst>
                <a:ext uri="{FF2B5EF4-FFF2-40B4-BE49-F238E27FC236}">
                  <a16:creationId xmlns:a16="http://schemas.microsoft.com/office/drawing/2014/main" id="{628C54A2-FF16-45AB-865E-D07EDCB5F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43" name="Text Box 74">
              <a:extLst>
                <a:ext uri="{FF2B5EF4-FFF2-40B4-BE49-F238E27FC236}">
                  <a16:creationId xmlns:a16="http://schemas.microsoft.com/office/drawing/2014/main" id="{93A4D7B2-70DC-4AFC-B6EB-6B458123B9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94C4631F-1EC0-483F-97F1-10E70C8CF407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53" name="Text Box 74">
                <a:extLst>
                  <a:ext uri="{FF2B5EF4-FFF2-40B4-BE49-F238E27FC236}">
                    <a16:creationId xmlns:a16="http://schemas.microsoft.com/office/drawing/2014/main" id="{24D0B6EB-81D5-4E64-AAAA-2E35873A80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Text Box 74">
                <a:extLst>
                  <a:ext uri="{FF2B5EF4-FFF2-40B4-BE49-F238E27FC236}">
                    <a16:creationId xmlns:a16="http://schemas.microsoft.com/office/drawing/2014/main" id="{487A0634-A33B-49EF-9134-A6F6387D7B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7" name="Text Box 74">
              <a:extLst>
                <a:ext uri="{FF2B5EF4-FFF2-40B4-BE49-F238E27FC236}">
                  <a16:creationId xmlns:a16="http://schemas.microsoft.com/office/drawing/2014/main" id="{A008261C-E295-428E-8338-0D1316FCCE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 Box 74">
              <a:extLst>
                <a:ext uri="{FF2B5EF4-FFF2-40B4-BE49-F238E27FC236}">
                  <a16:creationId xmlns:a16="http://schemas.microsoft.com/office/drawing/2014/main" id="{98AAD6DC-446A-4CB9-B16B-AD8118FCF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Text Box 74">
              <a:extLst>
                <a:ext uri="{FF2B5EF4-FFF2-40B4-BE49-F238E27FC236}">
                  <a16:creationId xmlns:a16="http://schemas.microsoft.com/office/drawing/2014/main" id="{9B1A6224-39AE-421B-A94C-70082CF7C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50" name="Text Box 74">
              <a:extLst>
                <a:ext uri="{FF2B5EF4-FFF2-40B4-BE49-F238E27FC236}">
                  <a16:creationId xmlns:a16="http://schemas.microsoft.com/office/drawing/2014/main" id="{E265E413-3AD4-4545-A8C2-716D8C852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Text Box 74">
              <a:extLst>
                <a:ext uri="{FF2B5EF4-FFF2-40B4-BE49-F238E27FC236}">
                  <a16:creationId xmlns:a16="http://schemas.microsoft.com/office/drawing/2014/main" id="{8D42458B-320E-41B9-B029-92F4B8D505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52" name="Text Box 74">
              <a:extLst>
                <a:ext uri="{FF2B5EF4-FFF2-40B4-BE49-F238E27FC236}">
                  <a16:creationId xmlns:a16="http://schemas.microsoft.com/office/drawing/2014/main" id="{6BB5D3BA-6641-4247-89B8-2330B240E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sp>
        <p:nvSpPr>
          <p:cNvPr id="60" name="Text Box 22">
            <a:extLst>
              <a:ext uri="{FF2B5EF4-FFF2-40B4-BE49-F238E27FC236}">
                <a16:creationId xmlns:a16="http://schemas.microsoft.com/office/drawing/2014/main" id="{792525DF-EA84-43BA-A544-0A5D66A56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286" y="3207603"/>
            <a:ext cx="37449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0120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74" grpId="0" animBg="1"/>
      <p:bldP spid="45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2AE4D6B0-2524-4178-857F-3650DB6D0B43}"/>
              </a:ext>
            </a:extLst>
          </p:cNvPr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44" name="Text Box 22">
              <a:extLst>
                <a:ext uri="{FF2B5EF4-FFF2-40B4-BE49-F238E27FC236}">
                  <a16:creationId xmlns:a16="http://schemas.microsoft.com/office/drawing/2014/main" id="{1D761758-87C7-4068-9A2D-70CD52295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45" name="Text Box 22">
              <a:extLst>
                <a:ext uri="{FF2B5EF4-FFF2-40B4-BE49-F238E27FC236}">
                  <a16:creationId xmlns:a16="http://schemas.microsoft.com/office/drawing/2014/main" id="{F97CBA86-5FA5-4F9F-AC3D-46E62A35F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4027944"/>
            <a:ext cx="7326044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C-Oracle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Combining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FEF5AF16-A2F2-416B-BBE1-F4AF0ECF444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072CD3C4-03FF-4FB7-93E6-F658A03EAA9D}"/>
              </a:ext>
            </a:extLst>
          </p:cNvPr>
          <p:cNvSpPr/>
          <p:nvPr/>
        </p:nvSpPr>
        <p:spPr>
          <a:xfrm>
            <a:off x="4353294" y="653304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6CA97805-C684-4315-AB93-47DB2DC48A4F}"/>
              </a:ext>
            </a:extLst>
          </p:cNvPr>
          <p:cNvSpPr/>
          <p:nvPr/>
        </p:nvSpPr>
        <p:spPr>
          <a:xfrm>
            <a:off x="4549780" y="1600200"/>
            <a:ext cx="2308219" cy="45883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56D3ED3-1297-4F7D-BB90-B7CF07FA39DE}"/>
              </a:ext>
            </a:extLst>
          </p:cNvPr>
          <p:cNvSpPr/>
          <p:nvPr/>
        </p:nvSpPr>
        <p:spPr>
          <a:xfrm>
            <a:off x="1995713" y="1081100"/>
            <a:ext cx="1814281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134352ED-9318-41C5-91BF-F0CA7F5A1A50}"/>
              </a:ext>
            </a:extLst>
          </p:cNvPr>
          <p:cNvSpPr/>
          <p:nvPr/>
        </p:nvSpPr>
        <p:spPr>
          <a:xfrm>
            <a:off x="4515418" y="2472062"/>
            <a:ext cx="1617478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FE5304EB-C811-40CD-A764-954CA2743852}"/>
              </a:ext>
            </a:extLst>
          </p:cNvPr>
          <p:cNvCxnSpPr/>
          <p:nvPr/>
        </p:nvCxnSpPr>
        <p:spPr bwMode="auto">
          <a:xfrm>
            <a:off x="4467594" y="64036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F3B94558-74AA-4A51-991B-826BB44BF623}"/>
              </a:ext>
            </a:extLst>
          </p:cNvPr>
          <p:cNvCxnSpPr/>
          <p:nvPr/>
        </p:nvCxnSpPr>
        <p:spPr bwMode="auto">
          <a:xfrm>
            <a:off x="4543794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2D4DBD15-DCE5-4110-BD71-F5A5423B738A}"/>
              </a:ext>
            </a:extLst>
          </p:cNvPr>
          <p:cNvCxnSpPr>
            <a:cxnSpLocks/>
          </p:cNvCxnSpPr>
          <p:nvPr/>
        </p:nvCxnSpPr>
        <p:spPr bwMode="auto">
          <a:xfrm>
            <a:off x="4544785" y="1640906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632FE38-3515-4201-849B-E5683AA951D3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31" name="Text Box 74">
              <a:extLst>
                <a:ext uri="{FF2B5EF4-FFF2-40B4-BE49-F238E27FC236}">
                  <a16:creationId xmlns:a16="http://schemas.microsoft.com/office/drawing/2014/main" id="{A0A568CE-6841-42F1-A5FB-6B67871C3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2" name="Text Box 74">
              <a:extLst>
                <a:ext uri="{FF2B5EF4-FFF2-40B4-BE49-F238E27FC236}">
                  <a16:creationId xmlns:a16="http://schemas.microsoft.com/office/drawing/2014/main" id="{BAD879F3-91DF-4E00-A841-A30ECF668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DD48CCE5-A167-41CC-9A9B-1F837E10DAEC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48" name="Text Box 74">
                <a:extLst>
                  <a:ext uri="{FF2B5EF4-FFF2-40B4-BE49-F238E27FC236}">
                    <a16:creationId xmlns:a16="http://schemas.microsoft.com/office/drawing/2014/main" id="{88B7845F-2C20-49E3-8097-56D87BFB77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Text Box 74">
                <a:extLst>
                  <a:ext uri="{FF2B5EF4-FFF2-40B4-BE49-F238E27FC236}">
                    <a16:creationId xmlns:a16="http://schemas.microsoft.com/office/drawing/2014/main" id="{98A0061B-D49E-46FC-A2A4-A68C27E745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4" name="Text Box 74">
              <a:extLst>
                <a:ext uri="{FF2B5EF4-FFF2-40B4-BE49-F238E27FC236}">
                  <a16:creationId xmlns:a16="http://schemas.microsoft.com/office/drawing/2014/main" id="{5F5BC6C3-33EA-427B-96CC-2963B0605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8D9095B0-BF8D-49BE-8DD2-D8938CE391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D9796FF4-EDD3-4B55-AD1E-90BE423BA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CE0D3194-823C-4283-B7B2-05A0C6810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Text Box 74">
              <a:extLst>
                <a:ext uri="{FF2B5EF4-FFF2-40B4-BE49-F238E27FC236}">
                  <a16:creationId xmlns:a16="http://schemas.microsoft.com/office/drawing/2014/main" id="{989D8FBD-B4E2-4029-9772-3AFBA3930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7" name="Text Box 74">
              <a:extLst>
                <a:ext uri="{FF2B5EF4-FFF2-40B4-BE49-F238E27FC236}">
                  <a16:creationId xmlns:a16="http://schemas.microsoft.com/office/drawing/2014/main" id="{6B16BA95-0DBA-402D-AEC8-846732371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sp>
        <p:nvSpPr>
          <p:cNvPr id="59" name="Text Box 22">
            <a:extLst>
              <a:ext uri="{FF2B5EF4-FFF2-40B4-BE49-F238E27FC236}">
                <a16:creationId xmlns:a16="http://schemas.microsoft.com/office/drawing/2014/main" id="{E8B631E6-7977-4C72-B485-1BBBA3DD1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286" y="3207603"/>
            <a:ext cx="37449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C5A9C211-D166-4612-B301-8BB788C422EE}"/>
              </a:ext>
            </a:extLst>
          </p:cNvPr>
          <p:cNvCxnSpPr/>
          <p:nvPr/>
        </p:nvCxnSpPr>
        <p:spPr bwMode="auto">
          <a:xfrm>
            <a:off x="1981200" y="1124013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978865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8" grpId="0" animBg="1"/>
      <p:bldP spid="71" grpId="0" animBg="1"/>
      <p:bldP spid="7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9C71181C-E0A5-4CFB-8C85-19A25DAEAB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3549" y="2416386"/>
            <a:ext cx="6610350" cy="4410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5" descr="j0116172">
            <a:extLst>
              <a:ext uri="{FF2B5EF4-FFF2-40B4-BE49-F238E27FC236}">
                <a16:creationId xmlns:a16="http://schemas.microsoft.com/office/drawing/2014/main" id="{B4581C5A-E635-4637-AFAC-40FD465952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8">
            <a:extLst>
              <a:ext uri="{FF2B5EF4-FFF2-40B4-BE49-F238E27FC236}">
                <a16:creationId xmlns:a16="http://schemas.microsoft.com/office/drawing/2014/main" id="{20E797A0-86D5-468A-B01E-A1F201CCC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A0F6294-86C9-42C5-A430-7A95C8837355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A02EBDF-F9FB-45FD-96C6-4BA4E8422A1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E1B40219-4841-4B1D-9B38-CB3DCDC3B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</p:spTree>
    <p:extLst>
      <p:ext uri="{BB962C8B-B14F-4D97-AF65-F5344CB8AC3E}">
        <p14:creationId xmlns:p14="http://schemas.microsoft.com/office/powerpoint/2010/main" val="4037355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EC840E1E-CD93-4C7D-9B8C-FEB2F50B36E8}"/>
              </a:ext>
            </a:extLst>
          </p:cNvPr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43" name="Text Box 22">
              <a:extLst>
                <a:ext uri="{FF2B5EF4-FFF2-40B4-BE49-F238E27FC236}">
                  <a16:creationId xmlns:a16="http://schemas.microsoft.com/office/drawing/2014/main" id="{468AE40B-F775-4896-8D0B-5BD57FD915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44" name="Text Box 22">
              <a:extLst>
                <a:ext uri="{FF2B5EF4-FFF2-40B4-BE49-F238E27FC236}">
                  <a16:creationId xmlns:a16="http://schemas.microsoft.com/office/drawing/2014/main" id="{BF7CFEE7-D5C8-4AC1-8A34-1330CDB52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26" name="Text Box 22">
            <a:extLst>
              <a:ext uri="{FF2B5EF4-FFF2-40B4-BE49-F238E27FC236}">
                <a16:creationId xmlns:a16="http://schemas.microsoft.com/office/drawing/2014/main" id="{A90E6518-5655-45E5-9636-743D75DE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4027944"/>
            <a:ext cx="8424101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Similarly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, I need to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C-Oracle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This is true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for all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so it is true for this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Time(M,I)=t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Combining gives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9D48DBD8-B82C-452B-A431-0CC71EF9850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5EE917AD-98D1-492E-AAC8-D847BF08A950}"/>
              </a:ext>
            </a:extLst>
          </p:cNvPr>
          <p:cNvSpPr/>
          <p:nvPr/>
        </p:nvSpPr>
        <p:spPr>
          <a:xfrm>
            <a:off x="6336396" y="637055"/>
            <a:ext cx="1806376" cy="45883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F06E6AEB-741E-4EF8-B7DC-3598609445AF}"/>
              </a:ext>
            </a:extLst>
          </p:cNvPr>
          <p:cNvSpPr/>
          <p:nvPr/>
        </p:nvSpPr>
        <p:spPr>
          <a:xfrm>
            <a:off x="6320720" y="2455813"/>
            <a:ext cx="2047156" cy="458837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66BC4C6F-470C-4A45-AA8E-BF3AA10053FF}"/>
              </a:ext>
            </a:extLst>
          </p:cNvPr>
          <p:cNvCxnSpPr/>
          <p:nvPr/>
        </p:nvCxnSpPr>
        <p:spPr bwMode="auto">
          <a:xfrm>
            <a:off x="6270174" y="605970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35A6B2DE-B94A-4CD8-8C0E-0D9DFB6DD07F}"/>
              </a:ext>
            </a:extLst>
          </p:cNvPr>
          <p:cNvCxnSpPr/>
          <p:nvPr/>
        </p:nvCxnSpPr>
        <p:spPr bwMode="auto">
          <a:xfrm>
            <a:off x="4800600" y="107684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91A14358-1BCB-4DB3-8A8E-AE90850B5BD1}"/>
              </a:ext>
            </a:extLst>
          </p:cNvPr>
          <p:cNvCxnSpPr/>
          <p:nvPr/>
        </p:nvCxnSpPr>
        <p:spPr bwMode="auto">
          <a:xfrm>
            <a:off x="6226632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8EBD04D-3B25-41BE-B8CE-3344BC2895D2}"/>
              </a:ext>
            </a:extLst>
          </p:cNvPr>
          <p:cNvCxnSpPr/>
          <p:nvPr/>
        </p:nvCxnSpPr>
        <p:spPr bwMode="auto">
          <a:xfrm>
            <a:off x="6863001" y="1630734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7" name="Oval 46">
            <a:extLst>
              <a:ext uri="{FF2B5EF4-FFF2-40B4-BE49-F238E27FC236}">
                <a16:creationId xmlns:a16="http://schemas.microsoft.com/office/drawing/2014/main" id="{67E62EAC-1DFD-4D72-A8E9-BD39FF511B81}"/>
              </a:ext>
            </a:extLst>
          </p:cNvPr>
          <p:cNvSpPr/>
          <p:nvPr/>
        </p:nvSpPr>
        <p:spPr>
          <a:xfrm>
            <a:off x="7020306" y="1553028"/>
            <a:ext cx="2243436" cy="825500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D145F988-71FA-48A5-9678-27C3F1FA0FEE}"/>
              </a:ext>
            </a:extLst>
          </p:cNvPr>
          <p:cNvSpPr/>
          <p:nvPr/>
        </p:nvSpPr>
        <p:spPr>
          <a:xfrm>
            <a:off x="568047" y="5397142"/>
            <a:ext cx="4419600" cy="64734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4033137-4E3F-48F8-B474-4CB90773B31C}"/>
              </a:ext>
            </a:extLst>
          </p:cNvPr>
          <p:cNvSpPr/>
          <p:nvPr/>
        </p:nvSpPr>
        <p:spPr>
          <a:xfrm>
            <a:off x="3645732" y="4381858"/>
            <a:ext cx="2145468" cy="480058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00CA127-CF47-474B-94DC-115AA0F4DAD1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32" name="Text Box 74">
              <a:extLst>
                <a:ext uri="{FF2B5EF4-FFF2-40B4-BE49-F238E27FC236}">
                  <a16:creationId xmlns:a16="http://schemas.microsoft.com/office/drawing/2014/main" id="{6BBDA360-C35A-4DC1-94F6-5207D54EF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3" name="Text Box 74">
              <a:extLst>
                <a:ext uri="{FF2B5EF4-FFF2-40B4-BE49-F238E27FC236}">
                  <a16:creationId xmlns:a16="http://schemas.microsoft.com/office/drawing/2014/main" id="{B5EC4335-7BC9-46A0-8869-0A7D6B2AA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1BA54DCF-57C2-46A3-AD50-0C08EACD9E2E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46" name="Text Box 74">
                <a:extLst>
                  <a:ext uri="{FF2B5EF4-FFF2-40B4-BE49-F238E27FC236}">
                    <a16:creationId xmlns:a16="http://schemas.microsoft.com/office/drawing/2014/main" id="{39592658-FE72-4FD0-9685-5C118A00A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9" name="Text Box 74">
                <a:extLst>
                  <a:ext uri="{FF2B5EF4-FFF2-40B4-BE49-F238E27FC236}">
                    <a16:creationId xmlns:a16="http://schemas.microsoft.com/office/drawing/2014/main" id="{71529C14-C743-4024-A955-6DE0FEA782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0E767D4D-1EF4-4FA8-BBB4-6FF03A729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B3E8F794-0FC6-46E4-9231-9BAAD8306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Text Box 74">
              <a:extLst>
                <a:ext uri="{FF2B5EF4-FFF2-40B4-BE49-F238E27FC236}">
                  <a16:creationId xmlns:a16="http://schemas.microsoft.com/office/drawing/2014/main" id="{1C1CF4FE-6ADB-4F63-AA76-D6C4E69B8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38" name="Text Box 74">
              <a:extLst>
                <a:ext uri="{FF2B5EF4-FFF2-40B4-BE49-F238E27FC236}">
                  <a16:creationId xmlns:a16="http://schemas.microsoft.com/office/drawing/2014/main" id="{12440549-F128-4FAA-A7A5-9E64D8912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Text Box 74">
              <a:extLst>
                <a:ext uri="{FF2B5EF4-FFF2-40B4-BE49-F238E27FC236}">
                  <a16:creationId xmlns:a16="http://schemas.microsoft.com/office/drawing/2014/main" id="{B482F30B-4C13-40B7-A5BA-6AD3F3691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0" name="Text Box 74">
              <a:extLst>
                <a:ext uri="{FF2B5EF4-FFF2-40B4-BE49-F238E27FC236}">
                  <a16:creationId xmlns:a16="http://schemas.microsoft.com/office/drawing/2014/main" id="{1A93CD36-8A82-43E9-8492-D22867BCD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  <p:sp>
        <p:nvSpPr>
          <p:cNvPr id="62" name="Text Box 22">
            <a:extLst>
              <a:ext uri="{FF2B5EF4-FFF2-40B4-BE49-F238E27FC236}">
                <a16:creationId xmlns:a16="http://schemas.microsoft.com/office/drawing/2014/main" id="{539E5383-5A0F-4E25-BB8A-7B6D58D9E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286" y="3207603"/>
            <a:ext cx="37449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by 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857485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57" grpId="0" animBg="1"/>
      <p:bldP spid="47" grpId="0" animBg="1"/>
      <p:bldP spid="59" grpId="0" animBg="1"/>
      <p:bldP spid="60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>
            <a:extLst>
              <a:ext uri="{FF2B5EF4-FFF2-40B4-BE49-F238E27FC236}">
                <a16:creationId xmlns:a16="http://schemas.microsoft.com/office/drawing/2014/main" id="{2DD67532-AD4B-4BEC-93D5-B6D59B904D23}"/>
              </a:ext>
            </a:extLst>
          </p:cNvPr>
          <p:cNvGrpSpPr/>
          <p:nvPr/>
        </p:nvGrpSpPr>
        <p:grpSpPr>
          <a:xfrm>
            <a:off x="296556" y="2794716"/>
            <a:ext cx="3012275" cy="467035"/>
            <a:chOff x="296556" y="1554925"/>
            <a:chExt cx="3012275" cy="467035"/>
          </a:xfrm>
        </p:grpSpPr>
        <p:sp>
          <p:nvSpPr>
            <p:cNvPr id="44" name="Text Box 22">
              <a:extLst>
                <a:ext uri="{FF2B5EF4-FFF2-40B4-BE49-F238E27FC236}">
                  <a16:creationId xmlns:a16="http://schemas.microsoft.com/office/drawing/2014/main" id="{C2C99BFF-FBFB-45F0-AD28-B9489FCE2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45" name="Text Box 22">
              <a:extLst>
                <a:ext uri="{FF2B5EF4-FFF2-40B4-BE49-F238E27FC236}">
                  <a16:creationId xmlns:a16="http://schemas.microsoft.com/office/drawing/2014/main" id="{190DF518-8D77-4456-B61D-CFC4A1466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90281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46" name="Text Box 22">
            <a:extLst>
              <a:ext uri="{FF2B5EF4-FFF2-40B4-BE49-F238E27FC236}">
                <a16:creationId xmlns:a16="http://schemas.microsoft.com/office/drawing/2014/main" id="{87E15EA7-3502-4659-BB48-5CCC45D818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286" y="3207603"/>
            <a:ext cx="57070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Assume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This completes the proof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playing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9D48DBD8-B82C-452B-A431-0CC71EF9850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66BC4C6F-470C-4A45-AA8E-BF3AA10053FF}"/>
              </a:ext>
            </a:extLst>
          </p:cNvPr>
          <p:cNvCxnSpPr/>
          <p:nvPr/>
        </p:nvCxnSpPr>
        <p:spPr bwMode="auto">
          <a:xfrm>
            <a:off x="8117118" y="681327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91A14358-1BCB-4DB3-8A8E-AE90850B5BD1}"/>
              </a:ext>
            </a:extLst>
          </p:cNvPr>
          <p:cNvCxnSpPr/>
          <p:nvPr/>
        </p:nvCxnSpPr>
        <p:spPr bwMode="auto">
          <a:xfrm>
            <a:off x="8327574" y="2477469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8EBD04D-3B25-41BE-B8CE-3344BC2895D2}"/>
              </a:ext>
            </a:extLst>
          </p:cNvPr>
          <p:cNvCxnSpPr/>
          <p:nvPr/>
        </p:nvCxnSpPr>
        <p:spPr bwMode="auto">
          <a:xfrm>
            <a:off x="9067800" y="1600200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0DD7427-1EDE-4F5B-B70A-082566DEF6A9}"/>
              </a:ext>
            </a:extLst>
          </p:cNvPr>
          <p:cNvGrpSpPr/>
          <p:nvPr/>
        </p:nvGrpSpPr>
        <p:grpSpPr>
          <a:xfrm>
            <a:off x="304800" y="3958770"/>
            <a:ext cx="3200400" cy="467035"/>
            <a:chOff x="296556" y="1554925"/>
            <a:chExt cx="3200400" cy="467035"/>
          </a:xfrm>
        </p:grpSpPr>
        <p:sp>
          <p:nvSpPr>
            <p:cNvPr id="31" name="Text Box 22">
              <a:extLst>
                <a:ext uri="{FF2B5EF4-FFF2-40B4-BE49-F238E27FC236}">
                  <a16:creationId xmlns:a16="http://schemas.microsoft.com/office/drawing/2014/main" id="{0973A35F-16A4-4827-A632-7FC3A00AF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7001" y="1554925"/>
              <a:ext cx="19399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32" name="Text Box 22">
              <a:extLst>
                <a:ext uri="{FF2B5EF4-FFF2-40B4-BE49-F238E27FC236}">
                  <a16:creationId xmlns:a16="http://schemas.microsoft.com/office/drawing/2014/main" id="{22C9C3EC-A470-4018-8284-6A52EABB9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13628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Conclude</a:t>
              </a:r>
            </a:p>
          </p:txBody>
        </p:sp>
      </p:grp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0A6EB55-B220-451D-A2B7-768EC327D0E1}"/>
              </a:ext>
            </a:extLst>
          </p:cNvPr>
          <p:cNvCxnSpPr/>
          <p:nvPr/>
        </p:nvCxnSpPr>
        <p:spPr bwMode="auto">
          <a:xfrm>
            <a:off x="4800600" y="1076841"/>
            <a:ext cx="0" cy="370959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4B49F81-D38C-4F21-B4DB-C17423F88802}"/>
              </a:ext>
            </a:extLst>
          </p:cNvPr>
          <p:cNvGrpSpPr/>
          <p:nvPr/>
        </p:nvGrpSpPr>
        <p:grpSpPr>
          <a:xfrm>
            <a:off x="0" y="609600"/>
            <a:ext cx="9194800" cy="2280954"/>
            <a:chOff x="0" y="609600"/>
            <a:chExt cx="9194800" cy="2280954"/>
          </a:xfrm>
        </p:grpSpPr>
        <p:sp>
          <p:nvSpPr>
            <p:cNvPr id="35" name="Text Box 74">
              <a:extLst>
                <a:ext uri="{FF2B5EF4-FFF2-40B4-BE49-F238E27FC236}">
                  <a16:creationId xmlns:a16="http://schemas.microsoft.com/office/drawing/2014/main" id="{1ACE4381-6994-484C-B08B-B8026F009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335" y="625847"/>
              <a:ext cx="773602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t,   P(I)=M(I)     &amp; Time(M,I)=t</a:t>
              </a:r>
            </a:p>
          </p:txBody>
        </p:sp>
        <p:sp>
          <p:nvSpPr>
            <p:cNvPr id="36" name="Text Box 74">
              <a:extLst>
                <a:ext uri="{FF2B5EF4-FFF2-40B4-BE49-F238E27FC236}">
                  <a16:creationId xmlns:a16="http://schemas.microsoft.com/office/drawing/2014/main" id="{7C6EC223-CE3D-4B3E-B8EC-A60581BC17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60960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A: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C5693FE6-F5CF-419C-9A6D-298C8BAB2550}"/>
                </a:ext>
              </a:extLst>
            </p:cNvPr>
            <p:cNvGrpSpPr/>
            <p:nvPr/>
          </p:nvGrpSpPr>
          <p:grpSpPr>
            <a:xfrm>
              <a:off x="0" y="2412642"/>
              <a:ext cx="8471889" cy="477912"/>
              <a:chOff x="284241" y="1122288"/>
              <a:chExt cx="8471889" cy="477912"/>
            </a:xfrm>
          </p:grpSpPr>
          <p:sp>
            <p:nvSpPr>
              <p:cNvPr id="50" name="Text Box 74">
                <a:extLst>
                  <a:ext uri="{FF2B5EF4-FFF2-40B4-BE49-F238E27FC236}">
                    <a16:creationId xmlns:a16="http://schemas.microsoft.com/office/drawing/2014/main" id="{7979999D-408E-43EF-9F61-89C5F10D07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9576" y="1138535"/>
                <a:ext cx="8016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time 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 &amp; Time(M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,I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)=t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Text Box 74">
                <a:extLst>
                  <a:ext uri="{FF2B5EF4-FFF2-40B4-BE49-F238E27FC236}">
                    <a16:creationId xmlns:a16="http://schemas.microsoft.com/office/drawing/2014/main" id="{4EDA0EB7-38E1-4FB2-86B9-AB4CE69680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4241" y="1122288"/>
                <a:ext cx="4571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Z: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 Box 74">
              <a:extLst>
                <a:ext uri="{FF2B5EF4-FFF2-40B4-BE49-F238E27FC236}">
                  <a16:creationId xmlns:a16="http://schemas.microsoft.com/office/drawing/2014/main" id="{862C135F-498B-4698-9630-D136591D7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0" y="1058431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B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Text Box 74">
              <a:extLst>
                <a:ext uri="{FF2B5EF4-FFF2-40B4-BE49-F238E27FC236}">
                  <a16:creationId xmlns:a16="http://schemas.microsoft.com/office/drawing/2014/main" id="{C353DC88-4B90-422F-835E-109D9FDD0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391" y="1062335"/>
              <a:ext cx="813203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P(I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where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B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(binary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 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=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ASCII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=B(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Text Box 74">
              <a:extLst>
                <a:ext uri="{FF2B5EF4-FFF2-40B4-BE49-F238E27FC236}">
                  <a16:creationId xmlns:a16="http://schemas.microsoft.com/office/drawing/2014/main" id="{41DBFF23-119B-4C47-8CE8-9C1A4A40A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694" y="1624799"/>
              <a:ext cx="651492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Java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M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)=M(B(I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sp>
          <p:nvSpPr>
            <p:cNvPr id="41" name="Text Box 74">
              <a:extLst>
                <a:ext uri="{FF2B5EF4-FFF2-40B4-BE49-F238E27FC236}">
                  <a16:creationId xmlns:a16="http://schemas.microsoft.com/office/drawing/2014/main" id="{8581D18E-4A3C-4698-9BF0-33F99DC9D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6" y="1608552"/>
              <a:ext cx="47481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: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Text Box 74">
              <a:extLst>
                <a:ext uri="{FF2B5EF4-FFF2-40B4-BE49-F238E27FC236}">
                  <a16:creationId xmlns:a16="http://schemas.microsoft.com/office/drawing/2014/main" id="{92C3F4FF-F7AD-4B84-8D2C-39799071C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804" y="1978907"/>
              <a:ext cx="29890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 </a:t>
              </a: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= Compile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JAVA</a:t>
              </a:r>
              <a:r>
                <a:rPr kumimoji="0" lang="en-US" altLang="en-US" sz="2000" b="0" i="0" u="none" strike="noStrike" kern="1200" cap="none" spc="0" normalizeH="0" baseline="-25000" noProof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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TM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(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) </a:t>
              </a:r>
              <a:endPara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47" name="Text Box 74">
              <a:extLst>
                <a:ext uri="{FF2B5EF4-FFF2-40B4-BE49-F238E27FC236}">
                  <a16:creationId xmlns:a16="http://schemas.microsoft.com/office/drawing/2014/main" id="{4E739105-641B-4834-B22D-C872C70C18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7251" y="1642417"/>
              <a:ext cx="2517549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1671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0251" name="Text Box 20"/>
          <p:cNvSpPr txBox="1">
            <a:spLocks noChangeArrowheads="1"/>
          </p:cNvSpPr>
          <p:nvPr/>
        </p:nvSpPr>
        <p:spPr bwMode="auto">
          <a:xfrm>
            <a:off x="4572000" y="2057400"/>
            <a:ext cx="3822521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can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computed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Turing Machine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1056790" name="Oval 22"/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49" name="Text Box 23"/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1056796" name="Picture 28" descr="animated-addon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0788" y="3352800"/>
            <a:ext cx="2970212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5" name="Group 25">
            <a:extLst>
              <a:ext uri="{FF2B5EF4-FFF2-40B4-BE49-F238E27FC236}">
                <a16:creationId xmlns:a16="http://schemas.microsoft.com/office/drawing/2014/main" id="{032CEDBB-0ABB-42F8-AB03-742AB5A79FD7}"/>
              </a:ext>
            </a:extLst>
          </p:cNvPr>
          <p:cNvGrpSpPr>
            <a:grpSpLocks/>
          </p:cNvGrpSpPr>
          <p:nvPr/>
        </p:nvGrpSpPr>
        <p:grpSpPr bwMode="auto">
          <a:xfrm>
            <a:off x="1632494" y="2057400"/>
            <a:ext cx="1774486" cy="2038582"/>
            <a:chOff x="2" y="686"/>
            <a:chExt cx="2287" cy="2410"/>
          </a:xfrm>
        </p:grpSpPr>
        <p:pic>
          <p:nvPicPr>
            <p:cNvPr id="16" name="Picture 16" descr="Alan_Turing">
              <a:extLst>
                <a:ext uri="{FF2B5EF4-FFF2-40B4-BE49-F238E27FC236}">
                  <a16:creationId xmlns:a16="http://schemas.microsoft.com/office/drawing/2014/main" id="{579A7AF9-B8F8-4E45-A221-DEF0CB8F6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ectangle 18">
              <a:extLst>
                <a:ext uri="{FF2B5EF4-FFF2-40B4-BE49-F238E27FC236}">
                  <a16:creationId xmlns:a16="http://schemas.microsoft.com/office/drawing/2014/main" id="{68B40F3E-690C-495F-B377-99D5ABDDF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18" name="Text Box 23">
            <a:extLst>
              <a:ext uri="{FF2B5EF4-FFF2-40B4-BE49-F238E27FC236}">
                <a16:creationId xmlns:a16="http://schemas.microsoft.com/office/drawing/2014/main" id="{844AB2C4-F7B5-418F-A754-CFE58CCA4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209" y="4343400"/>
            <a:ext cx="4080604" cy="1354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Need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formally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“Algorithm</a:t>
            </a: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65722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567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1" grpId="0"/>
      <p:bldP spid="18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E9E9D71-E278-4811-B81A-436F81AF2C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5" name="Group 25">
            <a:extLst>
              <a:ext uri="{FF2B5EF4-FFF2-40B4-BE49-F238E27FC236}">
                <a16:creationId xmlns:a16="http://schemas.microsoft.com/office/drawing/2014/main" id="{032CEDBB-0ABB-42F8-AB03-742AB5A79FD7}"/>
              </a:ext>
            </a:extLst>
          </p:cNvPr>
          <p:cNvGrpSpPr>
            <a:grpSpLocks/>
          </p:cNvGrpSpPr>
          <p:nvPr/>
        </p:nvGrpSpPr>
        <p:grpSpPr bwMode="auto">
          <a:xfrm>
            <a:off x="1632494" y="2057400"/>
            <a:ext cx="1774486" cy="2038582"/>
            <a:chOff x="2" y="686"/>
            <a:chExt cx="2287" cy="2410"/>
          </a:xfrm>
        </p:grpSpPr>
        <p:pic>
          <p:nvPicPr>
            <p:cNvPr id="16" name="Picture 16" descr="Alan_Turing">
              <a:extLst>
                <a:ext uri="{FF2B5EF4-FFF2-40B4-BE49-F238E27FC236}">
                  <a16:creationId xmlns:a16="http://schemas.microsoft.com/office/drawing/2014/main" id="{579A7AF9-B8F8-4E45-A221-DEF0CB8F6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" y="686"/>
              <a:ext cx="2193" cy="2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ectangle 18">
              <a:extLst>
                <a:ext uri="{FF2B5EF4-FFF2-40B4-BE49-F238E27FC236}">
                  <a16:creationId xmlns:a16="http://schemas.microsoft.com/office/drawing/2014/main" id="{68B40F3E-690C-495F-B377-99D5ABDDF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" y="2719"/>
              <a:ext cx="125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Turing (1936)</a:t>
              </a:r>
            </a:p>
          </p:txBody>
        </p:sp>
      </p:grpSp>
      <p:sp>
        <p:nvSpPr>
          <p:cNvPr id="18" name="Text Box 23">
            <a:extLst>
              <a:ext uri="{FF2B5EF4-FFF2-40B4-BE49-F238E27FC236}">
                <a16:creationId xmlns:a16="http://schemas.microsoft.com/office/drawing/2014/main" id="{844AB2C4-F7B5-418F-A754-CFE58CCA4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209" y="4343400"/>
            <a:ext cx="4080604" cy="1354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Need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formally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define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“Algorithm</a:t>
            </a: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otype Corsiva" pitchFamily="66" charset="0"/>
                <a:ea typeface="+mn-ea"/>
                <a:cs typeface="+mn-cs"/>
              </a:rPr>
              <a:t>”</a:t>
            </a:r>
          </a:p>
        </p:txBody>
      </p:sp>
      <p:sp>
        <p:nvSpPr>
          <p:cNvPr id="13" name="Text Box 20">
            <a:extLst>
              <a:ext uri="{FF2B5EF4-FFF2-40B4-BE49-F238E27FC236}">
                <a16:creationId xmlns:a16="http://schemas.microsoft.com/office/drawing/2014/main" id="{3BEB41D2-97A1-4528-AA3C-7F0B6878C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2057400"/>
            <a:ext cx="241348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Equivalent via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compiler to: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7C4AF46-4236-4B6C-BE7F-C9EEE29E3B48}"/>
              </a:ext>
            </a:extLst>
          </p:cNvPr>
          <p:cNvGrpSpPr>
            <a:grpSpLocks/>
          </p:cNvGrpSpPr>
          <p:nvPr/>
        </p:nvGrpSpPr>
        <p:grpSpPr bwMode="auto">
          <a:xfrm>
            <a:off x="4735513" y="2892425"/>
            <a:ext cx="3036887" cy="2441575"/>
            <a:chOff x="4419600" y="2514600"/>
            <a:chExt cx="3036731" cy="2441575"/>
          </a:xfrm>
        </p:grpSpPr>
        <p:pic>
          <p:nvPicPr>
            <p:cNvPr id="20" name="Picture 2" descr="http://t3.gstatic.com/images?q=tbn:ANd9GcStOf72nKOG0fnJE1aGb8D3iOHuxiodFdTyHbXb3E8A15ylzmWH6Q">
              <a:extLst>
                <a:ext uri="{FF2B5EF4-FFF2-40B4-BE49-F238E27FC236}">
                  <a16:creationId xmlns:a16="http://schemas.microsoft.com/office/drawing/2014/main" id="{A8A54543-2325-4A85-B912-08565DED8D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2706" y="2994025"/>
              <a:ext cx="2333625" cy="1962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4C05616-22A5-429A-A777-0FFD58BFF1A5}"/>
                </a:ext>
              </a:extLst>
            </p:cNvPr>
            <p:cNvSpPr/>
            <p:nvPr/>
          </p:nvSpPr>
          <p:spPr>
            <a:xfrm>
              <a:off x="4419600" y="2514600"/>
              <a:ext cx="2362079" cy="46196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/>
                  <a:ea typeface="+mn-ea"/>
                  <a:cs typeface="+mn-cs"/>
                </a:rPr>
                <a:t>Java: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grpSp>
        <p:nvGrpSpPr>
          <p:cNvPr id="28" name="Group 18">
            <a:extLst>
              <a:ext uri="{FF2B5EF4-FFF2-40B4-BE49-F238E27FC236}">
                <a16:creationId xmlns:a16="http://schemas.microsoft.com/office/drawing/2014/main" id="{0C0389B5-0DE1-4738-93A9-47AF84F94950}"/>
              </a:ext>
            </a:extLst>
          </p:cNvPr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29" name="Oval 22">
              <a:extLst>
                <a:ext uri="{FF2B5EF4-FFF2-40B4-BE49-F238E27FC236}">
                  <a16:creationId xmlns:a16="http://schemas.microsoft.com/office/drawing/2014/main" id="{0DB1ECC3-401B-4E40-96A7-DBDEFF5D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Text Box 23">
              <a:extLst>
                <a:ext uri="{FF2B5EF4-FFF2-40B4-BE49-F238E27FC236}">
                  <a16:creationId xmlns:a16="http://schemas.microsoft.com/office/drawing/2014/main" id="{9A19CDE5-45C1-4595-A494-36216E48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93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6" name="Group 18">
            <a:extLst>
              <a:ext uri="{FF2B5EF4-FFF2-40B4-BE49-F238E27FC236}">
                <a16:creationId xmlns:a16="http://schemas.microsoft.com/office/drawing/2014/main" id="{D830891E-CB8C-42DC-882D-0F904FFD1D81}"/>
              </a:ext>
            </a:extLst>
          </p:cNvPr>
          <p:cNvGrpSpPr>
            <a:grpSpLocks/>
          </p:cNvGrpSpPr>
          <p:nvPr/>
        </p:nvGrpSpPr>
        <p:grpSpPr bwMode="auto">
          <a:xfrm>
            <a:off x="4178480" y="1407888"/>
            <a:ext cx="4577312" cy="4984821"/>
            <a:chOff x="3810000" y="750500"/>
            <a:chExt cx="5257800" cy="6005900"/>
          </a:xfrm>
        </p:grpSpPr>
        <p:sp>
          <p:nvSpPr>
            <p:cNvPr id="17" name="Oval 22">
              <a:extLst>
                <a:ext uri="{FF2B5EF4-FFF2-40B4-BE49-F238E27FC236}">
                  <a16:creationId xmlns:a16="http://schemas.microsoft.com/office/drawing/2014/main" id="{C27616D1-A9F7-4F0D-8172-075A36FB1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0" y="838200"/>
              <a:ext cx="5257800" cy="5918200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Text Box 23">
              <a:extLst>
                <a:ext uri="{FF2B5EF4-FFF2-40B4-BE49-F238E27FC236}">
                  <a16:creationId xmlns:a16="http://schemas.microsoft.com/office/drawing/2014/main" id="{2A088734-ED3B-468B-BB58-BF81BD7FF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5220" y="750500"/>
              <a:ext cx="2644750" cy="5867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1" name="Text Box 74">
            <a:extLst>
              <a:ext uri="{FF2B5EF4-FFF2-40B4-BE49-F238E27FC236}">
                <a16:creationId xmlns:a16="http://schemas.microsoft.com/office/drawing/2014/main" id="{77426DA8-7AF8-4A2C-BBA7-404BC34AB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74" y="2360235"/>
            <a:ext cx="8580426" cy="3354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A: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Java Program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treats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inputs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the same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whether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in binary or ASCII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“Java programs can be simulated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by TM.”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“The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TM takes the square of whatever time Java program takes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 by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TM.”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We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proved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&amp;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</a:p>
        </p:txBody>
      </p:sp>
    </p:spTree>
    <p:extLst>
      <p:ext uri="{BB962C8B-B14F-4D97-AF65-F5344CB8AC3E}">
        <p14:creationId xmlns:p14="http://schemas.microsoft.com/office/powerpoint/2010/main" val="3570503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96556" y="2578100"/>
            <a:ext cx="2722131" cy="405480"/>
            <a:chOff x="296556" y="1554925"/>
            <a:chExt cx="2722131" cy="405480"/>
          </a:xfrm>
        </p:grpSpPr>
        <p:sp>
          <p:nvSpPr>
            <p:cNvPr id="84" name="Text Box 22"/>
            <p:cNvSpPr txBox="1">
              <a:spLocks noChangeArrowheads="1"/>
            </p:cNvSpPr>
            <p:nvPr/>
          </p:nvSpPr>
          <p:spPr bwMode="auto">
            <a:xfrm>
              <a:off x="1368876" y="1554925"/>
              <a:ext cx="16498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85" name="Text Box 22"/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78258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Prove</a:t>
              </a:r>
            </a:p>
          </p:txBody>
        </p:sp>
      </p:grpSp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5836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A: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P(I)=M(I)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Time(M,I)=t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B: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)=M(B(I´))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Time(M,B(I´))=t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22.    Z: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58EB13FD-8F41-4DD2-BC58-B191A6835F48}"/>
              </a:ext>
            </a:extLst>
          </p:cNvPr>
          <p:cNvSpPr/>
          <p:nvPr/>
        </p:nvSpPr>
        <p:spPr>
          <a:xfrm>
            <a:off x="8229600" y="3287455"/>
            <a:ext cx="811441" cy="3477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2400" y="609600"/>
            <a:ext cx="8422759" cy="1790810"/>
            <a:chOff x="152400" y="609600"/>
            <a:chExt cx="8422759" cy="1790810"/>
          </a:xfrm>
        </p:grpSpPr>
        <p:grpSp>
          <p:nvGrpSpPr>
            <p:cNvPr id="2" name="Group 1"/>
            <p:cNvGrpSpPr/>
            <p:nvPr/>
          </p:nvGrpSpPr>
          <p:grpSpPr>
            <a:xfrm>
              <a:off x="152400" y="609600"/>
              <a:ext cx="7224354" cy="1790810"/>
              <a:chOff x="152400" y="609600"/>
              <a:chExt cx="7224354" cy="1790810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F13DB85B-5619-4377-A670-075983637064}"/>
                  </a:ext>
                </a:extLst>
              </p:cNvPr>
              <p:cNvGrpSpPr/>
              <p:nvPr/>
            </p:nvGrpSpPr>
            <p:grpSpPr>
              <a:xfrm>
                <a:off x="152400" y="609600"/>
                <a:ext cx="7224354" cy="1790810"/>
                <a:chOff x="284241" y="609600"/>
                <a:chExt cx="7224354" cy="1790810"/>
              </a:xfrm>
            </p:grpSpPr>
            <p:sp>
              <p:nvSpPr>
                <p:cNvPr id="25" name="Text Box 74">
                  <a:extLst>
                    <a:ext uri="{FF2B5EF4-FFF2-40B4-BE49-F238E27FC236}">
                      <a16:creationId xmlns:a16="http://schemas.microsoft.com/office/drawing/2014/main" id="{B849F1B0-DB06-4711-BCF6-1E56C9CD71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39576" y="625847"/>
                  <a:ext cx="61678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ts val="6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$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Java M,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"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ASCII I, 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$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 time t,   P(I)=M(I) </a:t>
                  </a:r>
                  <a:r>
                    <a:rPr kumimoji="0" lang="el-GR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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 Time(M,I)=t</a:t>
                  </a:r>
                </a:p>
              </p:txBody>
            </p:sp>
            <p:sp>
              <p:nvSpPr>
                <p:cNvPr id="26" name="Text Box 74">
                  <a:extLst>
                    <a:ext uri="{FF2B5EF4-FFF2-40B4-BE49-F238E27FC236}">
                      <a16:creationId xmlns:a16="http://schemas.microsoft.com/office/drawing/2014/main" id="{6287FB34-14B5-464B-9F55-5BC5F08834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4241" y="609600"/>
                  <a:ext cx="441146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ts val="6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A:</a:t>
                  </a:r>
                  <a:endPara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10AE025D-1B3E-4191-8D4D-E784FFD0E44E}"/>
                    </a:ext>
                  </a:extLst>
                </p:cNvPr>
                <p:cNvGrpSpPr/>
                <p:nvPr/>
              </p:nvGrpSpPr>
              <p:grpSpPr>
                <a:xfrm>
                  <a:off x="284241" y="1984053"/>
                  <a:ext cx="7108888" cy="416357"/>
                  <a:chOff x="284241" y="693699"/>
                  <a:chExt cx="7108888" cy="416357"/>
                </a:xfrm>
              </p:grpSpPr>
              <p:sp>
                <p:nvSpPr>
                  <p:cNvPr id="33" name="Text Box 74">
                    <a:extLst>
                      <a:ext uri="{FF2B5EF4-FFF2-40B4-BE49-F238E27FC236}">
                        <a16:creationId xmlns:a16="http://schemas.microsoft.com/office/drawing/2014/main" id="{FD025755-CA63-4162-AFE9-120F714E80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9576" y="709946"/>
                    <a:ext cx="6653553" cy="400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ts val="6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a:t>$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TM M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,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a:t>"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binary I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,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a:t>$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 time t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CA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,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P(I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)=M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(I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) 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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 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Time(M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,I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+mn-cs"/>
                      </a:rPr>
                      <a:t>)=t</a:t>
                    </a:r>
                    <a:r>
                      <a:rPr kumimoji="0" lang="el-GR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´</a:t>
                    </a:r>
                    <a:endPara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C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Text Box 74">
                    <a:extLst>
                      <a:ext uri="{FF2B5EF4-FFF2-40B4-BE49-F238E27FC236}">
                        <a16:creationId xmlns:a16="http://schemas.microsoft.com/office/drawing/2014/main" id="{552F0D10-7713-489A-AFA4-67AF319BBC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84241" y="693699"/>
                    <a:ext cx="412292" cy="400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algn="l"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algn="l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algn="l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algn="l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algn="l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ts val="6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a:t>Z:</a:t>
                    </a:r>
                    <a:endPara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C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8" name="Text Box 74">
                  <a:extLst>
                    <a:ext uri="{FF2B5EF4-FFF2-40B4-BE49-F238E27FC236}">
                      <a16:creationId xmlns:a16="http://schemas.microsoft.com/office/drawing/2014/main" id="{2379C022-A904-4A04-93A8-2048F9F37C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1921" y="950688"/>
                  <a:ext cx="42672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/>
                      <a:ea typeface="+mn-ea"/>
                      <a:cs typeface="+mn-cs"/>
                    </a:rPr>
                    <a:t>B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:</a:t>
                  </a:r>
                  <a:endPara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Text Box 74">
                  <a:extLst>
                    <a:ext uri="{FF2B5EF4-FFF2-40B4-BE49-F238E27FC236}">
                      <a16:creationId xmlns:a16="http://schemas.microsoft.com/office/drawing/2014/main" id="{AF210918-04D2-4368-A98E-CC016B0F38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12632" y="954592"/>
                  <a:ext cx="679596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Symbol" pitchFamily="18" charset="2"/>
                      <a:ea typeface="+mn-ea"/>
                      <a:cs typeface="+mn-cs"/>
                    </a:rPr>
                    <a:t>"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binary I</a:t>
                  </a:r>
                  <a:r>
                    <a:rPr kumimoji="0" lang="el-GR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, P(I</a:t>
                  </a:r>
                  <a:r>
                    <a:rPr kumimoji="0" lang="el-GR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)=P(B(I</a:t>
                  </a:r>
                  <a:r>
                    <a:rPr kumimoji="0" lang="el-GR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kumimoji="0" lang="en-CA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  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where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 B(binary</a:t>
                  </a:r>
                  <a:r>
                    <a:rPr kumimoji="0" lang="en-CA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  =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ASCII,  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I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=B(</a:t>
                  </a:r>
                  <a:r>
                    <a:rPr kumimoji="0" lang="en-US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C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I</a:t>
                  </a:r>
                  <a:r>
                    <a:rPr kumimoji="0" lang="el-GR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C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´</a:t>
                  </a:r>
                  <a:r>
                    <a:rPr kumimoji="0" lang="en-CA" alt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endPara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" name="Text Box 74">
                <a:extLst>
                  <a:ext uri="{FF2B5EF4-FFF2-40B4-BE49-F238E27FC236}">
                    <a16:creationId xmlns:a16="http://schemas.microsoft.com/office/drawing/2014/main" id="{EAAA2A97-0342-478F-9012-1A85DFFD37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094" y="1383134"/>
                <a:ext cx="5448928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Java M,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TM 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binary I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 M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(I</a:t>
                </a:r>
                <a:r>
                  <a:rPr kumimoji="0" lang="el-G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)=M(B(I´))</a:t>
                </a:r>
                <a:r>
                  <a:rPr kumimoji="0" lang="en-CA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</p:txBody>
          </p:sp>
          <p:sp>
            <p:nvSpPr>
              <p:cNvPr id="23" name="Text Box 74">
                <a:extLst>
                  <a:ext uri="{FF2B5EF4-FFF2-40B4-BE49-F238E27FC236}">
                    <a16:creationId xmlns:a16="http://schemas.microsoft.com/office/drawing/2014/main" id="{B5D4F857-A491-4B8B-9AA0-A1F9E03354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96" y="1366887"/>
                <a:ext cx="42672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rPr>
                  <a:t>C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:</a:t>
                </a: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8" name="Text Box 74">
              <a:extLst>
                <a:ext uri="{FF2B5EF4-FFF2-40B4-BE49-F238E27FC236}">
                  <a16:creationId xmlns:a16="http://schemas.microsoft.com/office/drawing/2014/main" id="{5913947B-8C2C-4C79-B9D1-1CA89BBF3D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04079" y="1371600"/>
              <a:ext cx="2771080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 [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Time(M, B(I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b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       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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2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]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059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uiExpand="1" build="allAtOnce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5836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A: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P(I)=M(I)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Time(M,I)=t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B: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)=M(B(I´))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Time(M,B(I´))=t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A: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P(I)=M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,I)=t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B(I´)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,B(I´))=t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B(I´)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,B(I´))=t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7086600" y="4483437"/>
            <a:ext cx="1907895" cy="16312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$ 1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emove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3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$ 5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EAC1A491-C254-4257-B225-1B0D236BF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956608"/>
            <a:ext cx="7409401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construct a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the Java program stated 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C-Oracle: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is true for every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for any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C-Oracle: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TM stated 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     i.e.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Compile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</a:t>
            </a:r>
            <a:r>
              <a:rPr kumimoji="0" lang="en-US" altLang="en-US" sz="2000" b="0" i="0" u="none" strike="noStrike" kern="1200" cap="none" spc="0" normalizeH="0" baseline="-25000" noProof="0" dirty="0" err="1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TM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7" name="Text Box 22">
            <a:extLst>
              <a:ext uri="{FF2B5EF4-FFF2-40B4-BE49-F238E27FC236}">
                <a16:creationId xmlns:a16="http://schemas.microsoft.com/office/drawing/2014/main" id="{10BC0233-61FB-4272-8EE5-FC0B0BB78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56763"/>
            <a:ext cx="377026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4.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5.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6.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42C231D-491F-401B-BE95-7049D47ACCAA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8" name="Text Box 74">
              <a:extLst>
                <a:ext uri="{FF2B5EF4-FFF2-40B4-BE49-F238E27FC236}">
                  <a16:creationId xmlns:a16="http://schemas.microsoft.com/office/drawing/2014/main" id="{96210D43-C0A5-4821-9E20-4C3317579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Text Box 74">
              <a:extLst>
                <a:ext uri="{FF2B5EF4-FFF2-40B4-BE49-F238E27FC236}">
                  <a16:creationId xmlns:a16="http://schemas.microsoft.com/office/drawing/2014/main" id="{7B737989-6D7C-4CC6-B0E3-EB7DD768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CF8E1B03-A52C-4CAE-9206-6E16BBBFB9A2}"/>
              </a:ext>
            </a:extLst>
          </p:cNvPr>
          <p:cNvSpPr/>
          <p:nvPr/>
        </p:nvSpPr>
        <p:spPr>
          <a:xfrm>
            <a:off x="636593" y="647345"/>
            <a:ext cx="1067275" cy="34395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407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1792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4.     A: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P(I)=M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,I)=t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2.     B: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6.     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B(I´)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,B(I´))=t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7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B: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7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A: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7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C: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=C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))=t  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=t</a:t>
            </a:r>
            <a:r>
              <a:rPr kumimoji="0" lang="en-US" alt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6477000" y="4455061"/>
            <a:ext cx="25733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2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4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6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4ECACF16-6C01-4E3F-99D5-0D3002B8A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956608"/>
            <a:ext cx="7293984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be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an arbitrary binary given to be by an adversary.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B-Oracle: B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for any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    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be the corresponding ASCII.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A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for this one.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C-Oracle: C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true for every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so it is true for any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give me.</a:t>
            </a:r>
          </a:p>
        </p:txBody>
      </p:sp>
      <p:sp>
        <p:nvSpPr>
          <p:cNvPr id="8" name="Text Box 22">
            <a:extLst>
              <a:ext uri="{FF2B5EF4-FFF2-40B4-BE49-F238E27FC236}">
                <a16:creationId xmlns:a16="http://schemas.microsoft.com/office/drawing/2014/main" id="{9C07F6B2-C180-4D0F-8D76-AFCBADD0F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67361"/>
            <a:ext cx="37702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7.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8.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9.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5B20265-6BF4-47FC-86E6-BB6544F23513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10" name="Text Box 74">
              <a:extLst>
                <a:ext uri="{FF2B5EF4-FFF2-40B4-BE49-F238E27FC236}">
                  <a16:creationId xmlns:a16="http://schemas.microsoft.com/office/drawing/2014/main" id="{BB9B0A5E-405F-4485-816C-D24B87583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Text Box 74">
              <a:extLst>
                <a:ext uri="{FF2B5EF4-FFF2-40B4-BE49-F238E27FC236}">
                  <a16:creationId xmlns:a16="http://schemas.microsoft.com/office/drawing/2014/main" id="{6941D471-3E7F-4F01-A519-60C14ED215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F40252E2-9123-418C-A968-BF7B89D3631A}"/>
              </a:ext>
            </a:extLst>
          </p:cNvPr>
          <p:cNvSpPr/>
          <p:nvPr/>
        </p:nvSpPr>
        <p:spPr>
          <a:xfrm>
            <a:off x="1715037" y="641075"/>
            <a:ext cx="1256826" cy="34395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6311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1792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8.    A: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7.    B: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9.    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))=t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10.  A: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6764460" y="4467761"/>
            <a:ext cx="179408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$ 10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7" name="Text Box 22">
            <a:extLst>
              <a:ext uri="{FF2B5EF4-FFF2-40B4-BE49-F238E27FC236}">
                <a16:creationId xmlns:a16="http://schemas.microsoft.com/office/drawing/2014/main" id="{4826ABFA-D4E7-4337-966B-32847F289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956608"/>
            <a:ext cx="7409401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construct time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be the running time of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Java 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stated to exist.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   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Let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 the running time of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TM 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8" name="Text Box 22">
            <a:extLst>
              <a:ext uri="{FF2B5EF4-FFF2-40B4-BE49-F238E27FC236}">
                <a16:creationId xmlns:a16="http://schemas.microsoft.com/office/drawing/2014/main" id="{C462E305-414C-4727-B196-07FA2CA6B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516"/>
            <a:ext cx="5052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10.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F02AEB6-9502-4841-BECB-5F53AFA33401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10" name="Text Box 74">
              <a:extLst>
                <a:ext uri="{FF2B5EF4-FFF2-40B4-BE49-F238E27FC236}">
                  <a16:creationId xmlns:a16="http://schemas.microsoft.com/office/drawing/2014/main" id="{44DC8B72-02C5-411C-9358-CAD0561AB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Text Box 74">
              <a:extLst>
                <a:ext uri="{FF2B5EF4-FFF2-40B4-BE49-F238E27FC236}">
                  <a16:creationId xmlns:a16="http://schemas.microsoft.com/office/drawing/2014/main" id="{3A28BE5C-1F75-4BEA-A344-CB171DD46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4ECD5E68-DB86-4C57-913B-E387233D21D1}"/>
              </a:ext>
            </a:extLst>
          </p:cNvPr>
          <p:cNvSpPr/>
          <p:nvPr/>
        </p:nvSpPr>
        <p:spPr>
          <a:xfrm>
            <a:off x="2946042" y="647684"/>
            <a:ext cx="1067275" cy="34395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4046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1792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10.  A: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7.    B: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9.    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))=t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1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A: 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1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B: 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1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1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6618206" y="4546937"/>
            <a:ext cx="253787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(x=y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y=z)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x=z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" name="Text Box 22">
            <a:extLst>
              <a:ext uri="{FF2B5EF4-FFF2-40B4-BE49-F238E27FC236}">
                <a16:creationId xmlns:a16="http://schemas.microsoft.com/office/drawing/2014/main" id="{835EB03B-50B4-45EC-B3A3-2449ED27A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956608"/>
            <a:ext cx="5931432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need to prove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B-Oracle: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C-Oracle: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(I)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Combining gives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sp>
        <p:nvSpPr>
          <p:cNvPr id="9" name="Text Box 22">
            <a:extLst>
              <a:ext uri="{FF2B5EF4-FFF2-40B4-BE49-F238E27FC236}">
                <a16:creationId xmlns:a16="http://schemas.microsoft.com/office/drawing/2014/main" id="{C4B38C2E-B3E7-4B77-80F8-5AE7134DA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63489"/>
            <a:ext cx="505267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11.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12.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13.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14.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8E40A4-22A8-4A90-B861-26C2E5F73C56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11" name="Text Box 74">
              <a:extLst>
                <a:ext uri="{FF2B5EF4-FFF2-40B4-BE49-F238E27FC236}">
                  <a16:creationId xmlns:a16="http://schemas.microsoft.com/office/drawing/2014/main" id="{2B919642-C393-49BD-B1D5-0070D6C9E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Text Box 74">
              <a:extLst>
                <a:ext uri="{FF2B5EF4-FFF2-40B4-BE49-F238E27FC236}">
                  <a16:creationId xmlns:a16="http://schemas.microsoft.com/office/drawing/2014/main" id="{CBAD096F-45C4-43EA-B050-C78309113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F825FA71-E41F-4B70-B1ED-F60A28905B45}"/>
              </a:ext>
            </a:extLst>
          </p:cNvPr>
          <p:cNvSpPr/>
          <p:nvPr/>
        </p:nvSpPr>
        <p:spPr>
          <a:xfrm>
            <a:off x="3898813" y="655928"/>
            <a:ext cx="1509749" cy="34395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1096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1E97FB25-ACDE-4A2E-8E81-19DCA2ED5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393" y="4629276"/>
            <a:ext cx="3151007" cy="210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AutoShape 19">
            <a:extLst>
              <a:ext uri="{FF2B5EF4-FFF2-40B4-BE49-F238E27FC236}">
                <a16:creationId xmlns:a16="http://schemas.microsoft.com/office/drawing/2014/main" id="{4399BFFD-43A2-4CA5-8A3E-830CDA59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8917" y="2359133"/>
            <a:ext cx="2043883" cy="1304977"/>
          </a:xfrm>
          <a:prstGeom prst="wedgeRoundRectCallout">
            <a:avLst>
              <a:gd name="adj1" fmla="val -63041"/>
              <a:gd name="adj2" fmla="val -2804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Input: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Output: x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6BD44A4-1595-4DE6-9EB1-DDA789397982}"/>
              </a:ext>
            </a:extLst>
          </p:cNvPr>
          <p:cNvGrpSpPr/>
          <p:nvPr/>
        </p:nvGrpSpPr>
        <p:grpSpPr>
          <a:xfrm>
            <a:off x="3817156" y="2328695"/>
            <a:ext cx="5055382" cy="1728829"/>
            <a:chOff x="135447" y="3231014"/>
            <a:chExt cx="5055382" cy="1728829"/>
          </a:xfrm>
        </p:grpSpPr>
        <p:grpSp>
          <p:nvGrpSpPr>
            <p:cNvPr id="25" name="Group 29">
              <a:extLst>
                <a:ext uri="{FF2B5EF4-FFF2-40B4-BE49-F238E27FC236}">
                  <a16:creationId xmlns:a16="http://schemas.microsoft.com/office/drawing/2014/main" id="{C980BFF6-9F69-42DA-8D78-605B91C93B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447" y="3340655"/>
              <a:ext cx="1223454" cy="1239990"/>
              <a:chOff x="2065" y="1551"/>
              <a:chExt cx="1628" cy="1988"/>
            </a:xfrm>
          </p:grpSpPr>
          <p:sp>
            <p:nvSpPr>
              <p:cNvPr id="27" name="Freeform 30">
                <a:extLst>
                  <a:ext uri="{FF2B5EF4-FFF2-40B4-BE49-F238E27FC236}">
                    <a16:creationId xmlns:a16="http://schemas.microsoft.com/office/drawing/2014/main" id="{4CE0A941-C6C3-4B97-8BF4-3CF157382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31">
                <a:extLst>
                  <a:ext uri="{FF2B5EF4-FFF2-40B4-BE49-F238E27FC236}">
                    <a16:creationId xmlns:a16="http://schemas.microsoft.com/office/drawing/2014/main" id="{B302EE57-706F-4821-A947-4EBEA4C7C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32">
                <a:extLst>
                  <a:ext uri="{FF2B5EF4-FFF2-40B4-BE49-F238E27FC236}">
                    <a16:creationId xmlns:a16="http://schemas.microsoft.com/office/drawing/2014/main" id="{2453C808-C00C-45F5-9734-6A53E210C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33">
                <a:extLst>
                  <a:ext uri="{FF2B5EF4-FFF2-40B4-BE49-F238E27FC236}">
                    <a16:creationId xmlns:a16="http://schemas.microsoft.com/office/drawing/2014/main" id="{916205B4-4F37-4300-93D6-344EDEFD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1" name="Freeform 34">
                <a:extLst>
                  <a:ext uri="{FF2B5EF4-FFF2-40B4-BE49-F238E27FC236}">
                    <a16:creationId xmlns:a16="http://schemas.microsoft.com/office/drawing/2014/main" id="{1476D7E7-8D1B-4A34-8B9D-93BCBCFA6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" name="Freeform 35">
                <a:extLst>
                  <a:ext uri="{FF2B5EF4-FFF2-40B4-BE49-F238E27FC236}">
                    <a16:creationId xmlns:a16="http://schemas.microsoft.com/office/drawing/2014/main" id="{8504D4B8-F484-4B33-997F-65A82E043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Freeform 36">
                <a:extLst>
                  <a:ext uri="{FF2B5EF4-FFF2-40B4-BE49-F238E27FC236}">
                    <a16:creationId xmlns:a16="http://schemas.microsoft.com/office/drawing/2014/main" id="{22C8F113-109D-4626-9CEA-601542320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37">
                <a:extLst>
                  <a:ext uri="{FF2B5EF4-FFF2-40B4-BE49-F238E27FC236}">
                    <a16:creationId xmlns:a16="http://schemas.microsoft.com/office/drawing/2014/main" id="{1DCA373D-4999-4270-AD4C-6B5AE3693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38">
                <a:extLst>
                  <a:ext uri="{FF2B5EF4-FFF2-40B4-BE49-F238E27FC236}">
                    <a16:creationId xmlns:a16="http://schemas.microsoft.com/office/drawing/2014/main" id="{AAC74455-02EA-40C7-9BF3-DA84E97D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39">
                <a:extLst>
                  <a:ext uri="{FF2B5EF4-FFF2-40B4-BE49-F238E27FC236}">
                    <a16:creationId xmlns:a16="http://schemas.microsoft.com/office/drawing/2014/main" id="{95DF7B17-BA6D-443E-8751-857F16E76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40">
                <a:extLst>
                  <a:ext uri="{FF2B5EF4-FFF2-40B4-BE49-F238E27FC236}">
                    <a16:creationId xmlns:a16="http://schemas.microsoft.com/office/drawing/2014/main" id="{43D3BE13-2ECE-424A-846A-D59B21E0A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41">
                <a:extLst>
                  <a:ext uri="{FF2B5EF4-FFF2-40B4-BE49-F238E27FC236}">
                    <a16:creationId xmlns:a16="http://schemas.microsoft.com/office/drawing/2014/main" id="{945CE00C-062F-4718-BAD5-4D5A69D1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42">
                <a:extLst>
                  <a:ext uri="{FF2B5EF4-FFF2-40B4-BE49-F238E27FC236}">
                    <a16:creationId xmlns:a16="http://schemas.microsoft.com/office/drawing/2014/main" id="{FDF7CDEC-C37D-43AF-B56E-6A453FEF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43">
                <a:extLst>
                  <a:ext uri="{FF2B5EF4-FFF2-40B4-BE49-F238E27FC236}">
                    <a16:creationId xmlns:a16="http://schemas.microsoft.com/office/drawing/2014/main" id="{6AA180E8-3331-427E-9BE2-F704FA82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44">
                <a:extLst>
                  <a:ext uri="{FF2B5EF4-FFF2-40B4-BE49-F238E27FC236}">
                    <a16:creationId xmlns:a16="http://schemas.microsoft.com/office/drawing/2014/main" id="{665FF2CE-0AD6-4E1F-A5FC-AD2E76F3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45">
                <a:extLst>
                  <a:ext uri="{FF2B5EF4-FFF2-40B4-BE49-F238E27FC236}">
                    <a16:creationId xmlns:a16="http://schemas.microsoft.com/office/drawing/2014/main" id="{C790AB48-C4D9-4702-A101-DE61B70C4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46">
                <a:extLst>
                  <a:ext uri="{FF2B5EF4-FFF2-40B4-BE49-F238E27FC236}">
                    <a16:creationId xmlns:a16="http://schemas.microsoft.com/office/drawing/2014/main" id="{4DF300F9-DAA6-4960-81D4-D4B7A9DF6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6" name="AutoShape 35">
              <a:extLst>
                <a:ext uri="{FF2B5EF4-FFF2-40B4-BE49-F238E27FC236}">
                  <a16:creationId xmlns:a16="http://schemas.microsoft.com/office/drawing/2014/main" id="{A8413EC5-2CB8-4B43-913F-0F568F201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177" y="3231014"/>
              <a:ext cx="3781652" cy="1728829"/>
            </a:xfrm>
            <a:prstGeom prst="wedgeRoundRectCallout">
              <a:avLst>
                <a:gd name="adj1" fmla="val -53324"/>
                <a:gd name="adj2" fmla="val -21789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We want to say that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there </a:t>
              </a: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is a Java program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J,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that </a:t>
              </a: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solves problem P, </a:t>
              </a:r>
              <a:b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</a:b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on every input I.</a:t>
              </a:r>
            </a:p>
          </p:txBody>
        </p:sp>
      </p:grpSp>
      <p:sp>
        <p:nvSpPr>
          <p:cNvPr id="92" name="AutoShape 8">
            <a:extLst>
              <a:ext uri="{FF2B5EF4-FFF2-40B4-BE49-F238E27FC236}">
                <a16:creationId xmlns:a16="http://schemas.microsoft.com/office/drawing/2014/main" id="{5DA9B914-5120-4CF6-9D16-F2EFF8A71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87A791E-35C8-4A76-A2A8-2300931199B7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graphicFrame>
        <p:nvGraphicFramePr>
          <p:cNvPr id="46" name="Table 2">
            <a:extLst>
              <a:ext uri="{FF2B5EF4-FFF2-40B4-BE49-F238E27FC236}">
                <a16:creationId xmlns:a16="http://schemas.microsoft.com/office/drawing/2014/main" id="{6DC803EE-DB18-4224-94A9-9DB2FBB47502}"/>
              </a:ext>
            </a:extLst>
          </p:cNvPr>
          <p:cNvGraphicFramePr>
            <a:graphicFrameLocks noGrp="1"/>
          </p:cNvGraphicFramePr>
          <p:nvPr/>
        </p:nvGraphicFramePr>
        <p:xfrm>
          <a:off x="1924049" y="5867400"/>
          <a:ext cx="2414653" cy="10578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9522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565131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</a:tblGrid>
              <a:tr h="298494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x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92106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</a:t>
                      </a:r>
                      <a:r>
                        <a:rPr lang="en-US" altLang="en-US" sz="1800" dirty="0">
                          <a:solidFill>
                            <a:schemeClr val="bg2"/>
                          </a:solidFill>
                        </a:rPr>
                        <a:t>x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x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  <p:sp>
        <p:nvSpPr>
          <p:cNvPr id="44" name="Rectangle 2">
            <a:extLst>
              <a:ext uri="{FF2B5EF4-FFF2-40B4-BE49-F238E27FC236}">
                <a16:creationId xmlns:a16="http://schemas.microsoft.com/office/drawing/2014/main" id="{BDFF7C6A-41F5-496A-A78B-5868B0C9AC0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5" name="Picture 5" descr="j0116172">
            <a:extLst>
              <a:ext uri="{FF2B5EF4-FFF2-40B4-BE49-F238E27FC236}">
                <a16:creationId xmlns:a16="http://schemas.microsoft.com/office/drawing/2014/main" id="{DCBE2EDD-EDDF-4ED2-84D9-76B635CD6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Text Box 74">
            <a:extLst>
              <a:ext uri="{FF2B5EF4-FFF2-40B4-BE49-F238E27FC236}">
                <a16:creationId xmlns:a16="http://schemas.microsoft.com/office/drawing/2014/main" id="{CBA869EB-A083-4878-B1AF-25A6ADAE8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grpSp>
        <p:nvGrpSpPr>
          <p:cNvPr id="6" name="Group 26">
            <a:extLst>
              <a:ext uri="{FF2B5EF4-FFF2-40B4-BE49-F238E27FC236}">
                <a16:creationId xmlns:a16="http://schemas.microsoft.com/office/drawing/2014/main" id="{B01EE8F6-F53C-4CD0-B32E-B0A486F6E1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71462" y="2228725"/>
            <a:ext cx="947738" cy="1828800"/>
            <a:chOff x="2308" y="1513"/>
            <a:chExt cx="1162" cy="2570"/>
          </a:xfrm>
        </p:grpSpPr>
        <p:grpSp>
          <p:nvGrpSpPr>
            <p:cNvPr id="7" name="Group 27">
              <a:extLst>
                <a:ext uri="{FF2B5EF4-FFF2-40B4-BE49-F238E27FC236}">
                  <a16:creationId xmlns:a16="http://schemas.microsoft.com/office/drawing/2014/main" id="{E377680C-7F4D-4A27-8079-2CDC06613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" name="Freeform 28">
                <a:extLst>
                  <a:ext uri="{FF2B5EF4-FFF2-40B4-BE49-F238E27FC236}">
                    <a16:creationId xmlns:a16="http://schemas.microsoft.com/office/drawing/2014/main" id="{29C9ACA0-8BB4-40F7-8FE4-B77095E2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29">
                <a:extLst>
                  <a:ext uri="{FF2B5EF4-FFF2-40B4-BE49-F238E27FC236}">
                    <a16:creationId xmlns:a16="http://schemas.microsoft.com/office/drawing/2014/main" id="{186304B9-7CDC-4AF7-8379-9B3E3E1E1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0">
                <a:extLst>
                  <a:ext uri="{FF2B5EF4-FFF2-40B4-BE49-F238E27FC236}">
                    <a16:creationId xmlns:a16="http://schemas.microsoft.com/office/drawing/2014/main" id="{69024979-8A22-42D0-993B-AAD99E839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1">
                <a:extLst>
                  <a:ext uri="{FF2B5EF4-FFF2-40B4-BE49-F238E27FC236}">
                    <a16:creationId xmlns:a16="http://schemas.microsoft.com/office/drawing/2014/main" id="{C89DD1C3-FEF5-4817-A273-568D93E8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2">
                <a:extLst>
                  <a:ext uri="{FF2B5EF4-FFF2-40B4-BE49-F238E27FC236}">
                    <a16:creationId xmlns:a16="http://schemas.microsoft.com/office/drawing/2014/main" id="{0B4ACE3D-DE88-407B-A41D-BE500ADE1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 33">
                <a:extLst>
                  <a:ext uri="{FF2B5EF4-FFF2-40B4-BE49-F238E27FC236}">
                    <a16:creationId xmlns:a16="http://schemas.microsoft.com/office/drawing/2014/main" id="{27A4D7BF-2F6F-4A37-BDA9-6F249921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" name="Freeform 34">
              <a:extLst>
                <a:ext uri="{FF2B5EF4-FFF2-40B4-BE49-F238E27FC236}">
                  <a16:creationId xmlns:a16="http://schemas.microsoft.com/office/drawing/2014/main" id="{805B5325-0295-4DA8-8FBB-34579E37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5">
              <a:extLst>
                <a:ext uri="{FF2B5EF4-FFF2-40B4-BE49-F238E27FC236}">
                  <a16:creationId xmlns:a16="http://schemas.microsoft.com/office/drawing/2014/main" id="{EB1677AB-6688-4D07-AE96-FBACEE6E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6">
              <a:extLst>
                <a:ext uri="{FF2B5EF4-FFF2-40B4-BE49-F238E27FC236}">
                  <a16:creationId xmlns:a16="http://schemas.microsoft.com/office/drawing/2014/main" id="{49B33174-BD18-4F75-A673-2A072864B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7">
              <a:extLst>
                <a:ext uri="{FF2B5EF4-FFF2-40B4-BE49-F238E27FC236}">
                  <a16:creationId xmlns:a16="http://schemas.microsoft.com/office/drawing/2014/main" id="{B4FE9911-3F9B-4414-AEA0-06EA9F1765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8">
              <a:extLst>
                <a:ext uri="{FF2B5EF4-FFF2-40B4-BE49-F238E27FC236}">
                  <a16:creationId xmlns:a16="http://schemas.microsoft.com/office/drawing/2014/main" id="{35600B6D-A283-4408-8B13-33D30525C1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39">
              <a:extLst>
                <a:ext uri="{FF2B5EF4-FFF2-40B4-BE49-F238E27FC236}">
                  <a16:creationId xmlns:a16="http://schemas.microsoft.com/office/drawing/2014/main" id="{76FEB957-C38A-4ACD-838F-A5D1C9E687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Oval 40">
              <a:extLst>
                <a:ext uri="{FF2B5EF4-FFF2-40B4-BE49-F238E27FC236}">
                  <a16:creationId xmlns:a16="http://schemas.microsoft.com/office/drawing/2014/main" id="{8E62F1E5-92B0-4917-94B8-A7CF2AE48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9059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1792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10.  A: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7.    B: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9.    C: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(t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))=t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15.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A: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6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6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B(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6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6477000" y="4546937"/>
            <a:ext cx="253787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17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Modus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Ponus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16 &amp; 18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203F21F8-FC82-4E43-85E8-F0F18F4B7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276" y="956608"/>
            <a:ext cx="7032438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Z-Game: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Similarly, I need to prove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A-Oracle: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C-Oracle: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 assure you that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Time(M,I)=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This is true for all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so it is true for this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Time(M,I)=t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=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Combining gives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8" name="Text Box 22">
            <a:extLst>
              <a:ext uri="{FF2B5EF4-FFF2-40B4-BE49-F238E27FC236}">
                <a16:creationId xmlns:a16="http://schemas.microsoft.com/office/drawing/2014/main" id="{E9588EC8-CA49-4635-B6DC-097F37E9C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70716"/>
            <a:ext cx="505267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15.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16.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17.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18.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6EFE356-4B56-4FFB-B6AB-C171C742D1CE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10" name="Text Box 74">
              <a:extLst>
                <a:ext uri="{FF2B5EF4-FFF2-40B4-BE49-F238E27FC236}">
                  <a16:creationId xmlns:a16="http://schemas.microsoft.com/office/drawing/2014/main" id="{6F8500FB-4AAD-4279-AE27-8FE6C1F0F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Text Box 74">
              <a:extLst>
                <a:ext uri="{FF2B5EF4-FFF2-40B4-BE49-F238E27FC236}">
                  <a16:creationId xmlns:a16="http://schemas.microsoft.com/office/drawing/2014/main" id="{27271C86-D173-4F11-B102-6369DA281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2A1CB6E4-8EC2-4F11-9675-FB012CA11933}"/>
              </a:ext>
            </a:extLst>
          </p:cNvPr>
          <p:cNvSpPr/>
          <p:nvPr/>
        </p:nvSpPr>
        <p:spPr>
          <a:xfrm>
            <a:off x="5445862" y="664172"/>
            <a:ext cx="1793138" cy="34395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8701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2">
            <a:extLst>
              <a:ext uri="{FF2B5EF4-FFF2-40B4-BE49-F238E27FC236}">
                <a16:creationId xmlns:a16="http://schemas.microsoft.com/office/drawing/2014/main" id="{55E0BF93-C8F6-45C5-8658-C55E9979DED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AutoShape 8">
            <a:extLst>
              <a:ext uri="{FF2B5EF4-FFF2-40B4-BE49-F238E27FC236}">
                <a16:creationId xmlns:a16="http://schemas.microsoft.com/office/drawing/2014/main" id="{7A72B508-4235-44BD-BC3E-550E3C647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" y="2917924"/>
            <a:ext cx="9067800" cy="3797320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14.   Z: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18.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endParaRPr kumimoji="0" lang="en-US" altLang="en-US" sz="20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 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endParaRPr kumimoji="0" lang="en-US" altLang="en-US" sz="20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endParaRPr kumimoji="0" lang="en-US" altLang="en-US" sz="20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Z: 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)=t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19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eriod" startAt="6"/>
              <a:tabLst/>
              <a:defRPr/>
            </a:pP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06E990C-E1BC-41E0-8CC8-C15225C563F4}"/>
              </a:ext>
            </a:extLst>
          </p:cNvPr>
          <p:cNvSpPr/>
          <p:nvPr/>
        </p:nvSpPr>
        <p:spPr>
          <a:xfrm>
            <a:off x="5875785" y="4053298"/>
            <a:ext cx="3039615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, conclude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term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for free variable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term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87E15EA7-3502-4659-BB48-5CCC45D818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035" y="921816"/>
            <a:ext cx="47852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itchFamily="18" charset="2"/>
              </a:rPr>
              <a:t>This completes the proof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Z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playing the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game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  <a:sym typeface="Symbol" pitchFamily="18" charset="2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0DD7427-1EDE-4F5B-B70A-082566DEF6A9}"/>
              </a:ext>
            </a:extLst>
          </p:cNvPr>
          <p:cNvGrpSpPr/>
          <p:nvPr/>
        </p:nvGrpSpPr>
        <p:grpSpPr>
          <a:xfrm>
            <a:off x="1066800" y="2413920"/>
            <a:ext cx="2910256" cy="405480"/>
            <a:chOff x="296556" y="1554925"/>
            <a:chExt cx="2910256" cy="405480"/>
          </a:xfrm>
        </p:grpSpPr>
        <p:sp>
          <p:nvSpPr>
            <p:cNvPr id="9" name="Text Box 22">
              <a:extLst>
                <a:ext uri="{FF2B5EF4-FFF2-40B4-BE49-F238E27FC236}">
                  <a16:creationId xmlns:a16="http://schemas.microsoft.com/office/drawing/2014/main" id="{0973A35F-16A4-4827-A632-7FC3A00AF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7001" y="1554925"/>
              <a:ext cx="16498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A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33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B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&amp;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C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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  <a:sym typeface="Symbol" pitchFamily="18" charset="2"/>
                </a:rPr>
                <a:t>Z</a:t>
              </a:r>
            </a:p>
          </p:txBody>
        </p:sp>
        <p:sp>
          <p:nvSpPr>
            <p:cNvPr id="10" name="Text Box 22">
              <a:extLst>
                <a:ext uri="{FF2B5EF4-FFF2-40B4-BE49-F238E27FC236}">
                  <a16:creationId xmlns:a16="http://schemas.microsoft.com/office/drawing/2014/main" id="{22C9C3EC-A470-4018-8284-6A52EABB9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556" y="1560295"/>
              <a:ext cx="116730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 pitchFamily="18" charset="2"/>
                </a:rPr>
                <a:t>Conclude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96410" y="2107842"/>
            <a:ext cx="7108888" cy="416357"/>
            <a:chOff x="152400" y="1984053"/>
            <a:chExt cx="7108888" cy="416357"/>
          </a:xfrm>
        </p:grpSpPr>
        <p:sp>
          <p:nvSpPr>
            <p:cNvPr id="12" name="Text Box 74">
              <a:extLst>
                <a:ext uri="{FF2B5EF4-FFF2-40B4-BE49-F238E27FC236}">
                  <a16:creationId xmlns:a16="http://schemas.microsoft.com/office/drawing/2014/main" id="{FD025755-CA63-4162-AFE9-120F714E80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735" y="2000300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Text Box 74">
              <a:extLst>
                <a:ext uri="{FF2B5EF4-FFF2-40B4-BE49-F238E27FC236}">
                  <a16:creationId xmlns:a16="http://schemas.microsoft.com/office/drawing/2014/main" id="{552F0D10-7713-489A-AFA4-67AF319BB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400" y="198405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4" name="Text Box 22">
            <a:extLst>
              <a:ext uri="{FF2B5EF4-FFF2-40B4-BE49-F238E27FC236}">
                <a16:creationId xmlns:a16="http://schemas.microsoft.com/office/drawing/2014/main" id="{C34790B7-58C6-4843-B538-7E20A04EE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07556"/>
            <a:ext cx="505267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19.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20.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21.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22.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DEE28D5-806B-421F-A9DA-D5AA1BAB257E}"/>
              </a:ext>
            </a:extLst>
          </p:cNvPr>
          <p:cNvGrpSpPr/>
          <p:nvPr/>
        </p:nvGrpSpPr>
        <p:grpSpPr>
          <a:xfrm>
            <a:off x="130112" y="609600"/>
            <a:ext cx="7108888" cy="416357"/>
            <a:chOff x="130112" y="609600"/>
            <a:chExt cx="7108888" cy="416357"/>
          </a:xfrm>
        </p:grpSpPr>
        <p:sp>
          <p:nvSpPr>
            <p:cNvPr id="16" name="Text Box 74">
              <a:extLst>
                <a:ext uri="{FF2B5EF4-FFF2-40B4-BE49-F238E27FC236}">
                  <a16:creationId xmlns:a16="http://schemas.microsoft.com/office/drawing/2014/main" id="{743F41FB-57F4-470A-AADF-2FAC0F109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447" y="625847"/>
              <a:ext cx="66535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TM 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binary 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 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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Time(M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,I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)=t</a:t>
              </a:r>
              <a:r>
                <a:rPr kumimoji="0" lang="el-G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´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Text Box 74">
              <a:extLst>
                <a:ext uri="{FF2B5EF4-FFF2-40B4-BE49-F238E27FC236}">
                  <a16:creationId xmlns:a16="http://schemas.microsoft.com/office/drawing/2014/main" id="{60AFA615-3EE7-4463-B0AA-950ADFE97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112" y="609600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Z: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90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75" y="685800"/>
            <a:ext cx="8086725" cy="273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B3B85853-E363-414C-8324-292EECEB8CBF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Compiling Java </a:t>
            </a: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to TM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2" name="Picture 2">
            <a:extLst>
              <a:ext uri="{FF2B5EF4-FFF2-40B4-BE49-F238E27FC236}">
                <a16:creationId xmlns:a16="http://schemas.microsoft.com/office/drawing/2014/main" id="{A9E41419-7601-4873-BCE2-EAC0CBC7B4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676" y="4070053"/>
            <a:ext cx="711517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4">
            <a:extLst>
              <a:ext uri="{FF2B5EF4-FFF2-40B4-BE49-F238E27FC236}">
                <a16:creationId xmlns:a16="http://schemas.microsoft.com/office/drawing/2014/main" id="{3ECE404D-BC84-4C74-835A-A3CEA8018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505200"/>
            <a:ext cx="4953000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 are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these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2093679-8974-454A-B83C-7B7EE35500D7}"/>
              </a:ext>
            </a:extLst>
          </p:cNvPr>
          <p:cNvSpPr/>
          <p:nvPr/>
        </p:nvSpPr>
        <p:spPr>
          <a:xfrm>
            <a:off x="575078" y="1673516"/>
            <a:ext cx="41549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6672D2C3-BA22-4955-A9A2-3454C7EBD005}"/>
              </a:ext>
            </a:extLst>
          </p:cNvPr>
          <p:cNvSpPr>
            <a:spLocks/>
          </p:cNvSpPr>
          <p:nvPr/>
        </p:nvSpPr>
        <p:spPr bwMode="auto">
          <a:xfrm flipV="1">
            <a:off x="711200" y="2413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14">
            <a:extLst>
              <a:ext uri="{FF2B5EF4-FFF2-40B4-BE49-F238E27FC236}">
                <a16:creationId xmlns:a16="http://schemas.microsoft.com/office/drawing/2014/main" id="{3E8EA304-5A37-498C-9BD7-D245240A36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800600"/>
            <a:ext cx="6172200" cy="1200329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what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just proved.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Below is the proof I wrote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up years ago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know whether it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worth reading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now.</a:t>
            </a:r>
          </a:p>
        </p:txBody>
      </p:sp>
    </p:spTree>
    <p:extLst>
      <p:ext uri="{BB962C8B-B14F-4D97-AF65-F5344CB8AC3E}">
        <p14:creationId xmlns:p14="http://schemas.microsoft.com/office/powerpoint/2010/main" val="1277232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" grpId="0"/>
      <p:bldP spid="2" grpId="1"/>
      <p:bldP spid="18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44475" y="1460500"/>
            <a:ext cx="1889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33375" y="1701800"/>
            <a:ext cx="1647825" cy="2159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27075" y="1930400"/>
            <a:ext cx="2397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688975" y="127000"/>
            <a:ext cx="6402388" cy="8255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673100" y="990600"/>
            <a:ext cx="7175500" cy="3810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1859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53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093788" y="76200"/>
            <a:ext cx="2868612" cy="342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524000" y="2146300"/>
            <a:ext cx="1447800" cy="2206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305" name="Rectangle 13"/>
          <p:cNvSpPr>
            <a:spLocks noChangeArrowheads="1"/>
          </p:cNvSpPr>
          <p:nvPr/>
        </p:nvSpPr>
        <p:spPr bwMode="auto">
          <a:xfrm>
            <a:off x="727075" y="1930400"/>
            <a:ext cx="2397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022600" y="2159000"/>
            <a:ext cx="3225800" cy="2206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8032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3" grpId="0" animBg="1"/>
      <p:bldP spid="15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63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524000" y="2840038"/>
            <a:ext cx="2819400" cy="207962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686175" y="1905000"/>
            <a:ext cx="885825" cy="2746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32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828800" y="381000"/>
            <a:ext cx="5211763" cy="6096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143000" y="2603500"/>
            <a:ext cx="28194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2133600" y="638175"/>
            <a:ext cx="4906963" cy="23812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905000" y="381000"/>
            <a:ext cx="4495800" cy="2333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716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1" grpId="0" animBg="1"/>
      <p:bldP spid="14" grpId="0" animBg="1"/>
      <p:bldP spid="15" grpId="0" animBg="1"/>
      <p:bldP spid="16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73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524000" y="3076575"/>
            <a:ext cx="2286000" cy="2079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351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133600" y="638175"/>
            <a:ext cx="2255838" cy="27305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797300" y="3060700"/>
            <a:ext cx="3913188" cy="2238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355" name="Rectangle 18"/>
          <p:cNvSpPr>
            <a:spLocks noChangeArrowheads="1"/>
          </p:cNvSpPr>
          <p:nvPr/>
        </p:nvSpPr>
        <p:spPr bwMode="auto">
          <a:xfrm>
            <a:off x="1524000" y="2840038"/>
            <a:ext cx="2819400" cy="207962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4567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 animBg="1"/>
      <p:bldP spid="17" grpId="0" animBg="1"/>
      <p:bldP spid="18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83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130300" y="2603500"/>
            <a:ext cx="26797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54200" y="3276600"/>
            <a:ext cx="42418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905000" y="381000"/>
            <a:ext cx="2070100" cy="2571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8379" name="Oval 17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852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939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810000" y="411163"/>
            <a:ext cx="2590800" cy="2063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00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921000" y="3505200"/>
            <a:ext cx="21209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9402" name="Oval 16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75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042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704850" y="1028700"/>
            <a:ext cx="226695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424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54200" y="3730625"/>
            <a:ext cx="41656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81000" y="1714500"/>
            <a:ext cx="16002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427" name="Oval 18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5677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1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1E97FB25-ACDE-4A2E-8E81-19DCA2ED5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393" y="4629276"/>
            <a:ext cx="3151007" cy="210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AutoShape 19">
            <a:extLst>
              <a:ext uri="{FF2B5EF4-FFF2-40B4-BE49-F238E27FC236}">
                <a16:creationId xmlns:a16="http://schemas.microsoft.com/office/drawing/2014/main" id="{4399BFFD-43A2-4CA5-8A3E-830CDA59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8917" y="2359133"/>
            <a:ext cx="2043883" cy="1304977"/>
          </a:xfrm>
          <a:prstGeom prst="wedgeRoundRectCallout">
            <a:avLst>
              <a:gd name="adj1" fmla="val -63041"/>
              <a:gd name="adj2" fmla="val -2804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Input: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Output: x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C980BFF6-9F69-42DA-8D78-605B91C93BE6}"/>
              </a:ext>
            </a:extLst>
          </p:cNvPr>
          <p:cNvGrpSpPr>
            <a:grpSpLocks/>
          </p:cNvGrpSpPr>
          <p:nvPr/>
        </p:nvGrpSpPr>
        <p:grpSpPr bwMode="auto">
          <a:xfrm>
            <a:off x="3817156" y="2438336"/>
            <a:ext cx="1223454" cy="1239990"/>
            <a:chOff x="2065" y="1551"/>
            <a:chExt cx="1628" cy="1988"/>
          </a:xfrm>
        </p:grpSpPr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4CE0A941-C6C3-4B97-8BF4-3CF15738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B302EE57-706F-4821-A947-4EBEA4C7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2453C808-C00C-45F5-9734-6A53E210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916205B4-4F37-4300-93D6-344EDEFDB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1476D7E7-8D1B-4A34-8B9D-93BCBCFA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8504D4B8-F484-4B33-997F-65A82E04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22C8F113-109D-4626-9CEA-60154232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1DCA373D-4999-4270-AD4C-6B5AE3693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AAC74455-02EA-40C7-9BF3-DA84E97D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95DF7B17-BA6D-443E-8751-857F16E76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43D3BE13-2ECE-424A-846A-D59B21E0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945CE00C-062F-4718-BAD5-4D5A69D1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FDF7CDEC-C37D-43AF-B56E-6A453FEF0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6AA180E8-3331-427E-9BE2-F704FA82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665FF2CE-0AD6-4E1F-A5FC-AD2E76F3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C790AB48-C4D9-4702-A101-DE61B70C4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4DF300F9-DAA6-4960-81D4-D4B7A9DF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6" name="AutoShape 35">
            <a:extLst>
              <a:ext uri="{FF2B5EF4-FFF2-40B4-BE49-F238E27FC236}">
                <a16:creationId xmlns:a16="http://schemas.microsoft.com/office/drawing/2014/main" id="{A8413EC5-2CB8-4B43-913F-0F568F201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352624"/>
            <a:ext cx="3715808" cy="1304976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what you are saying is that each input value can have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own Java program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!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AutoShape 8">
            <a:extLst>
              <a:ext uri="{FF2B5EF4-FFF2-40B4-BE49-F238E27FC236}">
                <a16:creationId xmlns:a16="http://schemas.microsoft.com/office/drawing/2014/main" id="{461D4999-EF48-4CC2-93C9-EE3F59F4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2" y="4974102"/>
            <a:ext cx="5277553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Instead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∀Inputs x,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aphicFrame>
        <p:nvGraphicFramePr>
          <p:cNvPr id="88" name="Table 2">
            <a:extLst>
              <a:ext uri="{FF2B5EF4-FFF2-40B4-BE49-F238E27FC236}">
                <a16:creationId xmlns:a16="http://schemas.microsoft.com/office/drawing/2014/main" id="{75E3DEC1-0378-4929-B5C1-25AD5A42B3D3}"/>
              </a:ext>
            </a:extLst>
          </p:cNvPr>
          <p:cNvGraphicFramePr>
            <a:graphicFrameLocks noGrp="1"/>
          </p:cNvGraphicFramePr>
          <p:nvPr/>
        </p:nvGraphicFramePr>
        <p:xfrm>
          <a:off x="1924049" y="5867400"/>
          <a:ext cx="2414653" cy="10578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9522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565131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</a:tblGrid>
              <a:tr h="298494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x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92106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</a:t>
                      </a:r>
                      <a:r>
                        <a:rPr lang="en-US" altLang="en-US" sz="1800" dirty="0">
                          <a:solidFill>
                            <a:schemeClr val="bg2"/>
                          </a:solidFill>
                        </a:rPr>
                        <a:t>x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</a:t>
                      </a:r>
                      <a:r>
                        <a:rPr lang="en-US" altLang="en-US" sz="1800" kern="1200" dirty="0">
                          <a:solidFill>
                            <a:schemeClr val="bg2"/>
                          </a:solidFill>
                          <a:latin typeface="+mn-lt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x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  <p:sp>
        <p:nvSpPr>
          <p:cNvPr id="92" name="AutoShape 8">
            <a:extLst>
              <a:ext uri="{FF2B5EF4-FFF2-40B4-BE49-F238E27FC236}">
                <a16:creationId xmlns:a16="http://schemas.microsoft.com/office/drawing/2014/main" id="{5DA9B914-5120-4CF6-9D16-F2EFF8A71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101" y="1378110"/>
            <a:ext cx="5981699" cy="850615"/>
          </a:xfrm>
          <a:prstGeom prst="wedgeRectCallout">
            <a:avLst>
              <a:gd name="adj1" fmla="val -47801"/>
              <a:gd name="adj2" fmla="val -59661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you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feel physical pain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∀Inputs x,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∃Java Program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J, J(x)=P(x)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E87A791E-35C8-4A76-A2A8-2300931199B7}"/>
              </a:ext>
            </a:extLst>
          </p:cNvPr>
          <p:cNvSpPr/>
          <p:nvPr/>
        </p:nvSpPr>
        <p:spPr>
          <a:xfrm>
            <a:off x="5873751" y="1379852"/>
            <a:ext cx="1936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 you see </a:t>
            </a:r>
          </a:p>
        </p:txBody>
      </p:sp>
      <p:sp>
        <p:nvSpPr>
          <p:cNvPr id="45" name="Rectangle 2">
            <a:extLst>
              <a:ext uri="{FF2B5EF4-FFF2-40B4-BE49-F238E27FC236}">
                <a16:creationId xmlns:a16="http://schemas.microsoft.com/office/drawing/2014/main" id="{704F270B-395C-4E9A-A4A0-10188D88BF5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6" name="Picture 5" descr="j0116172">
            <a:extLst>
              <a:ext uri="{FF2B5EF4-FFF2-40B4-BE49-F238E27FC236}">
                <a16:creationId xmlns:a16="http://schemas.microsoft.com/office/drawing/2014/main" id="{C8732C89-2691-42EA-94C1-38A829A5B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489" y="109512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Text Box 74">
            <a:extLst>
              <a:ext uri="{FF2B5EF4-FFF2-40B4-BE49-F238E27FC236}">
                <a16:creationId xmlns:a16="http://schemas.microsoft.com/office/drawing/2014/main" id="{60FA9398-9814-4BAB-95A2-E63F91E99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grpSp>
        <p:nvGrpSpPr>
          <p:cNvPr id="48" name="Group 26">
            <a:extLst>
              <a:ext uri="{FF2B5EF4-FFF2-40B4-BE49-F238E27FC236}">
                <a16:creationId xmlns:a16="http://schemas.microsoft.com/office/drawing/2014/main" id="{2807F890-C426-4F61-8542-CD4FC2B4406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71462" y="2228725"/>
            <a:ext cx="947738" cy="1828800"/>
            <a:chOff x="2308" y="1513"/>
            <a:chExt cx="1162" cy="2570"/>
          </a:xfrm>
        </p:grpSpPr>
        <p:grpSp>
          <p:nvGrpSpPr>
            <p:cNvPr id="49" name="Group 27">
              <a:extLst>
                <a:ext uri="{FF2B5EF4-FFF2-40B4-BE49-F238E27FC236}">
                  <a16:creationId xmlns:a16="http://schemas.microsoft.com/office/drawing/2014/main" id="{62549753-E7C9-400E-B005-AC4913CD1E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9155DFA8-4359-4D9F-864F-63DF63860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6E7ADA35-FAFB-401F-ADBC-F1BA3A94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7507B449-8262-4006-9E34-6CFAE181C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36905083-4249-4EAD-B18C-7752D0CDD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082B0284-CA04-4347-A30C-DA9B2CBC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0518D623-A776-4782-9591-FE899D5B0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6A3A42D5-26D4-40BC-BF15-18B6F738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68298392-2BF5-44F9-B2A6-B1695B45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6">
              <a:extLst>
                <a:ext uri="{FF2B5EF4-FFF2-40B4-BE49-F238E27FC236}">
                  <a16:creationId xmlns:a16="http://schemas.microsoft.com/office/drawing/2014/main" id="{C06CB24E-BC1D-4F5D-ACBA-1C747EC6F3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7">
              <a:extLst>
                <a:ext uri="{FF2B5EF4-FFF2-40B4-BE49-F238E27FC236}">
                  <a16:creationId xmlns:a16="http://schemas.microsoft.com/office/drawing/2014/main" id="{81D999F4-2BBB-42A7-8CF8-CB10B7E783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8">
              <a:extLst>
                <a:ext uri="{FF2B5EF4-FFF2-40B4-BE49-F238E27FC236}">
                  <a16:creationId xmlns:a16="http://schemas.microsoft.com/office/drawing/2014/main" id="{0E716510-F166-4145-9A36-36D89D0FB2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39">
              <a:extLst>
                <a:ext uri="{FF2B5EF4-FFF2-40B4-BE49-F238E27FC236}">
                  <a16:creationId xmlns:a16="http://schemas.microsoft.com/office/drawing/2014/main" id="{B912222B-9898-4410-96F2-F6DE11A19A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40">
              <a:extLst>
                <a:ext uri="{FF2B5EF4-FFF2-40B4-BE49-F238E27FC236}">
                  <a16:creationId xmlns:a16="http://schemas.microsoft.com/office/drawing/2014/main" id="{0FD41F68-519D-4157-8DAE-4D88B97A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4FDB974F-CFC3-41D5-B464-6BE57776473A}"/>
              </a:ext>
            </a:extLst>
          </p:cNvPr>
          <p:cNvGraphicFramePr>
            <a:graphicFrameLocks noGrp="1"/>
          </p:cNvGraphicFramePr>
          <p:nvPr/>
        </p:nvGraphicFramePr>
        <p:xfrm>
          <a:off x="533400" y="3733800"/>
          <a:ext cx="7696200" cy="10183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53655">
                  <a:extLst>
                    <a:ext uri="{9D8B030D-6E8A-4147-A177-3AD203B41FA5}">
                      <a16:colId xmlns:a16="http://schemas.microsoft.com/office/drawing/2014/main" val="116450748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265389012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78423972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933400133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620062478"/>
                    </a:ext>
                  </a:extLst>
                </a:gridCol>
                <a:gridCol w="1388509">
                  <a:extLst>
                    <a:ext uri="{9D8B030D-6E8A-4147-A177-3AD203B41FA5}">
                      <a16:colId xmlns:a16="http://schemas.microsoft.com/office/drawing/2014/main" val="1800969160"/>
                    </a:ext>
                  </a:extLst>
                </a:gridCol>
              </a:tblGrid>
              <a:tr h="378310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Input: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1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2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3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4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solidFill>
                            <a:schemeClr val="bg2"/>
                          </a:solidFill>
                        </a:rPr>
                        <a:t>  …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439205"/>
                  </a:ext>
                </a:extLst>
              </a:tr>
              <a:tr h="613264"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Code: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1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return(1)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2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return(4)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3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return(9)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int J</a:t>
                      </a:r>
                      <a:r>
                        <a:rPr lang="en-US" b="0" baseline="-25000" dirty="0">
                          <a:solidFill>
                            <a:schemeClr val="bg2"/>
                          </a:solidFill>
                        </a:rPr>
                        <a:t>4</a:t>
                      </a:r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( x )</a:t>
                      </a:r>
                    </a:p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return(16)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bg2"/>
                          </a:solidFill>
                        </a:rPr>
                        <a:t>          …</a:t>
                      </a:r>
                    </a:p>
                  </a:txBody>
                  <a:tcPr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07057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8996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67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14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6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2914650" y="1028700"/>
            <a:ext cx="462915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448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921000" y="3938588"/>
            <a:ext cx="20828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854200" y="4183063"/>
            <a:ext cx="6908800" cy="2286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4389438" y="863600"/>
            <a:ext cx="741362" cy="431800"/>
            <a:chOff x="4388806" y="864183"/>
            <a:chExt cx="742690" cy="430695"/>
          </a:xfrm>
        </p:grpSpPr>
        <p:sp>
          <p:nvSpPr>
            <p:cNvPr id="61453" name="Oval 20"/>
            <p:cNvSpPr>
              <a:spLocks noChangeArrowheads="1"/>
            </p:cNvSpPr>
            <p:nvPr/>
          </p:nvSpPr>
          <p:spPr bwMode="auto">
            <a:xfrm>
              <a:off x="4717616" y="951978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61454" name="Straight Connector 21"/>
            <p:cNvCxnSpPr>
              <a:cxnSpLocks noChangeShapeType="1"/>
              <a:endCxn id="61453" idx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1452" name="Oval 22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570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9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246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471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5130800" y="1028700"/>
            <a:ext cx="2413000" cy="2667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473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175000" y="4419600"/>
            <a:ext cx="1603375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2475" name="Group 19"/>
          <p:cNvGrpSpPr>
            <a:grpSpLocks/>
          </p:cNvGrpSpPr>
          <p:nvPr/>
        </p:nvGrpSpPr>
        <p:grpSpPr bwMode="auto">
          <a:xfrm>
            <a:off x="4389438" y="863600"/>
            <a:ext cx="741362" cy="431800"/>
            <a:chOff x="4388806" y="864183"/>
            <a:chExt cx="742690" cy="430695"/>
          </a:xfrm>
        </p:grpSpPr>
        <p:sp>
          <p:nvSpPr>
            <p:cNvPr id="62476" name="Oval 20"/>
            <p:cNvSpPr>
              <a:spLocks noChangeArrowheads="1"/>
            </p:cNvSpPr>
            <p:nvPr/>
          </p:nvSpPr>
          <p:spPr bwMode="auto">
            <a:xfrm>
              <a:off x="4717616" y="951978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cxnSp>
          <p:nvCxnSpPr>
            <p:cNvPr id="62477" name="Straight Connector 21"/>
            <p:cNvCxnSpPr>
              <a:cxnSpLocks noChangeShapeType="1"/>
              <a:endCxn id="62476" idx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996948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349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495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496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24000" y="4657725"/>
            <a:ext cx="48006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447800" y="2819400"/>
            <a:ext cx="1778000" cy="26511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4419600" y="635000"/>
            <a:ext cx="1066800" cy="2794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5194300" y="584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32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6" grpId="0" animBg="1"/>
      <p:bldP spid="18" grpId="0" animBg="1"/>
      <p:bldP spid="19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451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4519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162300" y="4383088"/>
            <a:ext cx="1752600" cy="265112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4521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24000" y="4873625"/>
            <a:ext cx="35052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946400" y="3468688"/>
            <a:ext cx="2082800" cy="265112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5486400" y="635000"/>
            <a:ext cx="1447800" cy="2794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879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6" grpId="0" animBg="1"/>
      <p:bldP spid="18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55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09713" y="5791200"/>
            <a:ext cx="1538287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2133600" y="635000"/>
            <a:ext cx="4800600" cy="2794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524000" y="2819400"/>
            <a:ext cx="60960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5334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656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052513" y="6016625"/>
            <a:ext cx="1539875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822450" y="365125"/>
            <a:ext cx="5111750" cy="5492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117600" y="2349500"/>
            <a:ext cx="3225800" cy="6985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635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758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762000" y="6232525"/>
            <a:ext cx="23622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157288" y="76200"/>
            <a:ext cx="5776912" cy="8382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685800" y="1828800"/>
            <a:ext cx="3962400" cy="34925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8095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86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04800" y="6473825"/>
            <a:ext cx="14478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673100" y="88900"/>
            <a:ext cx="7866063" cy="12827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81000" y="1460500"/>
            <a:ext cx="1752600" cy="2746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861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080" name="Rectangle 72"/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  <p:pic>
        <p:nvPicPr>
          <p:cNvPr id="3074" name="Picture 2" descr="Universal Turing machine - YouTube">
            <a:extLst>
              <a:ext uri="{FF2B5EF4-FFF2-40B4-BE49-F238E27FC236}">
                <a16:creationId xmlns:a16="http://schemas.microsoft.com/office/drawing/2014/main" id="{AA06E8D2-D388-4804-B4D0-8A93BC369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25" y="85725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0288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3080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Text Box 6">
            <a:extLst>
              <a:ext uri="{FF2B5EF4-FFF2-40B4-BE49-F238E27FC236}">
                <a16:creationId xmlns:a16="http://schemas.microsoft.com/office/drawing/2014/main" id="{E280013C-D6E0-47E0-88E7-E171BA8BF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516" y="1371601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pic>
        <p:nvPicPr>
          <p:cNvPr id="30" name="Picture 16" descr="Alan_Turing">
            <a:extLst>
              <a:ext uri="{FF2B5EF4-FFF2-40B4-BE49-F238E27FC236}">
                <a16:creationId xmlns:a16="http://schemas.microsoft.com/office/drawing/2014/main" id="{1AA7A793-77D2-4BEC-9D43-C4B7CCB772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6853" y="1066800"/>
            <a:ext cx="1944756" cy="2417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Text Box 20">
            <a:extLst>
              <a:ext uri="{FF2B5EF4-FFF2-40B4-BE49-F238E27FC236}">
                <a16:creationId xmlns:a16="http://schemas.microsoft.com/office/drawing/2014/main" id="{AA77199F-F011-4B4D-B858-6E5CCF33F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78340"/>
            <a:ext cx="3346581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2400" dirty="0">
                <a:latin typeface="Times New Roman" pitchFamily="18" charset="0"/>
              </a:rPr>
              <a:t>A Turing Machine (1936) </a:t>
            </a:r>
            <a:br>
              <a:rPr lang="en-US" altLang="en-US" sz="2400" dirty="0">
                <a:latin typeface="Times New Roman" pitchFamily="18" charset="0"/>
              </a:rPr>
            </a:br>
            <a:r>
              <a:rPr lang="en-US" altLang="en-US" sz="2400" dirty="0">
                <a:latin typeface="Times New Roman" pitchFamily="18" charset="0"/>
              </a:rPr>
              <a:t>is the simplest model of computation.</a:t>
            </a:r>
          </a:p>
        </p:txBody>
      </p:sp>
      <p:pic>
        <p:nvPicPr>
          <p:cNvPr id="32" name="Picture 28" descr="animated-addone">
            <a:extLst>
              <a:ext uri="{FF2B5EF4-FFF2-40B4-BE49-F238E27FC236}">
                <a16:creationId xmlns:a16="http://schemas.microsoft.com/office/drawing/2014/main" id="{30072646-D4CC-429D-94A1-0C4EE265F58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7054" y="1080429"/>
            <a:ext cx="3461127" cy="2418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 Box 6">
            <a:extLst>
              <a:ext uri="{FF2B5EF4-FFF2-40B4-BE49-F238E27FC236}">
                <a16:creationId xmlns:a16="http://schemas.microsoft.com/office/drawing/2014/main" id="{3510BACF-FE81-42BC-8938-D59CDEC45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505201"/>
            <a:ext cx="8686800" cy="156966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current configuration of the machine is specified by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finite 0/1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string contained in the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tape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of cells.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Which tape cell the head is 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A single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integer specifying the current state.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42AC4D2-02CD-465D-827C-49857B5AB558}"/>
              </a:ext>
            </a:extLst>
          </p:cNvPr>
          <p:cNvSpPr/>
          <p:nvPr/>
        </p:nvSpPr>
        <p:spPr>
          <a:xfrm>
            <a:off x="5132759" y="2770911"/>
            <a:ext cx="3248093" cy="293183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FDC4E2F-5401-423D-9F7B-E85906CA4193}"/>
              </a:ext>
            </a:extLst>
          </p:cNvPr>
          <p:cNvSpPr/>
          <p:nvPr/>
        </p:nvSpPr>
        <p:spPr>
          <a:xfrm>
            <a:off x="6302673" y="2784766"/>
            <a:ext cx="235525" cy="560867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B80ACC-D4D0-42B2-84B6-C277069F56B4}"/>
              </a:ext>
            </a:extLst>
          </p:cNvPr>
          <p:cNvSpPr/>
          <p:nvPr/>
        </p:nvSpPr>
        <p:spPr>
          <a:xfrm>
            <a:off x="5533743" y="1937184"/>
            <a:ext cx="533400" cy="514829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9" name="Text Box 3">
            <a:extLst>
              <a:ext uri="{FF2B5EF4-FFF2-40B4-BE49-F238E27FC236}">
                <a16:creationId xmlns:a16="http://schemas.microsoft.com/office/drawing/2014/main" id="{0164F6DA-B99E-4F31-AFB4-AB8EE8F77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10884"/>
            <a:ext cx="6019799" cy="54749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 Box 6">
            <a:extLst>
              <a:ext uri="{FF2B5EF4-FFF2-40B4-BE49-F238E27FC236}">
                <a16:creationId xmlns:a16="http://schemas.microsoft.com/office/drawing/2014/main" id="{FFBDF446-5160-4A2B-A603-D3643A68A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074861"/>
            <a:ext cx="8686800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There transition function</a:t>
            </a:r>
            <a:r>
              <a:rPr lang="el-GR" sz="2400" i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 </a:t>
            </a:r>
            <a:r>
              <a:rPr lang="el-GR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(</a:t>
            </a:r>
            <a:r>
              <a:rPr lang="en-US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q,c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) =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,c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,direction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400" dirty="0">
              <a:solidFill>
                <a:srgbClr val="FFC000"/>
              </a:solidFill>
              <a:cs typeface="Arial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DE05A4-2603-4636-A7B4-08A0E7986D7C}"/>
              </a:ext>
            </a:extLst>
          </p:cNvPr>
          <p:cNvGrpSpPr/>
          <p:nvPr/>
        </p:nvGrpSpPr>
        <p:grpSpPr>
          <a:xfrm>
            <a:off x="4957042" y="5438573"/>
            <a:ext cx="658036" cy="1001198"/>
            <a:chOff x="4957042" y="5499652"/>
            <a:chExt cx="658036" cy="1001198"/>
          </a:xfrm>
        </p:grpSpPr>
        <p:sp>
          <p:nvSpPr>
            <p:cNvPr id="59" name="Text Box 4">
              <a:extLst>
                <a:ext uri="{FF2B5EF4-FFF2-40B4-BE49-F238E27FC236}">
                  <a16:creationId xmlns:a16="http://schemas.microsoft.com/office/drawing/2014/main" id="{B33AEDD7-34AD-44DE-9E2C-1B4532C82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7042" y="5762186"/>
              <a:ext cx="658036" cy="738664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next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state</a:t>
              </a:r>
            </a:p>
          </p:txBody>
        </p: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0A6A5683-0172-4AC9-912E-9E624980E59B}"/>
                </a:ext>
              </a:extLst>
            </p:cNvPr>
            <p:cNvCxnSpPr>
              <a:cxnSpLocks/>
              <a:stCxn id="59" idx="0"/>
            </p:cNvCxnSpPr>
            <p:nvPr/>
          </p:nvCxnSpPr>
          <p:spPr bwMode="auto">
            <a:xfrm flipH="1" flipV="1">
              <a:off x="5187622" y="5499652"/>
              <a:ext cx="98438" cy="26253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585FC0-F453-4041-852B-B8C01776DE28}"/>
              </a:ext>
            </a:extLst>
          </p:cNvPr>
          <p:cNvGrpSpPr/>
          <p:nvPr/>
        </p:nvGrpSpPr>
        <p:grpSpPr>
          <a:xfrm>
            <a:off x="5559631" y="5425321"/>
            <a:ext cx="1182785" cy="1370912"/>
            <a:chOff x="5559631" y="5486400"/>
            <a:chExt cx="1182785" cy="1370912"/>
          </a:xfrm>
        </p:grpSpPr>
        <p:sp>
          <p:nvSpPr>
            <p:cNvPr id="62" name="Text Box 4">
              <a:extLst>
                <a:ext uri="{FF2B5EF4-FFF2-40B4-BE49-F238E27FC236}">
                  <a16:creationId xmlns:a16="http://schemas.microsoft.com/office/drawing/2014/main" id="{99F7E930-DBAC-4EEE-BC66-49AD0FE8E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74502" y="5749316"/>
              <a:ext cx="1067914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char to write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at head</a:t>
              </a:r>
            </a:p>
          </p:txBody>
        </p: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04F82AD6-D918-49AD-BFCA-56641D1FA9F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559631" y="5486400"/>
              <a:ext cx="648829" cy="25051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A8EBDD9-9F4C-47F1-9A4E-E7CB028FBAAA}"/>
              </a:ext>
            </a:extLst>
          </p:cNvPr>
          <p:cNvGrpSpPr/>
          <p:nvPr/>
        </p:nvGrpSpPr>
        <p:grpSpPr>
          <a:xfrm>
            <a:off x="6812540" y="5438573"/>
            <a:ext cx="1417060" cy="1336596"/>
            <a:chOff x="6812540" y="5499652"/>
            <a:chExt cx="1417060" cy="1336596"/>
          </a:xfrm>
        </p:grpSpPr>
        <p:sp>
          <p:nvSpPr>
            <p:cNvPr id="65" name="Text Box 4">
              <a:extLst>
                <a:ext uri="{FF2B5EF4-FFF2-40B4-BE49-F238E27FC236}">
                  <a16:creationId xmlns:a16="http://schemas.microsoft.com/office/drawing/2014/main" id="{49111B37-7751-47FC-85BE-B2C1C2FE1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2540" y="5728252"/>
              <a:ext cx="1417060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left/right direction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for head </a:t>
              </a:r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953365BB-D7CC-47EC-A73E-BCE7CBD0C0E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812540" y="5499652"/>
              <a:ext cx="764288" cy="22751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1F41C10-F9ED-4523-8E4B-E85E581154A6}"/>
              </a:ext>
            </a:extLst>
          </p:cNvPr>
          <p:cNvGrpSpPr/>
          <p:nvPr/>
        </p:nvGrpSpPr>
        <p:grpSpPr>
          <a:xfrm>
            <a:off x="2809921" y="5438573"/>
            <a:ext cx="1400931" cy="1012720"/>
            <a:chOff x="2809921" y="5499652"/>
            <a:chExt cx="1400931" cy="1012720"/>
          </a:xfrm>
        </p:grpSpPr>
        <p:sp>
          <p:nvSpPr>
            <p:cNvPr id="68" name="Text Box 4">
              <a:extLst>
                <a:ext uri="{FF2B5EF4-FFF2-40B4-BE49-F238E27FC236}">
                  <a16:creationId xmlns:a16="http://schemas.microsoft.com/office/drawing/2014/main" id="{4EFF8A8D-DF50-4887-9F62-9AAC0512D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921" y="5762186"/>
              <a:ext cx="864281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current state</a:t>
              </a:r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A948A2AD-8FE2-41B5-B066-BDC8F8E1A9B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2148" y="5499652"/>
              <a:ext cx="668704" cy="26107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979C500-259F-4F66-9536-E1BFC78D6570}"/>
              </a:ext>
            </a:extLst>
          </p:cNvPr>
          <p:cNvGrpSpPr/>
          <p:nvPr/>
        </p:nvGrpSpPr>
        <p:grpSpPr>
          <a:xfrm>
            <a:off x="3749055" y="5438573"/>
            <a:ext cx="1164996" cy="1001198"/>
            <a:chOff x="3749055" y="5499652"/>
            <a:chExt cx="1164996" cy="1001198"/>
          </a:xfrm>
        </p:grpSpPr>
        <p:sp>
          <p:nvSpPr>
            <p:cNvPr id="71" name="Text Box 4">
              <a:extLst>
                <a:ext uri="{FF2B5EF4-FFF2-40B4-BE49-F238E27FC236}">
                  <a16:creationId xmlns:a16="http://schemas.microsoft.com/office/drawing/2014/main" id="{856F47DD-727E-4D0F-91C6-5A2636B5D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9055" y="5750664"/>
              <a:ext cx="1164996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/>
                <a:t>char seen </a:t>
              </a:r>
              <a:br>
                <a:rPr lang="en-US" sz="2400" dirty="0"/>
              </a:br>
              <a:r>
                <a:rPr lang="en-US" sz="2400" dirty="0"/>
                <a:t>at head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BACC7CA-648B-4379-9B98-7AAB469C728D}"/>
                </a:ext>
              </a:extLst>
            </p:cNvPr>
            <p:cNvCxnSpPr>
              <a:cxnSpLocks/>
              <a:stCxn id="71" idx="0"/>
            </p:cNvCxnSpPr>
            <p:nvPr/>
          </p:nvCxnSpPr>
          <p:spPr bwMode="auto">
            <a:xfrm flipV="1">
              <a:off x="4331553" y="5499652"/>
              <a:ext cx="103100" cy="251012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37" name="Rectangle 72">
            <a:extLst>
              <a:ext uri="{FF2B5EF4-FFF2-40B4-BE49-F238E27FC236}">
                <a16:creationId xmlns:a16="http://schemas.microsoft.com/office/drawing/2014/main" id="{47BC18C4-4E8B-4470-B35C-9D8AC2DB1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531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4" grpId="0" animBg="1"/>
      <p:bldP spid="34" grpId="1" animBg="1"/>
      <p:bldP spid="35" grpId="0" animBg="1"/>
      <p:bldP spid="3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00CE29-42A4-4012-91DC-1D4931B7694C}"/>
              </a:ext>
            </a:extLst>
          </p:cNvPr>
          <p:cNvGrpSpPr/>
          <p:nvPr/>
        </p:nvGrpSpPr>
        <p:grpSpPr>
          <a:xfrm>
            <a:off x="1065213" y="609600"/>
            <a:ext cx="3252787" cy="1431925"/>
            <a:chOff x="1065213" y="609600"/>
            <a:chExt cx="3252787" cy="1431925"/>
          </a:xfrm>
        </p:grpSpPr>
        <p:sp>
          <p:nvSpPr>
            <p:cNvPr id="43013" name="Rectangle 2"/>
            <p:cNvSpPr>
              <a:spLocks noChangeArrowheads="1"/>
            </p:cNvSpPr>
            <p:nvPr/>
          </p:nvSpPr>
          <p:spPr bwMode="auto">
            <a:xfrm>
              <a:off x="2547938" y="14874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M(I)=P(I)</a:t>
              </a:r>
            </a:p>
          </p:txBody>
        </p:sp>
        <p:sp>
          <p:nvSpPr>
            <p:cNvPr id="43014" name="Rectangle 2"/>
            <p:cNvSpPr>
              <a:spLocks noChangeArrowheads="1"/>
            </p:cNvSpPr>
            <p:nvPr/>
          </p:nvSpPr>
          <p:spPr bwMode="auto">
            <a:xfrm>
              <a:off x="1811338" y="1487488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</a:t>
              </a:r>
            </a:p>
          </p:txBody>
        </p:sp>
        <p:sp>
          <p:nvSpPr>
            <p:cNvPr id="43015" name="Rectangle 2"/>
            <p:cNvSpPr>
              <a:spLocks noChangeArrowheads="1"/>
            </p:cNvSpPr>
            <p:nvPr/>
          </p:nvSpPr>
          <p:spPr bwMode="auto">
            <a:xfrm>
              <a:off x="1066800" y="1487488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M,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065213" y="609600"/>
              <a:ext cx="2897187" cy="1077913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Problem </a:t>
              </a: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is</a:t>
              </a:r>
              <a:b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95000"/>
                    </a:srgbClr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</a:t>
              </a:r>
            </a:p>
          </p:txBody>
        </p:sp>
      </p:grp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052638" y="2438399"/>
            <a:ext cx="5110162" cy="1185589"/>
          </a:xfrm>
          <a:prstGeom prst="wedgeRectCallout">
            <a:avLst>
              <a:gd name="adj1" fmla="val -35539"/>
              <a:gd name="adj2" fmla="val 6108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People tend to struggle with expressing this in Predicate logic.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Their intuition tends to be wrong.</a:t>
            </a:r>
          </a:p>
        </p:txBody>
      </p:sp>
      <p:sp>
        <p:nvSpPr>
          <p:cNvPr id="48" name="AutoShape 8"/>
          <p:cNvSpPr>
            <a:spLocks noChangeArrowheads="1"/>
          </p:cNvSpPr>
          <p:nvPr/>
        </p:nvSpPr>
        <p:spPr bwMode="auto">
          <a:xfrm>
            <a:off x="2052638" y="4073639"/>
            <a:ext cx="5066331" cy="1488961"/>
          </a:xfrm>
          <a:prstGeom prst="wedgeRectCallout">
            <a:avLst>
              <a:gd name="adj1" fmla="val -59396"/>
              <a:gd name="adj2" fmla="val 2497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such times, it is helpful to know how to mechanically follow the rules of formal logic.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Simply take the negation.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59" grpId="0"/>
      <p:bldP spid="49" grpId="0" animBg="1"/>
      <p:bldP spid="48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6" name="AutoShape 8">
            <a:extLst>
              <a:ext uri="{FF2B5EF4-FFF2-40B4-BE49-F238E27FC236}">
                <a16:creationId xmlns:a16="http://schemas.microsoft.com/office/drawing/2014/main" id="{31E7D7CB-4FD7-4FFF-B1A9-0319BB11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434" y="838200"/>
            <a:ext cx="7668166" cy="5943600"/>
          </a:xfrm>
          <a:prstGeom prst="wedgeRectCallout">
            <a:avLst>
              <a:gd name="adj1" fmla="val -52237"/>
              <a:gd name="adj2" fmla="val -3779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We both know that my laptop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given some Java code </a:t>
            </a:r>
            <a:r>
              <a:rPr lang="en-CA" altLang="en-US" sz="2400" dirty="0">
                <a:solidFill>
                  <a:srgbClr val="FFC000"/>
                </a:solidFill>
              </a:rPr>
              <a:t>J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and some input </a:t>
            </a:r>
            <a:r>
              <a:rPr lang="en-CA" altLang="en-US" sz="2400" dirty="0">
                <a:solidFill>
                  <a:srgbClr val="FFC000"/>
                </a:solidFill>
              </a:rPr>
              <a:t>I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can run </a:t>
            </a:r>
            <a:r>
              <a:rPr lang="en-CA" altLang="en-US" sz="2400" dirty="0">
                <a:solidFill>
                  <a:srgbClr val="FFC000"/>
                </a:solidFill>
              </a:rPr>
              <a:t>J</a:t>
            </a:r>
            <a:r>
              <a:rPr lang="en-CA" altLang="en-US" sz="2400" dirty="0">
                <a:solidFill>
                  <a:srgbClr val="FFFFFF"/>
                </a:solidFill>
              </a:rPr>
              <a:t> on </a:t>
            </a:r>
            <a:r>
              <a:rPr lang="en-CA" altLang="en-US" sz="2400" dirty="0">
                <a:solidFill>
                  <a:srgbClr val="FFC000"/>
                </a:solidFill>
              </a:rPr>
              <a:t>I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</a:rPr>
              <a:t>and return the result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     </a:t>
            </a:r>
            <a:r>
              <a:rPr lang="en-CA" altLang="en-US" sz="2400" dirty="0"/>
              <a:t>i.e. </a:t>
            </a:r>
            <a:r>
              <a:rPr lang="en-CA" altLang="en-US" sz="2400" dirty="0">
                <a:solidFill>
                  <a:srgbClr val="FFC000"/>
                </a:solidFill>
              </a:rPr>
              <a:t>Laptop(J,I) = J(I)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Or given the description of a TM </a:t>
            </a:r>
            <a:r>
              <a:rPr lang="en-CA" altLang="en-US" sz="2400" dirty="0">
                <a:solidFill>
                  <a:srgbClr val="FFC000"/>
                </a:solidFill>
              </a:rPr>
              <a:t>M</a:t>
            </a:r>
            <a:r>
              <a:rPr lang="en-CA" altLang="en-US" sz="2400" dirty="0">
                <a:solidFill>
                  <a:srgbClr val="FFFFFF"/>
                </a:solidFill>
              </a:rPr>
              <a:t>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C000"/>
                </a:solidFill>
              </a:rPr>
              <a:t>    </a:t>
            </a:r>
            <a:r>
              <a:rPr lang="en-CA" altLang="en-US" sz="2400" dirty="0"/>
              <a:t>       </a:t>
            </a:r>
            <a:r>
              <a:rPr lang="en-CA" altLang="en-US" sz="2400" dirty="0">
                <a:solidFill>
                  <a:srgbClr val="FFC000"/>
                </a:solidFill>
              </a:rPr>
              <a:t>Laptop(M,I) = M(I)</a:t>
            </a:r>
            <a:r>
              <a:rPr lang="en-CA" altLang="en-US" sz="2400" dirty="0">
                <a:solidFill>
                  <a:srgbClr val="FFFFFF"/>
                </a:solidFill>
              </a:rPr>
              <a:t>. </a:t>
            </a:r>
            <a:endParaRPr lang="en-CA" alt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Turing Machine (TM) is a model of computation that can do anything your laptop can do.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</a:t>
            </a:r>
            <a:r>
              <a:rPr lang="en-CA" altLang="en-US" sz="2400" dirty="0"/>
              <a:t>      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(J,I) = J(I)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     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(M,I) = M(I)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altLang="en-US" sz="2400" dirty="0"/>
          </a:p>
        </p:txBody>
      </p:sp>
      <p:pic>
        <p:nvPicPr>
          <p:cNvPr id="6146" name="Picture 2" descr="For the Person Who's Fixing My Laptop | The New Yorker">
            <a:extLst>
              <a:ext uri="{FF2B5EF4-FFF2-40B4-BE49-F238E27FC236}">
                <a16:creationId xmlns:a16="http://schemas.microsoft.com/office/drawing/2014/main" id="{69B29BB4-E65E-447D-95FB-B51FDC2364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855786"/>
            <a:ext cx="2364834" cy="1578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72">
            <a:extLst>
              <a:ext uri="{FF2B5EF4-FFF2-40B4-BE49-F238E27FC236}">
                <a16:creationId xmlns:a16="http://schemas.microsoft.com/office/drawing/2014/main" id="{7C21B9CF-7640-43B4-A606-827BFAB7C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5578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76200" y="2357735"/>
            <a:ext cx="9829800" cy="461665"/>
          </a:xfrm>
          <a:prstGeom prst="rect">
            <a:avLst/>
          </a:prstGeom>
        </p:spPr>
        <p:txBody>
          <a:bodyPr wrap="square" lIns="9144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charset="0"/>
              </a:rPr>
              <a:t>$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TM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charset="0"/>
              </a:rPr>
              <a:t>"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inputs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/>
              </a:rPr>
              <a:t>M,I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(M,I) = M(I).</a:t>
            </a:r>
          </a:p>
        </p:txBody>
      </p:sp>
      <p:sp>
        <p:nvSpPr>
          <p:cNvPr id="7" name="Text Box 71"/>
          <p:cNvSpPr txBox="1">
            <a:spLocks noChangeArrowheads="1"/>
          </p:cNvSpPr>
          <p:nvPr/>
        </p:nvSpPr>
        <p:spPr bwMode="auto">
          <a:xfrm>
            <a:off x="218908" y="1138535"/>
            <a:ext cx="10052050" cy="1200329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A Universal TM is a TM </a:t>
            </a:r>
            <a:r>
              <a:rPr kumimoji="0" lang="en-CA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CA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that is given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 description of a TM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and its input </a:t>
            </a:r>
            <a:r>
              <a:rPr kumimoji="0" lang="en-CA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and simulates this computation.</a:t>
            </a:r>
          </a:p>
        </p:txBody>
      </p:sp>
      <p:sp>
        <p:nvSpPr>
          <p:cNvPr id="8" name="Rectangle 72">
            <a:extLst>
              <a:ext uri="{FF2B5EF4-FFF2-40B4-BE49-F238E27FC236}">
                <a16:creationId xmlns:a16="http://schemas.microsoft.com/office/drawing/2014/main" id="{2DCA7BFB-D208-4842-9A28-82C51C8D2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413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ea typeface="+mn-ea"/>
                <a:cs typeface="Arial" charset="0"/>
              </a:rPr>
              <a:t>Universal TM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 Rounded MT Bold" pitchFamily="34" charset="0"/>
              <a:ea typeface="+mn-ea"/>
              <a:cs typeface="Arial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3DA187C-FDFD-4143-B387-1F4FCEB40780}"/>
              </a:ext>
            </a:extLst>
          </p:cNvPr>
          <p:cNvSpPr/>
          <p:nvPr/>
        </p:nvSpPr>
        <p:spPr>
          <a:xfrm>
            <a:off x="330033" y="2895600"/>
            <a:ext cx="9829800" cy="2308324"/>
          </a:xfrm>
          <a:prstGeom prst="rect">
            <a:avLst/>
          </a:prstGeom>
        </p:spPr>
        <p:txBody>
          <a:bodyPr wrap="square" lIns="9144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Predicate Logic Game: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We construct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endParaRPr kumimoji="0" lang="en-US" sz="2400" b="0" i="1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adversary gives us an arbitrary input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/>
              </a:rPr>
              <a:t>M,I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(Adversary knows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and hence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can be much bigger than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Prove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</a:t>
            </a:r>
            <a:r>
              <a:rPr kumimoji="0" lang="en-US" sz="24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universal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(M,I) = M(I).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DDBC446-EB4B-4C7D-8BBD-3728928E6D6D}"/>
              </a:ext>
            </a:extLst>
          </p:cNvPr>
          <p:cNvSpPr/>
          <p:nvPr/>
        </p:nvSpPr>
        <p:spPr>
          <a:xfrm>
            <a:off x="76200" y="600670"/>
            <a:ext cx="27622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/>
              <a:t>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Laptop</a:t>
            </a:r>
            <a:r>
              <a:rPr lang="en-CA" altLang="en-US" sz="2400" dirty="0">
                <a:solidFill>
                  <a:srgbClr val="FFC000"/>
                </a:solidFill>
              </a:rPr>
              <a:t>(M,I) = M(I)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US" sz="24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DCD5CB-1742-4FFA-A95D-1DBE3BFC8E89}"/>
              </a:ext>
            </a:extLst>
          </p:cNvPr>
          <p:cNvGrpSpPr/>
          <p:nvPr/>
        </p:nvGrpSpPr>
        <p:grpSpPr>
          <a:xfrm>
            <a:off x="457200" y="789285"/>
            <a:ext cx="1000147" cy="461665"/>
            <a:chOff x="457200" y="789285"/>
            <a:chExt cx="1000147" cy="461665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39C5047-FDB8-4431-ACDF-144D01D7D5A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57200" y="901701"/>
              <a:ext cx="609600" cy="89752"/>
            </a:xfrm>
            <a:prstGeom prst="line">
              <a:avLst/>
            </a:prstGeom>
            <a:noFill/>
            <a:ln w="3175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91CA489-097F-4933-B23B-7495A37B0B0C}"/>
                </a:ext>
              </a:extLst>
            </p:cNvPr>
            <p:cNvSpPr/>
            <p:nvPr/>
          </p:nvSpPr>
          <p:spPr>
            <a:xfrm>
              <a:off x="466747" y="789285"/>
              <a:ext cx="990600" cy="461665"/>
            </a:xfrm>
            <a:prstGeom prst="rect">
              <a:avLst/>
            </a:prstGeom>
          </p:spPr>
          <p:txBody>
            <a:bodyPr wrap="square" lIns="9144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universal</a:t>
              </a:r>
              <a:endPara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0416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4F566B0D-047C-4D1E-8139-3065511E5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05" y="3092840"/>
            <a:ext cx="6450720" cy="880391"/>
          </a:xfrm>
          <a:prstGeom prst="wedgeRectCallout">
            <a:avLst>
              <a:gd name="adj1" fmla="val 59223"/>
              <a:gd name="adj2" fmla="val 35978"/>
            </a:avLst>
          </a:prstGeom>
          <a:noFill/>
          <a:ln w="12700">
            <a:solidFill>
              <a:srgbClr val="D9D9D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want this form to be powerful enough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express everything I have to say about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love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9E6F589-3A4B-4CCB-8C01-3351B32C5561}"/>
              </a:ext>
            </a:extLst>
          </p:cNvPr>
          <p:cNvGrpSpPr/>
          <p:nvPr/>
        </p:nvGrpSpPr>
        <p:grpSpPr>
          <a:xfrm>
            <a:off x="-76200" y="533400"/>
            <a:ext cx="2359828" cy="1976837"/>
            <a:chOff x="459572" y="2464905"/>
            <a:chExt cx="2359828" cy="1976837"/>
          </a:xfrm>
        </p:grpSpPr>
        <p:pic>
          <p:nvPicPr>
            <p:cNvPr id="24" name="Picture 4" descr="America's Shakespeare | National Affairs">
              <a:extLst>
                <a:ext uri="{FF2B5EF4-FFF2-40B4-BE49-F238E27FC236}">
                  <a16:creationId xmlns:a16="http://schemas.microsoft.com/office/drawing/2014/main" id="{F2EC40B9-4CB1-42B0-B093-20C976899C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2464905"/>
              <a:ext cx="1678772" cy="192819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Text Box 6">
              <a:extLst>
                <a:ext uri="{FF2B5EF4-FFF2-40B4-BE49-F238E27FC236}">
                  <a16:creationId xmlns:a16="http://schemas.microsoft.com/office/drawing/2014/main" id="{41514ED3-3776-4362-B8A1-70A942C43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72" y="4072410"/>
              <a:ext cx="235982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Shakespeare(1616)</a:t>
              </a:r>
            </a:p>
          </p:txBody>
        </p:sp>
      </p:grpSp>
      <p:sp>
        <p:nvSpPr>
          <p:cNvPr id="20" name="AutoShape 8">
            <a:extLst>
              <a:ext uri="{FF2B5EF4-FFF2-40B4-BE49-F238E27FC236}">
                <a16:creationId xmlns:a16="http://schemas.microsoft.com/office/drawing/2014/main" id="{D40AD3E5-938C-4FF0-8544-55721259C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508" y="793197"/>
            <a:ext cx="5559692" cy="2001142"/>
          </a:xfrm>
          <a:prstGeom prst="wedgeRectCallout">
            <a:avLst>
              <a:gd name="adj1" fmla="val -60896"/>
              <a:gd name="adj2" fmla="val -34214"/>
            </a:avLst>
          </a:prstGeom>
          <a:noFill/>
          <a:ln w="127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rules of syntax dictate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words can be strung together into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poetry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Verses and rhyme …</a:t>
            </a:r>
          </a:p>
        </p:txBody>
      </p:sp>
      <p:pic>
        <p:nvPicPr>
          <p:cNvPr id="26" name="Picture 6" descr="Romeo and Juliet - Wikipedia">
            <a:extLst>
              <a:ext uri="{FF2B5EF4-FFF2-40B4-BE49-F238E27FC236}">
                <a16:creationId xmlns:a16="http://schemas.microsoft.com/office/drawing/2014/main" id="{D752E82A-366A-4718-ABDB-EC0A7E6B23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3930018"/>
            <a:ext cx="1905000" cy="2775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8" descr="Looking for Shakespeare Love Quotes? Here are 10 Famous William Shakespeare  Love Quotes |… | Shakespeare love quotes, Motivational quotes for love, Shakespeare  love">
            <a:extLst>
              <a:ext uri="{FF2B5EF4-FFF2-40B4-BE49-F238E27FC236}">
                <a16:creationId xmlns:a16="http://schemas.microsoft.com/office/drawing/2014/main" id="{E2778314-19F7-4555-ABFC-6748A9D09A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8000" r="-2001" b="28000"/>
          <a:stretch/>
        </p:blipFill>
        <p:spPr bwMode="auto">
          <a:xfrm>
            <a:off x="1905000" y="4430821"/>
            <a:ext cx="3374014" cy="1455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5331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2" grpId="0" animBg="1"/>
      <p:bldP spid="20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uLnTx/>
                <a:uFillTx/>
                <a:latin typeface="+mj-lt"/>
                <a:ea typeface="+mn-ea"/>
                <a:cs typeface="+mn-cs"/>
              </a:rPr>
              <a:t>Hugely Expressive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598F9A7-C752-4F38-8E47-4F76E8604716}"/>
              </a:ext>
            </a:extLst>
          </p:cNvPr>
          <p:cNvGrpSpPr/>
          <p:nvPr/>
        </p:nvGrpSpPr>
        <p:grpSpPr>
          <a:xfrm>
            <a:off x="0" y="276359"/>
            <a:ext cx="2294521" cy="2750829"/>
            <a:chOff x="-33205" y="2278370"/>
            <a:chExt cx="2294521" cy="2750829"/>
          </a:xfrm>
        </p:grpSpPr>
        <p:pic>
          <p:nvPicPr>
            <p:cNvPr id="10" name="Picture 4" descr="Euclid_3">
              <a:extLst>
                <a:ext uri="{FF2B5EF4-FFF2-40B4-BE49-F238E27FC236}">
                  <a16:creationId xmlns:a16="http://schemas.microsoft.com/office/drawing/2014/main" id="{855056FA-FB7F-43C7-B8E8-1A9F157ADF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100" y="2278370"/>
              <a:ext cx="1739899" cy="2750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Text Box 6">
              <a:extLst>
                <a:ext uri="{FF2B5EF4-FFF2-40B4-BE49-F238E27FC236}">
                  <a16:creationId xmlns:a16="http://schemas.microsoft.com/office/drawing/2014/main" id="{05DD1105-E9B9-4F25-A7DF-7991C50327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205" y="4623137"/>
              <a:ext cx="22945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Euclid (300 BC)</a:t>
              </a:r>
            </a:p>
          </p:txBody>
        </p:sp>
      </p:grpSp>
      <p:sp>
        <p:nvSpPr>
          <p:cNvPr id="20" name="AutoShape 8">
            <a:extLst>
              <a:ext uri="{FF2B5EF4-FFF2-40B4-BE49-F238E27FC236}">
                <a16:creationId xmlns:a16="http://schemas.microsoft.com/office/drawing/2014/main" id="{D40AD3E5-938C-4FF0-8544-55721259C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508" y="793197"/>
            <a:ext cx="5559692" cy="2001142"/>
          </a:xfrm>
          <a:prstGeom prst="wedgeRectCallout">
            <a:avLst>
              <a:gd name="adj1" fmla="val -60896"/>
              <a:gd name="adj2" fmla="val -34214"/>
            </a:avLst>
          </a:prstGeom>
          <a:noFill/>
          <a:ln w="127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rules of syntax dictate </a:t>
            </a:r>
            <a:br>
              <a:rPr lang="en-CA" altLang="en-US" sz="2400" dirty="0"/>
            </a:br>
            <a:r>
              <a:rPr lang="en-CA" altLang="en-US" sz="2400" dirty="0"/>
              <a:t>how words can be strung together into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chemeClr val="tx2"/>
                </a:solidFill>
              </a:rPr>
              <a:t>logical sentence</a:t>
            </a:r>
            <a:r>
              <a:rPr lang="en-CA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Variables </a:t>
            </a:r>
            <a:r>
              <a:rPr lang="en-CA" altLang="en-US" sz="2400" dirty="0">
                <a:solidFill>
                  <a:schemeClr val="accent5"/>
                </a:solidFill>
              </a:rPr>
              <a:t>x</a:t>
            </a:r>
            <a:r>
              <a:rPr lang="en-CA" altLang="en-US" sz="2400" dirty="0"/>
              <a:t> and </a:t>
            </a:r>
            <a:r>
              <a:rPr lang="en-CA" altLang="en-US" sz="2400" dirty="0">
                <a:solidFill>
                  <a:schemeClr val="accent5"/>
                </a:solidFill>
              </a:rPr>
              <a:t>y</a:t>
            </a:r>
            <a:r>
              <a:rPr lang="en-CA" altLang="en-US" sz="2400" dirty="0"/>
              <a:t> can represent integers.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You can use </a:t>
            </a:r>
            <a:r>
              <a:rPr lang="en-CA" altLang="en-US" sz="2400" dirty="0">
                <a:solidFill>
                  <a:schemeClr val="accent5"/>
                </a:solidFill>
              </a:rPr>
              <a:t>+</a:t>
            </a:r>
            <a:r>
              <a:rPr lang="en-CA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</a:t>
            </a:r>
            <a:r>
              <a:rPr lang="en-CA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&lt;</a:t>
            </a:r>
            <a:r>
              <a:rPr lang="en-CA" altLang="en-US" sz="2400" dirty="0"/>
              <a:t>,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/>
              <a:t>,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CA" altLang="en-US" sz="2400" dirty="0"/>
              <a:t>,</a:t>
            </a:r>
            <a:r>
              <a:rPr lang="en-CA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CA" altLang="en-US" sz="2400" dirty="0"/>
              <a:t>,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22" name="AutoShape 8">
            <a:extLst>
              <a:ext uri="{FF2B5EF4-FFF2-40B4-BE49-F238E27FC236}">
                <a16:creationId xmlns:a16="http://schemas.microsoft.com/office/drawing/2014/main" id="{4F566B0D-047C-4D1E-8139-3065511E5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05" y="3092840"/>
            <a:ext cx="6450720" cy="880391"/>
          </a:xfrm>
          <a:prstGeom prst="wedgeRectCallout">
            <a:avLst>
              <a:gd name="adj1" fmla="val 59223"/>
              <a:gd name="adj2" fmla="val 35978"/>
            </a:avLst>
          </a:prstGeom>
          <a:noFill/>
          <a:ln w="12700">
            <a:solidFill>
              <a:srgbClr val="D9D9D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 want this form to be powerful enough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  express everything I have to say about</a:t>
            </a:r>
            <a:endParaRPr lang="en-US" altLang="en-US" sz="2400" dirty="0"/>
          </a:p>
        </p:txBody>
      </p:sp>
      <p:sp>
        <p:nvSpPr>
          <p:cNvPr id="16" name="AutoShape 8">
            <a:extLst>
              <a:ext uri="{FF2B5EF4-FFF2-40B4-BE49-F238E27FC236}">
                <a16:creationId xmlns:a16="http://schemas.microsoft.com/office/drawing/2014/main" id="{7B03B892-94EF-4ABE-A658-43A0B46C6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059738"/>
            <a:ext cx="6100096" cy="1198062"/>
          </a:xfrm>
          <a:prstGeom prst="wedgeRectCallout">
            <a:avLst>
              <a:gd name="adj1" fmla="val -25801"/>
              <a:gd name="adj2" fmla="val -5629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Actually, it is hugely expressive.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This is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excellent way to understand and prove</a:t>
            </a:r>
            <a:b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most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mathematical statements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Text Box 74">
            <a:extLst>
              <a:ext uri="{FF2B5EF4-FFF2-40B4-BE49-F238E27FC236}">
                <a16:creationId xmlns:a16="http://schemas.microsoft.com/office/drawing/2014/main" id="{17884968-4667-448C-B595-07B73F98AD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0792" y="5257800"/>
            <a:ext cx="16866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+mj-lt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latin typeface="+mj-lt"/>
              </a:rPr>
              <a:t>x</a:t>
            </a:r>
            <a:r>
              <a:rPr lang="en-US" altLang="en-US" sz="2400" dirty="0">
                <a:latin typeface="+mj-lt"/>
              </a:rPr>
              <a:t> is prime”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18" name="Text Box 74">
            <a:extLst>
              <a:ext uri="{FF2B5EF4-FFF2-40B4-BE49-F238E27FC236}">
                <a16:creationId xmlns:a16="http://schemas.microsoft.com/office/drawing/2014/main" id="{EAA82569-1AFF-41DF-A328-4A5F0744C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1639" y="5589332"/>
            <a:ext cx="41969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US" altLang="en-US" sz="2400" dirty="0">
                <a:solidFill>
                  <a:srgbClr val="FFC000"/>
                </a:solidFill>
              </a:rPr>
              <a:t>b  (</a:t>
            </a:r>
            <a:r>
              <a:rPr lang="en-US" altLang="en-US" sz="2400" dirty="0" err="1">
                <a:solidFill>
                  <a:srgbClr val="FFC000"/>
                </a:solidFill>
              </a:rPr>
              <a:t>a</a:t>
            </a:r>
            <a:r>
              <a:rPr lang="en-US" altLang="en-US" sz="2400" dirty="0" err="1">
                <a:solidFill>
                  <a:srgbClr val="FFC000"/>
                </a:solidFill>
                <a:sym typeface="Symbol" pitchFamily="18" charset="2"/>
              </a:rPr>
              <a:t>b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=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a=1 or b=1)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065671-C435-4264-AF84-B319465E38BB}"/>
              </a:ext>
            </a:extLst>
          </p:cNvPr>
          <p:cNvSpPr/>
          <p:nvPr/>
        </p:nvSpPr>
        <p:spPr>
          <a:xfrm>
            <a:off x="5122418" y="3455954"/>
            <a:ext cx="8755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chemeClr val="tx2"/>
                </a:solidFill>
              </a:rPr>
              <a:t>math.</a:t>
            </a:r>
            <a:endParaRPr lang="en-US" sz="2400" dirty="0">
              <a:solidFill>
                <a:schemeClr val="tx2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71ABA14-06C4-4AA9-854E-84B6464B99E4}"/>
              </a:ext>
            </a:extLst>
          </p:cNvPr>
          <p:cNvGrpSpPr/>
          <p:nvPr/>
        </p:nvGrpSpPr>
        <p:grpSpPr>
          <a:xfrm>
            <a:off x="6248399" y="3429002"/>
            <a:ext cx="2800750" cy="3276600"/>
            <a:chOff x="7318351" y="5074031"/>
            <a:chExt cx="1736749" cy="1707770"/>
          </a:xfrm>
        </p:grpSpPr>
        <p:pic>
          <p:nvPicPr>
            <p:cNvPr id="23" name="Picture 7">
              <a:extLst>
                <a:ext uri="{FF2B5EF4-FFF2-40B4-BE49-F238E27FC236}">
                  <a16:creationId xmlns:a16="http://schemas.microsoft.com/office/drawing/2014/main" id="{0D63B058-C10A-4165-8927-8E5CFDCBE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7347330" y="5074031"/>
              <a:ext cx="1707770" cy="1707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Text Box 21">
              <a:extLst>
                <a:ext uri="{FF2B5EF4-FFF2-40B4-BE49-F238E27FC236}">
                  <a16:creationId xmlns:a16="http://schemas.microsoft.com/office/drawing/2014/main" id="{930461B9-202A-465E-8C13-F0EEAA6B2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8351" y="6372563"/>
              <a:ext cx="682649" cy="3689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304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598F9A7-C752-4F38-8E47-4F76E8604716}"/>
              </a:ext>
            </a:extLst>
          </p:cNvPr>
          <p:cNvGrpSpPr/>
          <p:nvPr/>
        </p:nvGrpSpPr>
        <p:grpSpPr>
          <a:xfrm>
            <a:off x="0" y="276359"/>
            <a:ext cx="2294521" cy="2750829"/>
            <a:chOff x="-33205" y="2278370"/>
            <a:chExt cx="2294521" cy="2750829"/>
          </a:xfrm>
        </p:grpSpPr>
        <p:pic>
          <p:nvPicPr>
            <p:cNvPr id="10" name="Picture 4" descr="Euclid_3">
              <a:extLst>
                <a:ext uri="{FF2B5EF4-FFF2-40B4-BE49-F238E27FC236}">
                  <a16:creationId xmlns:a16="http://schemas.microsoft.com/office/drawing/2014/main" id="{855056FA-FB7F-43C7-B8E8-1A9F157ADF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100" y="2278370"/>
              <a:ext cx="1739899" cy="2750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Text Box 6">
              <a:extLst>
                <a:ext uri="{FF2B5EF4-FFF2-40B4-BE49-F238E27FC236}">
                  <a16:creationId xmlns:a16="http://schemas.microsoft.com/office/drawing/2014/main" id="{05DD1105-E9B9-4F25-A7DF-7991C50327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205" y="4623137"/>
              <a:ext cx="229452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Euclid (300 BC)</a:t>
              </a:r>
            </a:p>
          </p:txBody>
        </p:sp>
      </p:grpSp>
      <p:sp>
        <p:nvSpPr>
          <p:cNvPr id="22" name="AutoShape 8">
            <a:extLst>
              <a:ext uri="{FF2B5EF4-FFF2-40B4-BE49-F238E27FC236}">
                <a16:creationId xmlns:a16="http://schemas.microsoft.com/office/drawing/2014/main" id="{4F566B0D-047C-4D1E-8139-3065511E5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05" y="3092840"/>
            <a:ext cx="6450720" cy="880391"/>
          </a:xfrm>
          <a:prstGeom prst="wedgeRectCallout">
            <a:avLst>
              <a:gd name="adj1" fmla="val 59223"/>
              <a:gd name="adj2" fmla="val 35978"/>
            </a:avLst>
          </a:prstGeom>
          <a:noFill/>
          <a:ln w="12700">
            <a:solidFill>
              <a:srgbClr val="D9D9D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want this form to be powerful enough to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express everything I have to say about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2D8722-C138-4397-8FB2-6F628080E681}"/>
              </a:ext>
            </a:extLst>
          </p:cNvPr>
          <p:cNvSpPr/>
          <p:nvPr/>
        </p:nvSpPr>
        <p:spPr>
          <a:xfrm>
            <a:off x="5070902" y="3455954"/>
            <a:ext cx="13628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 sci.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1" name="Picture 4" descr="Upgrade Windows Now| Computer Repair | Nerds On Call">
            <a:extLst>
              <a:ext uri="{FF2B5EF4-FFF2-40B4-BE49-F238E27FC236}">
                <a16:creationId xmlns:a16="http://schemas.microsoft.com/office/drawing/2014/main" id="{84E720B8-0671-482F-A84F-EE0294594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2159" y="4982222"/>
            <a:ext cx="2509116" cy="19043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AutoShape 8">
            <a:extLst>
              <a:ext uri="{FF2B5EF4-FFF2-40B4-BE49-F238E27FC236}">
                <a16:creationId xmlns:a16="http://schemas.microsoft.com/office/drawing/2014/main" id="{7103FA0D-C611-4017-85F9-6474D17B9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508" y="793197"/>
            <a:ext cx="5559692" cy="2001142"/>
          </a:xfrm>
          <a:prstGeom prst="wedgeRectCallout">
            <a:avLst>
              <a:gd name="adj1" fmla="val -60896"/>
              <a:gd name="adj2" fmla="val -34214"/>
            </a:avLst>
          </a:prstGeom>
          <a:noFill/>
          <a:ln w="1270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rules of syntax dictate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words can be strung together into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logical sentence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Variables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AAA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AAA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represent integers.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can use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AAA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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&lt;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7299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grpSp>
        <p:nvGrpSpPr>
          <p:cNvPr id="75" name="Group 29">
            <a:extLst>
              <a:ext uri="{FF2B5EF4-FFF2-40B4-BE49-F238E27FC236}">
                <a16:creationId xmlns:a16="http://schemas.microsoft.com/office/drawing/2014/main" id="{9B53D19B-4927-40F1-8155-29259AA57FFF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1046010"/>
            <a:ext cx="1223454" cy="1239990"/>
            <a:chOff x="2065" y="1551"/>
            <a:chExt cx="1628" cy="1988"/>
          </a:xfrm>
        </p:grpSpPr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F93306E3-FC7E-4D0E-8DD3-C23DC5A9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4DEA0C4D-0165-4030-8B38-E3478A954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9F49FDAC-152D-40BF-9798-99AB7D2C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F0C54EB2-CD48-4C5C-B662-A528D915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76FE3C09-2409-4CAB-9101-5A36C02E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6E9F2726-89EB-48CF-BCE9-F0D7B4CA8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FF042248-662E-43CC-A680-266AE0E96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C3EB3316-0BCF-4248-BAC6-0B62588B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D283F059-3F4B-46A6-A0A8-343B01FA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78BBFD42-7A89-4650-8663-F2ABA53F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5E69DF80-0B3B-4065-84DD-27D2FAE5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273DD81F-DE3B-4F96-90C6-1967E061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7D9BC447-93F0-47D4-88C7-000AD06E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958F69F0-61B9-48D2-A924-A0816BC4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DBCDAA87-FE4A-4829-B85F-20D55DCF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E99D3F3D-6CC2-45F9-9203-54B1E1A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A07D6E82-1E00-477F-8FA8-7EDB3D32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" name="AutoShape 35">
            <a:extLst>
              <a:ext uri="{FF2B5EF4-FFF2-40B4-BE49-F238E27FC236}">
                <a16:creationId xmlns:a16="http://schemas.microsoft.com/office/drawing/2014/main" id="{F91D3591-A11B-4402-AF43-B1F959901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7265" y="1219200"/>
            <a:ext cx="6438135" cy="830502"/>
          </a:xfrm>
          <a:prstGeom prst="wedgeRoundRectCallout">
            <a:avLst>
              <a:gd name="adj1" fmla="val 53382"/>
              <a:gd name="adj2" fmla="val -3092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Predicate logic can only say these stupid things.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Why should I care?</a:t>
            </a: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2089938"/>
            <a:ext cx="8476875" cy="1948662"/>
          </a:xfrm>
          <a:prstGeom prst="wedgeRectCallout">
            <a:avLst>
              <a:gd name="adj1" fmla="val -51514"/>
              <a:gd name="adj2" fmla="val -5014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Actually, it is hugely expressive.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lang="en-CA" altLang="en-US" sz="2400" dirty="0">
                <a:solidFill>
                  <a:srgbClr val="FFFFFF"/>
                </a:solidFill>
              </a:rPr>
              <a:t>any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mathematical statement you want to understand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prove, it is best to first write it as a Predicate logic sentence.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Sometimes the mechanics of the proof just falls out.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next example is really quite </a:t>
            </a:r>
            <a:r>
              <a:rPr lang="en-CA" altLang="en-US" sz="2400" dirty="0">
                <a:solidFill>
                  <a:srgbClr val="FF00FF"/>
                </a:solidFill>
              </a:rPr>
              <a:t>amazing</a:t>
            </a:r>
            <a:r>
              <a:rPr lang="en-CA" altLang="en-US" sz="2400" dirty="0">
                <a:solidFill>
                  <a:srgbClr val="FFFFFF"/>
                </a:solidFill>
              </a:rPr>
              <a:t>!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Rectangle 7">
            <a:extLst>
              <a:ext uri="{FF2B5EF4-FFF2-40B4-BE49-F238E27FC236}">
                <a16:creationId xmlns:a16="http://schemas.microsoft.com/office/drawing/2014/main" id="{EEF56F1F-1D9B-46CA-A851-F37C199E7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pic>
        <p:nvPicPr>
          <p:cNvPr id="26" name="Picture 2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CD220F0-C390-4F87-9461-E40F67CC28C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9775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3" grpId="0" animBg="1"/>
      <p:bldP spid="27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51738"/>
            <a:ext cx="8839199" cy="2698176"/>
          </a:xfrm>
          <a:prstGeom prst="wedgeRectCallout">
            <a:avLst>
              <a:gd name="adj1" fmla="val -39357"/>
              <a:gd name="adj2" fmla="val -5457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There is a Predicate logic sentence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Over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/>
              <a:t>), i.e. </a:t>
            </a:r>
            <a:r>
              <a:rPr lang="en-CA" altLang="en-US" sz="2400" dirty="0">
                <a:solidFill>
                  <a:srgbClr val="FFFFFF"/>
                </a:solidFill>
              </a:rPr>
              <a:t>of the form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, 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47D48D93-9A23-4E99-BEE2-B20CBA2EF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4038600"/>
            <a:ext cx="7543800" cy="2698176"/>
          </a:xfrm>
          <a:prstGeom prst="wedgeRectCallout">
            <a:avLst>
              <a:gd name="adj1" fmla="val -51514"/>
              <a:gd name="adj2" fmla="val -5014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All variable represent integers.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Only operations are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≤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and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Defined in usual way.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&amp;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are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free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integer variables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ie not bounded by quantifiers.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Plugging in values makes the sentence true or false.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Big(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1,000,000]</a:t>
            </a:r>
            <a:b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true iff and only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at least that big.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F1208C84-79AE-4611-80EC-496F74ED0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</p:spTree>
    <p:extLst>
      <p:ext uri="{BB962C8B-B14F-4D97-AF65-F5344CB8AC3E}">
        <p14:creationId xmlns:p14="http://schemas.microsoft.com/office/powerpoint/2010/main" val="132119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51738"/>
            <a:ext cx="8839199" cy="2698176"/>
          </a:xfrm>
          <a:prstGeom prst="wedgeRectCallout">
            <a:avLst>
              <a:gd name="adj1" fmla="val -39357"/>
              <a:gd name="adj2" fmla="val -5457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There is a Predicate logic sentence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Over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/>
              <a:t>), i.e. </a:t>
            </a:r>
            <a:r>
              <a:rPr lang="en-CA" altLang="en-US" sz="2400" dirty="0">
                <a:solidFill>
                  <a:srgbClr val="FFFFFF"/>
                </a:solidFill>
              </a:rPr>
              <a:t>of the form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, 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Every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&amp; output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b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can be encoded as in integers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&amp;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2903AA74-2EE9-4C56-8E12-E696058C4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663" y="3962400"/>
            <a:ext cx="362952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String[] main(String[] I)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if( I==“How are you” 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y = “Fine thanks”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return(y)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}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}</a:t>
            </a:r>
            <a:endParaRPr lang="en-US" altLang="en-US" sz="2000" dirty="0">
              <a:solidFill>
                <a:srgbClr val="66FF66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4003F6-EA84-4E25-98DA-3361AFE458FF}"/>
              </a:ext>
            </a:extLst>
          </p:cNvPr>
          <p:cNvGrpSpPr/>
          <p:nvPr/>
        </p:nvGrpSpPr>
        <p:grpSpPr>
          <a:xfrm>
            <a:off x="3788183" y="4625399"/>
            <a:ext cx="1567633" cy="1335826"/>
            <a:chOff x="3423796" y="1629042"/>
            <a:chExt cx="1567633" cy="1335826"/>
          </a:xfrm>
        </p:grpSpPr>
        <p:pic>
          <p:nvPicPr>
            <p:cNvPr id="22" name="Picture 2" descr="Compilers | Stanford Online">
              <a:extLst>
                <a:ext uri="{FF2B5EF4-FFF2-40B4-BE49-F238E27FC236}">
                  <a16:creationId xmlns:a16="http://schemas.microsoft.com/office/drawing/2014/main" id="{64D3FB4F-C22C-4CF2-B96A-A80CA35049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Arrow: Right 22">
              <a:extLst>
                <a:ext uri="{FF2B5EF4-FFF2-40B4-BE49-F238E27FC236}">
                  <a16:creationId xmlns:a16="http://schemas.microsoft.com/office/drawing/2014/main" id="{7E4A94D2-7F15-4678-886A-4CB867585456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algn="ctr"/>
              <a:endParaRPr lang="en-US" sz="2800" i="0" dirty="0"/>
            </a:p>
          </p:txBody>
        </p:sp>
      </p:grpSp>
      <p:sp>
        <p:nvSpPr>
          <p:cNvPr id="21" name="Rectangle 7">
            <a:extLst>
              <a:ext uri="{FF2B5EF4-FFF2-40B4-BE49-F238E27FC236}">
                <a16:creationId xmlns:a16="http://schemas.microsoft.com/office/drawing/2014/main" id="{AF0EAB15-887E-4683-84C2-5DA5D7C51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</p:spTree>
    <p:extLst>
      <p:ext uri="{BB962C8B-B14F-4D97-AF65-F5344CB8AC3E}">
        <p14:creationId xmlns:p14="http://schemas.microsoft.com/office/powerpoint/2010/main" val="155304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51738"/>
            <a:ext cx="8839199" cy="2698176"/>
          </a:xfrm>
          <a:prstGeom prst="wedgeRectCallout">
            <a:avLst>
              <a:gd name="adj1" fmla="val -39357"/>
              <a:gd name="adj2" fmla="val -5457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There is a Predicate logic sentence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Over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/>
              <a:t>), i.e. </a:t>
            </a:r>
            <a:r>
              <a:rPr lang="en-CA" altLang="en-US" sz="2400" dirty="0">
                <a:solidFill>
                  <a:srgbClr val="FFFFFF"/>
                </a:solidFill>
              </a:rPr>
              <a:t>of the form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, 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Every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&amp; output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b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can be encoded as in integers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&amp;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2903AA74-2EE9-4C56-8E12-E696058C4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663" y="3962400"/>
            <a:ext cx="362952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String[] main(String[] I)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if( I==“How are you” 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y = “Fine thanks”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return(y)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}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}</a:t>
            </a:r>
            <a:endParaRPr lang="en-US" altLang="en-US" sz="2000" dirty="0">
              <a:solidFill>
                <a:srgbClr val="66FF66"/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4003F6-EA84-4E25-98DA-3361AFE458FF}"/>
              </a:ext>
            </a:extLst>
          </p:cNvPr>
          <p:cNvGrpSpPr/>
          <p:nvPr/>
        </p:nvGrpSpPr>
        <p:grpSpPr>
          <a:xfrm>
            <a:off x="3788183" y="4625399"/>
            <a:ext cx="1567633" cy="1335826"/>
            <a:chOff x="3423796" y="1629042"/>
            <a:chExt cx="1567633" cy="1335826"/>
          </a:xfrm>
        </p:grpSpPr>
        <p:pic>
          <p:nvPicPr>
            <p:cNvPr id="22" name="Picture 2" descr="Compilers | Stanford Online">
              <a:extLst>
                <a:ext uri="{FF2B5EF4-FFF2-40B4-BE49-F238E27FC236}">
                  <a16:creationId xmlns:a16="http://schemas.microsoft.com/office/drawing/2014/main" id="{64D3FB4F-C22C-4CF2-B96A-A80CA35049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Arrow: Right 22">
              <a:extLst>
                <a:ext uri="{FF2B5EF4-FFF2-40B4-BE49-F238E27FC236}">
                  <a16:creationId xmlns:a16="http://schemas.microsoft.com/office/drawing/2014/main" id="{7E4A94D2-7F15-4678-886A-4CB867585456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algn="ctr"/>
              <a:endParaRPr lang="en-US" sz="2800" i="0" dirty="0"/>
            </a:p>
          </p:txBody>
        </p:sp>
      </p:grpSp>
      <p:sp>
        <p:nvSpPr>
          <p:cNvPr id="26" name="Text Box 74">
            <a:extLst>
              <a:ext uri="{FF2B5EF4-FFF2-40B4-BE49-F238E27FC236}">
                <a16:creationId xmlns:a16="http://schemas.microsoft.com/office/drawing/2014/main" id="{F48FBF2B-AAA4-4BED-8571-53037FD20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380" y="5243940"/>
            <a:ext cx="8130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53</a:t>
            </a: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AF0EAB15-887E-4683-84C2-5DA5D7C51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pic>
        <p:nvPicPr>
          <p:cNvPr id="5122" name="Picture 2" descr="ascii">
            <a:extLst>
              <a:ext uri="{FF2B5EF4-FFF2-40B4-BE49-F238E27FC236}">
                <a16:creationId xmlns:a16="http://schemas.microsoft.com/office/drawing/2014/main" id="{5F6FC52F-4542-4D65-BC06-7FA7669FD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1272" y="31666"/>
            <a:ext cx="6877050" cy="453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8A41FF0F-065D-477A-BE4B-31649F6A2783}"/>
              </a:ext>
            </a:extLst>
          </p:cNvPr>
          <p:cNvSpPr/>
          <p:nvPr/>
        </p:nvSpPr>
        <p:spPr>
          <a:xfrm>
            <a:off x="787400" y="3987800"/>
            <a:ext cx="227592" cy="324216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E337C56-5180-4FCE-9E59-3B80ADB54C6E}"/>
              </a:ext>
            </a:extLst>
          </p:cNvPr>
          <p:cNvSpPr/>
          <p:nvPr/>
        </p:nvSpPr>
        <p:spPr>
          <a:xfrm>
            <a:off x="7404100" y="2705100"/>
            <a:ext cx="228600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353D926-E187-4802-8485-88FE3B124DB0}"/>
              </a:ext>
            </a:extLst>
          </p:cNvPr>
          <p:cNvSpPr/>
          <p:nvPr/>
        </p:nvSpPr>
        <p:spPr>
          <a:xfrm>
            <a:off x="6248399" y="5251390"/>
            <a:ext cx="4411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74</a:t>
            </a:r>
            <a:endParaRPr lang="en-US" sz="2000" dirty="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3500E33-2A76-4584-BB0D-FA850DCE03C7}"/>
              </a:ext>
            </a:extLst>
          </p:cNvPr>
          <p:cNvSpPr/>
          <p:nvPr/>
        </p:nvSpPr>
        <p:spPr>
          <a:xfrm>
            <a:off x="915408" y="3987800"/>
            <a:ext cx="227592" cy="324216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58639AB-7608-4DAB-A27E-0AE469AF469E}"/>
              </a:ext>
            </a:extLst>
          </p:cNvPr>
          <p:cNvSpPr/>
          <p:nvPr/>
        </p:nvSpPr>
        <p:spPr>
          <a:xfrm>
            <a:off x="8802708" y="2844834"/>
            <a:ext cx="253510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00C7EF3-972E-4FB8-9938-9A4D7C2AF360}"/>
              </a:ext>
            </a:extLst>
          </p:cNvPr>
          <p:cNvSpPr/>
          <p:nvPr/>
        </p:nvSpPr>
        <p:spPr>
          <a:xfrm>
            <a:off x="992616" y="3987800"/>
            <a:ext cx="227592" cy="324216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41499F3-0688-4F36-A708-AF5F0BE837FD}"/>
              </a:ext>
            </a:extLst>
          </p:cNvPr>
          <p:cNvSpPr/>
          <p:nvPr/>
        </p:nvSpPr>
        <p:spPr>
          <a:xfrm>
            <a:off x="8802786" y="2562408"/>
            <a:ext cx="256392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656A060-143C-4390-B2D5-92DD4C318392}"/>
              </a:ext>
            </a:extLst>
          </p:cNvPr>
          <p:cNvSpPr/>
          <p:nvPr/>
        </p:nvSpPr>
        <p:spPr>
          <a:xfrm>
            <a:off x="6543853" y="5245100"/>
            <a:ext cx="4411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72</a:t>
            </a:r>
            <a:endParaRPr lang="en-US" sz="20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A618EAE-CFD2-47D2-956C-7D16805C04B1}"/>
              </a:ext>
            </a:extLst>
          </p:cNvPr>
          <p:cNvSpPr/>
          <p:nvPr/>
        </p:nvSpPr>
        <p:spPr>
          <a:xfrm>
            <a:off x="6845301" y="5245100"/>
            <a:ext cx="4411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sz="2000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40A8EDF-E1F2-4F8E-AA1B-4A143C118433}"/>
              </a:ext>
            </a:extLst>
          </p:cNvPr>
          <p:cNvSpPr/>
          <p:nvPr/>
        </p:nvSpPr>
        <p:spPr>
          <a:xfrm>
            <a:off x="7271068" y="5231240"/>
            <a:ext cx="17139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This is base 16</a:t>
            </a:r>
            <a:endParaRPr lang="en-US" sz="2000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5A91DC0-F492-4961-A9F8-417EEAA61B52}"/>
              </a:ext>
            </a:extLst>
          </p:cNvPr>
          <p:cNvSpPr/>
          <p:nvPr/>
        </p:nvSpPr>
        <p:spPr>
          <a:xfrm>
            <a:off x="6604000" y="2717766"/>
            <a:ext cx="228600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BB07C59-29E5-44F0-B02E-FE5FBFF92C51}"/>
              </a:ext>
            </a:extLst>
          </p:cNvPr>
          <p:cNvSpPr/>
          <p:nvPr/>
        </p:nvSpPr>
        <p:spPr>
          <a:xfrm>
            <a:off x="7926408" y="2857500"/>
            <a:ext cx="253510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C7FCCF83-23B7-4A13-A242-AFF12755E6D4}"/>
              </a:ext>
            </a:extLst>
          </p:cNvPr>
          <p:cNvSpPr/>
          <p:nvPr/>
        </p:nvSpPr>
        <p:spPr>
          <a:xfrm>
            <a:off x="7926486" y="2575074"/>
            <a:ext cx="256392" cy="27940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64A034DE-B03C-44D4-A76B-22D57779C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6017" y="5486483"/>
            <a:ext cx="33425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34,535,273,331,794,213,684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FF8FEC7-691C-4606-A5A5-D690C8507917}"/>
              </a:ext>
            </a:extLst>
          </p:cNvPr>
          <p:cNvSpPr/>
          <p:nvPr/>
        </p:nvSpPr>
        <p:spPr>
          <a:xfrm>
            <a:off x="6233670" y="5772090"/>
            <a:ext cx="274466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Convert this into base 10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2394795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5" grpId="0" animBg="1"/>
      <p:bldP spid="15" grpId="1" animBg="1"/>
      <p:bldP spid="3" grpId="0"/>
      <p:bldP spid="16" grpId="0" animBg="1"/>
      <p:bldP spid="16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4" grpId="0"/>
      <p:bldP spid="25" grpId="0"/>
      <p:bldP spid="28" grpId="0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3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51738"/>
            <a:ext cx="8839199" cy="2698176"/>
          </a:xfrm>
          <a:prstGeom prst="wedgeRectCallout">
            <a:avLst>
              <a:gd name="adj1" fmla="val -39357"/>
              <a:gd name="adj2" fmla="val -5457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There is a Predicate logic sentence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Over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/>
              <a:t>), i.e. </a:t>
            </a:r>
            <a:r>
              <a:rPr lang="en-CA" altLang="en-US" sz="2400" dirty="0">
                <a:solidFill>
                  <a:srgbClr val="FFFFFF"/>
                </a:solidFill>
              </a:rPr>
              <a:t>of the form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, 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Every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&amp; output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b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can be encoded as in integers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&amp;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if and only if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Simple enough that we can cover it in 15 minutes.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D0AEF9B8-D1B7-4D9D-9A61-897AD1032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2903" y="6444944"/>
            <a:ext cx="20473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14" name="Text Box 74">
            <a:extLst>
              <a:ext uri="{FF2B5EF4-FFF2-40B4-BE49-F238E27FC236}">
                <a16:creationId xmlns:a16="http://schemas.microsoft.com/office/drawing/2014/main" id="{2903AA74-2EE9-4C56-8E12-E696058C4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663" y="3962400"/>
            <a:ext cx="362952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String[] main(String[] I)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if( I==“How are you” ) {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y = “Fine thanks”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     return(y)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   }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         }</a:t>
            </a:r>
            <a:endParaRPr lang="en-US" altLang="en-US" sz="2000" dirty="0">
              <a:solidFill>
                <a:srgbClr val="66FF66"/>
              </a:solidFill>
            </a:endParaRPr>
          </a:p>
        </p:txBody>
      </p:sp>
      <p:sp>
        <p:nvSpPr>
          <p:cNvPr id="15" name="Text Box 74">
            <a:extLst>
              <a:ext uri="{FF2B5EF4-FFF2-40B4-BE49-F238E27FC236}">
                <a16:creationId xmlns:a16="http://schemas.microsoft.com/office/drawing/2014/main" id="{08852F0A-A682-42F7-9F1E-00AB889A2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6" y="6110882"/>
            <a:ext cx="22284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“Fine thanks”</a:t>
            </a:r>
            <a:endParaRPr lang="en-US" altLang="en-US" sz="2000" dirty="0">
              <a:solidFill>
                <a:srgbClr val="66FF66"/>
              </a:solidFill>
            </a:endParaRPr>
          </a:p>
        </p:txBody>
      </p:sp>
      <p:sp>
        <p:nvSpPr>
          <p:cNvPr id="16" name="Text Box 74">
            <a:extLst>
              <a:ext uri="{FF2B5EF4-FFF2-40B4-BE49-F238E27FC236}">
                <a16:creationId xmlns:a16="http://schemas.microsoft.com/office/drawing/2014/main" id="{B3196C01-D72A-46C8-8351-3137CBA57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407" y="5814272"/>
            <a:ext cx="23871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“How are you”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4003F6-EA84-4E25-98DA-3361AFE458FF}"/>
              </a:ext>
            </a:extLst>
          </p:cNvPr>
          <p:cNvGrpSpPr/>
          <p:nvPr/>
        </p:nvGrpSpPr>
        <p:grpSpPr>
          <a:xfrm>
            <a:off x="3788183" y="4625399"/>
            <a:ext cx="1567633" cy="1335826"/>
            <a:chOff x="3423796" y="1629042"/>
            <a:chExt cx="1567633" cy="1335826"/>
          </a:xfrm>
        </p:grpSpPr>
        <p:pic>
          <p:nvPicPr>
            <p:cNvPr id="22" name="Picture 2" descr="Compilers | Stanford Online">
              <a:extLst>
                <a:ext uri="{FF2B5EF4-FFF2-40B4-BE49-F238E27FC236}">
                  <a16:creationId xmlns:a16="http://schemas.microsoft.com/office/drawing/2014/main" id="{64D3FB4F-C22C-4CF2-B96A-A80CA35049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3796" y="2082948"/>
              <a:ext cx="1567633" cy="8819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Arrow: Right 22">
              <a:extLst>
                <a:ext uri="{FF2B5EF4-FFF2-40B4-BE49-F238E27FC236}">
                  <a16:creationId xmlns:a16="http://schemas.microsoft.com/office/drawing/2014/main" id="{7E4A94D2-7F15-4678-886A-4CB867585456}"/>
                </a:ext>
              </a:extLst>
            </p:cNvPr>
            <p:cNvSpPr/>
            <p:nvPr/>
          </p:nvSpPr>
          <p:spPr>
            <a:xfrm>
              <a:off x="3869930" y="1629042"/>
              <a:ext cx="706924" cy="461665"/>
            </a:xfrm>
            <a:prstGeom prst="rightArrow">
              <a:avLst/>
            </a:prstGeom>
            <a:ln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algn="ctr"/>
              <a:endParaRPr lang="en-US" sz="2800" i="0" dirty="0"/>
            </a:p>
          </p:txBody>
        </p:sp>
      </p:grpSp>
      <p:sp>
        <p:nvSpPr>
          <p:cNvPr id="24" name="Text Box 74">
            <a:extLst>
              <a:ext uri="{FF2B5EF4-FFF2-40B4-BE49-F238E27FC236}">
                <a16:creationId xmlns:a16="http://schemas.microsoft.com/office/drawing/2014/main" id="{ACE97E07-8B97-48CF-B829-F232E53BE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6266" y="6444943"/>
            <a:ext cx="912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true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29" name="Text Box 74">
            <a:extLst>
              <a:ext uri="{FF2B5EF4-FFF2-40B4-BE49-F238E27FC236}">
                <a16:creationId xmlns:a16="http://schemas.microsoft.com/office/drawing/2014/main" id="{5562AC1E-AA92-4556-8353-723C94A31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3380" y="5857478"/>
            <a:ext cx="22733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671,368,283,086</a:t>
            </a:r>
          </a:p>
        </p:txBody>
      </p:sp>
      <p:sp>
        <p:nvSpPr>
          <p:cNvPr id="30" name="Text Box 74">
            <a:extLst>
              <a:ext uri="{FF2B5EF4-FFF2-40B4-BE49-F238E27FC236}">
                <a16:creationId xmlns:a16="http://schemas.microsoft.com/office/drawing/2014/main" id="{F9D89089-BBD3-42A8-A99D-1E306A5D3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0680" y="6129135"/>
            <a:ext cx="20601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9,418,386,212</a:t>
            </a:r>
          </a:p>
        </p:txBody>
      </p:sp>
      <p:sp>
        <p:nvSpPr>
          <p:cNvPr id="31" name="Text Box 74">
            <a:extLst>
              <a:ext uri="{FF2B5EF4-FFF2-40B4-BE49-F238E27FC236}">
                <a16:creationId xmlns:a16="http://schemas.microsoft.com/office/drawing/2014/main" id="{592C2AC0-7FB2-43BC-9FBE-068012DCB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6108700"/>
            <a:ext cx="190789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000" dirty="0">
                <a:solidFill>
                  <a:srgbClr val="66FF66"/>
                </a:solidFill>
                <a:sym typeface="Symbol" pitchFamily="18" charset="2"/>
              </a:rPr>
              <a:t> “Horrible”</a:t>
            </a:r>
            <a:endParaRPr lang="en-US" altLang="en-US" sz="2000" dirty="0">
              <a:solidFill>
                <a:srgbClr val="66FF66"/>
              </a:solidFill>
            </a:endParaRP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18744D30-D119-40BA-AC96-53200691B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6438900"/>
            <a:ext cx="10150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false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33" name="Text Box 74">
            <a:extLst>
              <a:ext uri="{FF2B5EF4-FFF2-40B4-BE49-F238E27FC236}">
                <a16:creationId xmlns:a16="http://schemas.microsoft.com/office/drawing/2014/main" id="{A4B803A0-B1DB-43B9-BE1B-81BFBE090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0680" y="6129135"/>
            <a:ext cx="20601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3,691,576,421</a:t>
            </a: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AF0EAB15-887E-4683-84C2-5DA5D7C51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36" name="Text Box 74">
            <a:extLst>
              <a:ext uri="{FF2B5EF4-FFF2-40B4-BE49-F238E27FC236}">
                <a16:creationId xmlns:a16="http://schemas.microsoft.com/office/drawing/2014/main" id="{B4DD8E13-C003-4726-8EF8-15DD76866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492690"/>
            <a:ext cx="350608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34,535,273,331,794,213,684</a:t>
            </a:r>
          </a:p>
        </p:txBody>
      </p:sp>
    </p:spTree>
    <p:extLst>
      <p:ext uri="{BB962C8B-B14F-4D97-AF65-F5344CB8AC3E}">
        <p14:creationId xmlns:p14="http://schemas.microsoft.com/office/powerpoint/2010/main" val="3325182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5" grpId="0"/>
      <p:bldP spid="15" grpId="1"/>
      <p:bldP spid="16" grpId="0"/>
      <p:bldP spid="24" grpId="0"/>
      <p:bldP spid="24" grpId="1"/>
      <p:bldP spid="29" grpId="0"/>
      <p:bldP spid="30" grpId="0"/>
      <p:bldP spid="30" grpId="1"/>
      <p:bldP spid="31" grpId="0"/>
      <p:bldP spid="32" grpId="0"/>
      <p:bldP spid="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4874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4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28EBF401-7CEC-45AE-A28E-A3EC7090B6F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2135795"/>
            <a:ext cx="965133" cy="988405"/>
          </a:xfrm>
          <a:prstGeom prst="rect">
            <a:avLst/>
          </a:prstGeom>
        </p:spPr>
      </p:pic>
      <p:sp>
        <p:nvSpPr>
          <p:cNvPr id="50" name="AutoShape 8">
            <a:extLst>
              <a:ext uri="{FF2B5EF4-FFF2-40B4-BE49-F238E27FC236}">
                <a16:creationId xmlns:a16="http://schemas.microsoft.com/office/drawing/2014/main" id="{4853D1AA-D8A9-4FAB-B0C5-04C20287F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58" y="2124077"/>
            <a:ext cx="5465494" cy="2676524"/>
          </a:xfrm>
          <a:prstGeom prst="wedgeRectCallout">
            <a:avLst>
              <a:gd name="adj1" fmla="val -55674"/>
              <a:gd name="adj2" fmla="val -3028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Let’s understand this deeply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 machine fails to compute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to compute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an input on which it fails.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to compute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n-CA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43FB819-0E77-46D2-AB16-BF28F603CE58}"/>
              </a:ext>
            </a:extLst>
          </p:cNvPr>
          <p:cNvSpPr/>
          <p:nvPr/>
        </p:nvSpPr>
        <p:spPr>
          <a:xfrm>
            <a:off x="5118100" y="1547324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29762A6-4D19-4233-9589-E6305607E397}"/>
              </a:ext>
            </a:extLst>
          </p:cNvPr>
          <p:cNvSpPr/>
          <p:nvPr/>
        </p:nvSpPr>
        <p:spPr>
          <a:xfrm>
            <a:off x="5727700" y="15367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CAAAA54E-4AA9-463B-927D-A60A44EFB73D}"/>
              </a:ext>
            </a:extLst>
          </p:cNvPr>
          <p:cNvSpPr/>
          <p:nvPr/>
        </p:nvSpPr>
        <p:spPr>
          <a:xfrm>
            <a:off x="6413500" y="1538776"/>
            <a:ext cx="19812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Rectangle 32">
            <a:extLst>
              <a:ext uri="{FF2B5EF4-FFF2-40B4-BE49-F238E27FC236}">
                <a16:creationId xmlns:a16="http://schemas.microsoft.com/office/drawing/2014/main" id="{A54105C3-B933-47B9-A6B7-645C04064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3036476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1" grpId="1" animBg="1"/>
      <p:bldP spid="52" grpId="0" animBg="1"/>
      <p:bldP spid="52" grpId="1" animBg="1"/>
      <p:bldP spid="54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715340" y="762000"/>
            <a:ext cx="16490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y&gt;x</a:t>
            </a:r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FA7F1F1C-D92B-43BA-805F-4D937276B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251738"/>
            <a:ext cx="8763000" cy="3117738"/>
          </a:xfrm>
          <a:prstGeom prst="wedgeRectCallout">
            <a:avLst>
              <a:gd name="adj1" fmla="val -39357"/>
              <a:gd name="adj2" fmla="val -5457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There is a Predicate logic sentence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Over the integers (+,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/>
              <a:t>), i.e. </a:t>
            </a:r>
            <a:r>
              <a:rPr lang="en-CA" altLang="en-US" sz="2400" dirty="0">
                <a:solidFill>
                  <a:srgbClr val="FFFFFF"/>
                </a:solidFill>
              </a:rPr>
              <a:t>of the form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i</a:t>
            </a:r>
            <a:r>
              <a:rPr lang="en-US" altLang="en-US" sz="2400" dirty="0">
                <a:solidFill>
                  <a:srgbClr val="FFC000"/>
                </a:solidFill>
              </a:rPr>
              <a:t>, 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+i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Every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”, &amp; output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</a:t>
            </a:r>
            <a:b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can be encoded as in integers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&amp;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if and only if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Java program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Simple enough that we can cover it in 15 minutes.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00"/>
                </a:solidFill>
              </a:rPr>
              <a:t>Halting Problem: </a:t>
            </a:r>
            <a:r>
              <a:rPr lang="en-CA" altLang="en-US" sz="2400" dirty="0">
                <a:solidFill>
                  <a:srgbClr val="FFFFFF"/>
                </a:solidFill>
              </a:rPr>
              <a:t>There is another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Halt(J,I)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</a:rPr>
              <a:t>J(I) halts”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AF0EAB15-887E-4683-84C2-5DA5D7C51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28" name="AutoShape 8">
            <a:extLst>
              <a:ext uri="{FF2B5EF4-FFF2-40B4-BE49-F238E27FC236}">
                <a16:creationId xmlns:a16="http://schemas.microsoft.com/office/drawing/2014/main" id="{98208C32-04F9-434E-B717-C5A662046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495800"/>
            <a:ext cx="8839200" cy="2286000"/>
          </a:xfrm>
          <a:prstGeom prst="wedgeRectCallout">
            <a:avLst>
              <a:gd name="adj1" fmla="val -38984"/>
              <a:gd name="adj2" fmla="val -6592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 bad news: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</a:t>
            </a:r>
            <a:r>
              <a:rPr lang="en-CA" altLang="en-US" sz="2400" dirty="0">
                <a:solidFill>
                  <a:srgbClr val="FFFF00"/>
                </a:solidFill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Knowing whether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on input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 outputs “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Knowing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A 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roof system that completely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captures the integers.</a:t>
            </a:r>
          </a:p>
        </p:txBody>
      </p:sp>
      <p:sp>
        <p:nvSpPr>
          <p:cNvPr id="34" name="Text Box 74">
            <a:extLst>
              <a:ext uri="{FF2B5EF4-FFF2-40B4-BE49-F238E27FC236}">
                <a16:creationId xmlns:a16="http://schemas.microsoft.com/office/drawing/2014/main" id="{8C544F3C-5A09-43BA-B46A-2818B699A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273" y="4857644"/>
            <a:ext cx="192552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US" altLang="en-US" sz="24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 err="1">
                <a:solidFill>
                  <a:srgbClr val="FFFFFF"/>
                </a:solidFill>
              </a:rPr>
              <a:t>uncomputable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impossible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532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31E7D7CB-4FD7-4FFF-B1A9-0319BB11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3434" y="838200"/>
            <a:ext cx="7772400" cy="5943600"/>
          </a:xfrm>
          <a:prstGeom prst="wedgeRectCallout">
            <a:avLst>
              <a:gd name="adj1" fmla="val -52237"/>
              <a:gd name="adj2" fmla="val -3779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The universal TM slides discusses 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CA" altLang="en-US" sz="2400" dirty="0">
                <a:solidFill>
                  <a:srgbClr val="FFFFFF"/>
                </a:solidFill>
              </a:rPr>
              <a:t>having a fixed TM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Universal</a:t>
            </a:r>
            <a:r>
              <a:rPr lang="en-US" altLang="en-US" sz="2400" baseline="-25000" dirty="0">
                <a:solidFill>
                  <a:srgbClr val="FFC000"/>
                </a:solidFill>
                <a:sym typeface="Symbol" pitchFamily="18" charset="2"/>
              </a:rPr>
              <a:t>  </a:t>
            </a:r>
            <a:r>
              <a:rPr lang="en-CA" altLang="en-US" sz="2400" dirty="0">
                <a:solidFill>
                  <a:srgbClr val="FFFFFF"/>
                </a:solidFill>
              </a:rPr>
              <a:t>such that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   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Universal</a:t>
            </a:r>
            <a:r>
              <a:rPr lang="en-CA" altLang="en-US" sz="2400" dirty="0">
                <a:solidFill>
                  <a:srgbClr val="FFC000"/>
                </a:solidFill>
              </a:rPr>
              <a:t>(J,I) = “J(I)”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</a:rPr>
              <a:t> Given a TM </a:t>
            </a:r>
            <a:r>
              <a:rPr lang="en-CA" altLang="en-US" sz="2400" dirty="0">
                <a:solidFill>
                  <a:srgbClr val="FFC000"/>
                </a:solidFill>
              </a:rPr>
              <a:t>M</a:t>
            </a:r>
            <a:r>
              <a:rPr lang="en-CA" altLang="en-US" sz="2400" dirty="0">
                <a:solidFill>
                  <a:srgbClr val="FFFFFF"/>
                </a:solidFill>
              </a:rPr>
              <a:t>, we will first give a Predicate sentence</a:t>
            </a:r>
            <a:br>
              <a:rPr lang="en-CA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Compute</a:t>
            </a:r>
            <a:r>
              <a:rPr lang="en-CA" altLang="en-US" sz="24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C000"/>
                </a:solidFill>
              </a:rPr>
              <a:t>(I)=y”</a:t>
            </a:r>
            <a:r>
              <a:rPr lang="en-CA" altLang="en-US" sz="2400" dirty="0">
                <a:solidFill>
                  <a:srgbClr val="FFFFFF"/>
                </a:solidFill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cs typeface="Arial" charset="0"/>
              </a:rPr>
              <a:t>Our desired Predicate sentence is</a:t>
            </a:r>
            <a:br>
              <a:rPr lang="en-US" sz="2400" dirty="0">
                <a:cs typeface="Arial" charset="0"/>
              </a:rPr>
            </a:br>
            <a:r>
              <a:rPr lang="en-US" sz="2400" dirty="0">
                <a:cs typeface="Arial" charset="0"/>
              </a:rPr>
              <a:t>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J,I,y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    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>
                <a:solidFill>
                  <a:srgbClr val="FFC000"/>
                </a:solidFill>
                <a:cs typeface="Arial" charset="0"/>
              </a:rPr>
              <a:t>J,I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,y)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 err="1">
                <a:solidFill>
                  <a:srgbClr val="FFC000"/>
                </a:solidFill>
              </a:rPr>
              <a:t>M</a:t>
            </a:r>
            <a:r>
              <a:rPr lang="en-US" altLang="en-US" sz="2400" baseline="-25000" dirty="0" err="1">
                <a:solidFill>
                  <a:srgbClr val="FFC000"/>
                </a:solidFill>
                <a:sym typeface="Symbol" pitchFamily="18" charset="2"/>
              </a:rPr>
              <a:t>Universal</a:t>
            </a:r>
            <a:r>
              <a:rPr lang="en-US" sz="2400" dirty="0">
                <a:solidFill>
                  <a:srgbClr val="FFC000"/>
                </a:solidFill>
                <a:cs typeface="Arial" charset="0"/>
              </a:rPr>
              <a:t>(J,I)</a:t>
            </a:r>
            <a:r>
              <a:rPr lang="en-CA" altLang="en-US" sz="2400">
                <a:solidFill>
                  <a:srgbClr val="FFC000"/>
                </a:solidFill>
              </a:rPr>
              <a:t>=y</a:t>
            </a:r>
            <a:r>
              <a:rPr lang="en-US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“</a:t>
            </a:r>
            <a:r>
              <a:rPr lang="en-CA" altLang="en-US" sz="2400" dirty="0">
                <a:solidFill>
                  <a:srgbClr val="FFC000"/>
                </a:solidFill>
              </a:rPr>
              <a:t>J(I)=y”</a:t>
            </a:r>
            <a:endParaRPr lang="en-CA" altLang="en-US" sz="2400" dirty="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C8D3436-B87D-42CC-8DE3-EEED472E3F46}"/>
              </a:ext>
            </a:extLst>
          </p:cNvPr>
          <p:cNvSpPr/>
          <p:nvPr/>
        </p:nvSpPr>
        <p:spPr>
          <a:xfrm>
            <a:off x="3722088" y="4267200"/>
            <a:ext cx="849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000" baseline="-25000" dirty="0">
                <a:solidFill>
                  <a:srgbClr val="FFC000"/>
                </a:solidFill>
                <a:sym typeface="Symbol" pitchFamily="18" charset="2"/>
              </a:rPr>
              <a:t>Universal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126925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27" name="Text Box 6">
            <a:extLst>
              <a:ext uri="{FF2B5EF4-FFF2-40B4-BE49-F238E27FC236}">
                <a16:creationId xmlns:a16="http://schemas.microsoft.com/office/drawing/2014/main" id="{E280013C-D6E0-47E0-88E7-E171BA8BF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516" y="1371601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>
              <a:latin typeface="Monotype Corsiva" pitchFamily="66" charset="0"/>
            </a:endParaRPr>
          </a:p>
        </p:txBody>
      </p:sp>
      <p:pic>
        <p:nvPicPr>
          <p:cNvPr id="30" name="Picture 16" descr="Alan_Turing">
            <a:extLst>
              <a:ext uri="{FF2B5EF4-FFF2-40B4-BE49-F238E27FC236}">
                <a16:creationId xmlns:a16="http://schemas.microsoft.com/office/drawing/2014/main" id="{1AA7A793-77D2-4BEC-9D43-C4B7CCB772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6853" y="1066800"/>
            <a:ext cx="1944756" cy="2417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Text Box 20">
            <a:extLst>
              <a:ext uri="{FF2B5EF4-FFF2-40B4-BE49-F238E27FC236}">
                <a16:creationId xmlns:a16="http://schemas.microsoft.com/office/drawing/2014/main" id="{AA77199F-F011-4B4D-B858-6E5CCF33F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78340"/>
            <a:ext cx="3346581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en-US" sz="2400" dirty="0">
                <a:latin typeface="Times New Roman" pitchFamily="18" charset="0"/>
              </a:rPr>
              <a:t>A Turing Machine (1936) </a:t>
            </a:r>
            <a:br>
              <a:rPr lang="en-US" altLang="en-US" sz="2400" dirty="0">
                <a:latin typeface="Times New Roman" pitchFamily="18" charset="0"/>
              </a:rPr>
            </a:br>
            <a:r>
              <a:rPr lang="en-US" altLang="en-US" sz="2400" dirty="0">
                <a:latin typeface="Times New Roman" pitchFamily="18" charset="0"/>
              </a:rPr>
              <a:t>is the simplest model of computation.</a:t>
            </a:r>
          </a:p>
        </p:txBody>
      </p:sp>
      <p:pic>
        <p:nvPicPr>
          <p:cNvPr id="32" name="Picture 28" descr="animated-addone">
            <a:extLst>
              <a:ext uri="{FF2B5EF4-FFF2-40B4-BE49-F238E27FC236}">
                <a16:creationId xmlns:a16="http://schemas.microsoft.com/office/drawing/2014/main" id="{30072646-D4CC-429D-94A1-0C4EE265F58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7054" y="1080429"/>
            <a:ext cx="3461127" cy="2418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Text Box 6">
            <a:extLst>
              <a:ext uri="{FF2B5EF4-FFF2-40B4-BE49-F238E27FC236}">
                <a16:creationId xmlns:a16="http://schemas.microsoft.com/office/drawing/2014/main" id="{3510BACF-FE81-42BC-8938-D59CDEC45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3505201"/>
            <a:ext cx="8686800" cy="156966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current configuration of the machine is specified by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finite 0/1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string contained in the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tape </a:t>
            </a:r>
            <a:r>
              <a:rPr lang="en-US" sz="2400" dirty="0">
                <a:solidFill>
                  <a:srgbClr val="FFFFFF"/>
                </a:solidFill>
                <a:cs typeface="Arial" charset="0"/>
              </a:rPr>
              <a:t>of cells.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Which tape cell the head is 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A single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uLnTx/>
                <a:uFillTx/>
                <a:latin typeface="Times New Roman" pitchFamily="18" charset="0"/>
                <a:ea typeface="+mn-ea"/>
                <a:cs typeface="Arial" charset="0"/>
              </a:rPr>
              <a:t> integer specifying the current state.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42AC4D2-02CD-465D-827C-49857B5AB558}"/>
              </a:ext>
            </a:extLst>
          </p:cNvPr>
          <p:cNvSpPr/>
          <p:nvPr/>
        </p:nvSpPr>
        <p:spPr>
          <a:xfrm>
            <a:off x="5132759" y="2770911"/>
            <a:ext cx="3248093" cy="293183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FDC4E2F-5401-423D-9F7B-E85906CA4193}"/>
              </a:ext>
            </a:extLst>
          </p:cNvPr>
          <p:cNvSpPr/>
          <p:nvPr/>
        </p:nvSpPr>
        <p:spPr>
          <a:xfrm>
            <a:off x="6302673" y="2784766"/>
            <a:ext cx="235525" cy="560867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B80ACC-D4D0-42B2-84B6-C277069F56B4}"/>
              </a:ext>
            </a:extLst>
          </p:cNvPr>
          <p:cNvSpPr/>
          <p:nvPr/>
        </p:nvSpPr>
        <p:spPr>
          <a:xfrm>
            <a:off x="5533743" y="1937184"/>
            <a:ext cx="533400" cy="514829"/>
          </a:xfrm>
          <a:prstGeom prst="rect">
            <a:avLst/>
          </a:prstGeom>
          <a:ln w="1905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9" name="Text Box 3">
            <a:extLst>
              <a:ext uri="{FF2B5EF4-FFF2-40B4-BE49-F238E27FC236}">
                <a16:creationId xmlns:a16="http://schemas.microsoft.com/office/drawing/2014/main" id="{0164F6DA-B99E-4F31-AFB4-AB8EE8F77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10884"/>
            <a:ext cx="6019799" cy="54749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 Box 6">
            <a:extLst>
              <a:ext uri="{FF2B5EF4-FFF2-40B4-BE49-F238E27FC236}">
                <a16:creationId xmlns:a16="http://schemas.microsoft.com/office/drawing/2014/main" id="{FFBDF446-5160-4A2B-A603-D3643A68A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5074861"/>
            <a:ext cx="8686800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400" dirty="0">
                <a:solidFill>
                  <a:srgbClr val="FFFFFF"/>
                </a:solidFill>
                <a:cs typeface="Arial" charset="0"/>
              </a:rPr>
              <a:t>There transition function</a:t>
            </a:r>
            <a:r>
              <a:rPr lang="el-GR" sz="2400" i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 </a:t>
            </a:r>
            <a:r>
              <a:rPr lang="el-GR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(</a:t>
            </a:r>
            <a:r>
              <a:rPr lang="en-US" sz="2400" i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q,c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) =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q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,c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itchFamily="18" charset="0"/>
              </a:rPr>
              <a:t>,direction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US" sz="2400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400" dirty="0">
              <a:solidFill>
                <a:srgbClr val="FFC000"/>
              </a:solidFill>
              <a:cs typeface="Arial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6DE05A4-2603-4636-A7B4-08A0E7986D7C}"/>
              </a:ext>
            </a:extLst>
          </p:cNvPr>
          <p:cNvGrpSpPr/>
          <p:nvPr/>
        </p:nvGrpSpPr>
        <p:grpSpPr>
          <a:xfrm>
            <a:off x="4957042" y="5438573"/>
            <a:ext cx="658036" cy="1001198"/>
            <a:chOff x="4957042" y="5499652"/>
            <a:chExt cx="658036" cy="1001198"/>
          </a:xfrm>
        </p:grpSpPr>
        <p:sp>
          <p:nvSpPr>
            <p:cNvPr id="59" name="Text Box 4">
              <a:extLst>
                <a:ext uri="{FF2B5EF4-FFF2-40B4-BE49-F238E27FC236}">
                  <a16:creationId xmlns:a16="http://schemas.microsoft.com/office/drawing/2014/main" id="{B33AEDD7-34AD-44DE-9E2C-1B4532C82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7042" y="5762186"/>
              <a:ext cx="658036" cy="738664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next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state</a:t>
              </a:r>
            </a:p>
          </p:txBody>
        </p: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0A6A5683-0172-4AC9-912E-9E624980E59B}"/>
                </a:ext>
              </a:extLst>
            </p:cNvPr>
            <p:cNvCxnSpPr>
              <a:cxnSpLocks/>
              <a:stCxn id="59" idx="0"/>
            </p:cNvCxnSpPr>
            <p:nvPr/>
          </p:nvCxnSpPr>
          <p:spPr bwMode="auto">
            <a:xfrm flipH="1" flipV="1">
              <a:off x="5187622" y="5499652"/>
              <a:ext cx="98438" cy="26253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585FC0-F453-4041-852B-B8C01776DE28}"/>
              </a:ext>
            </a:extLst>
          </p:cNvPr>
          <p:cNvGrpSpPr/>
          <p:nvPr/>
        </p:nvGrpSpPr>
        <p:grpSpPr>
          <a:xfrm>
            <a:off x="5559631" y="5425321"/>
            <a:ext cx="1182785" cy="1370912"/>
            <a:chOff x="5559631" y="5486400"/>
            <a:chExt cx="1182785" cy="1370912"/>
          </a:xfrm>
        </p:grpSpPr>
        <p:sp>
          <p:nvSpPr>
            <p:cNvPr id="62" name="Text Box 4">
              <a:extLst>
                <a:ext uri="{FF2B5EF4-FFF2-40B4-BE49-F238E27FC236}">
                  <a16:creationId xmlns:a16="http://schemas.microsoft.com/office/drawing/2014/main" id="{99F7E930-DBAC-4EEE-BC66-49AD0FE8E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74502" y="5749316"/>
              <a:ext cx="1067914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char to write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at head</a:t>
              </a:r>
            </a:p>
          </p:txBody>
        </p: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04F82AD6-D918-49AD-BFCA-56641D1FA9F7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559631" y="5486400"/>
              <a:ext cx="648829" cy="25051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A8EBDD9-9F4C-47F1-9A4E-E7CB028FBAAA}"/>
              </a:ext>
            </a:extLst>
          </p:cNvPr>
          <p:cNvGrpSpPr/>
          <p:nvPr/>
        </p:nvGrpSpPr>
        <p:grpSpPr>
          <a:xfrm>
            <a:off x="6812540" y="5438573"/>
            <a:ext cx="1417060" cy="1336596"/>
            <a:chOff x="6812540" y="5499652"/>
            <a:chExt cx="1417060" cy="1336596"/>
          </a:xfrm>
        </p:grpSpPr>
        <p:sp>
          <p:nvSpPr>
            <p:cNvPr id="65" name="Text Box 4">
              <a:extLst>
                <a:ext uri="{FF2B5EF4-FFF2-40B4-BE49-F238E27FC236}">
                  <a16:creationId xmlns:a16="http://schemas.microsoft.com/office/drawing/2014/main" id="{49111B37-7751-47FC-85BE-B2C1C2FE1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2540" y="5728252"/>
              <a:ext cx="1417060" cy="110799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left/right direction </a:t>
              </a:r>
              <a:br>
                <a:rPr lang="en-US" sz="2400" dirty="0">
                  <a:cs typeface="+mn-cs"/>
                </a:rPr>
              </a:br>
              <a:r>
                <a:rPr lang="en-US" sz="2400" dirty="0">
                  <a:cs typeface="+mn-cs"/>
                </a:rPr>
                <a:t>for head </a:t>
              </a:r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953365BB-D7CC-47EC-A73E-BCE7CBD0C0E5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812540" y="5499652"/>
              <a:ext cx="764288" cy="227514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1F41C10-F9ED-4523-8E4B-E85E581154A6}"/>
              </a:ext>
            </a:extLst>
          </p:cNvPr>
          <p:cNvGrpSpPr/>
          <p:nvPr/>
        </p:nvGrpSpPr>
        <p:grpSpPr>
          <a:xfrm>
            <a:off x="2809921" y="5438573"/>
            <a:ext cx="1400931" cy="1012720"/>
            <a:chOff x="2809921" y="5499652"/>
            <a:chExt cx="1400931" cy="1012720"/>
          </a:xfrm>
        </p:grpSpPr>
        <p:sp>
          <p:nvSpPr>
            <p:cNvPr id="68" name="Text Box 4">
              <a:extLst>
                <a:ext uri="{FF2B5EF4-FFF2-40B4-BE49-F238E27FC236}">
                  <a16:creationId xmlns:a16="http://schemas.microsoft.com/office/drawing/2014/main" id="{4EFF8A8D-DF50-4887-9F62-9AAC0512D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9921" y="5762186"/>
              <a:ext cx="864281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>
                  <a:cs typeface="+mn-cs"/>
                </a:rPr>
                <a:t>current state</a:t>
              </a:r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A948A2AD-8FE2-41B5-B066-BDC8F8E1A9B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2148" y="5499652"/>
              <a:ext cx="668704" cy="261070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979C500-259F-4F66-9536-E1BFC78D6570}"/>
              </a:ext>
            </a:extLst>
          </p:cNvPr>
          <p:cNvGrpSpPr/>
          <p:nvPr/>
        </p:nvGrpSpPr>
        <p:grpSpPr>
          <a:xfrm>
            <a:off x="3749055" y="5438573"/>
            <a:ext cx="1164996" cy="1001198"/>
            <a:chOff x="3749055" y="5499652"/>
            <a:chExt cx="1164996" cy="1001198"/>
          </a:xfrm>
        </p:grpSpPr>
        <p:sp>
          <p:nvSpPr>
            <p:cNvPr id="71" name="Text Box 4">
              <a:extLst>
                <a:ext uri="{FF2B5EF4-FFF2-40B4-BE49-F238E27FC236}">
                  <a16:creationId xmlns:a16="http://schemas.microsoft.com/office/drawing/2014/main" id="{856F47DD-727E-4D0F-91C6-5A2636B5D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9055" y="5750664"/>
              <a:ext cx="1164996" cy="750186"/>
            </a:xfrm>
            <a:prstGeom prst="rect">
              <a:avLst/>
            </a:prstGeom>
            <a:noFill/>
            <a:ln w="19050" cap="sq">
              <a:solidFill>
                <a:srgbClr val="FF00FF"/>
              </a:solidFill>
              <a:miter lim="800000"/>
              <a:headEnd/>
              <a:tailEnd/>
            </a:ln>
            <a:effectLst/>
          </p:spPr>
          <p:txBody>
            <a:bodyPr wrap="square" lIns="0" tIns="0" rIns="0" bIns="0">
              <a:spAutoFit/>
            </a:bodyPr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400" dirty="0"/>
                <a:t>char seen </a:t>
              </a:r>
              <a:br>
                <a:rPr lang="en-US" sz="2400" dirty="0"/>
              </a:br>
              <a:r>
                <a:rPr lang="en-US" sz="2400" dirty="0"/>
                <a:t>at head</a:t>
              </a:r>
              <a:endParaRPr lang="en-US" sz="2400" dirty="0">
                <a:cs typeface="+mn-cs"/>
              </a:endParaRPr>
            </a:p>
          </p:txBody>
        </p: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BACC7CA-648B-4379-9B98-7AAB469C728D}"/>
                </a:ext>
              </a:extLst>
            </p:cNvPr>
            <p:cNvCxnSpPr>
              <a:cxnSpLocks/>
              <a:stCxn id="71" idx="0"/>
            </p:cNvCxnSpPr>
            <p:nvPr/>
          </p:nvCxnSpPr>
          <p:spPr bwMode="auto">
            <a:xfrm flipV="1">
              <a:off x="4331553" y="5499652"/>
              <a:ext cx="103100" cy="251012"/>
            </a:xfrm>
            <a:prstGeom prst="straightConnector1">
              <a:avLst/>
            </a:prstGeom>
            <a:noFill/>
            <a:ln w="12700" cap="sq" cmpd="sng" algn="ctr">
              <a:solidFill>
                <a:schemeClr val="hlink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389252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4" grpId="0" animBg="1"/>
      <p:bldP spid="34" grpId="1" animBg="1"/>
      <p:bldP spid="35" grpId="0" animBg="1"/>
      <p:bldP spid="36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38020" name="Text Box 4"/>
          <p:cNvSpPr txBox="1">
            <a:spLocks noChangeArrowheads="1"/>
          </p:cNvSpPr>
          <p:nvPr/>
        </p:nvSpPr>
        <p:spPr bwMode="auto">
          <a:xfrm>
            <a:off x="19177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52400" y="2986088"/>
            <a:ext cx="6451600" cy="3948112"/>
            <a:chOff x="48" y="1881"/>
            <a:chExt cx="4064" cy="2487"/>
          </a:xfrm>
        </p:grpSpPr>
        <p:sp>
          <p:nvSpPr>
            <p:cNvPr id="1238022" name="Text Box 6"/>
            <p:cNvSpPr txBox="1">
              <a:spLocks noChangeArrowheads="1"/>
            </p:cNvSpPr>
            <p:nvPr/>
          </p:nvSpPr>
          <p:spPr bwMode="auto">
            <a:xfrm>
              <a:off x="211" y="2110"/>
              <a:ext cx="3901" cy="2210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     state      Tape Contents    Head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1             1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2       1011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[1,1,1,0,0,1,1]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lain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lang="en-US" sz="28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1101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[0,0,1,1,0,0,1,1,0]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t+1    1010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             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[0,0,1,1,1,0,1,1,0]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T         110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[0,0,1,1,1,0,1,0,1,0]</a:t>
              </a:r>
            </a:p>
          </p:txBody>
        </p:sp>
        <p:sp>
          <p:nvSpPr>
            <p:cNvPr id="1238023" name="Line 7"/>
            <p:cNvSpPr>
              <a:spLocks noChangeShapeType="1"/>
            </p:cNvSpPr>
            <p:nvPr/>
          </p:nvSpPr>
          <p:spPr bwMode="auto">
            <a:xfrm flipV="1">
              <a:off x="2272" y="259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4" name="Line 8"/>
            <p:cNvSpPr>
              <a:spLocks noChangeShapeType="1"/>
            </p:cNvSpPr>
            <p:nvPr/>
          </p:nvSpPr>
          <p:spPr bwMode="auto">
            <a:xfrm flipV="1">
              <a:off x="4032" y="2212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5" name="Line 9"/>
            <p:cNvSpPr>
              <a:spLocks noChangeShapeType="1"/>
            </p:cNvSpPr>
            <p:nvPr/>
          </p:nvSpPr>
          <p:spPr bwMode="auto">
            <a:xfrm flipV="1">
              <a:off x="2432" y="285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6" name="Line 10"/>
            <p:cNvSpPr>
              <a:spLocks noChangeShapeType="1"/>
            </p:cNvSpPr>
            <p:nvPr/>
          </p:nvSpPr>
          <p:spPr bwMode="auto">
            <a:xfrm flipV="1">
              <a:off x="2704" y="368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7" name="Text Box 11"/>
            <p:cNvSpPr txBox="1">
              <a:spLocks noChangeArrowheads="1"/>
            </p:cNvSpPr>
            <p:nvPr/>
          </p:nvSpPr>
          <p:spPr bwMode="auto">
            <a:xfrm rot="5400000">
              <a:off x="413" y="2899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28" name="Text Box 12"/>
            <p:cNvSpPr txBox="1">
              <a:spLocks noChangeArrowheads="1"/>
            </p:cNvSpPr>
            <p:nvPr/>
          </p:nvSpPr>
          <p:spPr bwMode="auto">
            <a:xfrm>
              <a:off x="48" y="1881"/>
              <a:ext cx="2975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valid computation of a TM</a:t>
              </a:r>
            </a:p>
          </p:txBody>
        </p:sp>
        <p:sp>
          <p:nvSpPr>
            <p:cNvPr id="1238029" name="Text Box 13"/>
            <p:cNvSpPr txBox="1">
              <a:spLocks noChangeArrowheads="1"/>
            </p:cNvSpPr>
            <p:nvPr/>
          </p:nvSpPr>
          <p:spPr bwMode="auto">
            <a:xfrm rot="5400000">
              <a:off x="393" y="3715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30" name="Line 14"/>
            <p:cNvSpPr>
              <a:spLocks noChangeShapeType="1"/>
            </p:cNvSpPr>
            <p:nvPr/>
          </p:nvSpPr>
          <p:spPr bwMode="auto">
            <a:xfrm flipV="1">
              <a:off x="2888" y="3408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31" name="Line 15"/>
            <p:cNvSpPr>
              <a:spLocks noChangeShapeType="1"/>
            </p:cNvSpPr>
            <p:nvPr/>
          </p:nvSpPr>
          <p:spPr bwMode="auto">
            <a:xfrm flipV="1">
              <a:off x="2288" y="420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38033" name="Rectangle 17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7" name="Picture 36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3F08898-92E2-4858-94FA-98A405EBF3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238019" name="Text Box 3"/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DDAC849C-4841-4629-84C4-3D1D230C6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126288" cy="181667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noProof="0" dirty="0">
                <a:solidFill>
                  <a:srgbClr val="FFFFFF"/>
                </a:solidFill>
              </a:rPr>
              <a:t>Co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nsider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the com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putation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M(I)</a:t>
            </a:r>
            <a:r>
              <a:rPr lang="en-US" sz="2400" noProof="0" dirty="0">
                <a:solidFill>
                  <a:srgbClr val="FFFFFF"/>
                </a:solidFill>
              </a:rPr>
              <a:t>:</a:t>
            </a:r>
          </a:p>
          <a:p>
            <a:pPr marL="457200" lvl="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It starts  </a:t>
            </a:r>
          </a:p>
          <a:p>
            <a:pPr marL="457200" lvl="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With input I = 0110011 on the tape.</a:t>
            </a:r>
          </a:p>
          <a:p>
            <a:pPr marL="457200" lvl="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Head   on first cell.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0" name="Line 8">
            <a:extLst>
              <a:ext uri="{FF2B5EF4-FFF2-40B4-BE49-F238E27FC236}">
                <a16:creationId xmlns:a16="http://schemas.microsoft.com/office/drawing/2014/main" id="{AFE048CD-1598-435C-B1E5-9B997DEE35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79700" y="2349500"/>
            <a:ext cx="0" cy="2667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E021798F-03DC-4F1C-948B-37EA2038546E}"/>
              </a:ext>
            </a:extLst>
          </p:cNvPr>
          <p:cNvSpPr/>
          <p:nvPr/>
        </p:nvSpPr>
        <p:spPr>
          <a:xfrm>
            <a:off x="1752601" y="3349625"/>
            <a:ext cx="1142999" cy="1038225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4A50EC-51C9-44D2-A1D3-8CA94BA8D2FE}"/>
              </a:ext>
            </a:extLst>
          </p:cNvPr>
          <p:cNvSpPr/>
          <p:nvPr/>
        </p:nvSpPr>
        <p:spPr>
          <a:xfrm>
            <a:off x="2794000" y="1492250"/>
            <a:ext cx="14734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in state </a:t>
            </a:r>
            <a:r>
              <a:rPr lang="en-US" sz="2400" dirty="0">
                <a:solidFill>
                  <a:schemeClr val="accent2"/>
                </a:solidFill>
              </a:rPr>
              <a:t>q</a:t>
            </a:r>
            <a:r>
              <a:rPr lang="en-US" sz="2400" baseline="-25000" dirty="0">
                <a:solidFill>
                  <a:schemeClr val="accent2"/>
                </a:solidFill>
              </a:rPr>
              <a:t>1</a:t>
            </a:r>
            <a:r>
              <a:rPr 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05EA17D-09D8-427A-90B6-31879897FA12}"/>
              </a:ext>
            </a:extLst>
          </p:cNvPr>
          <p:cNvSpPr/>
          <p:nvPr/>
        </p:nvSpPr>
        <p:spPr>
          <a:xfrm>
            <a:off x="482600" y="3314700"/>
            <a:ext cx="1142999" cy="1038225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13E8C5C-9C48-4611-8194-A8190E696C00}"/>
              </a:ext>
            </a:extLst>
          </p:cNvPr>
          <p:cNvSpPr/>
          <p:nvPr/>
        </p:nvSpPr>
        <p:spPr>
          <a:xfrm>
            <a:off x="2997201" y="3327400"/>
            <a:ext cx="2793997" cy="1038225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48AC952-1B57-4A71-A58B-7DB29F06DA24}"/>
              </a:ext>
            </a:extLst>
          </p:cNvPr>
          <p:cNvSpPr/>
          <p:nvPr/>
        </p:nvSpPr>
        <p:spPr>
          <a:xfrm>
            <a:off x="3505200" y="3961110"/>
            <a:ext cx="330200" cy="615039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2432B87-8E30-4783-9B63-7F93A84DFD83}"/>
              </a:ext>
            </a:extLst>
          </p:cNvPr>
          <p:cNvSpPr/>
          <p:nvPr/>
        </p:nvSpPr>
        <p:spPr>
          <a:xfrm>
            <a:off x="6686276" y="1942563"/>
            <a:ext cx="2457724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We designed M</a:t>
            </a:r>
          </a:p>
          <a:p>
            <a:pPr lvl="0" algn="ctr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so we can assume </a:t>
            </a:r>
          </a:p>
          <a:p>
            <a:pPr lvl="0" algn="ctr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the tape alphabet </a:t>
            </a:r>
          </a:p>
          <a:p>
            <a:pPr lvl="0" algn="ctr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is {0,1}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38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38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8033" grpId="0" animBg="1"/>
      <p:bldP spid="20" grpId="0" animBg="1"/>
      <p:bldP spid="21" grpId="0" animBg="1"/>
      <p:bldP spid="21" grpId="1" animBg="1"/>
      <p:bldP spid="3" grpId="0"/>
      <p:bldP spid="23" grpId="0" animBg="1"/>
      <p:bldP spid="23" grpId="1" animBg="1"/>
      <p:bldP spid="24" grpId="0" animBg="1"/>
      <p:bldP spid="24" grpId="1" animBg="1"/>
      <p:bldP spid="25" grpId="0" animBg="1"/>
      <p:bldP spid="26" grpId="0"/>
      <p:bldP spid="26" grpId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38020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52400" y="2986088"/>
            <a:ext cx="6451600" cy="3948112"/>
            <a:chOff x="48" y="1881"/>
            <a:chExt cx="4064" cy="2487"/>
          </a:xfrm>
        </p:grpSpPr>
        <p:sp>
          <p:nvSpPr>
            <p:cNvPr id="1238022" name="Text Box 6"/>
            <p:cNvSpPr txBox="1">
              <a:spLocks noChangeArrowheads="1"/>
            </p:cNvSpPr>
            <p:nvPr/>
          </p:nvSpPr>
          <p:spPr bwMode="auto">
            <a:xfrm>
              <a:off x="211" y="2110"/>
              <a:ext cx="3901" cy="2210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     state      Tape Contents    Head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1             1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2       1011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[1,1,1,0,0,1,1]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lain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lang="en-US" sz="28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1101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[0,0,1,1,0,0,1,1,0]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t+1    1010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             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[0,0,1,1,1,0,1,1,0]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T         110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[0,0,1,1,1,0,1,0,1,0]</a:t>
              </a:r>
            </a:p>
          </p:txBody>
        </p:sp>
        <p:sp>
          <p:nvSpPr>
            <p:cNvPr id="1238023" name="Line 7"/>
            <p:cNvSpPr>
              <a:spLocks noChangeShapeType="1"/>
            </p:cNvSpPr>
            <p:nvPr/>
          </p:nvSpPr>
          <p:spPr bwMode="auto">
            <a:xfrm flipV="1">
              <a:off x="2272" y="259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4" name="Line 8"/>
            <p:cNvSpPr>
              <a:spLocks noChangeShapeType="1"/>
            </p:cNvSpPr>
            <p:nvPr/>
          </p:nvSpPr>
          <p:spPr bwMode="auto">
            <a:xfrm flipV="1">
              <a:off x="4032" y="2212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5" name="Line 9"/>
            <p:cNvSpPr>
              <a:spLocks noChangeShapeType="1"/>
            </p:cNvSpPr>
            <p:nvPr/>
          </p:nvSpPr>
          <p:spPr bwMode="auto">
            <a:xfrm flipV="1">
              <a:off x="2432" y="285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6" name="Line 10"/>
            <p:cNvSpPr>
              <a:spLocks noChangeShapeType="1"/>
            </p:cNvSpPr>
            <p:nvPr/>
          </p:nvSpPr>
          <p:spPr bwMode="auto">
            <a:xfrm flipV="1">
              <a:off x="2704" y="368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7" name="Text Box 11"/>
            <p:cNvSpPr txBox="1">
              <a:spLocks noChangeArrowheads="1"/>
            </p:cNvSpPr>
            <p:nvPr/>
          </p:nvSpPr>
          <p:spPr bwMode="auto">
            <a:xfrm rot="5400000">
              <a:off x="413" y="2899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28" name="Text Box 12"/>
            <p:cNvSpPr txBox="1">
              <a:spLocks noChangeArrowheads="1"/>
            </p:cNvSpPr>
            <p:nvPr/>
          </p:nvSpPr>
          <p:spPr bwMode="auto">
            <a:xfrm>
              <a:off x="48" y="1881"/>
              <a:ext cx="2975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valid computation of a TM</a:t>
              </a:r>
            </a:p>
          </p:txBody>
        </p:sp>
        <p:sp>
          <p:nvSpPr>
            <p:cNvPr id="1238029" name="Text Box 13"/>
            <p:cNvSpPr txBox="1">
              <a:spLocks noChangeArrowheads="1"/>
            </p:cNvSpPr>
            <p:nvPr/>
          </p:nvSpPr>
          <p:spPr bwMode="auto">
            <a:xfrm rot="5400000">
              <a:off x="393" y="3715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30" name="Line 14"/>
            <p:cNvSpPr>
              <a:spLocks noChangeShapeType="1"/>
            </p:cNvSpPr>
            <p:nvPr/>
          </p:nvSpPr>
          <p:spPr bwMode="auto">
            <a:xfrm flipV="1">
              <a:off x="2888" y="3408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31" name="Line 15"/>
            <p:cNvSpPr>
              <a:spLocks noChangeShapeType="1"/>
            </p:cNvSpPr>
            <p:nvPr/>
          </p:nvSpPr>
          <p:spPr bwMode="auto">
            <a:xfrm flipV="1">
              <a:off x="2288" y="420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38033" name="Rectangle 17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7" name="Picture 36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3F08898-92E2-4858-94FA-98A405EBF3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238019" name="Text Box 3"/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DDAC849C-4841-4629-84C4-3D1D230C6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68976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noProof="0" dirty="0">
                <a:solidFill>
                  <a:srgbClr val="FFFFFF"/>
                </a:solidFill>
              </a:rPr>
              <a:t>Co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nsider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 the com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putation</a:t>
            </a:r>
            <a:r>
              <a:rPr lang="en-US" sz="2400" dirty="0">
                <a:solidFill>
                  <a:srgbClr val="FFFFFF"/>
                </a:solidFill>
              </a:rPr>
              <a:t>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TM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M(I)</a:t>
            </a:r>
            <a:r>
              <a:rPr lang="en-US" sz="2400" noProof="0" dirty="0">
                <a:solidFill>
                  <a:srgbClr val="FFFFFF"/>
                </a:solidFill>
              </a:rPr>
              <a:t>:</a:t>
            </a:r>
          </a:p>
          <a:p>
            <a:pPr marL="45720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sz="2400" dirty="0">
                <a:solidFill>
                  <a:schemeClr val="accent2"/>
                </a:solidFill>
              </a:rPr>
              <a:t>q</a:t>
            </a:r>
            <a:r>
              <a:rPr lang="en-US" sz="2400" baseline="-25000" dirty="0">
                <a:solidFill>
                  <a:schemeClr val="accent2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,0) =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sz="2400" dirty="0">
                <a:solidFill>
                  <a:schemeClr val="accent2"/>
                </a:solidFill>
              </a:rPr>
              <a:t>q</a:t>
            </a:r>
            <a:r>
              <a:rPr lang="en-US" sz="2400" baseline="-25000" dirty="0">
                <a:solidFill>
                  <a:schemeClr val="accent2"/>
                </a:solidFill>
              </a:rPr>
              <a:t>1011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,1,right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45720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δ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sz="2400" dirty="0">
                <a:solidFill>
                  <a:schemeClr val="accent2"/>
                </a:solidFill>
              </a:rPr>
              <a:t>q</a:t>
            </a:r>
            <a:r>
              <a:rPr lang="en-US" sz="2400" baseline="-25000" dirty="0">
                <a:solidFill>
                  <a:schemeClr val="accent2"/>
                </a:solidFill>
              </a:rPr>
              <a:t>1011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,1) = …  </a:t>
            </a:r>
          </a:p>
          <a:p>
            <a:pPr marL="45720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Halts in state </a:t>
            </a:r>
            <a:r>
              <a:rPr lang="en-US" sz="2400" dirty="0">
                <a:solidFill>
                  <a:schemeClr val="accent2"/>
                </a:solidFill>
              </a:rPr>
              <a:t>q</a:t>
            </a:r>
            <a:r>
              <a:rPr lang="en-US" sz="2400" baseline="-25000" dirty="0">
                <a:solidFill>
                  <a:schemeClr val="accent2"/>
                </a:solidFill>
              </a:rPr>
              <a:t>110</a:t>
            </a: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457200" indent="-4572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With output 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= 0011101010 </a:t>
            </a:r>
            <a:r>
              <a:rPr 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on the tape.</a:t>
            </a:r>
            <a:endParaRPr lang="en-US" sz="2400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CAB722B-36CB-4AFF-A7FA-D5545324C758}"/>
              </a:ext>
            </a:extLst>
          </p:cNvPr>
          <p:cNvSpPr/>
          <p:nvPr/>
        </p:nvSpPr>
        <p:spPr bwMode="auto">
          <a:xfrm>
            <a:off x="520538" y="4025900"/>
            <a:ext cx="393862" cy="457200"/>
          </a:xfrm>
          <a:custGeom>
            <a:avLst/>
            <a:gdLst>
              <a:gd name="connsiteX0" fmla="*/ 393862 w 393862"/>
              <a:gd name="connsiteY0" fmla="*/ 0 h 457200"/>
              <a:gd name="connsiteX1" fmla="*/ 162 w 393862"/>
              <a:gd name="connsiteY1" fmla="*/ 254000 h 457200"/>
              <a:gd name="connsiteX2" fmla="*/ 355762 w 393862"/>
              <a:gd name="connsiteY2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3862" h="457200">
                <a:moveTo>
                  <a:pt x="393862" y="0"/>
                </a:moveTo>
                <a:cubicBezTo>
                  <a:pt x="200187" y="88900"/>
                  <a:pt x="6512" y="177800"/>
                  <a:pt x="162" y="254000"/>
                </a:cubicBezTo>
                <a:cubicBezTo>
                  <a:pt x="-6188" y="330200"/>
                  <a:pt x="174787" y="393700"/>
                  <a:pt x="355762" y="457200"/>
                </a:cubicBezTo>
              </a:path>
            </a:pathLst>
          </a:custGeom>
          <a:noFill/>
          <a:ln w="38100" cap="sq" cmpd="sng" algn="ctr">
            <a:solidFill>
              <a:srgbClr val="FF00FF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A27760D-4979-4869-97C5-EAE9BE7D9F28}"/>
              </a:ext>
            </a:extLst>
          </p:cNvPr>
          <p:cNvSpPr/>
          <p:nvPr/>
        </p:nvSpPr>
        <p:spPr bwMode="auto">
          <a:xfrm>
            <a:off x="469900" y="4521200"/>
            <a:ext cx="393862" cy="457200"/>
          </a:xfrm>
          <a:custGeom>
            <a:avLst/>
            <a:gdLst>
              <a:gd name="connsiteX0" fmla="*/ 393862 w 393862"/>
              <a:gd name="connsiteY0" fmla="*/ 0 h 457200"/>
              <a:gd name="connsiteX1" fmla="*/ 162 w 393862"/>
              <a:gd name="connsiteY1" fmla="*/ 254000 h 457200"/>
              <a:gd name="connsiteX2" fmla="*/ 355762 w 393862"/>
              <a:gd name="connsiteY2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3862" h="457200">
                <a:moveTo>
                  <a:pt x="393862" y="0"/>
                </a:moveTo>
                <a:cubicBezTo>
                  <a:pt x="200187" y="88900"/>
                  <a:pt x="6512" y="177800"/>
                  <a:pt x="162" y="254000"/>
                </a:cubicBezTo>
                <a:cubicBezTo>
                  <a:pt x="-6188" y="330200"/>
                  <a:pt x="174787" y="393700"/>
                  <a:pt x="355762" y="457200"/>
                </a:cubicBezTo>
              </a:path>
            </a:pathLst>
          </a:custGeom>
          <a:noFill/>
          <a:ln w="38100" cap="sq" cmpd="sng" algn="ctr">
            <a:solidFill>
              <a:srgbClr val="FF00FF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D1545BE-0C67-4D25-95EF-EC29F7C86C57}"/>
              </a:ext>
            </a:extLst>
          </p:cNvPr>
          <p:cNvSpPr/>
          <p:nvPr/>
        </p:nvSpPr>
        <p:spPr bwMode="auto">
          <a:xfrm>
            <a:off x="520538" y="6146800"/>
            <a:ext cx="393862" cy="457200"/>
          </a:xfrm>
          <a:custGeom>
            <a:avLst/>
            <a:gdLst>
              <a:gd name="connsiteX0" fmla="*/ 393862 w 393862"/>
              <a:gd name="connsiteY0" fmla="*/ 0 h 457200"/>
              <a:gd name="connsiteX1" fmla="*/ 162 w 393862"/>
              <a:gd name="connsiteY1" fmla="*/ 254000 h 457200"/>
              <a:gd name="connsiteX2" fmla="*/ 355762 w 393862"/>
              <a:gd name="connsiteY2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3862" h="457200">
                <a:moveTo>
                  <a:pt x="393862" y="0"/>
                </a:moveTo>
                <a:cubicBezTo>
                  <a:pt x="200187" y="88900"/>
                  <a:pt x="6512" y="177800"/>
                  <a:pt x="162" y="254000"/>
                </a:cubicBezTo>
                <a:cubicBezTo>
                  <a:pt x="-6188" y="330200"/>
                  <a:pt x="174787" y="393700"/>
                  <a:pt x="355762" y="457200"/>
                </a:cubicBezTo>
              </a:path>
            </a:pathLst>
          </a:custGeom>
          <a:noFill/>
          <a:ln w="38100" cap="sq" cmpd="sng" algn="ctr">
            <a:solidFill>
              <a:srgbClr val="FF00FF"/>
            </a:solidFill>
            <a:prstDash val="solid"/>
            <a:round/>
            <a:headEnd type="none" w="med" len="med"/>
            <a:tailEnd type="stealth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83F90D3-C059-4EEE-B554-D24876416CDE}"/>
              </a:ext>
            </a:extLst>
          </p:cNvPr>
          <p:cNvSpPr/>
          <p:nvPr/>
        </p:nvSpPr>
        <p:spPr>
          <a:xfrm>
            <a:off x="1778001" y="6311900"/>
            <a:ext cx="990600" cy="62865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AECB200-521B-463C-A6D6-AA4378A151C3}"/>
              </a:ext>
            </a:extLst>
          </p:cNvPr>
          <p:cNvSpPr/>
          <p:nvPr/>
        </p:nvSpPr>
        <p:spPr>
          <a:xfrm>
            <a:off x="3314701" y="6222999"/>
            <a:ext cx="3213100" cy="730251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57B2A9F-8060-463F-AE13-4784E6D13C05}"/>
              </a:ext>
            </a:extLst>
          </p:cNvPr>
          <p:cNvSpPr/>
          <p:nvPr/>
        </p:nvSpPr>
        <p:spPr>
          <a:xfrm>
            <a:off x="5181600" y="1447800"/>
            <a:ext cx="360842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Write state names in binary.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EFE5D83B-2AA3-4921-A5A2-9D4DB1A003A9}"/>
              </a:ext>
            </a:extLst>
          </p:cNvPr>
          <p:cNvSpPr/>
          <p:nvPr/>
        </p:nvSpPr>
        <p:spPr>
          <a:xfrm>
            <a:off x="1689100" y="4152900"/>
            <a:ext cx="990600" cy="628650"/>
          </a:xfrm>
          <a:prstGeom prst="ellipse">
            <a:avLst/>
          </a:prstGeom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US" sz="2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173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6" grpId="0" animBg="1"/>
      <p:bldP spid="29" grpId="0"/>
      <p:bldP spid="29" grpId="1"/>
      <p:bldP spid="27" grpId="0" animBg="1"/>
      <p:bldP spid="27" grpId="1" animBg="1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38020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152400" y="2986088"/>
            <a:ext cx="6451600" cy="3948112"/>
            <a:chOff x="48" y="1881"/>
            <a:chExt cx="4064" cy="2487"/>
          </a:xfrm>
        </p:grpSpPr>
        <p:sp>
          <p:nvSpPr>
            <p:cNvPr id="1238022" name="Text Box 6"/>
            <p:cNvSpPr txBox="1">
              <a:spLocks noChangeArrowheads="1"/>
            </p:cNvSpPr>
            <p:nvPr/>
          </p:nvSpPr>
          <p:spPr bwMode="auto">
            <a:xfrm>
              <a:off x="211" y="2110"/>
              <a:ext cx="3901" cy="2210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     state      Tape Contents    Head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1             1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2       1011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[1,1,1,0,0,1,1]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AutoNum type="arabicPlain"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  <a:r>
                <a:rPr lang="en-US" sz="28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1101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[0,0,1,1,0,0,1,1,0]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t+1    1010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             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[0,0,1,1,1,0,1,1,0]</a:t>
              </a: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T         110</a:t>
              </a:r>
              <a:r>
                <a:rPr kumimoji="0" lang="en-US" sz="2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 [0,0,1,1,1,0,1,0,1,0]</a:t>
              </a:r>
            </a:p>
          </p:txBody>
        </p:sp>
        <p:sp>
          <p:nvSpPr>
            <p:cNvPr id="1238023" name="Line 7"/>
            <p:cNvSpPr>
              <a:spLocks noChangeShapeType="1"/>
            </p:cNvSpPr>
            <p:nvPr/>
          </p:nvSpPr>
          <p:spPr bwMode="auto">
            <a:xfrm flipV="1">
              <a:off x="2272" y="259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4" name="Line 8"/>
            <p:cNvSpPr>
              <a:spLocks noChangeShapeType="1"/>
            </p:cNvSpPr>
            <p:nvPr/>
          </p:nvSpPr>
          <p:spPr bwMode="auto">
            <a:xfrm flipV="1">
              <a:off x="4032" y="2212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5" name="Line 9"/>
            <p:cNvSpPr>
              <a:spLocks noChangeShapeType="1"/>
            </p:cNvSpPr>
            <p:nvPr/>
          </p:nvSpPr>
          <p:spPr bwMode="auto">
            <a:xfrm flipV="1">
              <a:off x="2432" y="2856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6" name="Line 10"/>
            <p:cNvSpPr>
              <a:spLocks noChangeShapeType="1"/>
            </p:cNvSpPr>
            <p:nvPr/>
          </p:nvSpPr>
          <p:spPr bwMode="auto">
            <a:xfrm flipV="1">
              <a:off x="2704" y="368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27" name="Text Box 11"/>
            <p:cNvSpPr txBox="1">
              <a:spLocks noChangeArrowheads="1"/>
            </p:cNvSpPr>
            <p:nvPr/>
          </p:nvSpPr>
          <p:spPr bwMode="auto">
            <a:xfrm rot="5400000">
              <a:off x="413" y="2899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28" name="Text Box 12"/>
            <p:cNvSpPr txBox="1">
              <a:spLocks noChangeArrowheads="1"/>
            </p:cNvSpPr>
            <p:nvPr/>
          </p:nvSpPr>
          <p:spPr bwMode="auto">
            <a:xfrm>
              <a:off x="48" y="1881"/>
              <a:ext cx="2975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 valid computation of a TM</a:t>
              </a:r>
            </a:p>
          </p:txBody>
        </p:sp>
        <p:sp>
          <p:nvSpPr>
            <p:cNvPr id="1238029" name="Text Box 13"/>
            <p:cNvSpPr txBox="1">
              <a:spLocks noChangeArrowheads="1"/>
            </p:cNvSpPr>
            <p:nvPr/>
          </p:nvSpPr>
          <p:spPr bwMode="auto">
            <a:xfrm rot="5400000">
              <a:off x="393" y="3715"/>
              <a:ext cx="634" cy="404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  <p:sp>
          <p:nvSpPr>
            <p:cNvPr id="1238030" name="Line 14"/>
            <p:cNvSpPr>
              <a:spLocks noChangeShapeType="1"/>
            </p:cNvSpPr>
            <p:nvPr/>
          </p:nvSpPr>
          <p:spPr bwMode="auto">
            <a:xfrm flipV="1">
              <a:off x="2888" y="3408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8031" name="Line 15"/>
            <p:cNvSpPr>
              <a:spLocks noChangeShapeType="1"/>
            </p:cNvSpPr>
            <p:nvPr/>
          </p:nvSpPr>
          <p:spPr bwMode="auto">
            <a:xfrm flipV="1">
              <a:off x="2288" y="4200"/>
              <a:ext cx="0" cy="168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 type="triangl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38033" name="Rectangle 17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7" name="Picture 36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3F08898-92E2-4858-94FA-98A405EBF32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238019" name="Text Box 3"/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DDAC849C-4841-4629-84C4-3D1D230C6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9644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Lets encoded this entire computation into a single integer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needed to invent computation before Turing.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used prime numbers in a strange recursive way.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This is Jeff’s encoding just adds a few more digits.</a:t>
            </a:r>
            <a:endParaRPr lang="en-US" sz="2400" dirty="0"/>
          </a:p>
        </p:txBody>
      </p:sp>
      <p:sp>
        <p:nvSpPr>
          <p:cNvPr id="27" name="Text Box 9">
            <a:extLst>
              <a:ext uri="{FF2B5EF4-FFF2-40B4-BE49-F238E27FC236}">
                <a16:creationId xmlns:a16="http://schemas.microsoft.com/office/drawing/2014/main" id="{D607C753-1B74-4DFB-B07D-BA6E84AF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825" y="3778250"/>
            <a:ext cx="2187575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Mark Head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with digit 2</a:t>
            </a:r>
          </a:p>
        </p:txBody>
      </p:sp>
    </p:spTree>
    <p:extLst>
      <p:ext uri="{BB962C8B-B14F-4D97-AF65-F5344CB8AC3E}">
        <p14:creationId xmlns:p14="http://schemas.microsoft.com/office/powerpoint/2010/main" val="2591925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39044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39045" name="Text Box 5"/>
          <p:cNvSpPr txBox="1">
            <a:spLocks noChangeArrowheads="1"/>
          </p:cNvSpPr>
          <p:nvPr/>
        </p:nvSpPr>
        <p:spPr bwMode="auto">
          <a:xfrm>
            <a:off x="411163" y="3349625"/>
            <a:ext cx="6459537" cy="35083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Time      state      Tape Contents    Head 2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1             1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   [2,0,1,1,0,0,1,1]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2       1011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   [1,2,1,1,0,0,1,1]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lain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1101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   [0,0,1,1,2,0,0,1,1,0]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t+1    1010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[0,0,1,2,1,1,0,1,1,0]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T         110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   [2,0,0,1,1,1,0,1,0,1,0]</a:t>
            </a:r>
          </a:p>
        </p:txBody>
      </p:sp>
      <p:sp>
        <p:nvSpPr>
          <p:cNvPr id="1239046" name="Text Box 6"/>
          <p:cNvSpPr txBox="1">
            <a:spLocks noChangeArrowheads="1"/>
          </p:cNvSpPr>
          <p:nvPr/>
        </p:nvSpPr>
        <p:spPr bwMode="auto">
          <a:xfrm rot="5400000">
            <a:off x="731837" y="46021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39047" name="Text Box 7"/>
          <p:cNvSpPr txBox="1">
            <a:spLocks noChangeArrowheads="1"/>
          </p:cNvSpPr>
          <p:nvPr/>
        </p:nvSpPr>
        <p:spPr bwMode="auto">
          <a:xfrm>
            <a:off x="152400" y="2986088"/>
            <a:ext cx="4722813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 valid computation of a TM</a:t>
            </a:r>
          </a:p>
        </p:txBody>
      </p:sp>
      <p:sp>
        <p:nvSpPr>
          <p:cNvPr id="1239048" name="Text Box 8"/>
          <p:cNvSpPr txBox="1">
            <a:spLocks noChangeArrowheads="1"/>
          </p:cNvSpPr>
          <p:nvPr/>
        </p:nvSpPr>
        <p:spPr bwMode="auto">
          <a:xfrm rot="5400000">
            <a:off x="700087" y="58975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39049" name="Text Box 9"/>
          <p:cNvSpPr txBox="1">
            <a:spLocks noChangeArrowheads="1"/>
          </p:cNvSpPr>
          <p:nvPr/>
        </p:nvSpPr>
        <p:spPr bwMode="auto">
          <a:xfrm>
            <a:off x="6727825" y="3778250"/>
            <a:ext cx="2187575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Mark Head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with digit 2</a:t>
            </a:r>
          </a:p>
        </p:txBody>
      </p:sp>
      <p:sp>
        <p:nvSpPr>
          <p:cNvPr id="1239050" name="Rectangle 10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39051" name="Text Box 11"/>
          <p:cNvSpPr txBox="1">
            <a:spLocks noChangeArrowheads="1"/>
          </p:cNvSpPr>
          <p:nvPr/>
        </p:nvSpPr>
        <p:spPr bwMode="auto">
          <a:xfrm>
            <a:off x="6572250" y="3778250"/>
            <a:ext cx="287655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Separate blocks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with digits 3,4</a:t>
            </a:r>
          </a:p>
        </p:txBody>
      </p:sp>
      <p:pic>
        <p:nvPicPr>
          <p:cNvPr id="33" name="Picture 3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C095DEC-5B73-4757-87BC-F129B98D296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3" name="Text Box 3">
            <a:extLst>
              <a:ext uri="{FF2B5EF4-FFF2-40B4-BE49-F238E27FC236}">
                <a16:creationId xmlns:a16="http://schemas.microsoft.com/office/drawing/2014/main" id="{13D115C7-9AAD-449F-A007-0ED1CDF8E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Text Box 3">
            <a:extLst>
              <a:ext uri="{FF2B5EF4-FFF2-40B4-BE49-F238E27FC236}">
                <a16:creationId xmlns:a16="http://schemas.microsoft.com/office/drawing/2014/main" id="{33D2E5F7-144C-458F-80E8-929E4CB0C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9644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Lets encoded this entire computation into a single integer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needed to invent computation before Turing.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used prime numbers in a strange recursive way.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This is Jeff’s encoding just adds a few more digits.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9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9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49" grpId="0"/>
      <p:bldP spid="1239051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0068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0069" name="Text Box 5"/>
          <p:cNvSpPr txBox="1">
            <a:spLocks noChangeArrowheads="1"/>
          </p:cNvSpPr>
          <p:nvPr/>
        </p:nvSpPr>
        <p:spPr bwMode="auto">
          <a:xfrm>
            <a:off x="411163" y="3349625"/>
            <a:ext cx="6446837" cy="35083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Time      state      Tape Contents    Head 2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4             1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[2,0,1,1,0,0,1,1]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4       1011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[1,2,1,1,0,0,1,1]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lain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4       1101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[0,0,1,1,2,0,0,1,1,0]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1010     3    [0,0,1,2,1,1,0,1,1,0]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4         110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[2,0,0,1,1,1,0,1,0,1,0]</a:t>
            </a:r>
          </a:p>
        </p:txBody>
      </p:sp>
      <p:sp>
        <p:nvSpPr>
          <p:cNvPr id="1240070" name="Text Box 6"/>
          <p:cNvSpPr txBox="1">
            <a:spLocks noChangeArrowheads="1"/>
          </p:cNvSpPr>
          <p:nvPr/>
        </p:nvSpPr>
        <p:spPr bwMode="auto">
          <a:xfrm rot="5400000">
            <a:off x="731837" y="46021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40071" name="Text Box 7"/>
          <p:cNvSpPr txBox="1">
            <a:spLocks noChangeArrowheads="1"/>
          </p:cNvSpPr>
          <p:nvPr/>
        </p:nvSpPr>
        <p:spPr bwMode="auto">
          <a:xfrm>
            <a:off x="152400" y="2986088"/>
            <a:ext cx="4722813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 valid computation of a TM</a:t>
            </a:r>
          </a:p>
        </p:txBody>
      </p:sp>
      <p:sp>
        <p:nvSpPr>
          <p:cNvPr id="1240072" name="Text Box 8"/>
          <p:cNvSpPr txBox="1">
            <a:spLocks noChangeArrowheads="1"/>
          </p:cNvSpPr>
          <p:nvPr/>
        </p:nvSpPr>
        <p:spPr bwMode="auto">
          <a:xfrm rot="5400000">
            <a:off x="700087" y="58975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40073" name="Rectangle 9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0074" name="Text Box 10"/>
          <p:cNvSpPr txBox="1">
            <a:spLocks noChangeArrowheads="1"/>
          </p:cNvSpPr>
          <p:nvPr/>
        </p:nvSpPr>
        <p:spPr bwMode="auto">
          <a:xfrm>
            <a:off x="6572250" y="3778250"/>
            <a:ext cx="287655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Separate blocks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with digits 3,4</a:t>
            </a:r>
          </a:p>
        </p:txBody>
      </p:sp>
      <p:sp>
        <p:nvSpPr>
          <p:cNvPr id="1240075" name="Text Box 11"/>
          <p:cNvSpPr txBox="1">
            <a:spLocks noChangeArrowheads="1"/>
          </p:cNvSpPr>
          <p:nvPr/>
        </p:nvSpPr>
        <p:spPr bwMode="auto">
          <a:xfrm>
            <a:off x="6615113" y="4038600"/>
            <a:ext cx="2147887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Remove [,]</a:t>
            </a:r>
          </a:p>
        </p:txBody>
      </p:sp>
      <p:pic>
        <p:nvPicPr>
          <p:cNvPr id="33" name="Picture 3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09FFD5B3-8654-46B2-AF66-4BD5229D49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3" name="Text Box 3">
            <a:extLst>
              <a:ext uri="{FF2B5EF4-FFF2-40B4-BE49-F238E27FC236}">
                <a16:creationId xmlns:a16="http://schemas.microsoft.com/office/drawing/2014/main" id="{7ACEAF8D-2ECD-4677-9512-B87524E220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Text Box 3">
            <a:extLst>
              <a:ext uri="{FF2B5EF4-FFF2-40B4-BE49-F238E27FC236}">
                <a16:creationId xmlns:a16="http://schemas.microsoft.com/office/drawing/2014/main" id="{99338915-6018-4141-A933-4D7A80857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9644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Lets encoded this entire computation into a single integer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needed to invent computation before Turing.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used prime numbers in a strange recursive way.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This is Jeff’s encoding just adds a few more digits.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0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0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074" grpId="0"/>
      <p:bldP spid="1240075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1092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1093" name="Text Box 5"/>
          <p:cNvSpPr txBox="1">
            <a:spLocks noChangeArrowheads="1"/>
          </p:cNvSpPr>
          <p:nvPr/>
        </p:nvSpPr>
        <p:spPr bwMode="auto">
          <a:xfrm>
            <a:off x="411163" y="3349625"/>
            <a:ext cx="6446837" cy="35083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Time      state      Tape Contents    Head 2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4             1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3     2 0 1 1 0 0 1 1 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4       1011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3     1 2 1 1 0 0 1 1 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rabicPlain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4       1101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3     0 0 1 1 2 0 0 1 1 0 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4       1010     3     0 0 1 2 1 1 0 1 1 0 </a:t>
            </a: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0" indent="-4572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4         110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3     2 0 0 1 1 1 0 1 0 1 0 </a:t>
            </a:r>
          </a:p>
        </p:txBody>
      </p:sp>
      <p:sp>
        <p:nvSpPr>
          <p:cNvPr id="1241094" name="Text Box 6"/>
          <p:cNvSpPr txBox="1">
            <a:spLocks noChangeArrowheads="1"/>
          </p:cNvSpPr>
          <p:nvPr/>
        </p:nvSpPr>
        <p:spPr bwMode="auto">
          <a:xfrm rot="5400000">
            <a:off x="731837" y="46021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41095" name="Text Box 7"/>
          <p:cNvSpPr txBox="1">
            <a:spLocks noChangeArrowheads="1"/>
          </p:cNvSpPr>
          <p:nvPr/>
        </p:nvSpPr>
        <p:spPr bwMode="auto">
          <a:xfrm>
            <a:off x="152400" y="2986088"/>
            <a:ext cx="4722813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 valid computation of a TM</a:t>
            </a:r>
          </a:p>
        </p:txBody>
      </p:sp>
      <p:sp>
        <p:nvSpPr>
          <p:cNvPr id="1241096" name="Text Box 8"/>
          <p:cNvSpPr txBox="1">
            <a:spLocks noChangeArrowheads="1"/>
          </p:cNvSpPr>
          <p:nvPr/>
        </p:nvSpPr>
        <p:spPr bwMode="auto">
          <a:xfrm rot="5400000">
            <a:off x="700087" y="5897563"/>
            <a:ext cx="1006475" cy="6413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…</a:t>
            </a:r>
          </a:p>
        </p:txBody>
      </p:sp>
      <p:sp>
        <p:nvSpPr>
          <p:cNvPr id="1241097" name="Rectangle 9"/>
          <p:cNvSpPr>
            <a:spLocks noChangeArrowheads="1"/>
          </p:cNvSpPr>
          <p:nvPr/>
        </p:nvSpPr>
        <p:spPr bwMode="auto">
          <a:xfrm>
            <a:off x="411163" y="3425825"/>
            <a:ext cx="6294437" cy="3508375"/>
          </a:xfrm>
          <a:prstGeom prst="rect">
            <a:avLst/>
          </a:prstGeom>
          <a:noFill/>
          <a:ln w="38100" cap="sq">
            <a:solidFill>
              <a:srgbClr val="FFC000"/>
            </a:solidFill>
            <a:miter lim="800000"/>
            <a:headEnd/>
            <a:tailEnd/>
          </a:ln>
          <a:effectLst/>
        </p:spPr>
        <p:txBody>
          <a:bodyPr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1098" name="Text Box 10"/>
          <p:cNvSpPr txBox="1">
            <a:spLocks noChangeArrowheads="1"/>
          </p:cNvSpPr>
          <p:nvPr/>
        </p:nvSpPr>
        <p:spPr bwMode="auto">
          <a:xfrm>
            <a:off x="6615113" y="4038600"/>
            <a:ext cx="2147887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Remove [,]</a:t>
            </a:r>
          </a:p>
        </p:txBody>
      </p:sp>
      <p:sp>
        <p:nvSpPr>
          <p:cNvPr id="1241099" name="Text Box 11"/>
          <p:cNvSpPr txBox="1">
            <a:spLocks noChangeArrowheads="1"/>
          </p:cNvSpPr>
          <p:nvPr/>
        </p:nvSpPr>
        <p:spPr bwMode="auto">
          <a:xfrm>
            <a:off x="6629400" y="4038600"/>
            <a:ext cx="2433638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Merge Digits</a:t>
            </a:r>
          </a:p>
        </p:txBody>
      </p:sp>
      <p:pic>
        <p:nvPicPr>
          <p:cNvPr id="31" name="Picture 3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9092F8A-7FC1-4E6C-9B2B-B6A973F6C28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3" name="Text Box 3">
            <a:extLst>
              <a:ext uri="{FF2B5EF4-FFF2-40B4-BE49-F238E27FC236}">
                <a16:creationId xmlns:a16="http://schemas.microsoft.com/office/drawing/2014/main" id="{0746C7CA-1580-4352-A250-3DF58AC1A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Text Box 3">
            <a:extLst>
              <a:ext uri="{FF2B5EF4-FFF2-40B4-BE49-F238E27FC236}">
                <a16:creationId xmlns:a16="http://schemas.microsoft.com/office/drawing/2014/main" id="{8113A2DF-0769-43D0-89C5-554BA4805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9644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Lets encoded this entire computation into a single integer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needed to invent computation before Turing.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used prime numbers in a strange recursive way.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This is Jeff’s encoding just adds a few more digits.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1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1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1098" grpId="0"/>
      <p:bldP spid="1241099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2116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557" name="Group 5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2118" name="Text Box 6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2119" name="Text Box 7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2120" name="Rectangle 8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" name="Picture 3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4933C88-98B1-4F5D-A15C-B94FD9A9D71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10" name="Text Box 3">
            <a:extLst>
              <a:ext uri="{FF2B5EF4-FFF2-40B4-BE49-F238E27FC236}">
                <a16:creationId xmlns:a16="http://schemas.microsoft.com/office/drawing/2014/main" id="{03A9BFE7-C09E-4B02-819D-5298311E9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1"/>
            <a:ext cx="4722813" cy="517524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Text Box 3">
            <a:extLst>
              <a:ext uri="{FF2B5EF4-FFF2-40B4-BE49-F238E27FC236}">
                <a16:creationId xmlns:a16="http://schemas.microsoft.com/office/drawing/2014/main" id="{5B3858C7-5A6D-4C44-8678-514321F9F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2" y="1123372"/>
            <a:ext cx="7964488" cy="193732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sz="2400" dirty="0">
                <a:solidFill>
                  <a:srgbClr val="FFFFFF"/>
                </a:solidFill>
              </a:rPr>
              <a:t>Lets encoded this entire computation into a single integer </a:t>
            </a:r>
            <a:r>
              <a:rPr lang="en-US" sz="2400" dirty="0">
                <a:solidFill>
                  <a:srgbClr val="FF0000"/>
                </a:solidFill>
              </a:rPr>
              <a:t>C</a:t>
            </a:r>
            <a:r>
              <a:rPr lang="en-US" sz="2400" dirty="0">
                <a:solidFill>
                  <a:srgbClr val="FFFFFF"/>
                </a:solidFill>
              </a:rPr>
              <a:t>. 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needed to invent computation before Turing.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Gödel used prime numbers in a strange recursive way.</a:t>
            </a:r>
          </a:p>
          <a:p>
            <a:pPr marL="342900" lvl="0" indent="-342900" algn="l" eaLnBrk="0" hangingPunct="0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FF"/>
                </a:solidFill>
              </a:rPr>
              <a:t>This is Jeff’s encoding just adds a few more digits.</a:t>
            </a:r>
            <a:endParaRPr lang="en-US" sz="2400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5033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4874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095238" y="3762873"/>
            <a:ext cx="5664462" cy="523810"/>
          </a:xfrm>
          <a:prstGeom prst="wedgeRoundRectCallout">
            <a:avLst>
              <a:gd name="adj1" fmla="val -56808"/>
              <a:gd name="adj2" fmla="val -23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win if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gives the wrong output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133600" y="2133600"/>
            <a:ext cx="5257800" cy="554037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machine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286000" y="2813516"/>
            <a:ext cx="5029200" cy="871094"/>
          </a:xfrm>
          <a:prstGeom prst="wedgeRoundRectCallout">
            <a:avLst>
              <a:gd name="adj1" fmla="val -55923"/>
              <a:gd name="adj2" fmla="val 335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find one counter example input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which his machine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us.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3007519" y="4419600"/>
            <a:ext cx="3586162" cy="457200"/>
          </a:xfrm>
          <a:prstGeom prst="wedgeRectCallout">
            <a:avLst>
              <a:gd name="adj1" fmla="val -55810"/>
              <a:gd name="adj2" fmla="val 33157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Generally very hard to do.</a:t>
            </a:r>
          </a:p>
        </p:txBody>
      </p:sp>
      <p:sp>
        <p:nvSpPr>
          <p:cNvPr id="50" name="Rectangle 32">
            <a:extLst>
              <a:ext uri="{FF2B5EF4-FFF2-40B4-BE49-F238E27FC236}">
                <a16:creationId xmlns:a16="http://schemas.microsoft.com/office/drawing/2014/main" id="{44A2E217-3CDA-4132-B52E-F0F55D3EA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3346030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9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2116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557" name="Group 5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2118" name="Text Box 6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2119" name="Text Box 7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2120" name="Rectangle 8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1" name="Picture 3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4933C88-98B1-4F5D-A15C-B94FD9A9D71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33" name="Text Box 3">
            <a:extLst>
              <a:ext uri="{FF2B5EF4-FFF2-40B4-BE49-F238E27FC236}">
                <a16:creationId xmlns:a16="http://schemas.microsoft.com/office/drawing/2014/main" id="{023BB031-4E68-4552-A6F9-EB9189A38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609600"/>
            <a:ext cx="7086600" cy="1864699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lvl="0" algn="l" eaLnBrk="0" hangingPunct="0">
              <a:defRPr/>
            </a:pP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lang="en-CA" altLang="en-US" sz="28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I,y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n-US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M</a:t>
            </a:r>
            <a:r>
              <a:rPr lang="en-CA" altLang="en-US" sz="2800" dirty="0">
                <a:solidFill>
                  <a:srgbClr val="FFC000"/>
                </a:solidFill>
              </a:rPr>
              <a:t>(I)=y”</a:t>
            </a:r>
            <a:r>
              <a:rPr lang="en-CA" altLang="en-US" sz="2800" dirty="0">
                <a:solidFill>
                  <a:srgbClr val="FFFFFF"/>
                </a:solidFill>
              </a:rPr>
              <a:t>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algn="l" eaLnBrk="0" hangingPunct="0"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an integer encoding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a valid computation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TM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</a:t>
            </a:r>
            <a:r>
              <a:rPr lang="en-US" sz="2800" dirty="0">
                <a:solidFill>
                  <a:srgbClr val="FFFFFF"/>
                </a:solidFill>
              </a:rPr>
              <a:t>with input </a:t>
            </a:r>
            <a:r>
              <a:rPr lang="en-US" sz="2800" dirty="0">
                <a:solidFill>
                  <a:srgbClr val="FFC000"/>
                </a:solidFill>
              </a:rPr>
              <a:t>I</a:t>
            </a:r>
            <a:r>
              <a:rPr lang="en-US" sz="2800" dirty="0">
                <a:solidFill>
                  <a:srgbClr val="FFFFFF"/>
                </a:solidFill>
              </a:rPr>
              <a:t> and output </a:t>
            </a:r>
            <a:r>
              <a:rPr lang="en-US" sz="2800" dirty="0">
                <a:solidFill>
                  <a:srgbClr val="FFC000"/>
                </a:solidFill>
              </a:rPr>
              <a:t>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373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3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C4F438B-83EB-44AB-856E-8F42E03D623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3139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3140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3141" name="Text Box 5"/>
          <p:cNvSpPr txBox="1">
            <a:spLocks noChangeArrowheads="1"/>
          </p:cNvSpPr>
          <p:nvPr/>
        </p:nvSpPr>
        <p:spPr bwMode="auto">
          <a:xfrm>
            <a:off x="4830763" y="654050"/>
            <a:ext cx="4206875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“The initial config is that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for TM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1243142" name="Text Box 6"/>
          <p:cNvSpPr txBox="1">
            <a:spLocks noChangeArrowheads="1"/>
          </p:cNvSpPr>
          <p:nvPr/>
        </p:nvSpPr>
        <p:spPr bwMode="auto">
          <a:xfrm>
            <a:off x="4876800" y="1524000"/>
            <a:ext cx="4587875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t” “a legal TM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step is taken”</a:t>
            </a:r>
          </a:p>
        </p:txBody>
      </p:sp>
      <p:sp>
        <p:nvSpPr>
          <p:cNvPr id="1243143" name="Text Box 7"/>
          <p:cNvSpPr txBox="1">
            <a:spLocks noChangeArrowheads="1"/>
          </p:cNvSpPr>
          <p:nvPr/>
        </p:nvSpPr>
        <p:spPr bwMode="auto">
          <a:xfrm>
            <a:off x="4800600" y="2254250"/>
            <a:ext cx="4527843" cy="95410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“The final config is halting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with </a:t>
            </a:r>
            <a:r>
              <a:rPr lang="en-US" sz="28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y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on tape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</p:txBody>
      </p:sp>
      <p:sp>
        <p:nvSpPr>
          <p:cNvPr id="1243146" name="AutoShape 10"/>
          <p:cNvSpPr>
            <a:spLocks/>
          </p:cNvSpPr>
          <p:nvPr/>
        </p:nvSpPr>
        <p:spPr bwMode="auto">
          <a:xfrm>
            <a:off x="48768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4585" name="Group 11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3148" name="Text Box 12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3149" name="Text Box 13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3150" name="Rectangle 14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2" name="Text Box 3">
            <a:extLst>
              <a:ext uri="{FF2B5EF4-FFF2-40B4-BE49-F238E27FC236}">
                <a16:creationId xmlns:a16="http://schemas.microsoft.com/office/drawing/2014/main" id="{3802906A-312E-4AB4-A3ED-195C49349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303337"/>
            <a:ext cx="4511968" cy="159226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an integer encoding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a valid comp</a:t>
            </a:r>
            <a:r>
              <a:rPr lang="en-US" sz="2800" dirty="0">
                <a:solidFill>
                  <a:srgbClr val="FFFFFF"/>
                </a:solidFill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TM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lang="en-US" sz="2800" dirty="0">
                <a:solidFill>
                  <a:srgbClr val="FFFFFF"/>
                </a:solidFill>
              </a:rPr>
              <a:t>with input </a:t>
            </a:r>
            <a:r>
              <a:rPr lang="en-US" sz="2800" dirty="0">
                <a:solidFill>
                  <a:srgbClr val="FFC000"/>
                </a:solidFill>
              </a:rPr>
              <a:t>I</a:t>
            </a:r>
            <a:r>
              <a:rPr lang="en-US" sz="2800" dirty="0">
                <a:solidFill>
                  <a:srgbClr val="FFFFFF"/>
                </a:solidFill>
              </a:rPr>
              <a:t> and output </a:t>
            </a:r>
            <a:r>
              <a:rPr lang="en-US" sz="2800" dirty="0">
                <a:solidFill>
                  <a:srgbClr val="FFC000"/>
                </a:solidFill>
              </a:rPr>
              <a:t>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Text Box 8">
            <a:extLst>
              <a:ext uri="{FF2B5EF4-FFF2-40B4-BE49-F238E27FC236}">
                <a16:creationId xmlns:a16="http://schemas.microsoft.com/office/drawing/2014/main" id="{4F228116-831A-48B4-AEF5-15A86BEF9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5309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43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43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43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43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43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43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3141" grpId="0"/>
      <p:bldP spid="1243142" grpId="0"/>
      <p:bldP spid="1243143" grpId="0"/>
      <p:bldP spid="1243146" grpId="0" animBg="1"/>
      <p:bldP spid="32" grpId="0"/>
      <p:bldP spid="35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4163" name="Text Box 3"/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4164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4165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6073775" cy="26543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“where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the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digits are 4s,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the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digits are 3s,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the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digits are 2s,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and every digit in between is 0 or 1.”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4168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5607" name="Group 9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4170" name="Text Box 10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4171" name="Text Box 11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4172" name="Rectangle 12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" name="Group 13"/>
          <p:cNvGrpSpPr>
            <a:grpSpLocks/>
          </p:cNvGrpSpPr>
          <p:nvPr/>
        </p:nvGrpSpPr>
        <p:grpSpPr bwMode="auto">
          <a:xfrm>
            <a:off x="1139825" y="4419600"/>
            <a:ext cx="6369050" cy="430213"/>
            <a:chOff x="718" y="2784"/>
            <a:chExt cx="4012" cy="271"/>
          </a:xfrm>
        </p:grpSpPr>
        <p:sp>
          <p:nvSpPr>
            <p:cNvPr id="1244174" name="Text Box 14"/>
            <p:cNvSpPr txBox="1">
              <a:spLocks noChangeArrowheads="1"/>
            </p:cNvSpPr>
            <p:nvPr/>
          </p:nvSpPr>
          <p:spPr bwMode="auto">
            <a:xfrm>
              <a:off x="718" y="278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4175" name="Text Box 15"/>
            <p:cNvSpPr txBox="1">
              <a:spLocks noChangeArrowheads="1"/>
            </p:cNvSpPr>
            <p:nvPr/>
          </p:nvSpPr>
          <p:spPr bwMode="auto">
            <a:xfrm>
              <a:off x="1246" y="278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4176" name="Text Box 16"/>
            <p:cNvSpPr txBox="1">
              <a:spLocks noChangeArrowheads="1"/>
            </p:cNvSpPr>
            <p:nvPr/>
          </p:nvSpPr>
          <p:spPr bwMode="auto">
            <a:xfrm>
              <a:off x="1800" y="2801"/>
              <a:ext cx="466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4177" name="Text Box 17"/>
            <p:cNvSpPr txBox="1">
              <a:spLocks noChangeArrowheads="1"/>
            </p:cNvSpPr>
            <p:nvPr/>
          </p:nvSpPr>
          <p:spPr bwMode="auto">
            <a:xfrm>
              <a:off x="2502" y="2793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4178" name="Text Box 18"/>
            <p:cNvSpPr txBox="1">
              <a:spLocks noChangeArrowheads="1"/>
            </p:cNvSpPr>
            <p:nvPr/>
          </p:nvSpPr>
          <p:spPr bwMode="auto">
            <a:xfrm>
              <a:off x="3032" y="2793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4179" name="Text Box 19"/>
            <p:cNvSpPr txBox="1">
              <a:spLocks noChangeArrowheads="1"/>
            </p:cNvSpPr>
            <p:nvPr/>
          </p:nvSpPr>
          <p:spPr bwMode="auto">
            <a:xfrm>
              <a:off x="3488" y="2809"/>
              <a:ext cx="466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4180" name="Text Box 20"/>
            <p:cNvSpPr txBox="1">
              <a:spLocks noChangeArrowheads="1"/>
            </p:cNvSpPr>
            <p:nvPr/>
          </p:nvSpPr>
          <p:spPr bwMode="auto">
            <a:xfrm>
              <a:off x="4296" y="282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</p:grpSp>
      <p:pic>
        <p:nvPicPr>
          <p:cNvPr id="39" name="Picture 38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ECD9499-CC7B-4EF9-9114-A74120837BE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40" name="Text Box 8">
            <a:extLst>
              <a:ext uri="{FF2B5EF4-FFF2-40B4-BE49-F238E27FC236}">
                <a16:creationId xmlns:a16="http://schemas.microsoft.com/office/drawing/2014/main" id="{521429B4-E832-4777-9B35-3FF78E722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4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41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44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4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44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44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4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44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4168" grpId="0" animBg="1"/>
      <p:bldP spid="40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5187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89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2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6631" name="Group 9"/>
          <p:cNvGrpSpPr>
            <a:grpSpLocks/>
          </p:cNvGrpSpPr>
          <p:nvPr/>
        </p:nvGrpSpPr>
        <p:grpSpPr bwMode="auto">
          <a:xfrm>
            <a:off x="411163" y="3732214"/>
            <a:ext cx="7407275" cy="1373188"/>
            <a:chOff x="259" y="2303"/>
            <a:chExt cx="4666" cy="865"/>
          </a:xfrm>
        </p:grpSpPr>
        <p:sp>
          <p:nvSpPr>
            <p:cNvPr id="1245194" name="Text Box 10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5196" name="Rectangle 12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45198" name="Text Box 14"/>
          <p:cNvSpPr txBox="1">
            <a:spLocks noChangeArrowheads="1"/>
          </p:cNvSpPr>
          <p:nvPr/>
        </p:nvSpPr>
        <p:spPr bwMode="auto">
          <a:xfrm>
            <a:off x="11398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9" name="Text Box 15"/>
          <p:cNvSpPr txBox="1">
            <a:spLocks noChangeArrowheads="1"/>
          </p:cNvSpPr>
          <p:nvPr/>
        </p:nvSpPr>
        <p:spPr bwMode="auto">
          <a:xfrm>
            <a:off x="19780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5" name="Text Box 21"/>
          <p:cNvSpPr txBox="1">
            <a:spLocks noChangeArrowheads="1"/>
          </p:cNvSpPr>
          <p:nvPr/>
        </p:nvSpPr>
        <p:spPr bwMode="auto">
          <a:xfrm>
            <a:off x="469900" y="5029200"/>
            <a:ext cx="6082306" cy="181588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We want to kill every digit </a:t>
            </a:r>
            <a:r>
              <a:rPr lang="en-US" sz="28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j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and after. 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413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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41</a:t>
            </a:r>
          </a:p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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</a:t>
            </a:r>
          </a:p>
        </p:txBody>
      </p:sp>
      <p:sp>
        <p:nvSpPr>
          <p:cNvPr id="1245208" name="Rectangle 24"/>
          <p:cNvSpPr>
            <a:spLocks noChangeArrowheads="1"/>
          </p:cNvSpPr>
          <p:nvPr/>
        </p:nvSpPr>
        <p:spPr bwMode="auto">
          <a:xfrm>
            <a:off x="3590925" y="1371600"/>
            <a:ext cx="4131900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Cut out from index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pic>
        <p:nvPicPr>
          <p:cNvPr id="45" name="Picture 4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B40570A-1AD2-4BE1-BA7C-DD3F0F1049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1" name="Text Box 3">
            <a:extLst>
              <a:ext uri="{FF2B5EF4-FFF2-40B4-BE49-F238E27FC236}">
                <a16:creationId xmlns:a16="http://schemas.microsoft.com/office/drawing/2014/main" id="{EE409FD5-664D-4924-87C3-790EBCAF0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8">
            <a:extLst>
              <a:ext uri="{FF2B5EF4-FFF2-40B4-BE49-F238E27FC236}">
                <a16:creationId xmlns:a16="http://schemas.microsoft.com/office/drawing/2014/main" id="{FFAAAFDE-62D7-4D6B-94B3-0D228D91F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609EC3E-863B-4568-AEA8-0BF4D54E384F}"/>
              </a:ext>
            </a:extLst>
          </p:cNvPr>
          <p:cNvCxnSpPr/>
          <p:nvPr/>
        </p:nvCxnSpPr>
        <p:spPr bwMode="auto">
          <a:xfrm>
            <a:off x="2260600" y="4419600"/>
            <a:ext cx="5222875" cy="0"/>
          </a:xfrm>
          <a:prstGeom prst="lin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887A176-4C7F-4637-9ED9-B507A19184F2}"/>
              </a:ext>
            </a:extLst>
          </p:cNvPr>
          <p:cNvCxnSpPr>
            <a:cxnSpLocks/>
          </p:cNvCxnSpPr>
          <p:nvPr/>
        </p:nvCxnSpPr>
        <p:spPr bwMode="auto">
          <a:xfrm>
            <a:off x="1343025" y="4851400"/>
            <a:ext cx="2847975" cy="0"/>
          </a:xfrm>
          <a:prstGeom prst="lin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6C68006D-E153-4869-AE48-E5E0A0065EF3}"/>
              </a:ext>
            </a:extLst>
          </p:cNvPr>
          <p:cNvSpPr/>
          <p:nvPr/>
        </p:nvSpPr>
        <p:spPr>
          <a:xfrm>
            <a:off x="1396289" y="4154487"/>
            <a:ext cx="8894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1101</a:t>
            </a:r>
            <a:endParaRPr lang="en-US" sz="2800" dirty="0">
              <a:solidFill>
                <a:srgbClr val="FF00FF"/>
              </a:solidFill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3014D364-EEB3-479A-94C5-38F60EFAE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57" y="3286780"/>
            <a:ext cx="3686266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a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 =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noProof="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kill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5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5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208" grpId="0"/>
      <p:bldP spid="32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5187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89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2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6631" name="Group 9"/>
          <p:cNvGrpSpPr>
            <a:grpSpLocks/>
          </p:cNvGrpSpPr>
          <p:nvPr/>
        </p:nvGrpSpPr>
        <p:grpSpPr bwMode="auto">
          <a:xfrm>
            <a:off x="411163" y="3732215"/>
            <a:ext cx="7229475" cy="1384301"/>
            <a:chOff x="259" y="2303"/>
            <a:chExt cx="4554" cy="872"/>
          </a:xfrm>
        </p:grpSpPr>
        <p:sp>
          <p:nvSpPr>
            <p:cNvPr id="1245194" name="Text Box 10"/>
            <p:cNvSpPr txBox="1">
              <a:spLocks noChangeArrowheads="1"/>
            </p:cNvSpPr>
            <p:nvPr/>
          </p:nvSpPr>
          <p:spPr bwMode="auto">
            <a:xfrm>
              <a:off x="259" y="2303"/>
              <a:ext cx="3770" cy="872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en-US" sz="24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  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  <p:sp>
          <p:nvSpPr>
            <p:cNvPr id="1245196" name="Rectangle 12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45198" name="Text Box 14"/>
          <p:cNvSpPr txBox="1">
            <a:spLocks noChangeArrowheads="1"/>
          </p:cNvSpPr>
          <p:nvPr/>
        </p:nvSpPr>
        <p:spPr bwMode="auto">
          <a:xfrm>
            <a:off x="11398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9" name="Text Box 15"/>
          <p:cNvSpPr txBox="1">
            <a:spLocks noChangeArrowheads="1"/>
          </p:cNvSpPr>
          <p:nvPr/>
        </p:nvSpPr>
        <p:spPr bwMode="auto">
          <a:xfrm>
            <a:off x="19780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8" name="Rectangle 24"/>
          <p:cNvSpPr>
            <a:spLocks noChangeArrowheads="1"/>
          </p:cNvSpPr>
          <p:nvPr/>
        </p:nvSpPr>
        <p:spPr bwMode="auto">
          <a:xfrm>
            <a:off x="3590925" y="1371600"/>
            <a:ext cx="4131900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Cut out from index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pic>
        <p:nvPicPr>
          <p:cNvPr id="45" name="Picture 4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B40570A-1AD2-4BE1-BA7C-DD3F0F1049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1" name="Text Box 3">
            <a:extLst>
              <a:ext uri="{FF2B5EF4-FFF2-40B4-BE49-F238E27FC236}">
                <a16:creationId xmlns:a16="http://schemas.microsoft.com/office/drawing/2014/main" id="{EE409FD5-664D-4924-87C3-790EBCAF0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8">
            <a:extLst>
              <a:ext uri="{FF2B5EF4-FFF2-40B4-BE49-F238E27FC236}">
                <a16:creationId xmlns:a16="http://schemas.microsoft.com/office/drawing/2014/main" id="{FFAAAFDE-62D7-4D6B-94B3-0D228D91F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609EC3E-863B-4568-AEA8-0BF4D54E384F}"/>
              </a:ext>
            </a:extLst>
          </p:cNvPr>
          <p:cNvCxnSpPr/>
          <p:nvPr/>
        </p:nvCxnSpPr>
        <p:spPr bwMode="auto">
          <a:xfrm>
            <a:off x="2260600" y="4419600"/>
            <a:ext cx="5222875" cy="0"/>
          </a:xfrm>
          <a:prstGeom prst="lin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887A176-4C7F-4637-9ED9-B507A19184F2}"/>
              </a:ext>
            </a:extLst>
          </p:cNvPr>
          <p:cNvCxnSpPr>
            <a:cxnSpLocks/>
          </p:cNvCxnSpPr>
          <p:nvPr/>
        </p:nvCxnSpPr>
        <p:spPr bwMode="auto">
          <a:xfrm>
            <a:off x="1343025" y="4851400"/>
            <a:ext cx="2847975" cy="0"/>
          </a:xfrm>
          <a:prstGeom prst="lin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6C68006D-E153-4869-AE48-E5E0A0065EF3}"/>
              </a:ext>
            </a:extLst>
          </p:cNvPr>
          <p:cNvSpPr/>
          <p:nvPr/>
        </p:nvSpPr>
        <p:spPr>
          <a:xfrm>
            <a:off x="1396289" y="4154487"/>
            <a:ext cx="8894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1101</a:t>
            </a:r>
            <a:endParaRPr lang="en-US" sz="2800" dirty="0">
              <a:solidFill>
                <a:srgbClr val="FF00FF"/>
              </a:solidFill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3014D364-EEB3-479A-94C5-38F60EFAE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57" y="3286780"/>
            <a:ext cx="3484287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a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 =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noProof="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kill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" name="Text Box 21">
            <a:extLst>
              <a:ext uri="{FF2B5EF4-FFF2-40B4-BE49-F238E27FC236}">
                <a16:creationId xmlns:a16="http://schemas.microsoft.com/office/drawing/2014/main" id="{85DC917D-72DB-4073-A143-48E9F8740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" y="5029200"/>
            <a:ext cx="6082306" cy="181588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We want to kill every digit </a:t>
            </a:r>
            <a:r>
              <a:rPr lang="en-US" sz="28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j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and after. 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413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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41</a:t>
            </a:r>
          </a:p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3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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</a:t>
            </a:r>
          </a:p>
        </p:txBody>
      </p:sp>
    </p:spTree>
    <p:extLst>
      <p:ext uri="{BB962C8B-B14F-4D97-AF65-F5344CB8AC3E}">
        <p14:creationId xmlns:p14="http://schemas.microsoft.com/office/powerpoint/2010/main" val="1211785411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5187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89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2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8" name="Text Box 14"/>
          <p:cNvSpPr txBox="1">
            <a:spLocks noChangeArrowheads="1"/>
          </p:cNvSpPr>
          <p:nvPr/>
        </p:nvSpPr>
        <p:spPr bwMode="auto">
          <a:xfrm>
            <a:off x="11398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9" name="Text Box 15"/>
          <p:cNvSpPr txBox="1">
            <a:spLocks noChangeArrowheads="1"/>
          </p:cNvSpPr>
          <p:nvPr/>
        </p:nvSpPr>
        <p:spPr bwMode="auto">
          <a:xfrm>
            <a:off x="19780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5" name="Text Box 21"/>
          <p:cNvSpPr txBox="1">
            <a:spLocks noChangeArrowheads="1"/>
          </p:cNvSpPr>
          <p:nvPr/>
        </p:nvSpPr>
        <p:spPr bwMode="auto">
          <a:xfrm>
            <a:off x="469900" y="5029200"/>
            <a:ext cx="6143670" cy="95410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Now we want zero the </a:t>
            </a: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digits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we want. 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</a:endParaRPr>
          </a:p>
          <a:p>
            <a:pPr lvl="0" algn="l" eaLnBrk="0" hangingPunct="0"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41320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kumimoji="0" 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4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40000</a:t>
            </a:r>
            <a:endParaRPr kumimoji="0" lang="en-US" sz="28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8" name="Rectangle 24"/>
          <p:cNvSpPr>
            <a:spLocks noChangeArrowheads="1"/>
          </p:cNvSpPr>
          <p:nvPr/>
        </p:nvSpPr>
        <p:spPr bwMode="auto">
          <a:xfrm>
            <a:off x="3590925" y="1371600"/>
            <a:ext cx="4131900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Cut out from index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pic>
        <p:nvPicPr>
          <p:cNvPr id="45" name="Picture 4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B40570A-1AD2-4BE1-BA7C-DD3F0F1049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1" name="Text Box 3">
            <a:extLst>
              <a:ext uri="{FF2B5EF4-FFF2-40B4-BE49-F238E27FC236}">
                <a16:creationId xmlns:a16="http://schemas.microsoft.com/office/drawing/2014/main" id="{EE409FD5-664D-4924-87C3-790EBCAF0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8">
            <a:extLst>
              <a:ext uri="{FF2B5EF4-FFF2-40B4-BE49-F238E27FC236}">
                <a16:creationId xmlns:a16="http://schemas.microsoft.com/office/drawing/2014/main" id="{FFAAAFDE-62D7-4D6B-94B3-0D228D91F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C68006D-E153-4869-AE48-E5E0A0065EF3}"/>
              </a:ext>
            </a:extLst>
          </p:cNvPr>
          <p:cNvSpPr/>
          <p:nvPr/>
        </p:nvSpPr>
        <p:spPr>
          <a:xfrm>
            <a:off x="1396289" y="4154487"/>
            <a:ext cx="8894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1101</a:t>
            </a:r>
            <a:endParaRPr lang="en-US" sz="2800" dirty="0">
              <a:solidFill>
                <a:srgbClr val="FF00FF"/>
              </a:solidFill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3014D364-EEB3-479A-94C5-38F60EFAE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57" y="3286780"/>
            <a:ext cx="5592237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 =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zero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zero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DADC7B-0895-4FF8-9621-517717746D59}"/>
              </a:ext>
            </a:extLst>
          </p:cNvPr>
          <p:cNvSpPr/>
          <p:nvPr/>
        </p:nvSpPr>
        <p:spPr>
          <a:xfrm>
            <a:off x="1429868" y="4504324"/>
            <a:ext cx="819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0 0 0 0</a:t>
            </a:r>
            <a:endParaRPr lang="en-US" sz="1800" dirty="0">
              <a:solidFill>
                <a:srgbClr val="FF00FF"/>
              </a:solidFill>
            </a:endParaRPr>
          </a:p>
        </p:txBody>
      </p:sp>
      <p:grpSp>
        <p:nvGrpSpPr>
          <p:cNvPr id="22" name="Group 9">
            <a:extLst>
              <a:ext uri="{FF2B5EF4-FFF2-40B4-BE49-F238E27FC236}">
                <a16:creationId xmlns:a16="http://schemas.microsoft.com/office/drawing/2014/main" id="{2E60F3AD-9A41-4E5C-B4C1-F2006E817204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3732215"/>
            <a:ext cx="7229475" cy="1384301"/>
            <a:chOff x="259" y="2303"/>
            <a:chExt cx="4554" cy="872"/>
          </a:xfrm>
        </p:grpSpPr>
        <p:sp>
          <p:nvSpPr>
            <p:cNvPr id="23" name="Text Box 10">
              <a:extLst>
                <a:ext uri="{FF2B5EF4-FFF2-40B4-BE49-F238E27FC236}">
                  <a16:creationId xmlns:a16="http://schemas.microsoft.com/office/drawing/2014/main" id="{1B44D69F-85E2-4EF4-A2D3-8766D99B9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" y="2303"/>
              <a:ext cx="3770" cy="872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en-US" sz="24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  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  <p:sp>
          <p:nvSpPr>
            <p:cNvPr id="24" name="Rectangle 12">
              <a:extLst>
                <a:ext uri="{FF2B5EF4-FFF2-40B4-BE49-F238E27FC236}">
                  <a16:creationId xmlns:a16="http://schemas.microsoft.com/office/drawing/2014/main" id="{ACC8143D-E530-4379-9F6F-9CB903AAC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494C605-932F-4071-9345-9439C0DE58C9}"/>
              </a:ext>
            </a:extLst>
          </p:cNvPr>
          <p:cNvSpPr/>
          <p:nvPr/>
        </p:nvSpPr>
        <p:spPr>
          <a:xfrm>
            <a:off x="1397000" y="4150380"/>
            <a:ext cx="88947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1101</a:t>
            </a:r>
            <a:endParaRPr lang="en-US" sz="2800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376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2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5187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89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2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8" name="Text Box 14"/>
          <p:cNvSpPr txBox="1">
            <a:spLocks noChangeArrowheads="1"/>
          </p:cNvSpPr>
          <p:nvPr/>
        </p:nvSpPr>
        <p:spPr bwMode="auto">
          <a:xfrm>
            <a:off x="11398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9" name="Text Box 15"/>
          <p:cNvSpPr txBox="1">
            <a:spLocks noChangeArrowheads="1"/>
          </p:cNvSpPr>
          <p:nvPr/>
        </p:nvSpPr>
        <p:spPr bwMode="auto">
          <a:xfrm>
            <a:off x="19780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8" name="Rectangle 24"/>
          <p:cNvSpPr>
            <a:spLocks noChangeArrowheads="1"/>
          </p:cNvSpPr>
          <p:nvPr/>
        </p:nvSpPr>
        <p:spPr bwMode="auto">
          <a:xfrm>
            <a:off x="3590925" y="1371600"/>
            <a:ext cx="4131900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Cut out from index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pic>
        <p:nvPicPr>
          <p:cNvPr id="45" name="Picture 4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B40570A-1AD2-4BE1-BA7C-DD3F0F1049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1" name="Text Box 3">
            <a:extLst>
              <a:ext uri="{FF2B5EF4-FFF2-40B4-BE49-F238E27FC236}">
                <a16:creationId xmlns:a16="http://schemas.microsoft.com/office/drawing/2014/main" id="{EE409FD5-664D-4924-87C3-790EBCAF0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8">
            <a:extLst>
              <a:ext uri="{FF2B5EF4-FFF2-40B4-BE49-F238E27FC236}">
                <a16:creationId xmlns:a16="http://schemas.microsoft.com/office/drawing/2014/main" id="{FFAAAFDE-62D7-4D6B-94B3-0D228D91F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33" name="Text Box 21">
            <a:extLst>
              <a:ext uri="{FF2B5EF4-FFF2-40B4-BE49-F238E27FC236}">
                <a16:creationId xmlns:a16="http://schemas.microsoft.com/office/drawing/2014/main" id="{3014D364-EEB3-479A-94C5-38F60EFAE5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57" y="3286780"/>
            <a:ext cx="5592237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 =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zero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# digits to zero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3" name="Group 9">
            <a:extLst>
              <a:ext uri="{FF2B5EF4-FFF2-40B4-BE49-F238E27FC236}">
                <a16:creationId xmlns:a16="http://schemas.microsoft.com/office/drawing/2014/main" id="{6621F734-5C58-4EC8-AD42-C39AA2966A8F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3732215"/>
            <a:ext cx="7229475" cy="1384301"/>
            <a:chOff x="259" y="2303"/>
            <a:chExt cx="4554" cy="872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707D2D22-9330-4E35-857A-61AC3E43F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" y="2303"/>
              <a:ext cx="3770" cy="872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en-US" sz="24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0000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  <p:sp>
          <p:nvSpPr>
            <p:cNvPr id="25" name="Rectangle 12">
              <a:extLst>
                <a:ext uri="{FF2B5EF4-FFF2-40B4-BE49-F238E27FC236}">
                  <a16:creationId xmlns:a16="http://schemas.microsoft.com/office/drawing/2014/main" id="{73EA1B67-4D1A-43F0-8314-A3942480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40E7B09B-5813-4AC2-9C73-CF7F82B1DF3E}"/>
              </a:ext>
            </a:extLst>
          </p:cNvPr>
          <p:cNvSpPr/>
          <p:nvPr/>
        </p:nvSpPr>
        <p:spPr>
          <a:xfrm>
            <a:off x="1429868" y="4504324"/>
            <a:ext cx="8194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0 0 0 0</a:t>
            </a:r>
            <a:endParaRPr lang="en-US" sz="1800" dirty="0">
              <a:solidFill>
                <a:srgbClr val="FF00FF"/>
              </a:solidFill>
            </a:endParaRPr>
          </a:p>
        </p:txBody>
      </p:sp>
      <p:sp>
        <p:nvSpPr>
          <p:cNvPr id="27" name="Text Box 21">
            <a:extLst>
              <a:ext uri="{FF2B5EF4-FFF2-40B4-BE49-F238E27FC236}">
                <a16:creationId xmlns:a16="http://schemas.microsoft.com/office/drawing/2014/main" id="{2CDD31C6-AE01-4C31-ACF0-8BF35F7A5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900" y="5029200"/>
            <a:ext cx="6143670" cy="95410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Now we want zero the </a:t>
            </a: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digits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we want. 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</a:endParaRPr>
          </a:p>
          <a:p>
            <a:pPr lvl="0" algn="l" eaLnBrk="0" hangingPunct="0"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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41320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/10</a:t>
            </a:r>
            <a:r>
              <a:rPr kumimoji="0" 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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4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n-US" sz="2800" baseline="300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= 40000</a:t>
            </a:r>
            <a:endParaRPr kumimoji="0" lang="en-US" sz="28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103776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5187" name="Text Box 3"/>
          <p:cNvSpPr txBox="1">
            <a:spLocks noChangeArrowheads="1"/>
          </p:cNvSpPr>
          <p:nvPr/>
        </p:nvSpPr>
        <p:spPr bwMode="auto">
          <a:xfrm>
            <a:off x="152400" y="6858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89" name="Text Box 5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2" name="AutoShape 8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8" name="Text Box 14"/>
          <p:cNvSpPr txBox="1">
            <a:spLocks noChangeArrowheads="1"/>
          </p:cNvSpPr>
          <p:nvPr/>
        </p:nvSpPr>
        <p:spPr bwMode="auto">
          <a:xfrm>
            <a:off x="11398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199" name="Text Box 15"/>
          <p:cNvSpPr txBox="1">
            <a:spLocks noChangeArrowheads="1"/>
          </p:cNvSpPr>
          <p:nvPr/>
        </p:nvSpPr>
        <p:spPr bwMode="auto">
          <a:xfrm>
            <a:off x="1978025" y="4419600"/>
            <a:ext cx="618118" cy="36933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endParaRPr kumimoji="0" lang="en-US" sz="18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5" name="Text Box 21"/>
          <p:cNvSpPr txBox="1">
            <a:spLocks noChangeArrowheads="1"/>
          </p:cNvSpPr>
          <p:nvPr/>
        </p:nvSpPr>
        <p:spPr bwMode="auto">
          <a:xfrm>
            <a:off x="469900" y="5029200"/>
            <a:ext cx="7208192" cy="181588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The difference between 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a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and 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is</a:t>
            </a:r>
          </a:p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   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a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=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4132011001141011312110011…4</a:t>
            </a: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1101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  <a:sym typeface="Symbol" pitchFamily="18" charset="2"/>
            </a:endParaRPr>
          </a:p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   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= 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4132011001141011312110011…4</a:t>
            </a: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0000</a:t>
            </a: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Times New Roman" panose="02020603050405020304" pitchFamily="18" charset="0"/>
              <a:sym typeface="Symbol" pitchFamily="18" charset="2"/>
            </a:endParaRPr>
          </a:p>
          <a:p>
            <a:pPr algn="l" eaLnBrk="0" hangingPunct="0">
              <a:defRPr/>
            </a:pP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   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a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-</a:t>
            </a:r>
            <a:r>
              <a:rPr lang="en-US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b</a:t>
            </a:r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 =                                                     </a:t>
            </a: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1101</a:t>
            </a:r>
            <a:endParaRPr kumimoji="0" lang="en-US" sz="28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5208" name="Rectangle 24"/>
          <p:cNvSpPr>
            <a:spLocks noChangeArrowheads="1"/>
          </p:cNvSpPr>
          <p:nvPr/>
        </p:nvSpPr>
        <p:spPr bwMode="auto">
          <a:xfrm>
            <a:off x="3590925" y="1371600"/>
            <a:ext cx="4131900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Cut out from index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j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.</a:t>
            </a:r>
          </a:p>
        </p:txBody>
      </p:sp>
      <p:pic>
        <p:nvPicPr>
          <p:cNvPr id="45" name="Picture 4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B40570A-1AD2-4BE1-BA7C-DD3F0F10493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1" name="Text Box 3">
            <a:extLst>
              <a:ext uri="{FF2B5EF4-FFF2-40B4-BE49-F238E27FC236}">
                <a16:creationId xmlns:a16="http://schemas.microsoft.com/office/drawing/2014/main" id="{EE409FD5-664D-4924-87C3-790EBCAF0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Text Box 8">
            <a:extLst>
              <a:ext uri="{FF2B5EF4-FFF2-40B4-BE49-F238E27FC236}">
                <a16:creationId xmlns:a16="http://schemas.microsoft.com/office/drawing/2014/main" id="{FFAAAFDE-62D7-4D6B-94B3-0D228D91F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10C7F2-3A4C-4010-A258-9D36C775D5D7}"/>
              </a:ext>
            </a:extLst>
          </p:cNvPr>
          <p:cNvSpPr/>
          <p:nvPr/>
        </p:nvSpPr>
        <p:spPr>
          <a:xfrm>
            <a:off x="7638350" y="5460087"/>
            <a:ext cx="1479892" cy="13849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Which is</a:t>
            </a:r>
          </a:p>
          <a:p>
            <a:pPr algn="ctr"/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what we </a:t>
            </a:r>
          </a:p>
          <a:p>
            <a:pPr algn="ctr"/>
            <a:r>
              <a:rPr lang="en-US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want. </a:t>
            </a:r>
            <a:endParaRPr lang="en-US" sz="2800" dirty="0"/>
          </a:p>
        </p:txBody>
      </p:sp>
      <p:sp>
        <p:nvSpPr>
          <p:cNvPr id="22" name="Text Box 21">
            <a:extLst>
              <a:ext uri="{FF2B5EF4-FFF2-40B4-BE49-F238E27FC236}">
                <a16:creationId xmlns:a16="http://schemas.microsoft.com/office/drawing/2014/main" id="{ABA40346-3D5A-4736-8852-102EE1443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444" y="1742039"/>
            <a:ext cx="1258806" cy="52322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rgbClr val="FF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  <a:sym typeface="Symbol" pitchFamily="18" charset="2"/>
              </a:rPr>
              <a:t>1101</a:t>
            </a:r>
            <a:endParaRPr kumimoji="0" lang="en-US" sz="28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3" name="Group 9">
            <a:extLst>
              <a:ext uri="{FF2B5EF4-FFF2-40B4-BE49-F238E27FC236}">
                <a16:creationId xmlns:a16="http://schemas.microsoft.com/office/drawing/2014/main" id="{6621F734-5C58-4EC8-AD42-C39AA2966A8F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3732215"/>
            <a:ext cx="7229475" cy="1384301"/>
            <a:chOff x="259" y="2303"/>
            <a:chExt cx="4554" cy="872"/>
          </a:xfrm>
        </p:grpSpPr>
        <p:sp>
          <p:nvSpPr>
            <p:cNvPr id="24" name="Text Box 10">
              <a:extLst>
                <a:ext uri="{FF2B5EF4-FFF2-40B4-BE49-F238E27FC236}">
                  <a16:creationId xmlns:a16="http://schemas.microsoft.com/office/drawing/2014/main" id="{707D2D22-9330-4E35-857A-61AC3E43F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" y="2303"/>
              <a:ext cx="3770" cy="872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lang="en-US" sz="24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 </a:t>
              </a:r>
              <a:r>
                <a:rPr lang="en-US" sz="2800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0000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  <p:sp>
          <p:nvSpPr>
            <p:cNvPr id="25" name="Rectangle 12">
              <a:extLst>
                <a:ext uri="{FF2B5EF4-FFF2-40B4-BE49-F238E27FC236}">
                  <a16:creationId xmlns:a16="http://schemas.microsoft.com/office/drawing/2014/main" id="{73EA1B67-4D1A-43F0-8314-A39424804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2645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5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52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452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452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6213" name="Text Box 5"/>
          <p:cNvSpPr txBox="1">
            <a:spLocks noChangeArrowheads="1"/>
          </p:cNvSpPr>
          <p:nvPr/>
        </p:nvSpPr>
        <p:spPr bwMode="auto">
          <a:xfrm>
            <a:off x="3276600" y="1187450"/>
            <a:ext cx="348615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“Cut out state, tape,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head, digit at head”</a:t>
            </a:r>
          </a:p>
        </p:txBody>
      </p:sp>
      <p:sp>
        <p:nvSpPr>
          <p:cNvPr id="1246214" name="Text Box 6"/>
          <p:cNvSpPr txBox="1">
            <a:spLocks noChangeArrowheads="1"/>
          </p:cNvSpPr>
          <p:nvPr/>
        </p:nvSpPr>
        <p:spPr bwMode="auto">
          <a:xfrm>
            <a:off x="3338513" y="2254250"/>
            <a:ext cx="4146550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“Cut out next state, tape,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head, digit at old head”</a:t>
            </a:r>
          </a:p>
        </p:txBody>
      </p:sp>
      <p:sp>
        <p:nvSpPr>
          <p:cNvPr id="1246215" name="Text Box 7"/>
          <p:cNvSpPr txBox="1">
            <a:spLocks noChangeArrowheads="1"/>
          </p:cNvSpPr>
          <p:nvPr/>
        </p:nvSpPr>
        <p:spPr bwMode="auto">
          <a:xfrm>
            <a:off x="868363" y="5246688"/>
            <a:ext cx="3273425" cy="137318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state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1101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tape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= 001100110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 at head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0</a:t>
            </a:r>
          </a:p>
        </p:txBody>
      </p:sp>
      <p:sp>
        <p:nvSpPr>
          <p:cNvPr id="1246216" name="Line 8"/>
          <p:cNvSpPr>
            <a:spLocks noChangeShapeType="1"/>
          </p:cNvSpPr>
          <p:nvPr/>
        </p:nvSpPr>
        <p:spPr bwMode="auto">
          <a:xfrm flipV="1">
            <a:off x="3060700" y="6043613"/>
            <a:ext cx="0" cy="2286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17" name="Text Box 9"/>
          <p:cNvSpPr txBox="1">
            <a:spLocks noChangeArrowheads="1"/>
          </p:cNvSpPr>
          <p:nvPr/>
        </p:nvSpPr>
        <p:spPr bwMode="auto">
          <a:xfrm>
            <a:off x="4541838" y="5256213"/>
            <a:ext cx="3725862" cy="137318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state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1010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tape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= 001110110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 at old head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</a:p>
        </p:txBody>
      </p:sp>
      <p:sp>
        <p:nvSpPr>
          <p:cNvPr id="1246218" name="Line 10"/>
          <p:cNvSpPr>
            <a:spLocks noChangeShapeType="1"/>
          </p:cNvSpPr>
          <p:nvPr/>
        </p:nvSpPr>
        <p:spPr bwMode="auto">
          <a:xfrm flipV="1">
            <a:off x="6832600" y="6027738"/>
            <a:ext cx="0" cy="2286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659" name="Group 11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6220" name="Text Box 12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6221" name="Text Box 13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6222" name="Rectangle 14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7660" name="Group 15"/>
          <p:cNvGrpSpPr>
            <a:grpSpLocks/>
          </p:cNvGrpSpPr>
          <p:nvPr/>
        </p:nvGrpSpPr>
        <p:grpSpPr bwMode="auto">
          <a:xfrm>
            <a:off x="1139825" y="4419600"/>
            <a:ext cx="6369050" cy="430213"/>
            <a:chOff x="718" y="2784"/>
            <a:chExt cx="4012" cy="271"/>
          </a:xfrm>
        </p:grpSpPr>
        <p:sp>
          <p:nvSpPr>
            <p:cNvPr id="1246224" name="Text Box 16"/>
            <p:cNvSpPr txBox="1">
              <a:spLocks noChangeArrowheads="1"/>
            </p:cNvSpPr>
            <p:nvPr/>
          </p:nvSpPr>
          <p:spPr bwMode="auto">
            <a:xfrm>
              <a:off x="718" y="278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6225" name="Text Box 17"/>
            <p:cNvSpPr txBox="1">
              <a:spLocks noChangeArrowheads="1"/>
            </p:cNvSpPr>
            <p:nvPr/>
          </p:nvSpPr>
          <p:spPr bwMode="auto">
            <a:xfrm>
              <a:off x="1246" y="278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6226" name="Text Box 18"/>
            <p:cNvSpPr txBox="1">
              <a:spLocks noChangeArrowheads="1"/>
            </p:cNvSpPr>
            <p:nvPr/>
          </p:nvSpPr>
          <p:spPr bwMode="auto">
            <a:xfrm>
              <a:off x="1800" y="2801"/>
              <a:ext cx="466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1246227" name="Text Box 19"/>
            <p:cNvSpPr txBox="1">
              <a:spLocks noChangeArrowheads="1"/>
            </p:cNvSpPr>
            <p:nvPr/>
          </p:nvSpPr>
          <p:spPr bwMode="auto">
            <a:xfrm>
              <a:off x="2502" y="2793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6228" name="Text Box 20"/>
            <p:cNvSpPr txBox="1">
              <a:spLocks noChangeArrowheads="1"/>
            </p:cNvSpPr>
            <p:nvPr/>
          </p:nvSpPr>
          <p:spPr bwMode="auto">
            <a:xfrm>
              <a:off x="3032" y="2793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6229" name="Text Box 21"/>
            <p:cNvSpPr txBox="1">
              <a:spLocks noChangeArrowheads="1"/>
            </p:cNvSpPr>
            <p:nvPr/>
          </p:nvSpPr>
          <p:spPr bwMode="auto">
            <a:xfrm>
              <a:off x="3488" y="2809"/>
              <a:ext cx="466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1246230" name="Text Box 22"/>
            <p:cNvSpPr txBox="1">
              <a:spLocks noChangeArrowheads="1"/>
            </p:cNvSpPr>
            <p:nvPr/>
          </p:nvSpPr>
          <p:spPr bwMode="auto">
            <a:xfrm>
              <a:off x="4296" y="2824"/>
              <a:ext cx="434" cy="231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sz="18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</a:p>
          </p:txBody>
        </p:sp>
      </p:grpSp>
      <p:sp>
        <p:nvSpPr>
          <p:cNvPr id="1246231" name="Line 23"/>
          <p:cNvSpPr>
            <a:spLocks noChangeShapeType="1"/>
          </p:cNvSpPr>
          <p:nvPr/>
        </p:nvSpPr>
        <p:spPr bwMode="auto">
          <a:xfrm>
            <a:off x="1524000" y="4572000"/>
            <a:ext cx="609600" cy="0"/>
          </a:xfrm>
          <a:prstGeom prst="lin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32" name="Line 24"/>
          <p:cNvSpPr>
            <a:spLocks noChangeShapeType="1"/>
          </p:cNvSpPr>
          <p:nvPr/>
        </p:nvSpPr>
        <p:spPr bwMode="auto">
          <a:xfrm>
            <a:off x="2438400" y="4572000"/>
            <a:ext cx="1703388" cy="0"/>
          </a:xfrm>
          <a:prstGeom prst="lin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33" name="Line 25"/>
          <p:cNvSpPr>
            <a:spLocks noChangeShapeType="1"/>
          </p:cNvSpPr>
          <p:nvPr/>
        </p:nvSpPr>
        <p:spPr bwMode="auto">
          <a:xfrm>
            <a:off x="4419600" y="4572000"/>
            <a:ext cx="609600" cy="0"/>
          </a:xfrm>
          <a:prstGeom prst="lin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34" name="Line 26"/>
          <p:cNvSpPr>
            <a:spLocks noChangeShapeType="1"/>
          </p:cNvSpPr>
          <p:nvPr/>
        </p:nvSpPr>
        <p:spPr bwMode="auto">
          <a:xfrm>
            <a:off x="5181600" y="4572000"/>
            <a:ext cx="1855788" cy="0"/>
          </a:xfrm>
          <a:prstGeom prst="line">
            <a:avLst/>
          </a:prstGeom>
          <a:noFill/>
          <a:ln w="38100" cap="sq">
            <a:solidFill>
              <a:srgbClr val="FFC000"/>
            </a:solidFill>
            <a:round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37" name="AutoShape 29"/>
          <p:cNvSpPr>
            <a:spLocks/>
          </p:cNvSpPr>
          <p:nvPr/>
        </p:nvSpPr>
        <p:spPr bwMode="auto">
          <a:xfrm>
            <a:off x="3048000" y="685800"/>
            <a:ext cx="284163" cy="2514600"/>
          </a:xfrm>
          <a:prstGeom prst="leftBrace">
            <a:avLst>
              <a:gd name="adj1" fmla="val 73743"/>
              <a:gd name="adj2" fmla="val 50000"/>
            </a:avLst>
          </a:prstGeom>
          <a:noFill/>
          <a:ln w="38100" cap="sq">
            <a:solidFill>
              <a:schemeClr val="hlink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6238" name="Text Box 30"/>
          <p:cNvSpPr txBox="1">
            <a:spLocks noChangeArrowheads="1"/>
          </p:cNvSpPr>
          <p:nvPr/>
        </p:nvSpPr>
        <p:spPr bwMode="auto">
          <a:xfrm>
            <a:off x="3124200" y="698500"/>
            <a:ext cx="4868863" cy="5191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indexes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j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0" name="Picture 4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6D0F38E-0318-4F64-B594-D290E0EF417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sp>
        <p:nvSpPr>
          <p:cNvPr id="54" name="Text Box 3">
            <a:extLst>
              <a:ext uri="{FF2B5EF4-FFF2-40B4-BE49-F238E27FC236}">
                <a16:creationId xmlns:a16="http://schemas.microsoft.com/office/drawing/2014/main" id="{6FEA7C08-8A3A-45CD-BE2C-2C2CE04E2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914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28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sym typeface="Symbol" pitchFamily="18" charset="2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steps t”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 Box 8">
            <a:extLst>
              <a:ext uri="{FF2B5EF4-FFF2-40B4-BE49-F238E27FC236}">
                <a16:creationId xmlns:a16="http://schemas.microsoft.com/office/drawing/2014/main" id="{045896EE-B2AB-493E-B938-D988CD1E7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348" y="1660525"/>
            <a:ext cx="763587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0" algn="l" eaLnBrk="0" hangingPunct="0">
              <a:defRPr/>
            </a:pPr>
            <a:r>
              <a:rPr lang="el-GR" altLang="en-US" sz="28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6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6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62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62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6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6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62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62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46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46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46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46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46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46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46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46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46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46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46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46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46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46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46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46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46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46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46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46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6213" grpId="0"/>
      <p:bldP spid="1246214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Hugely Expressive</a:t>
            </a:r>
          </a:p>
        </p:txBody>
      </p:sp>
      <p:sp>
        <p:nvSpPr>
          <p:cNvPr id="1247235" name="Text Box 3"/>
          <p:cNvSpPr txBox="1">
            <a:spLocks noChangeArrowheads="1"/>
          </p:cNvSpPr>
          <p:nvPr/>
        </p:nvSpPr>
        <p:spPr bwMode="auto">
          <a:xfrm>
            <a:off x="152400" y="9906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“a legal TM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step is taken”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</a:b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7236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7237" name="Text Box 5"/>
          <p:cNvSpPr txBox="1">
            <a:spLocks noChangeArrowheads="1"/>
          </p:cNvSpPr>
          <p:nvPr/>
        </p:nvSpPr>
        <p:spPr bwMode="auto">
          <a:xfrm>
            <a:off x="3865563" y="2178050"/>
            <a:ext cx="4668837" cy="94615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&quot;"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index i, “if cell has no </a:t>
            </a:r>
            <a:b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head then no change to cell” </a:t>
            </a:r>
          </a:p>
        </p:txBody>
      </p:sp>
      <p:sp>
        <p:nvSpPr>
          <p:cNvPr id="1247238" name="Text Box 6"/>
          <p:cNvSpPr txBox="1">
            <a:spLocks noChangeArrowheads="1"/>
          </p:cNvSpPr>
          <p:nvPr/>
        </p:nvSpPr>
        <p:spPr bwMode="auto">
          <a:xfrm>
            <a:off x="3722688" y="836613"/>
            <a:ext cx="4659312" cy="137318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“Cell at head, head position,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and state change according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to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’s finite rules”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3036888" y="685800"/>
            <a:ext cx="817562" cy="2514600"/>
            <a:chOff x="2736" y="432"/>
            <a:chExt cx="515" cy="1584"/>
          </a:xfrm>
        </p:grpSpPr>
        <p:sp>
          <p:nvSpPr>
            <p:cNvPr id="1247240" name="Text Box 8"/>
            <p:cNvSpPr txBox="1">
              <a:spLocks noChangeArrowheads="1"/>
            </p:cNvSpPr>
            <p:nvPr/>
          </p:nvSpPr>
          <p:spPr bwMode="auto">
            <a:xfrm>
              <a:off x="2736" y="1046"/>
              <a:ext cx="481" cy="330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lvl="0" algn="l" eaLnBrk="0" hangingPunct="0">
                <a:defRPr/>
              </a:pPr>
              <a:r>
                <a:rPr lang="el-GR" altLang="en-US" sz="2800" dirty="0">
                  <a:cs typeface="Times New Roman" panose="02020603050405020304" pitchFamily="18" charset="0"/>
                  <a:sym typeface="Symbol" panose="05050102010706020507" pitchFamily="18" charset="2"/>
                </a:rPr>
                <a:t>≡</a:t>
              </a:r>
              <a:endPara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47241" name="AutoShape 9"/>
            <p:cNvSpPr>
              <a:spLocks/>
            </p:cNvSpPr>
            <p:nvPr/>
          </p:nvSpPr>
          <p:spPr bwMode="auto">
            <a:xfrm>
              <a:off x="3072" y="432"/>
              <a:ext cx="179" cy="1584"/>
            </a:xfrm>
            <a:prstGeom prst="leftBrace">
              <a:avLst>
                <a:gd name="adj1" fmla="val 73743"/>
                <a:gd name="adj2" fmla="val 50000"/>
              </a:avLst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47242" name="Text Box 10"/>
          <p:cNvSpPr txBox="1">
            <a:spLocks noChangeArrowheads="1"/>
          </p:cNvSpPr>
          <p:nvPr/>
        </p:nvSpPr>
        <p:spPr bwMode="auto">
          <a:xfrm>
            <a:off x="868363" y="5246688"/>
            <a:ext cx="3273425" cy="137318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state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1101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tape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= 001100110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 at head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0</a:t>
            </a:r>
          </a:p>
        </p:txBody>
      </p:sp>
      <p:sp>
        <p:nvSpPr>
          <p:cNvPr id="1247243" name="Line 11"/>
          <p:cNvSpPr>
            <a:spLocks noChangeShapeType="1"/>
          </p:cNvSpPr>
          <p:nvPr/>
        </p:nvSpPr>
        <p:spPr bwMode="auto">
          <a:xfrm flipV="1">
            <a:off x="3060700" y="6043613"/>
            <a:ext cx="0" cy="2286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7244" name="Text Box 12"/>
          <p:cNvSpPr txBox="1">
            <a:spLocks noChangeArrowheads="1"/>
          </p:cNvSpPr>
          <p:nvPr/>
        </p:nvSpPr>
        <p:spPr bwMode="auto">
          <a:xfrm>
            <a:off x="4541838" y="5256213"/>
            <a:ext cx="3725862" cy="1373187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state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1101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tape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= 001110110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digit at old head</a:t>
            </a:r>
            <a:r>
              <a:rPr kumimoji="0" 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t+1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= 1</a:t>
            </a:r>
          </a:p>
        </p:txBody>
      </p:sp>
      <p:sp>
        <p:nvSpPr>
          <p:cNvPr id="1247245" name="Line 13"/>
          <p:cNvSpPr>
            <a:spLocks noChangeShapeType="1"/>
          </p:cNvSpPr>
          <p:nvPr/>
        </p:nvSpPr>
        <p:spPr bwMode="auto">
          <a:xfrm flipV="1">
            <a:off x="6832600" y="6027738"/>
            <a:ext cx="0" cy="2286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8684" name="Group 14"/>
          <p:cNvGrpSpPr>
            <a:grpSpLocks/>
          </p:cNvGrpSpPr>
          <p:nvPr/>
        </p:nvGrpSpPr>
        <p:grpSpPr bwMode="auto">
          <a:xfrm>
            <a:off x="152400" y="3213100"/>
            <a:ext cx="7937500" cy="1892300"/>
            <a:chOff x="96" y="1976"/>
            <a:chExt cx="5000" cy="1192"/>
          </a:xfrm>
        </p:grpSpPr>
        <p:sp>
          <p:nvSpPr>
            <p:cNvPr id="1247247" name="Text Box 15"/>
            <p:cNvSpPr txBox="1">
              <a:spLocks noChangeArrowheads="1"/>
            </p:cNvSpPr>
            <p:nvPr/>
          </p:nvSpPr>
          <p:spPr bwMode="auto">
            <a:xfrm>
              <a:off x="259" y="2303"/>
              <a:ext cx="4666" cy="865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457200" marR="0" lvl="0" indent="-45720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= 4132011001141011312110011…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411013001120011041010300121101104…</a:t>
              </a:r>
              <a:b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4110320011101010 </a:t>
              </a:r>
            </a:p>
          </p:txBody>
        </p:sp>
        <p:sp>
          <p:nvSpPr>
            <p:cNvPr id="1247248" name="Text Box 16"/>
            <p:cNvSpPr txBox="1">
              <a:spLocks noChangeArrowheads="1"/>
            </p:cNvSpPr>
            <p:nvPr/>
          </p:nvSpPr>
          <p:spPr bwMode="auto">
            <a:xfrm>
              <a:off x="96" y="1976"/>
              <a:ext cx="5000" cy="327"/>
            </a:xfrm>
            <a:prstGeom prst="rect">
              <a:avLst/>
            </a:prstGeom>
            <a:noFill/>
            <a:ln w="381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 integer 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encoding a valid computation of a TM</a:t>
              </a:r>
            </a:p>
          </p:txBody>
        </p:sp>
        <p:sp>
          <p:nvSpPr>
            <p:cNvPr id="1247249" name="Rectangle 17"/>
            <p:cNvSpPr>
              <a:spLocks noChangeArrowheads="1"/>
            </p:cNvSpPr>
            <p:nvPr/>
          </p:nvSpPr>
          <p:spPr bwMode="auto">
            <a:xfrm>
              <a:off x="259" y="2303"/>
              <a:ext cx="4554" cy="823"/>
            </a:xfrm>
            <a:prstGeom prst="rect">
              <a:avLst/>
            </a:prstGeom>
            <a:noFill/>
            <a:ln w="38100" cap="sq">
              <a:solidFill>
                <a:srgbClr val="FFC000"/>
              </a:solidFill>
              <a:miter lim="800000"/>
              <a:headEnd/>
              <a:tailEnd/>
            </a:ln>
            <a:effectLst/>
          </p:spPr>
          <p:txBody>
            <a:bodyPr lIns="274320" rIns="27432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36" name="Picture 3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FCDA7CB9-640D-430F-BF8B-80221ABE6C9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7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7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7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7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7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7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7235" grpId="0"/>
      <p:bldP spid="1247237" grpId="0"/>
      <p:bldP spid="124723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406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406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406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7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07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035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404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4058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9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0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1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2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3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64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405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4056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7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405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405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4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055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036" name="Rectangle 39"/>
          <p:cNvSpPr>
            <a:spLocks noChangeArrowheads="1"/>
          </p:cNvSpPr>
          <p:nvPr/>
        </p:nvSpPr>
        <p:spPr bwMode="auto">
          <a:xfrm>
            <a:off x="5030788" y="15033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Halting(I)</a:t>
            </a:r>
          </a:p>
        </p:txBody>
      </p:sp>
      <p:sp>
        <p:nvSpPr>
          <p:cNvPr id="44037" name="Rectangle 2"/>
          <p:cNvSpPr>
            <a:spLocks noChangeArrowheads="1"/>
          </p:cNvSpPr>
          <p:nvPr/>
        </p:nvSpPr>
        <p:spPr bwMode="auto">
          <a:xfrm>
            <a:off x="2090738" y="14874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M(I)=Sorting(I)</a:t>
            </a:r>
          </a:p>
        </p:txBody>
      </p:sp>
      <p:sp>
        <p:nvSpPr>
          <p:cNvPr id="44038" name="Rectangle 2"/>
          <p:cNvSpPr>
            <a:spLocks noChangeArrowheads="1"/>
          </p:cNvSpPr>
          <p:nvPr/>
        </p:nvSpPr>
        <p:spPr bwMode="auto">
          <a:xfrm>
            <a:off x="13541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4039" name="Rectangle 2"/>
          <p:cNvSpPr>
            <a:spLocks noChangeArrowheads="1"/>
          </p:cNvSpPr>
          <p:nvPr/>
        </p:nvSpPr>
        <p:spPr bwMode="auto">
          <a:xfrm>
            <a:off x="6096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45" name="Rectangle 39"/>
          <p:cNvSpPr>
            <a:spLocks noChangeArrowheads="1"/>
          </p:cNvSpPr>
          <p:nvPr/>
        </p:nvSpPr>
        <p:spPr bwMode="auto">
          <a:xfrm>
            <a:off x="2282825" y="19050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</a:t>
            </a: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971800" y="2655092"/>
            <a:ext cx="3200400" cy="954087"/>
          </a:xfrm>
          <a:prstGeom prst="wedgeRectCallout">
            <a:avLst>
              <a:gd name="adj1" fmla="val -36243"/>
              <a:gd name="adj2" fmla="val 5888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order the players go 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REALY matters.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2342473" y="3865563"/>
            <a:ext cx="4684809" cy="838200"/>
          </a:xfrm>
          <a:prstGeom prst="wedgeRectCallout">
            <a:avLst>
              <a:gd name="adj1" fmla="val -43381"/>
              <a:gd name="adj2" fmla="val 59294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you don’t know if it is true or not, trust the game.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8382000" y="1168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320675" y="1092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54" name="Rectangle 32">
            <a:extLst>
              <a:ext uri="{FF2B5EF4-FFF2-40B4-BE49-F238E27FC236}">
                <a16:creationId xmlns:a16="http://schemas.microsoft.com/office/drawing/2014/main" id="{B9EC4FBA-ACE2-4675-9983-30156D014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 animBg="1"/>
      <p:bldP spid="51" grpId="0" animBg="1"/>
      <p:bldP spid="46" grpId="0"/>
      <p:bldP spid="52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059" y="361584"/>
            <a:ext cx="965133" cy="988405"/>
          </a:xfrm>
          <a:prstGeom prst="rect">
            <a:avLst/>
          </a:prstGeom>
        </p:spPr>
      </p:pic>
      <p:grpSp>
        <p:nvGrpSpPr>
          <p:cNvPr id="75" name="Group 29">
            <a:extLst>
              <a:ext uri="{FF2B5EF4-FFF2-40B4-BE49-F238E27FC236}">
                <a16:creationId xmlns:a16="http://schemas.microsoft.com/office/drawing/2014/main" id="{9B53D19B-4927-40F1-8155-29259AA57FFF}"/>
              </a:ext>
            </a:extLst>
          </p:cNvPr>
          <p:cNvGrpSpPr>
            <a:grpSpLocks/>
          </p:cNvGrpSpPr>
          <p:nvPr/>
        </p:nvGrpSpPr>
        <p:grpSpPr bwMode="auto">
          <a:xfrm>
            <a:off x="7846473" y="5389410"/>
            <a:ext cx="1223454" cy="1239990"/>
            <a:chOff x="2065" y="1551"/>
            <a:chExt cx="1628" cy="1988"/>
          </a:xfrm>
        </p:grpSpPr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F93306E3-FC7E-4D0E-8DD3-C23DC5A9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4DEA0C4D-0165-4030-8B38-E3478A954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9F49FDAC-152D-40BF-9798-99AB7D2C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F0C54EB2-CD48-4C5C-B662-A528D915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76FE3C09-2409-4CAB-9101-5A36C02E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6E9F2726-89EB-48CF-BCE9-F0D7B4CA8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FF042248-662E-43CC-A680-266AE0E96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C3EB3316-0BCF-4248-BAC6-0B62588B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D283F059-3F4B-46A6-A0A8-343B01FA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78BBFD42-7A89-4650-8663-F2ABA53F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5E69DF80-0B3B-4065-84DD-27D2FAE5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273DD81F-DE3B-4F96-90C6-1967E0612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7D9BC447-93F0-47D4-88C7-000AD06E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958F69F0-61B9-48D2-A924-A0816BC4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DBCDAA87-FE4A-4829-B85F-20D55DCF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E99D3F3D-6CC2-45F9-9203-54B1E1A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A07D6E82-1E00-477F-8FA8-7EDB3D32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3" name="AutoShape 35">
            <a:extLst>
              <a:ext uri="{FF2B5EF4-FFF2-40B4-BE49-F238E27FC236}">
                <a16:creationId xmlns:a16="http://schemas.microsoft.com/office/drawing/2014/main" id="{F91D3591-A11B-4402-AF43-B1F959901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109" y="5610769"/>
            <a:ext cx="2169927" cy="838252"/>
          </a:xfrm>
          <a:prstGeom prst="wedgeRoundRectCallout">
            <a:avLst>
              <a:gd name="adj1" fmla="val 57941"/>
              <a:gd name="adj2" fmla="val -2367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Wow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was cool.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7">
            <a:extLst>
              <a:ext uri="{FF2B5EF4-FFF2-40B4-BE49-F238E27FC236}">
                <a16:creationId xmlns:a16="http://schemas.microsoft.com/office/drawing/2014/main" id="{5CA3B44A-9BE1-4866-9581-765F7708E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Hugely Expressive</a:t>
            </a:r>
          </a:p>
        </p:txBody>
      </p:sp>
      <p:sp>
        <p:nvSpPr>
          <p:cNvPr id="30" name="AutoShape 8">
            <a:extLst>
              <a:ext uri="{FF2B5EF4-FFF2-40B4-BE49-F238E27FC236}">
                <a16:creationId xmlns:a16="http://schemas.microsoft.com/office/drawing/2014/main" id="{F38047D7-F109-43E8-A799-AE8776702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354361"/>
            <a:ext cx="7910677" cy="2074639"/>
          </a:xfrm>
          <a:prstGeom prst="wedgeRectCallout">
            <a:avLst>
              <a:gd name="adj1" fmla="val -51514"/>
              <a:gd name="adj2" fmla="val -50149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Computation: </a:t>
            </a:r>
            <a:r>
              <a:rPr lang="en-CA" altLang="en-US" sz="2400" dirty="0">
                <a:solidFill>
                  <a:srgbClr val="FFFFFF"/>
                </a:solidFill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is a Predicate logic sentence </a:t>
            </a:r>
          </a:p>
          <a:p>
            <a:pPr lvl="0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,y)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</a:t>
            </a:r>
            <a:r>
              <a:rPr lang="en-CA" altLang="en-US" sz="2400" dirty="0">
                <a:solidFill>
                  <a:srgbClr val="FFC000"/>
                </a:solidFill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)=y”</a:t>
            </a:r>
            <a:r>
              <a:rPr lang="en-CA" altLang="en-US" sz="2400" dirty="0">
                <a:solidFill>
                  <a:srgbClr val="FFFFFF"/>
                </a:solidFill>
              </a:rPr>
              <a:t>, for every computer program </a:t>
            </a:r>
            <a:r>
              <a:rPr lang="en-CA" altLang="en-US" sz="2400" dirty="0">
                <a:solidFill>
                  <a:srgbClr val="FFC000"/>
                </a:solidFill>
              </a:rPr>
              <a:t>J</a:t>
            </a:r>
            <a:r>
              <a:rPr lang="en-CA" altLang="en-US" sz="2400" dirty="0">
                <a:solidFill>
                  <a:srgbClr val="FFFFFF"/>
                </a:solidFill>
              </a:rPr>
              <a:t>,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ie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Compute(</a:t>
            </a:r>
            <a:r>
              <a:rPr lang="en-US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J,I,y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iff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outputs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 Problem: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another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noProof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Halt(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J,I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J(I) halts”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which is not itself computable.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1928082-CFE7-48D6-9B7C-E47A840462D0}"/>
              </a:ext>
            </a:extLst>
          </p:cNvPr>
          <p:cNvSpPr/>
          <p:nvPr/>
        </p:nvSpPr>
        <p:spPr>
          <a:xfrm>
            <a:off x="6326193" y="2821331"/>
            <a:ext cx="19094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CA" altLang="en-US" sz="2400" dirty="0">
                <a:solidFill>
                  <a:srgbClr val="FFFFFF"/>
                </a:solidFill>
              </a:rPr>
              <a:t>Similar proof.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59604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30" grpId="0" animBg="1"/>
      <p:bldP spid="2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5"/>
          <p:cNvGrpSpPr>
            <a:grpSpLocks/>
          </p:cNvGrpSpPr>
          <p:nvPr/>
        </p:nvGrpSpPr>
        <p:grpSpPr bwMode="auto">
          <a:xfrm>
            <a:off x="381000" y="3657600"/>
            <a:ext cx="1447800" cy="2133600"/>
            <a:chOff x="2013" y="2206"/>
            <a:chExt cx="679" cy="1010"/>
          </a:xfrm>
        </p:grpSpPr>
        <p:sp>
          <p:nvSpPr>
            <p:cNvPr id="4509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509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509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10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10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059" name="Group 21"/>
          <p:cNvGrpSpPr>
            <a:grpSpLocks/>
          </p:cNvGrpSpPr>
          <p:nvPr/>
        </p:nvGrpSpPr>
        <p:grpSpPr bwMode="auto">
          <a:xfrm flipH="1">
            <a:off x="7696200" y="2535238"/>
            <a:ext cx="1347788" cy="2341562"/>
            <a:chOff x="4560" y="1645"/>
            <a:chExt cx="849" cy="1475"/>
          </a:xfrm>
        </p:grpSpPr>
        <p:grpSp>
          <p:nvGrpSpPr>
            <p:cNvPr id="4507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508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9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507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508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507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508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08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5060" name="Rectangle 39"/>
          <p:cNvSpPr>
            <a:spLocks noChangeArrowheads="1"/>
          </p:cNvSpPr>
          <p:nvPr/>
        </p:nvSpPr>
        <p:spPr bwMode="auto">
          <a:xfrm>
            <a:off x="5030788" y="15033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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Halting(I)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602184" y="2982913"/>
            <a:ext cx="3209118" cy="1314450"/>
          </a:xfrm>
          <a:prstGeom prst="wedgeRoundRectCallout">
            <a:avLst>
              <a:gd name="adj1" fmla="val -61134"/>
              <a:gd name="adj2" fmla="val 1904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either 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 = yes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</a:t>
            </a:r>
          </a:p>
          <a:p>
            <a:pPr marL="742950" marR="0" lvl="1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 = no.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630488" y="2459038"/>
            <a:ext cx="3173739" cy="441798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you an input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618174" y="4368006"/>
            <a:ext cx="3224928" cy="865187"/>
          </a:xfrm>
          <a:prstGeom prst="wedgeRoundRectCallout">
            <a:avLst>
              <a:gd name="adj1" fmla="val -59464"/>
              <a:gd name="adj2" fmla="val -357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says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says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</a:p>
        </p:txBody>
      </p:sp>
      <p:sp>
        <p:nvSpPr>
          <p:cNvPr id="45065" name="Rectangle 39"/>
          <p:cNvSpPr>
            <a:spLocks noChangeArrowheads="1"/>
          </p:cNvSpPr>
          <p:nvPr/>
        </p:nvSpPr>
        <p:spPr bwMode="auto">
          <a:xfrm>
            <a:off x="2282825" y="19050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  M(I)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= 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Halting(I)</a:t>
            </a:r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>
            <a:off x="2352674" y="5285262"/>
            <a:ext cx="4130675" cy="865187"/>
          </a:xfrm>
          <a:prstGeom prst="wedgeRoundRectCallout">
            <a:avLst>
              <a:gd name="adj1" fmla="val -53494"/>
              <a:gd name="adj2" fmla="val -4746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don’t know which,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one of these does the trick.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6721475" y="1820863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5068" name="Text Box 43"/>
          <p:cNvSpPr txBox="1">
            <a:spLocks noChangeArrowheads="1"/>
          </p:cNvSpPr>
          <p:nvPr/>
        </p:nvSpPr>
        <p:spPr bwMode="auto">
          <a:xfrm>
            <a:off x="8382000" y="1168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45069" name="Rectangle 2"/>
          <p:cNvSpPr>
            <a:spLocks noChangeArrowheads="1"/>
          </p:cNvSpPr>
          <p:nvPr/>
        </p:nvSpPr>
        <p:spPr bwMode="auto">
          <a:xfrm>
            <a:off x="2090738" y="14874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M(I)=Sorting(I)</a:t>
            </a:r>
          </a:p>
        </p:txBody>
      </p:sp>
      <p:sp>
        <p:nvSpPr>
          <p:cNvPr id="45070" name="Rectangle 2"/>
          <p:cNvSpPr>
            <a:spLocks noChangeArrowheads="1"/>
          </p:cNvSpPr>
          <p:nvPr/>
        </p:nvSpPr>
        <p:spPr bwMode="auto">
          <a:xfrm>
            <a:off x="1354138" y="14874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I,</a:t>
            </a:r>
          </a:p>
        </p:txBody>
      </p:sp>
      <p:sp>
        <p:nvSpPr>
          <p:cNvPr id="45071" name="Rectangle 2"/>
          <p:cNvSpPr>
            <a:spLocks noChangeArrowheads="1"/>
          </p:cNvSpPr>
          <p:nvPr/>
        </p:nvSpPr>
        <p:spPr bwMode="auto">
          <a:xfrm>
            <a:off x="609600" y="14874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M,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5073" name="Text Box 43"/>
          <p:cNvSpPr txBox="1">
            <a:spLocks noChangeArrowheads="1"/>
          </p:cNvSpPr>
          <p:nvPr/>
        </p:nvSpPr>
        <p:spPr bwMode="auto">
          <a:xfrm>
            <a:off x="320675" y="1092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118100" y="5984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pic>
        <p:nvPicPr>
          <p:cNvPr id="4507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8053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3291893" y="6157963"/>
            <a:ext cx="1850928" cy="429788"/>
          </a:xfrm>
          <a:prstGeom prst="wedgeRectCallout">
            <a:avLst>
              <a:gd name="adj1" fmla="val -57992"/>
              <a:gd name="adj2" fmla="val -2473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tricky one.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Rectangle 32">
            <a:extLst>
              <a:ext uri="{FF2B5EF4-FFF2-40B4-BE49-F238E27FC236}">
                <a16:creationId xmlns:a16="http://schemas.microsoft.com/office/drawing/2014/main" id="{83314F0E-D0B3-4B48-97C3-C04915497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6" grpId="0" animBg="1" autoUpdateAnimBg="0"/>
      <p:bldP spid="47" grpId="0"/>
      <p:bldP spid="5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0C06A8B1-D90D-433E-98E0-339D65DCB05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Applications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91EE394-4235-47CC-8814-50B9F00D37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62000"/>
            <a:ext cx="9166591" cy="251459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9D0BE59-EBED-4DCD-A821-AD9AA8CBCA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0951" y="3448050"/>
            <a:ext cx="8382098" cy="102249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17C6DC8-997F-4FCA-A890-4D156F94EF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641998"/>
            <a:ext cx="9166591" cy="7452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10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9" name="Rectangle 2"/>
          <p:cNvSpPr>
            <a:spLocks noChangeArrowheads="1"/>
          </p:cNvSpPr>
          <p:nvPr/>
        </p:nvSpPr>
        <p:spPr bwMode="auto">
          <a:xfrm>
            <a:off x="2090738" y="14874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M(I)=Sorting(I)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6096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sp>
        <p:nvSpPr>
          <p:cNvPr id="45073" name="Text Box 43"/>
          <p:cNvSpPr txBox="1">
            <a:spLocks noChangeArrowheads="1"/>
          </p:cNvSpPr>
          <p:nvPr/>
        </p:nvSpPr>
        <p:spPr bwMode="auto">
          <a:xfrm>
            <a:off x="320675" y="1092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pic>
        <p:nvPicPr>
          <p:cNvPr id="53" name="Picture 5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3C4400D-ABD7-49AC-B3F9-4062B62E58D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656879"/>
            <a:ext cx="965133" cy="988405"/>
          </a:xfrm>
          <a:prstGeom prst="rect">
            <a:avLst/>
          </a:prstGeom>
        </p:spPr>
      </p:pic>
      <p:sp>
        <p:nvSpPr>
          <p:cNvPr id="54" name="AutoShape 8">
            <a:extLst>
              <a:ext uri="{FF2B5EF4-FFF2-40B4-BE49-F238E27FC236}">
                <a16:creationId xmlns:a16="http://schemas.microsoft.com/office/drawing/2014/main" id="{C6C68AFA-98B0-40F3-A793-2CFCFAA59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288195"/>
            <a:ext cx="7010400" cy="531205"/>
          </a:xfrm>
          <a:prstGeom prst="wedgeRectCallout">
            <a:avLst>
              <a:gd name="adj1" fmla="val -55232"/>
              <a:gd name="adj2" fmla="val -4976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 you express computation in Predicate logic.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07A1147-E226-4B10-B534-98466AD698AD}"/>
              </a:ext>
            </a:extLst>
          </p:cNvPr>
          <p:cNvSpPr/>
          <p:nvPr/>
        </p:nvSpPr>
        <p:spPr>
          <a:xfrm>
            <a:off x="1981199" y="1471124"/>
            <a:ext cx="2817813" cy="584200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928AE85-F6AF-4468-9F3B-E8574A7842B9}"/>
              </a:ext>
            </a:extLst>
          </p:cNvPr>
          <p:cNvGrpSpPr/>
          <p:nvPr/>
        </p:nvGrpSpPr>
        <p:grpSpPr>
          <a:xfrm>
            <a:off x="38100" y="2969154"/>
            <a:ext cx="1672826" cy="1710154"/>
            <a:chOff x="3947847" y="5419326"/>
            <a:chExt cx="1672826" cy="1710154"/>
          </a:xfrm>
        </p:grpSpPr>
        <p:pic>
          <p:nvPicPr>
            <p:cNvPr id="66" name="Picture 7">
              <a:extLst>
                <a:ext uri="{FF2B5EF4-FFF2-40B4-BE49-F238E27FC236}">
                  <a16:creationId xmlns:a16="http://schemas.microsoft.com/office/drawing/2014/main" id="{4C41F7C5-59F9-4615-8920-2E3030D340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3947847" y="5419326"/>
              <a:ext cx="1672826" cy="1672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Text Box 21">
              <a:extLst>
                <a:ext uri="{FF2B5EF4-FFF2-40B4-BE49-F238E27FC236}">
                  <a16:creationId xmlns:a16="http://schemas.microsoft.com/office/drawing/2014/main" id="{9BB17C96-888A-41EE-B320-731D0A2B9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3747" y="6790926"/>
              <a:ext cx="12954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 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1929</a:t>
              </a:r>
            </a:p>
          </p:txBody>
        </p:sp>
      </p:grpSp>
      <p:sp>
        <p:nvSpPr>
          <p:cNvPr id="61" name="AutoShape 8">
            <a:extLst>
              <a:ext uri="{FF2B5EF4-FFF2-40B4-BE49-F238E27FC236}">
                <a16:creationId xmlns:a16="http://schemas.microsoft.com/office/drawing/2014/main" id="{03C22BF5-C4BA-444C-AABF-B3FF5A7C9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031" y="3409112"/>
            <a:ext cx="6502468" cy="988405"/>
          </a:xfrm>
          <a:prstGeom prst="wedgeRectCallout">
            <a:avLst>
              <a:gd name="adj1" fmla="val -59138"/>
              <a:gd name="adj2" fmla="val -9934"/>
            </a:avLst>
          </a:prstGeom>
          <a:noFill/>
          <a:ln w="12700">
            <a:solidFill>
              <a:schemeClr val="accent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needed to do this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order to prove my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incompleteness theorem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8" name="Text Box 3">
            <a:extLst>
              <a:ext uri="{FF2B5EF4-FFF2-40B4-BE49-F238E27FC236}">
                <a16:creationId xmlns:a16="http://schemas.microsoft.com/office/drawing/2014/main" id="{FFC74900-8E67-40BE-827B-AC7D53C7F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4648200"/>
            <a:ext cx="8763000" cy="15240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“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halts on input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“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integer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encoding a valid halting computation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for TM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" name="Text Box 6">
            <a:extLst>
              <a:ext uri="{FF2B5EF4-FFF2-40B4-BE49-F238E27FC236}">
                <a16:creationId xmlns:a16="http://schemas.microsoft.com/office/drawing/2014/main" id="{FCC0720E-0A01-4BCB-A0BE-DC4213B88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791200"/>
            <a:ext cx="7391400" cy="46166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square" lIns="274320" rIns="27432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“time t” “a legal TM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step is taken”</a:t>
            </a:r>
          </a:p>
        </p:txBody>
      </p:sp>
      <p:sp>
        <p:nvSpPr>
          <p:cNvPr id="70" name="Text Box 3">
            <a:extLst>
              <a:ext uri="{FF2B5EF4-FFF2-40B4-BE49-F238E27FC236}">
                <a16:creationId xmlns:a16="http://schemas.microsoft.com/office/drawing/2014/main" id="{C103E951-C655-4E8F-938C-DE8D8D73F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80" y="6206535"/>
            <a:ext cx="8763000" cy="6858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= all expressed as a Predicate logic statement.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32">
            <a:extLst>
              <a:ext uri="{FF2B5EF4-FFF2-40B4-BE49-F238E27FC236}">
                <a16:creationId xmlns:a16="http://schemas.microsoft.com/office/drawing/2014/main" id="{0288B606-A658-47D8-A429-C47961E61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Uncomputable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/>
                <a:ea typeface="+mn-ea"/>
                <a:cs typeface="+mn-cs"/>
              </a:rPr>
              <a:t> Problem</a:t>
            </a:r>
          </a:p>
        </p:txBody>
      </p:sp>
    </p:spTree>
    <p:extLst>
      <p:ext uri="{BB962C8B-B14F-4D97-AF65-F5344CB8AC3E}">
        <p14:creationId xmlns:p14="http://schemas.microsoft.com/office/powerpoint/2010/main" val="316481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60" grpId="0" animBg="1"/>
      <p:bldP spid="61" grpId="0" animBg="1"/>
      <p:bldP spid="6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5" name="Picture 8" descr="poo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599743"/>
            <a:ext cx="1326794" cy="2176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9" name="Group 21"/>
          <p:cNvGrpSpPr>
            <a:grpSpLocks/>
          </p:cNvGrpSpPr>
          <p:nvPr/>
        </p:nvGrpSpPr>
        <p:grpSpPr bwMode="auto">
          <a:xfrm flipH="1">
            <a:off x="7897018" y="3824492"/>
            <a:ext cx="1347788" cy="2341562"/>
            <a:chOff x="4560" y="1645"/>
            <a:chExt cx="849" cy="1475"/>
          </a:xfrm>
        </p:grpSpPr>
        <p:grpSp>
          <p:nvGrpSpPr>
            <p:cNvPr id="1024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4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24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24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1" name="Group 5"/>
          <p:cNvGrpSpPr>
            <a:grpSpLocks/>
          </p:cNvGrpSpPr>
          <p:nvPr/>
        </p:nvGrpSpPr>
        <p:grpSpPr bwMode="auto">
          <a:xfrm>
            <a:off x="152400" y="4572000"/>
            <a:ext cx="1447800" cy="2133600"/>
            <a:chOff x="2013" y="2206"/>
            <a:chExt cx="679" cy="1010"/>
          </a:xfrm>
        </p:grpSpPr>
        <p:sp>
          <p:nvSpPr>
            <p:cNvPr id="10241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241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241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827941" y="2490135"/>
            <a:ext cx="2652851" cy="1048123"/>
          </a:xfrm>
          <a:prstGeom prst="wedgeRoundRectCallout">
            <a:avLst>
              <a:gd name="adj1" fmla="val 59711"/>
              <a:gd name="adj2" fmla="val 4339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??? That does </a:t>
            </a:r>
            <a:b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not compute!!!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590860" y="1207169"/>
            <a:ext cx="3774307" cy="1114861"/>
          </a:xfrm>
          <a:prstGeom prst="wedgeRoundRectCallout">
            <a:avLst>
              <a:gd name="adj1" fmla="val -34942"/>
              <a:gd name="adj2" fmla="val 62788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Table lookup is another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model of computation</a:t>
            </a:r>
          </a:p>
        </p:txBody>
      </p:sp>
      <p:sp>
        <p:nvSpPr>
          <p:cNvPr id="56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Arial" charset="0"/>
              </a:rPr>
              <a:t>Table Look Up</a:t>
            </a:r>
          </a:p>
        </p:txBody>
      </p:sp>
      <p:sp>
        <p:nvSpPr>
          <p:cNvPr id="55" name="AutoShape 38"/>
          <p:cNvSpPr>
            <a:spLocks noChangeArrowheads="1"/>
          </p:cNvSpPr>
          <p:nvPr/>
        </p:nvSpPr>
        <p:spPr bwMode="auto">
          <a:xfrm>
            <a:off x="1318950" y="3687027"/>
            <a:ext cx="4603987" cy="1082643"/>
          </a:xfrm>
          <a:prstGeom prst="wedgeRoundRectCallout">
            <a:avLst>
              <a:gd name="adj1" fmla="val -54978"/>
              <a:gd name="adj2" fmla="val 34432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An algorithm is a finite table listing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input,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output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pairs.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6584594" y="560927"/>
          <a:ext cx="2093914" cy="30025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6957">
                  <a:extLst>
                    <a:ext uri="{9D8B030D-6E8A-4147-A177-3AD203B41FA5}">
                      <a16:colId xmlns:a16="http://schemas.microsoft.com/office/drawing/2014/main" val="670828785"/>
                    </a:ext>
                  </a:extLst>
                </a:gridCol>
                <a:gridCol w="1046957">
                  <a:extLst>
                    <a:ext uri="{9D8B030D-6E8A-4147-A177-3AD203B41FA5}">
                      <a16:colId xmlns:a16="http://schemas.microsoft.com/office/drawing/2014/main" val="3951600686"/>
                    </a:ext>
                  </a:extLst>
                </a:gridCol>
              </a:tblGrid>
              <a:tr h="442261"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Input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Output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673737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8303586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5364494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1578720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50582692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8175023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8829755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2,4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3518579"/>
                  </a:ext>
                </a:extLst>
              </a:tr>
            </a:tbl>
          </a:graphicData>
        </a:graphic>
      </p:graphicFrame>
      <p:sp>
        <p:nvSpPr>
          <p:cNvPr id="57" name="AutoShape 38"/>
          <p:cNvSpPr>
            <a:spLocks noChangeArrowheads="1"/>
          </p:cNvSpPr>
          <p:nvPr/>
        </p:nvSpPr>
        <p:spPr bwMode="auto">
          <a:xfrm>
            <a:off x="1351385" y="4882068"/>
            <a:ext cx="4603987" cy="1082643"/>
          </a:xfrm>
          <a:prstGeom prst="wedgeRoundRectCallout">
            <a:avLst>
              <a:gd name="adj1" fmla="val -55636"/>
              <a:gd name="adj2" fmla="val -28214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Given an input it “computes”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by looking up the answer.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  <a:sym typeface="Symbol" pitchFamily="18" charset="2"/>
            </a:endParaRPr>
          </a:p>
        </p:txBody>
      </p:sp>
      <p:sp>
        <p:nvSpPr>
          <p:cNvPr id="58" name="AutoShape 38"/>
          <p:cNvSpPr>
            <a:spLocks noChangeArrowheads="1"/>
          </p:cNvSpPr>
          <p:nvPr/>
        </p:nvSpPr>
        <p:spPr bwMode="auto">
          <a:xfrm>
            <a:off x="2070566" y="6037968"/>
            <a:ext cx="3034834" cy="515232"/>
          </a:xfrm>
          <a:prstGeom prst="wedgeRoundRectCallout">
            <a:avLst>
              <a:gd name="adj1" fmla="val -57232"/>
              <a:gd name="adj2" fmla="val -31740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If not there, it fails.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3737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2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2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  <p:bldP spid="2" grpId="0" animBg="1" autoUpdateAnimBg="0"/>
      <p:bldP spid="56" grpId="0"/>
      <p:bldP spid="55" grpId="0" animBg="1" autoUpdateAnimBg="0"/>
      <p:bldP spid="57" grpId="0" animBg="1" autoUpdateAnimBg="0"/>
      <p:bldP spid="58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/>
        </p:nvSpPr>
        <p:spPr bwMode="auto">
          <a:xfrm>
            <a:off x="6652857" y="1703927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Arial" charset="0"/>
            </a:endParaRPr>
          </a:p>
        </p:txBody>
      </p:sp>
      <p:pic>
        <p:nvPicPr>
          <p:cNvPr id="102405" name="Picture 8" descr="poo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599743"/>
            <a:ext cx="1326794" cy="2176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9" name="Group 21"/>
          <p:cNvGrpSpPr>
            <a:grpSpLocks/>
          </p:cNvGrpSpPr>
          <p:nvPr/>
        </p:nvGrpSpPr>
        <p:grpSpPr bwMode="auto">
          <a:xfrm flipH="1">
            <a:off x="7897018" y="3824492"/>
            <a:ext cx="1347788" cy="2341562"/>
            <a:chOff x="4560" y="1645"/>
            <a:chExt cx="849" cy="1475"/>
          </a:xfrm>
        </p:grpSpPr>
        <p:grpSp>
          <p:nvGrpSpPr>
            <p:cNvPr id="1024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4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24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24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0" name="Group 16"/>
          <p:cNvGrpSpPr>
            <a:grpSpLocks/>
          </p:cNvGrpSpPr>
          <p:nvPr/>
        </p:nvGrpSpPr>
        <p:grpSpPr bwMode="auto">
          <a:xfrm flipH="1">
            <a:off x="55562" y="2859087"/>
            <a:ext cx="706438" cy="1484313"/>
            <a:chOff x="5760" y="720"/>
            <a:chExt cx="1021" cy="2477"/>
          </a:xfrm>
        </p:grpSpPr>
        <p:grpSp>
          <p:nvGrpSpPr>
            <p:cNvPr id="10243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243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3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243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1" name="Group 5"/>
          <p:cNvGrpSpPr>
            <a:grpSpLocks/>
          </p:cNvGrpSpPr>
          <p:nvPr/>
        </p:nvGrpSpPr>
        <p:grpSpPr bwMode="auto">
          <a:xfrm>
            <a:off x="152400" y="4572000"/>
            <a:ext cx="1447800" cy="2133600"/>
            <a:chOff x="2013" y="2206"/>
            <a:chExt cx="679" cy="1010"/>
          </a:xfrm>
        </p:grpSpPr>
        <p:sp>
          <p:nvSpPr>
            <p:cNvPr id="10241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241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241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56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Arial" charset="0"/>
              </a:rPr>
              <a:t>Table Look Up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6584594" y="560927"/>
          <a:ext cx="2093914" cy="30025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6957">
                  <a:extLst>
                    <a:ext uri="{9D8B030D-6E8A-4147-A177-3AD203B41FA5}">
                      <a16:colId xmlns:a16="http://schemas.microsoft.com/office/drawing/2014/main" val="670828785"/>
                    </a:ext>
                  </a:extLst>
                </a:gridCol>
                <a:gridCol w="1046957">
                  <a:extLst>
                    <a:ext uri="{9D8B030D-6E8A-4147-A177-3AD203B41FA5}">
                      <a16:colId xmlns:a16="http://schemas.microsoft.com/office/drawing/2014/main" val="3951600686"/>
                    </a:ext>
                  </a:extLst>
                </a:gridCol>
              </a:tblGrid>
              <a:tr h="442261"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Input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Output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673737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8303586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5364494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1578720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50582692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8175023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8829755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2,4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3518579"/>
                  </a:ext>
                </a:extLst>
              </a:tr>
            </a:tbl>
          </a:graphicData>
        </a:graphic>
      </p:graphicFrame>
      <p:sp>
        <p:nvSpPr>
          <p:cNvPr id="59" name="AutoShape 38"/>
          <p:cNvSpPr>
            <a:spLocks noChangeArrowheads="1"/>
          </p:cNvSpPr>
          <p:nvPr/>
        </p:nvSpPr>
        <p:spPr bwMode="auto">
          <a:xfrm>
            <a:off x="3411591" y="4221030"/>
            <a:ext cx="1846161" cy="511848"/>
          </a:xfrm>
          <a:prstGeom prst="wedgeRoundRectCallout">
            <a:avLst>
              <a:gd name="adj1" fmla="val 71802"/>
              <a:gd name="adj2" fmla="val 992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No,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2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5=?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0" name="AutoShape 38"/>
          <p:cNvSpPr>
            <a:spLocks noChangeArrowheads="1"/>
          </p:cNvSpPr>
          <p:nvPr/>
        </p:nvSpPr>
        <p:spPr bwMode="auto">
          <a:xfrm>
            <a:off x="950013" y="2947593"/>
            <a:ext cx="5424488" cy="1022350"/>
          </a:xfrm>
          <a:prstGeom prst="wedgeRoundRectCallout">
            <a:avLst>
              <a:gd name="adj1" fmla="val -54786"/>
              <a:gd name="adj2" fmla="val 7165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Can a Table multiply two arbitrary integers in one time step?</a:t>
            </a:r>
          </a:p>
        </p:txBody>
      </p:sp>
      <p:sp>
        <p:nvSpPr>
          <p:cNvPr id="61" name="AutoShape 38"/>
          <p:cNvSpPr>
            <a:spLocks noChangeArrowheads="1"/>
          </p:cNvSpPr>
          <p:nvPr/>
        </p:nvSpPr>
        <p:spPr bwMode="auto">
          <a:xfrm>
            <a:off x="1102413" y="4198544"/>
            <a:ext cx="2097987" cy="597058"/>
          </a:xfrm>
          <a:prstGeom prst="wedgeRoundRectCallout">
            <a:avLst>
              <a:gd name="adj1" fmla="val -52945"/>
              <a:gd name="adj2" fmla="val 95143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Sure 2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4=8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789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 autoUpdateAnimBg="0"/>
      <p:bldP spid="61" grpId="0" animBg="1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/>
        </p:nvSpPr>
        <p:spPr bwMode="auto">
          <a:xfrm>
            <a:off x="6652857" y="1703927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Arial" charset="0"/>
            </a:endParaRPr>
          </a:p>
        </p:txBody>
      </p:sp>
      <p:pic>
        <p:nvPicPr>
          <p:cNvPr id="102405" name="Picture 8" descr="poo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599743"/>
            <a:ext cx="1326794" cy="2176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9" name="Group 21"/>
          <p:cNvGrpSpPr>
            <a:grpSpLocks/>
          </p:cNvGrpSpPr>
          <p:nvPr/>
        </p:nvGrpSpPr>
        <p:grpSpPr bwMode="auto">
          <a:xfrm flipH="1">
            <a:off x="7897018" y="3824492"/>
            <a:ext cx="1347788" cy="2341562"/>
            <a:chOff x="4560" y="1645"/>
            <a:chExt cx="849" cy="1475"/>
          </a:xfrm>
        </p:grpSpPr>
        <p:grpSp>
          <p:nvGrpSpPr>
            <p:cNvPr id="1024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4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24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24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0" name="Group 16"/>
          <p:cNvGrpSpPr>
            <a:grpSpLocks/>
          </p:cNvGrpSpPr>
          <p:nvPr/>
        </p:nvGrpSpPr>
        <p:grpSpPr bwMode="auto">
          <a:xfrm flipH="1">
            <a:off x="55562" y="2859087"/>
            <a:ext cx="706438" cy="1484313"/>
            <a:chOff x="5760" y="720"/>
            <a:chExt cx="1021" cy="2477"/>
          </a:xfrm>
        </p:grpSpPr>
        <p:grpSp>
          <p:nvGrpSpPr>
            <p:cNvPr id="10243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243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3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243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1" name="Group 5"/>
          <p:cNvGrpSpPr>
            <a:grpSpLocks/>
          </p:cNvGrpSpPr>
          <p:nvPr/>
        </p:nvGrpSpPr>
        <p:grpSpPr bwMode="auto">
          <a:xfrm>
            <a:off x="152400" y="4572000"/>
            <a:ext cx="1447800" cy="2133600"/>
            <a:chOff x="2013" y="2206"/>
            <a:chExt cx="679" cy="1010"/>
          </a:xfrm>
        </p:grpSpPr>
        <p:sp>
          <p:nvSpPr>
            <p:cNvPr id="10241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241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241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56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Arial" charset="0"/>
              </a:rPr>
              <a:t>Table Look Up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6584594" y="560927"/>
          <a:ext cx="2093914" cy="30025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6957">
                  <a:extLst>
                    <a:ext uri="{9D8B030D-6E8A-4147-A177-3AD203B41FA5}">
                      <a16:colId xmlns:a16="http://schemas.microsoft.com/office/drawing/2014/main" val="670828785"/>
                    </a:ext>
                  </a:extLst>
                </a:gridCol>
                <a:gridCol w="1046957">
                  <a:extLst>
                    <a:ext uri="{9D8B030D-6E8A-4147-A177-3AD203B41FA5}">
                      <a16:colId xmlns:a16="http://schemas.microsoft.com/office/drawing/2014/main" val="3951600686"/>
                    </a:ext>
                  </a:extLst>
                </a:gridCol>
              </a:tblGrid>
              <a:tr h="442261"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Input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Output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673737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8303586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5364494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1578720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50582692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8175023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8829755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2,4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3518579"/>
                  </a:ext>
                </a:extLst>
              </a:tr>
            </a:tbl>
          </a:graphicData>
        </a:graphic>
      </p:graphicFrame>
      <p:sp>
        <p:nvSpPr>
          <p:cNvPr id="61" name="AutoShape 38"/>
          <p:cNvSpPr>
            <a:spLocks noChangeArrowheads="1"/>
          </p:cNvSpPr>
          <p:nvPr/>
        </p:nvSpPr>
        <p:spPr bwMode="auto">
          <a:xfrm>
            <a:off x="1102413" y="3505200"/>
            <a:ext cx="1020042" cy="597058"/>
          </a:xfrm>
          <a:prstGeom prst="wedgeRoundRectCallout">
            <a:avLst>
              <a:gd name="adj1" fmla="val -52945"/>
              <a:gd name="adj2" fmla="val 95143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Sure.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5" name="AutoShape 38"/>
          <p:cNvSpPr>
            <a:spLocks noChangeArrowheads="1"/>
          </p:cNvSpPr>
          <p:nvPr/>
        </p:nvSpPr>
        <p:spPr bwMode="auto">
          <a:xfrm>
            <a:off x="1008297" y="2284530"/>
            <a:ext cx="3868504" cy="1022350"/>
          </a:xfrm>
          <a:prstGeom prst="wedgeRoundRectCallout">
            <a:avLst>
              <a:gd name="adj1" fmla="val -49461"/>
              <a:gd name="adj2" fmla="val 70543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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k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,   Table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, 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x,y</a:t>
            </a:r>
            <a:r>
              <a:rPr kumimoji="0" lang="en-CA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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k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  <a:b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multiplies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xy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7" name="AutoShape 38"/>
          <p:cNvSpPr>
            <a:spLocks noChangeArrowheads="1"/>
          </p:cNvSpPr>
          <p:nvPr/>
        </p:nvSpPr>
        <p:spPr bwMode="auto">
          <a:xfrm>
            <a:off x="990600" y="4374539"/>
            <a:ext cx="7090707" cy="597058"/>
          </a:xfrm>
          <a:prstGeom prst="wedgeRoundRectCallout">
            <a:avLst>
              <a:gd name="adj1" fmla="val -52945"/>
              <a:gd name="adj2" fmla="val 95143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give you the multiplication table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size 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k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2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8" name="AutoShape 38"/>
          <p:cNvSpPr>
            <a:spLocks noChangeArrowheads="1"/>
          </p:cNvSpPr>
          <p:nvPr/>
        </p:nvSpPr>
        <p:spPr bwMode="auto">
          <a:xfrm>
            <a:off x="2281611" y="3523368"/>
            <a:ext cx="3509589" cy="592188"/>
          </a:xfrm>
          <a:prstGeom prst="wedgeRoundRectCallout">
            <a:avLst>
              <a:gd name="adj1" fmla="val 58473"/>
              <a:gd name="adj2" fmla="val 4587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give you a value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k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2" name="AutoShape 38"/>
          <p:cNvSpPr>
            <a:spLocks noChangeArrowheads="1"/>
          </p:cNvSpPr>
          <p:nvPr/>
        </p:nvSpPr>
        <p:spPr bwMode="auto">
          <a:xfrm>
            <a:off x="1828801" y="5199012"/>
            <a:ext cx="2895600" cy="592188"/>
          </a:xfrm>
          <a:prstGeom prst="wedgeRoundRectCallout">
            <a:avLst>
              <a:gd name="adj1" fmla="val 66420"/>
              <a:gd name="adj2" fmla="val -267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 give you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x,y</a:t>
            </a:r>
            <a:r>
              <a:rPr kumimoji="0" lang="en-CA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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k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3" name="AutoShape 38"/>
          <p:cNvSpPr>
            <a:spLocks noChangeArrowheads="1"/>
          </p:cNvSpPr>
          <p:nvPr/>
        </p:nvSpPr>
        <p:spPr bwMode="auto">
          <a:xfrm>
            <a:off x="2131405" y="5885493"/>
            <a:ext cx="3810000" cy="597058"/>
          </a:xfrm>
          <a:prstGeom prst="wedgeRoundRectCallout">
            <a:avLst>
              <a:gd name="adj1" fmla="val -56919"/>
              <a:gd name="adj2" fmla="val -40766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My table gives you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xy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0018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 autoUpdateAnimBg="0"/>
      <p:bldP spid="57" grpId="0" animBg="1" autoUpdateAnimBg="0"/>
      <p:bldP spid="58" grpId="0" animBg="1" autoUpdateAnimBg="0"/>
      <p:bldP spid="62" grpId="0" animBg="1" autoUpdateAnimBg="0"/>
      <p:bldP spid="63" grpId="0" animBg="1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/>
        </p:nvSpPr>
        <p:spPr bwMode="auto">
          <a:xfrm>
            <a:off x="6652857" y="1703927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Arial" charset="0"/>
            </a:endParaRPr>
          </a:p>
        </p:txBody>
      </p:sp>
      <p:pic>
        <p:nvPicPr>
          <p:cNvPr id="102405" name="Picture 8" descr="poo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599743"/>
            <a:ext cx="1326794" cy="2176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9" name="Group 21"/>
          <p:cNvGrpSpPr>
            <a:grpSpLocks/>
          </p:cNvGrpSpPr>
          <p:nvPr/>
        </p:nvGrpSpPr>
        <p:grpSpPr bwMode="auto">
          <a:xfrm flipH="1">
            <a:off x="7897018" y="3824492"/>
            <a:ext cx="1347788" cy="2341562"/>
            <a:chOff x="4560" y="1645"/>
            <a:chExt cx="849" cy="1475"/>
          </a:xfrm>
        </p:grpSpPr>
        <p:grpSp>
          <p:nvGrpSpPr>
            <p:cNvPr id="1024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4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24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24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0" name="Group 16"/>
          <p:cNvGrpSpPr>
            <a:grpSpLocks/>
          </p:cNvGrpSpPr>
          <p:nvPr/>
        </p:nvGrpSpPr>
        <p:grpSpPr bwMode="auto">
          <a:xfrm flipH="1">
            <a:off x="55562" y="2859087"/>
            <a:ext cx="706438" cy="1484313"/>
            <a:chOff x="5760" y="720"/>
            <a:chExt cx="1021" cy="2477"/>
          </a:xfrm>
        </p:grpSpPr>
        <p:grpSp>
          <p:nvGrpSpPr>
            <p:cNvPr id="10243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243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10243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243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3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102411" name="Group 5"/>
          <p:cNvGrpSpPr>
            <a:grpSpLocks/>
          </p:cNvGrpSpPr>
          <p:nvPr/>
        </p:nvGrpSpPr>
        <p:grpSpPr bwMode="auto">
          <a:xfrm>
            <a:off x="152400" y="4572000"/>
            <a:ext cx="1447800" cy="2133600"/>
            <a:chOff x="2013" y="2206"/>
            <a:chExt cx="679" cy="1010"/>
          </a:xfrm>
        </p:grpSpPr>
        <p:sp>
          <p:nvSpPr>
            <p:cNvPr id="10241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10241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241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1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0242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sp>
        <p:nvSpPr>
          <p:cNvPr id="56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Arial" charset="0"/>
              </a:rPr>
              <a:t>Table Look Up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6584594" y="560927"/>
          <a:ext cx="2093914" cy="30025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6957">
                  <a:extLst>
                    <a:ext uri="{9D8B030D-6E8A-4147-A177-3AD203B41FA5}">
                      <a16:colId xmlns:a16="http://schemas.microsoft.com/office/drawing/2014/main" val="670828785"/>
                    </a:ext>
                  </a:extLst>
                </a:gridCol>
                <a:gridCol w="1046957">
                  <a:extLst>
                    <a:ext uri="{9D8B030D-6E8A-4147-A177-3AD203B41FA5}">
                      <a16:colId xmlns:a16="http://schemas.microsoft.com/office/drawing/2014/main" val="3951600686"/>
                    </a:ext>
                  </a:extLst>
                </a:gridCol>
              </a:tblGrid>
              <a:tr h="442261"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Input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Output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673737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08303586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5364494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1578720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2,1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50582692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2,2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58175023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2,3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8829755"/>
                  </a:ext>
                </a:extLst>
              </a:tr>
              <a:tr h="3382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</a:t>
                      </a:r>
                      <a:r>
                        <a:rPr lang="en-CA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2,4</a:t>
                      </a:r>
                      <a:r>
                        <a:rPr lang="el-GR" altLang="en-US" sz="1800" kern="1200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</a:t>
                      </a:r>
                      <a:endParaRPr lang="en-CA" dirty="0">
                        <a:solidFill>
                          <a:schemeClr val="bg2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dirty="0">
                          <a:solidFill>
                            <a:schemeClr val="bg2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33518579"/>
                  </a:ext>
                </a:extLst>
              </a:tr>
            </a:tbl>
          </a:graphicData>
        </a:graphic>
      </p:graphicFrame>
      <p:sp>
        <p:nvSpPr>
          <p:cNvPr id="61" name="AutoShape 38"/>
          <p:cNvSpPr>
            <a:spLocks noChangeArrowheads="1"/>
          </p:cNvSpPr>
          <p:nvPr/>
        </p:nvSpPr>
        <p:spPr bwMode="auto">
          <a:xfrm>
            <a:off x="1295400" y="3422944"/>
            <a:ext cx="4231587" cy="597058"/>
          </a:xfrm>
          <a:prstGeom prst="wedgeRoundRectCallout">
            <a:avLst>
              <a:gd name="adj1" fmla="val -52945"/>
              <a:gd name="adj2" fmla="val 95143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Let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be an arbitrary table.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2" name="AutoShape 38"/>
          <p:cNvSpPr>
            <a:spLocks noChangeArrowheads="1"/>
          </p:cNvSpPr>
          <p:nvPr/>
        </p:nvSpPr>
        <p:spPr bwMode="auto">
          <a:xfrm>
            <a:off x="5008563" y="2807288"/>
            <a:ext cx="779361" cy="511848"/>
          </a:xfrm>
          <a:prstGeom prst="wedgeRoundRectCallout">
            <a:avLst>
              <a:gd name="adj1" fmla="val 72579"/>
              <a:gd name="adj2" fmla="val 3831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No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595811" y="4167822"/>
            <a:ext cx="4652589" cy="1470978"/>
          </a:xfrm>
          <a:prstGeom prst="wedgeRoundRectCallout">
            <a:avLst>
              <a:gd name="adj1" fmla="val 54677"/>
              <a:gd name="adj2" fmla="val 213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It better be finite in size.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i.e. can’t list an infinite number of answers.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C66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5" name="AutoShape 38"/>
          <p:cNvSpPr>
            <a:spLocks noChangeArrowheads="1"/>
          </p:cNvSpPr>
          <p:nvPr/>
        </p:nvSpPr>
        <p:spPr bwMode="auto">
          <a:xfrm>
            <a:off x="1595811" y="5751354"/>
            <a:ext cx="4828172" cy="1039423"/>
          </a:xfrm>
          <a:prstGeom prst="wedgeRoundRectCallout">
            <a:avLst>
              <a:gd name="adj1" fmla="val 60300"/>
              <a:gd name="adj2" fmla="val -4600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Let </a:t>
            </a:r>
            <a:r>
              <a:rPr kumimoji="0" lang="el-G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l-G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be a input that does not have an answer.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8" name="AutoShape 38"/>
          <p:cNvSpPr>
            <a:spLocks noChangeArrowheads="1"/>
          </p:cNvSpPr>
          <p:nvPr/>
        </p:nvSpPr>
        <p:spPr bwMode="auto">
          <a:xfrm>
            <a:off x="1008297" y="2286000"/>
            <a:ext cx="3868504" cy="1022350"/>
          </a:xfrm>
          <a:prstGeom prst="wedgeRoundRectCallout">
            <a:avLst>
              <a:gd name="adj1" fmla="val -49774"/>
              <a:gd name="adj2" fmla="val 71136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     Table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, 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x,y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  <a:r>
              <a:rPr kumimoji="0" lang="en-CA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M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multiplies </a:t>
            </a:r>
            <a:r>
              <a:rPr kumimoji="0" lang="en-CA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xy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.</a:t>
            </a: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243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 autoUpdateAnimBg="0"/>
      <p:bldP spid="52" grpId="0" animBg="1" autoUpdateAnimBg="0"/>
      <p:bldP spid="54" grpId="0" animBg="1" autoUpdateAnimBg="0"/>
      <p:bldP spid="55" grpId="0" animBg="1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Related 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280661"/>
            <a:ext cx="44832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Picture 2" descr="Image result for normal distributi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000" y="3948183"/>
            <a:ext cx="57600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Image result for random algorithm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99" y="1352549"/>
            <a:ext cx="2740965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</p:spTree>
    <p:extLst>
      <p:ext uri="{BB962C8B-B14F-4D97-AF65-F5344CB8AC3E}">
        <p14:creationId xmlns:p14="http://schemas.microsoft.com/office/powerpoint/2010/main" val="1272710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pic>
        <p:nvPicPr>
          <p:cNvPr id="31" name="Picture 5" descr="j011617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AutoShape 8"/>
          <p:cNvSpPr>
            <a:spLocks noChangeArrowheads="1"/>
          </p:cNvSpPr>
          <p:nvPr/>
        </p:nvSpPr>
        <p:spPr bwMode="auto">
          <a:xfrm>
            <a:off x="1295400" y="2061210"/>
            <a:ext cx="7543800" cy="2743200"/>
          </a:xfrm>
          <a:prstGeom prst="wedgeRectCallout">
            <a:avLst>
              <a:gd name="adj1" fmla="val -43829"/>
              <a:gd name="adj2" fmla="val 6143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there are n doors.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Half are promised to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specifies which doors are opened.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specifies which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adversary, knowing your algorithm,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you the worst case input.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5" name="Group 4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1" name="Group 10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" name="Rectangle 1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" name="Group 1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7" name="Rectangle 1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9" name="Group 18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1" name="Rectangle 2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3" name="Group 2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5" name="Rectangle 2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7" name="Group 26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2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29" name="Rectangle 2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3" name="Group 32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5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51" name="Rectangle 5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3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1" name="Group 40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4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7" name="Rectangle 4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43" name="Group 42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4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45" name="Rectangle 4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6930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347788" y="2093911"/>
            <a:ext cx="6196012" cy="606419"/>
          </a:xfrm>
          <a:prstGeom prst="wedgeRoundRectCallout">
            <a:avLst>
              <a:gd name="adj1" fmla="val 61194"/>
              <a:gd name="adj2" fmla="val 792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22860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1065213" y="990600"/>
            <a:ext cx="8993187" cy="1011236"/>
            <a:chOff x="1065213" y="990600"/>
            <a:chExt cx="8993187" cy="1011236"/>
          </a:xfrm>
        </p:grpSpPr>
        <p:grpSp>
          <p:nvGrpSpPr>
            <p:cNvPr id="2" name="Group 1"/>
            <p:cNvGrpSpPr/>
            <p:nvPr/>
          </p:nvGrpSpPr>
          <p:grpSpPr>
            <a:xfrm>
              <a:off x="1066800" y="1447800"/>
              <a:ext cx="3166215" cy="554036"/>
              <a:chOff x="1066800" y="1335089"/>
              <a:chExt cx="3166215" cy="554036"/>
            </a:xfrm>
          </p:grpSpPr>
          <p:sp>
            <p:nvSpPr>
              <p:cNvPr id="327692" name="Rectangle 2"/>
              <p:cNvSpPr>
                <a:spLocks noChangeArrowheads="1"/>
              </p:cNvSpPr>
              <p:nvPr/>
            </p:nvSpPr>
            <p:spPr bwMode="auto">
              <a:xfrm>
                <a:off x="2547938" y="1335090"/>
                <a:ext cx="1685077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(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)=P(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327693" name="Rectangle 2"/>
              <p:cNvSpPr>
                <a:spLocks noChangeArrowheads="1"/>
              </p:cNvSpPr>
              <p:nvPr/>
            </p:nvSpPr>
            <p:spPr bwMode="auto">
              <a:xfrm>
                <a:off x="1811338" y="1335089"/>
                <a:ext cx="682625" cy="5540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</a:p>
            </p:txBody>
          </p:sp>
          <p:sp>
            <p:nvSpPr>
              <p:cNvPr id="327694" name="Rectangle 2"/>
              <p:cNvSpPr>
                <a:spLocks noChangeArrowheads="1"/>
              </p:cNvSpPr>
              <p:nvPr/>
            </p:nvSpPr>
            <p:spPr bwMode="auto">
              <a:xfrm>
                <a:off x="1066800" y="1335089"/>
                <a:ext cx="728084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</a:t>
                </a:r>
                <a:r>
                  <a:rPr kumimoji="0" lang="en-US" altLang="en-US" sz="3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,</a:t>
                </a:r>
              </a:p>
            </p:txBody>
          </p:sp>
        </p:grpSp>
        <p:sp>
          <p:nvSpPr>
            <p:cNvPr id="94" name="Rectangle 44"/>
            <p:cNvSpPr>
              <a:spLocks noChangeArrowheads="1"/>
            </p:cNvSpPr>
            <p:nvPr/>
          </p:nvSpPr>
          <p:spPr bwMode="auto">
            <a:xfrm>
              <a:off x="1065213" y="990600"/>
              <a:ext cx="8993187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Problem </a:t>
              </a: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is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 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2F2F2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if </a:t>
              </a:r>
            </a:p>
          </p:txBody>
        </p:sp>
        <p:sp>
          <p:nvSpPr>
            <p:cNvPr id="3" name="Rectangle 2"/>
            <p:cNvSpPr/>
            <p:nvPr/>
          </p:nvSpPr>
          <p:spPr>
            <a:xfrm>
              <a:off x="4203526" y="1396652"/>
              <a:ext cx="2888804" cy="5539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&amp;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Time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 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Times New Roman"/>
                </a:rPr>
                <a:t>≤ T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</a:t>
              </a:r>
            </a:p>
          </p:txBody>
        </p:sp>
      </p:grp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7305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5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7" name="Group 15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58" name="Group 15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7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3" name="Group 17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9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91" name="Rectangle 19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5" name="Group 17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9" name="Rectangle 18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7" name="Group 17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7" name="Rectangle 18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7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79" name="Group 17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5" name="Rectangle 18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8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81" name="Group 18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8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83" name="Rectangle 18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9" name="Group 15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7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71" name="Rectangle 17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6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63" name="Group 16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9" name="Rectangle 16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65" name="Group 16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7" name="Rectangle 16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82" name="AutoShape 40">
            <a:extLst>
              <a:ext uri="{FF2B5EF4-FFF2-40B4-BE49-F238E27FC236}">
                <a16:creationId xmlns:a16="http://schemas.microsoft.com/office/drawing/2014/main" id="{2B709D31-79AC-46DF-A94B-FB2524BB6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38149"/>
            <a:ext cx="6781800" cy="1505251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which doors you choose.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puts no prizes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behind the first n/2 doors you look in.</a:t>
            </a:r>
          </a:p>
        </p:txBody>
      </p:sp>
      <p:sp>
        <p:nvSpPr>
          <p:cNvPr id="83" name="AutoShape 39">
            <a:extLst>
              <a:ext uri="{FF2B5EF4-FFF2-40B4-BE49-F238E27FC236}">
                <a16:creationId xmlns:a16="http://schemas.microsoft.com/office/drawing/2014/main" id="{A0603AE8-4E0E-4CE1-AADC-D1C48B9D5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0031" y="4419600"/>
            <a:ext cx="2108769" cy="533400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dear.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09AE7BE7-1AC1-4B25-A300-232E73AA829D}"/>
              </a:ext>
            </a:extLst>
          </p:cNvPr>
          <p:cNvSpPr/>
          <p:nvPr/>
        </p:nvSpPr>
        <p:spPr>
          <a:xfrm>
            <a:off x="6645100" y="1384012"/>
            <a:ext cx="14334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</a:t>
            </a:r>
            <a:r>
              <a:rPr kumimoji="0" lang="en-US" altLang="en-US" sz="32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n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/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 +1</a:t>
            </a:r>
            <a:endParaRPr kumimoji="0" lang="en-CA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A3003EDB-215F-4860-AA3E-A66B0F7F418C}"/>
              </a:ext>
            </a:extLst>
          </p:cNvPr>
          <p:cNvSpPr/>
          <p:nvPr/>
        </p:nvSpPr>
        <p:spPr>
          <a:xfrm>
            <a:off x="1032492" y="1475096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F18AE192-707B-4055-B92D-24A53601DF8C}"/>
              </a:ext>
            </a:extLst>
          </p:cNvPr>
          <p:cNvSpPr/>
          <p:nvPr/>
        </p:nvSpPr>
        <p:spPr>
          <a:xfrm>
            <a:off x="1776698" y="1461448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D92C2367-7917-493C-8301-D58BAA751A05}"/>
              </a:ext>
            </a:extLst>
          </p:cNvPr>
          <p:cNvSpPr/>
          <p:nvPr/>
        </p:nvSpPr>
        <p:spPr>
          <a:xfrm>
            <a:off x="4495799" y="1447800"/>
            <a:ext cx="4213643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344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  <p:bldP spid="82" grpId="0" animBg="1"/>
      <p:bldP spid="83" grpId="0" animBg="1"/>
      <p:bldP spid="84" grpId="0"/>
      <p:bldP spid="85" grpId="0" animBg="1"/>
      <p:bldP spid="85" grpId="1" animBg="1"/>
      <p:bldP spid="86" grpId="0" animBg="1"/>
      <p:bldP spid="86" grpId="1" animBg="1"/>
      <p:bldP spid="8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50320" y="3124200"/>
            <a:ext cx="8195726" cy="672771"/>
          </a:xfrm>
          <a:prstGeom prst="wedgeRoundRectCallout">
            <a:avLst>
              <a:gd name="adj1" fmla="val 49643"/>
              <a:gd name="adj2" fmla="val -8151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specifies to pivot with the middle item.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3530031" y="5105400"/>
            <a:ext cx="2108769" cy="533400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dear.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808355" y="3904950"/>
            <a:ext cx="8183245" cy="1078238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this.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puts the smallest element in the middle.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66800" y="1447800"/>
            <a:ext cx="3166215" cy="554036"/>
            <a:chOff x="1066800" y="1335089"/>
            <a:chExt cx="3166215" cy="554036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90"/>
              <a:ext cx="168507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9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9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sp>
        <p:nvSpPr>
          <p:cNvPr id="94" name="Rectangle 44"/>
          <p:cNvSpPr>
            <a:spLocks noChangeArrowheads="1"/>
          </p:cNvSpPr>
          <p:nvPr/>
        </p:nvSpPr>
        <p:spPr bwMode="auto">
          <a:xfrm>
            <a:off x="1065213" y="99060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22860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/>
          <p:cNvSpPr/>
          <p:nvPr/>
        </p:nvSpPr>
        <p:spPr>
          <a:xfrm>
            <a:off x="4203526" y="1396652"/>
            <a:ext cx="2888804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≤ T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</p:txBody>
      </p: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7305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80" name="AutoShape 40"/>
          <p:cNvSpPr>
            <a:spLocks noChangeArrowheads="1"/>
          </p:cNvSpPr>
          <p:nvPr/>
        </p:nvSpPr>
        <p:spPr bwMode="auto">
          <a:xfrm>
            <a:off x="1828800" y="1981199"/>
            <a:ext cx="5729945" cy="1065211"/>
          </a:xfrm>
          <a:prstGeom prst="wedgeRoundRectCallout">
            <a:avLst>
              <a:gd name="adj1" fmla="val -55533"/>
              <a:gd name="adj2" fmla="val 332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No. Actually, I am quite mean.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really do give a worst case input.</a:t>
            </a:r>
          </a:p>
        </p:txBody>
      </p:sp>
      <p:pic>
        <p:nvPicPr>
          <p:cNvPr id="81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6781800" y="1384012"/>
            <a:ext cx="8034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=n</a:t>
            </a:r>
            <a:r>
              <a:rPr kumimoji="0" lang="en-US" altLang="en-US" sz="32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endParaRPr kumimoji="0" lang="en-CA" sz="3200" b="0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7" name="AutoShape 38"/>
          <p:cNvSpPr>
            <a:spLocks noChangeArrowheads="1"/>
          </p:cNvSpPr>
          <p:nvPr/>
        </p:nvSpPr>
        <p:spPr bwMode="auto">
          <a:xfrm>
            <a:off x="5105400" y="533400"/>
            <a:ext cx="3897880" cy="584159"/>
          </a:xfrm>
          <a:prstGeom prst="wedgeRoundRectCallout">
            <a:avLst>
              <a:gd name="adj1" fmla="val 41711"/>
              <a:gd name="adj2" fmla="val 14371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Remember Quick Sort</a:t>
            </a:r>
          </a:p>
        </p:txBody>
      </p:sp>
    </p:spTree>
    <p:extLst>
      <p:ext uri="{BB962C8B-B14F-4D97-AF65-F5344CB8AC3E}">
        <p14:creationId xmlns:p14="http://schemas.microsoft.com/office/powerpoint/2010/main" val="2847207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  <p:bldP spid="989223" grpId="0" animBg="1"/>
      <p:bldP spid="989224" grpId="0" animBg="1"/>
      <p:bldP spid="80" grpId="0" animBg="1"/>
      <p:bldP spid="4" grpId="0"/>
      <p:bldP spid="15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49299" y="1905000"/>
            <a:ext cx="7508933" cy="2541583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algorithm is to open random doors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hoping to find a prize.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that this makes all doors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symmetrically the same.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7" name="Oval 96">
            <a:extLst>
              <a:ext uri="{FF2B5EF4-FFF2-40B4-BE49-F238E27FC236}">
                <a16:creationId xmlns:a16="http://schemas.microsoft.com/office/drawing/2014/main" id="{9F6A543A-6C01-4F92-8805-38E37365ECB9}"/>
              </a:ext>
            </a:extLst>
          </p:cNvPr>
          <p:cNvSpPr/>
          <p:nvPr/>
        </p:nvSpPr>
        <p:spPr>
          <a:xfrm>
            <a:off x="514064" y="1398896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" name="Rectangle 2">
            <a:extLst>
              <a:ext uri="{FF2B5EF4-FFF2-40B4-BE49-F238E27FC236}">
                <a16:creationId xmlns:a16="http://schemas.microsoft.com/office/drawing/2014/main" id="{837D9C6F-84D5-48F0-947A-E0CA7BD1E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103" name="Rectangle 2">
            <a:extLst>
              <a:ext uri="{FF2B5EF4-FFF2-40B4-BE49-F238E27FC236}">
                <a16:creationId xmlns:a16="http://schemas.microsoft.com/office/drawing/2014/main" id="{464C20F1-1DD8-4B40-BE68-1A7EC5422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</p:spTree>
    <p:extLst>
      <p:ext uri="{BB962C8B-B14F-4D97-AF65-F5344CB8AC3E}">
        <p14:creationId xmlns:p14="http://schemas.microsoft.com/office/powerpoint/2010/main" val="3103591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327688" grpId="0"/>
      <p:bldP spid="97" grpId="0" animBg="1"/>
      <p:bldP spid="102" grpId="0"/>
      <p:bldP spid="10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0C06A8B1-D90D-433E-98E0-339D65DCB05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Applications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3BAA7351-FBA5-4694-85ED-88780E9C79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50055" y="3888037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AutoShape 8">
            <a:extLst>
              <a:ext uri="{FF2B5EF4-FFF2-40B4-BE49-F238E27FC236}">
                <a16:creationId xmlns:a16="http://schemas.microsoft.com/office/drawing/2014/main" id="{2E3F9FB1-9E99-46BC-91D3-2EA1068BF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233" y="3505200"/>
            <a:ext cx="5322767" cy="3072651"/>
          </a:xfrm>
          <a:prstGeom prst="wedgeRectCallout">
            <a:avLst>
              <a:gd name="adj1" fmla="val -55030"/>
              <a:gd name="adj2" fmla="val -25516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One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 point of formal proofs is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Arial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to prove theorems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with as few assumptions as possible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      about the nature of the objects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      we are talking about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so that we can find a wide range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of strange new objects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Arial" charset="0"/>
              </a:rPr>
              <a:t>for which the same theorems are true.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Arial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91EE394-4235-47CC-8814-50B9F00D37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62000"/>
            <a:ext cx="9166591" cy="25145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2377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75839" y="2667000"/>
            <a:ext cx="8834251" cy="1887383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 which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Though if we open doors randomly then it does not matter.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FEFD9983-77A9-466B-84B3-972E67BF3D22}"/>
              </a:ext>
            </a:extLst>
          </p:cNvPr>
          <p:cNvSpPr/>
          <p:nvPr/>
        </p:nvSpPr>
        <p:spPr>
          <a:xfrm>
            <a:off x="1285566" y="1385248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" name="AutoShape 38">
            <a:extLst>
              <a:ext uri="{FF2B5EF4-FFF2-40B4-BE49-F238E27FC236}">
                <a16:creationId xmlns:a16="http://schemas.microsoft.com/office/drawing/2014/main" id="{E3174A8D-AAED-4A26-81E3-C066CB0FC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440" y="200770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</p:spTree>
    <p:extLst>
      <p:ext uri="{BB962C8B-B14F-4D97-AF65-F5344CB8AC3E}">
        <p14:creationId xmlns:p14="http://schemas.microsoft.com/office/powerpoint/2010/main" val="4028372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4" grpId="0" animBg="1" autoUpdateAnimBg="0"/>
      <p:bldP spid="9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AutoShape 8"/>
          <p:cNvSpPr>
            <a:spLocks noChangeArrowheads="1"/>
          </p:cNvSpPr>
          <p:nvPr/>
        </p:nvSpPr>
        <p:spPr bwMode="auto">
          <a:xfrm>
            <a:off x="575267" y="3801897"/>
            <a:ext cx="8169346" cy="976643"/>
          </a:xfrm>
          <a:prstGeom prst="wedgeRectCallout">
            <a:avLst>
              <a:gd name="adj1" fmla="val -29213"/>
              <a:gd name="adj2" fmla="val 57258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independent of the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They determine which doors the algorithm opens.</a:t>
            </a:r>
          </a:p>
        </p:txBody>
      </p:sp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0" name="Oval 99">
            <a:extLst>
              <a:ext uri="{FF2B5EF4-FFF2-40B4-BE49-F238E27FC236}">
                <a16:creationId xmlns:a16="http://schemas.microsoft.com/office/drawing/2014/main" id="{FA6BA410-5909-4157-BA06-E75379E4D72E}"/>
              </a:ext>
            </a:extLst>
          </p:cNvPr>
          <p:cNvSpPr/>
          <p:nvPr/>
        </p:nvSpPr>
        <p:spPr>
          <a:xfrm>
            <a:off x="3524026" y="1344304"/>
            <a:ext cx="2106822" cy="62668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7BEE1536-33BE-45FE-B912-FF0AF754D56C}"/>
              </a:ext>
            </a:extLst>
          </p:cNvPr>
          <p:cNvSpPr/>
          <p:nvPr/>
        </p:nvSpPr>
        <p:spPr>
          <a:xfrm>
            <a:off x="2628546" y="1371600"/>
            <a:ext cx="778846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" name="AutoShape 38">
            <a:extLst>
              <a:ext uri="{FF2B5EF4-FFF2-40B4-BE49-F238E27FC236}">
                <a16:creationId xmlns:a16="http://schemas.microsoft.com/office/drawing/2014/main" id="{E3174A8D-AAED-4A26-81E3-C066CB0FC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440" y="200770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97" name="AutoShape 40">
            <a:extLst>
              <a:ext uri="{FF2B5EF4-FFF2-40B4-BE49-F238E27FC236}">
                <a16:creationId xmlns:a16="http://schemas.microsoft.com/office/drawing/2014/main" id="{4154E245-D013-4828-9AF4-4AD599B2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49" y="2714678"/>
            <a:ext cx="8670207" cy="956174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5" name="AutoShape 8">
            <a:extLst>
              <a:ext uri="{FF2B5EF4-FFF2-40B4-BE49-F238E27FC236}">
                <a16:creationId xmlns:a16="http://schemas.microsoft.com/office/drawing/2014/main" id="{5460B1E5-E5B9-4B27-8580-1AEB1F446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876800"/>
            <a:ext cx="5090933" cy="922377"/>
          </a:xfrm>
          <a:prstGeom prst="wedgeRectCallout">
            <a:avLst>
              <a:gd name="adj1" fmla="val -62689"/>
              <a:gd name="adj2" fmla="val 278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are worst case coin flips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 worst case inputs.</a:t>
            </a:r>
          </a:p>
        </p:txBody>
      </p:sp>
    </p:spTree>
    <p:extLst>
      <p:ext uri="{BB962C8B-B14F-4D97-AF65-F5344CB8AC3E}">
        <p14:creationId xmlns:p14="http://schemas.microsoft.com/office/powerpoint/2010/main" val="3307112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100" grpId="0" animBg="1"/>
      <p:bldP spid="101" grpId="0" animBg="1"/>
      <p:bldP spid="101" grpId="1" animBg="1"/>
      <p:bldP spid="10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Rectangle 2"/>
          <p:cNvSpPr>
            <a:spLocks noChangeArrowheads="1"/>
          </p:cNvSpPr>
          <p:nvPr/>
        </p:nvSpPr>
        <p:spPr bwMode="auto">
          <a:xfrm>
            <a:off x="2891758" y="1347906"/>
            <a:ext cx="50045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0" name="Oval 99">
            <a:extLst>
              <a:ext uri="{FF2B5EF4-FFF2-40B4-BE49-F238E27FC236}">
                <a16:creationId xmlns:a16="http://schemas.microsoft.com/office/drawing/2014/main" id="{FA6BA410-5909-4157-BA06-E75379E4D72E}"/>
              </a:ext>
            </a:extLst>
          </p:cNvPr>
          <p:cNvSpPr/>
          <p:nvPr/>
        </p:nvSpPr>
        <p:spPr>
          <a:xfrm>
            <a:off x="3524026" y="1344304"/>
            <a:ext cx="2106822" cy="626682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8" name="AutoShape 38">
            <a:extLst>
              <a:ext uri="{FF2B5EF4-FFF2-40B4-BE49-F238E27FC236}">
                <a16:creationId xmlns:a16="http://schemas.microsoft.com/office/drawing/2014/main" id="{A34CB5F0-3FB2-48A4-B365-0AE92A9EE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93" y="3974834"/>
            <a:ext cx="8315529" cy="2768866"/>
          </a:xfrm>
          <a:prstGeom prst="wedgeRoundRectCallout">
            <a:avLst>
              <a:gd name="adj1" fmla="val 43559"/>
              <a:gd name="adj2" fmla="val -6336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I open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doors.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probability of finding no prize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probability of finding a prize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1-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8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" name="Rectangle 2">
            <a:extLst>
              <a:ext uri="{FF2B5EF4-FFF2-40B4-BE49-F238E27FC236}">
                <a16:creationId xmlns:a16="http://schemas.microsoft.com/office/drawing/2014/main" id="{4D96E4A8-6CD2-473C-A2C8-7D19E85CC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685" y="1834134"/>
            <a:ext cx="2661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≤ T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</p:txBody>
      </p:sp>
      <p:sp>
        <p:nvSpPr>
          <p:cNvPr id="105" name="Rectangle 2">
            <a:extLst>
              <a:ext uri="{FF2B5EF4-FFF2-40B4-BE49-F238E27FC236}">
                <a16:creationId xmlns:a16="http://schemas.microsoft.com/office/drawing/2014/main" id="{99AE6FC8-9AAE-4EC2-A60C-BB340EF87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7739" y="1361422"/>
            <a:ext cx="82266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6" name="Rectangle 2">
            <a:extLst>
              <a:ext uri="{FF2B5EF4-FFF2-40B4-BE49-F238E27FC236}">
                <a16:creationId xmlns:a16="http://schemas.microsoft.com/office/drawing/2014/main" id="{B2D837B1-5CE4-4FFD-96A3-FB9412B52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4339" y="1378744"/>
            <a:ext cx="14368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≥</a:t>
            </a:r>
            <a: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1-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3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</a:t>
            </a:r>
            <a:r>
              <a:rPr kumimoji="0" lang="en-US" altLang="en-US" sz="3000" b="0" i="1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7" name="AutoShape 38">
            <a:extLst>
              <a:ext uri="{FF2B5EF4-FFF2-40B4-BE49-F238E27FC236}">
                <a16:creationId xmlns:a16="http://schemas.microsoft.com/office/drawing/2014/main" id="{05D195FE-1791-4C88-8A85-10733E460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579" y="2419915"/>
            <a:ext cx="8664777" cy="1466285"/>
          </a:xfrm>
          <a:prstGeom prst="wedgeRoundRectCallout">
            <a:avLst>
              <a:gd name="adj1" fmla="val 50537"/>
              <a:gd name="adj2" fmla="val -4871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Half the doors have prizes.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random door, the probability of finding a prize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½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DE65C8F-5F76-4538-B073-90C59C014CAC}"/>
              </a:ext>
            </a:extLst>
          </p:cNvPr>
          <p:cNvSpPr/>
          <p:nvPr/>
        </p:nvSpPr>
        <p:spPr>
          <a:xfrm>
            <a:off x="2286000" y="5358240"/>
            <a:ext cx="18437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-10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thousand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DF15CDB3-2733-4AA4-894E-3F3A8FBC2238}"/>
              </a:ext>
            </a:extLst>
          </p:cNvPr>
          <p:cNvSpPr/>
          <p:nvPr/>
        </p:nvSpPr>
        <p:spPr>
          <a:xfrm>
            <a:off x="4279992" y="5359400"/>
            <a:ext cx="16930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-20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million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81400E9F-D7A3-4028-AA02-6312EBEA4732}"/>
              </a:ext>
            </a:extLst>
          </p:cNvPr>
          <p:cNvSpPr/>
          <p:nvPr/>
        </p:nvSpPr>
        <p:spPr>
          <a:xfrm>
            <a:off x="6289416" y="5359400"/>
            <a:ext cx="16353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2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-30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≈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/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billion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94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  <p:bldP spid="98" grpId="0" animBg="1"/>
      <p:bldP spid="102" grpId="0"/>
      <p:bldP spid="105" grpId="0"/>
      <p:bldP spid="106" grpId="0"/>
      <p:bldP spid="107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13406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8689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6233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21788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5055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13314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pic>
        <p:nvPicPr>
          <p:cNvPr id="122" name="Picture 5" descr="j011617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7" name="Group 126"/>
          <p:cNvGrpSpPr/>
          <p:nvPr/>
        </p:nvGrpSpPr>
        <p:grpSpPr>
          <a:xfrm>
            <a:off x="-228600" y="533400"/>
            <a:ext cx="9621044" cy="533400"/>
            <a:chOff x="-228600" y="533400"/>
            <a:chExt cx="9621044" cy="533400"/>
          </a:xfrm>
        </p:grpSpPr>
        <p:grpSp>
          <p:nvGrpSpPr>
            <p:cNvPr id="128" name="Group 127"/>
            <p:cNvGrpSpPr/>
            <p:nvPr/>
          </p:nvGrpSpPr>
          <p:grpSpPr>
            <a:xfrm>
              <a:off x="-228600" y="533400"/>
              <a:ext cx="6010275" cy="533400"/>
              <a:chOff x="619125" y="838200"/>
              <a:chExt cx="7762875" cy="1085850"/>
            </a:xfrm>
          </p:grpSpPr>
          <p:pic>
            <p:nvPicPr>
              <p:cNvPr id="14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75057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3" name="Group 142"/>
              <p:cNvGrpSpPr/>
              <p:nvPr/>
            </p:nvGrpSpPr>
            <p:grpSpPr>
              <a:xfrm>
                <a:off x="68865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6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61" name="Rectangle 16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59055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5" name="Group 144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9" name="Rectangle 15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6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7" name="Group 146"/>
              <p:cNvGrpSpPr/>
              <p:nvPr/>
            </p:nvGrpSpPr>
            <p:grpSpPr>
              <a:xfrm>
                <a:off x="5329238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7" name="Rectangle 15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48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49" name="Group 148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4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5" name="Rectangle 154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50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51" name="Group 150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52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3" name="Rectangle 152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9" name="Group 128"/>
            <p:cNvGrpSpPr/>
            <p:nvPr/>
          </p:nvGrpSpPr>
          <p:grpSpPr>
            <a:xfrm>
              <a:off x="5867400" y="533400"/>
              <a:ext cx="3525044" cy="533400"/>
              <a:chOff x="619125" y="838200"/>
              <a:chExt cx="4552950" cy="1085850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46386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40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1" name="Rectangle 140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1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36576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2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2705100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3" name="Group 132"/>
              <p:cNvGrpSpPr/>
              <p:nvPr/>
            </p:nvGrpSpPr>
            <p:grpSpPr>
              <a:xfrm>
                <a:off x="2085975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8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" name="Rectangle 138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34" name="Picture 2" descr="https://upload.wikimedia.org/wikipedia/commons/thumb/3/3f/Monty_open_door.svg/220px-Monty_open_door.svg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8182" b="6558"/>
              <a:stretch/>
            </p:blipFill>
            <p:spPr bwMode="auto">
              <a:xfrm>
                <a:off x="619125" y="838200"/>
                <a:ext cx="876300" cy="108585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5" name="Group 134"/>
              <p:cNvGrpSpPr/>
              <p:nvPr/>
            </p:nvGrpSpPr>
            <p:grpSpPr>
              <a:xfrm>
                <a:off x="1524000" y="862965"/>
                <a:ext cx="533400" cy="1036320"/>
                <a:chOff x="304800" y="944880"/>
                <a:chExt cx="533400" cy="1036320"/>
              </a:xfrm>
            </p:grpSpPr>
            <p:pic>
              <p:nvPicPr>
                <p:cNvPr id="136" name="Picture 2" descr="https://upload.wikimedia.org/wikipedia/commons/thumb/3/3f/Monty_open_door.svg/220px-Monty_open_door.svg.png"/>
                <p:cNvPicPr>
                  <a:picLocks noChangeAspect="1" noChangeArrowheads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74546" b="10819"/>
                <a:stretch/>
              </p:blipFill>
              <p:spPr bwMode="auto">
                <a:xfrm>
                  <a:off x="304800" y="944880"/>
                  <a:ext cx="533400" cy="1036320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7" name="Rectangle 136"/>
                <p:cNvSpPr/>
                <p:nvPr/>
              </p:nvSpPr>
              <p:spPr bwMode="auto">
                <a:xfrm>
                  <a:off x="457200" y="1095375"/>
                  <a:ext cx="152400" cy="152400"/>
                </a:xfrm>
                <a:prstGeom prst="rect">
                  <a:avLst/>
                </a:prstGeom>
                <a:solidFill>
                  <a:srgbClr val="9BD9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02" name="Rectangle 2">
            <a:extLst>
              <a:ext uri="{FF2B5EF4-FFF2-40B4-BE49-F238E27FC236}">
                <a16:creationId xmlns:a16="http://schemas.microsoft.com/office/drawing/2014/main" id="{4D96E4A8-6CD2-473C-A2C8-7D19E85CC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685" y="1834134"/>
            <a:ext cx="20514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</a:p>
        </p:txBody>
      </p:sp>
      <p:sp>
        <p:nvSpPr>
          <p:cNvPr id="97" name="AutoShape 38">
            <a:extLst>
              <a:ext uri="{FF2B5EF4-FFF2-40B4-BE49-F238E27FC236}">
                <a16:creationId xmlns:a16="http://schemas.microsoft.com/office/drawing/2014/main" id="{A5C94277-0534-4E14-86B6-F2CAE2AFD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93" y="2438400"/>
            <a:ext cx="8196151" cy="3067050"/>
          </a:xfrm>
          <a:prstGeom prst="wedgeRoundRectCallout">
            <a:avLst>
              <a:gd name="adj1" fmla="val 43559"/>
              <a:gd name="adj2" fmla="val -6336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I keep opening doors until I find a prize.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guaranteed to succeed.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expected number of doors I need to open is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(How many times do you expect to flip a coin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until you get a head?)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1" name="Rectangle 2">
            <a:extLst>
              <a:ext uri="{FF2B5EF4-FFF2-40B4-BE49-F238E27FC236}">
                <a16:creationId xmlns:a16="http://schemas.microsoft.com/office/drawing/2014/main" id="{3846BCB2-A2F9-4871-BDC6-C29A1B94E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1352550"/>
            <a:ext cx="7745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103" name="Rectangle 2">
            <a:extLst>
              <a:ext uri="{FF2B5EF4-FFF2-40B4-BE49-F238E27FC236}">
                <a16:creationId xmlns:a16="http://schemas.microsoft.com/office/drawing/2014/main" id="{DE20ACA1-F327-449F-8D06-5AA69BB92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4538" y="1834134"/>
            <a:ext cx="185178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Expected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8A9BE1F7-9E24-4A56-A78E-51B546CF98B5}"/>
              </a:ext>
            </a:extLst>
          </p:cNvPr>
          <p:cNvSpPr/>
          <p:nvPr/>
        </p:nvSpPr>
        <p:spPr>
          <a:xfrm>
            <a:off x="5562600" y="1810315"/>
            <a:ext cx="6671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=2</a:t>
            </a:r>
            <a:endParaRPr kumimoji="0" lang="en-CA" sz="3200" b="0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8327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101" grpId="0"/>
      <p:bldP spid="103" grpId="0"/>
      <p:bldP spid="10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714375" y="1676400"/>
            <a:ext cx="6572250" cy="5054600"/>
            <a:chOff x="714375" y="1676400"/>
            <a:chExt cx="6572250" cy="5054600"/>
          </a:xfrm>
        </p:grpSpPr>
        <p:grpSp>
          <p:nvGrpSpPr>
            <p:cNvPr id="187396" name="Group 61"/>
            <p:cNvGrpSpPr>
              <a:grpSpLocks/>
            </p:cNvGrpSpPr>
            <p:nvPr/>
          </p:nvGrpSpPr>
          <p:grpSpPr bwMode="auto">
            <a:xfrm>
              <a:off x="5334000" y="4267200"/>
              <a:ext cx="1952625" cy="2463800"/>
              <a:chOff x="3360" y="2688"/>
              <a:chExt cx="1230" cy="1552"/>
            </a:xfrm>
          </p:grpSpPr>
          <p:grpSp>
            <p:nvGrpSpPr>
              <p:cNvPr id="187401" name="Group 46"/>
              <p:cNvGrpSpPr>
                <a:grpSpLocks/>
              </p:cNvGrpSpPr>
              <p:nvPr/>
            </p:nvGrpSpPr>
            <p:grpSpPr bwMode="auto">
              <a:xfrm>
                <a:off x="3504" y="3504"/>
                <a:ext cx="1014" cy="736"/>
                <a:chOff x="3504" y="3504"/>
                <a:chExt cx="1014" cy="736"/>
              </a:xfrm>
            </p:grpSpPr>
            <p:sp>
              <p:nvSpPr>
                <p:cNvPr id="1051654" name="Oval 6"/>
                <p:cNvSpPr>
                  <a:spLocks noChangeArrowheads="1"/>
                </p:cNvSpPr>
                <p:nvPr/>
              </p:nvSpPr>
              <p:spPr bwMode="auto">
                <a:xfrm>
                  <a:off x="3504" y="3520"/>
                  <a:ext cx="1008" cy="720"/>
                </a:xfrm>
                <a:prstGeom prst="ellipse">
                  <a:avLst/>
                </a:prstGeom>
                <a:noFill/>
                <a:ln w="38100" cap="sq">
                  <a:solidFill>
                    <a:srgbClr val="FF00FF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 eaLnBrk="0" hangingPunct="0">
                    <a:spcBef>
                      <a:spcPct val="0"/>
                    </a:spcBef>
                    <a:defRPr/>
                  </a:pPr>
                  <a:endParaRPr lang="en-CA" sz="2800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87404" name="Text Box 32"/>
                <p:cNvSpPr txBox="1">
                  <a:spLocks noChangeArrowheads="1"/>
                </p:cNvSpPr>
                <p:nvPr/>
              </p:nvSpPr>
              <p:spPr bwMode="auto">
                <a:xfrm>
                  <a:off x="3512" y="3504"/>
                  <a:ext cx="1006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Comic Sans MS" pitchFamily="66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en-US" sz="2800" i="0">
                      <a:solidFill>
                        <a:srgbClr val="FF00FF"/>
                      </a:solidFill>
                      <a:latin typeface="Times New Roman" pitchFamily="18" charset="0"/>
                    </a:rPr>
                    <a:t>Known</a:t>
                  </a:r>
                </a:p>
              </p:txBody>
            </p:sp>
          </p:grpSp>
          <p:sp>
            <p:nvSpPr>
              <p:cNvPr id="187402" name="Text Box 55"/>
              <p:cNvSpPr txBox="1">
                <a:spLocks noChangeArrowheads="1"/>
              </p:cNvSpPr>
              <p:nvPr/>
            </p:nvSpPr>
            <p:spPr bwMode="auto">
              <a:xfrm>
                <a:off x="3360" y="2688"/>
                <a:ext cx="123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800" i="0">
                    <a:solidFill>
                      <a:srgbClr val="FF00FF"/>
                    </a:solidFill>
                    <a:latin typeface="Times New Roman" pitchFamily="18" charset="0"/>
                  </a:rPr>
                  <a:t>Unknown</a:t>
                </a:r>
              </a:p>
            </p:txBody>
          </p:sp>
        </p:grpSp>
        <p:grpSp>
          <p:nvGrpSpPr>
            <p:cNvPr id="187397" name="Group 13"/>
            <p:cNvGrpSpPr>
              <a:grpSpLocks/>
            </p:cNvGrpSpPr>
            <p:nvPr/>
          </p:nvGrpSpPr>
          <p:grpSpPr bwMode="auto">
            <a:xfrm>
              <a:off x="714375" y="1676400"/>
              <a:ext cx="2732088" cy="3902075"/>
              <a:chOff x="714375" y="1676400"/>
              <a:chExt cx="2732088" cy="3902075"/>
            </a:xfrm>
          </p:grpSpPr>
          <p:pic>
            <p:nvPicPr>
              <p:cNvPr id="187399" name="Picture 58" descr="Euclid_3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4375" y="1676400"/>
                <a:ext cx="2409825" cy="381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7400" name="Text Box 60"/>
              <p:cNvSpPr txBox="1">
                <a:spLocks noChangeArrowheads="1"/>
              </p:cNvSpPr>
              <p:nvPr/>
            </p:nvSpPr>
            <p:spPr bwMode="auto">
              <a:xfrm>
                <a:off x="1219200" y="5181600"/>
                <a:ext cx="2227263" cy="396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000" i="0">
                    <a:solidFill>
                      <a:srgbClr val="FFFFFF"/>
                    </a:solidFill>
                    <a:latin typeface="Times New Roman" pitchFamily="18" charset="0"/>
                  </a:rPr>
                  <a:t>Euclid (300 BC)</a:t>
                </a:r>
              </a:p>
            </p:txBody>
          </p:sp>
        </p:grpSp>
        <p:sp>
          <p:nvSpPr>
            <p:cNvPr id="187398" name="Text Box 62"/>
            <p:cNvSpPr txBox="1">
              <a:spLocks noChangeArrowheads="1"/>
            </p:cNvSpPr>
            <p:nvPr/>
          </p:nvSpPr>
          <p:spPr bwMode="auto">
            <a:xfrm>
              <a:off x="5791200" y="6096000"/>
              <a:ext cx="11938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 i="0">
                  <a:solidFill>
                    <a:srgbClr val="FFFFFF"/>
                  </a:solidFill>
                  <a:latin typeface="Times New Roman" pitchFamily="18" charset="0"/>
                </a:rPr>
                <a:t>GCD</a:t>
              </a:r>
            </a:p>
          </p:txBody>
        </p:sp>
      </p:grpSp>
      <p:sp>
        <p:nvSpPr>
          <p:cNvPr id="14" name="Rectangle 4">
            <a:extLst>
              <a:ext uri="{FF2B5EF4-FFF2-40B4-BE49-F238E27FC236}">
                <a16:creationId xmlns:a16="http://schemas.microsoft.com/office/drawing/2014/main" id="{BF1F2786-5546-4F01-9A4C-3BD0899A0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9" name="Group 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57796" name="Oval 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431" name="Text Box 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00FF"/>
                  </a:solidFill>
                  <a:latin typeface="Times New Roman" pitchFamily="18" charset="0"/>
                </a:rPr>
                <a:t>Known</a:t>
              </a:r>
            </a:p>
          </p:txBody>
        </p:sp>
      </p:grpSp>
      <p:sp>
        <p:nvSpPr>
          <p:cNvPr id="188420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  <a:latin typeface="Monotype Corsiva" pitchFamily="66" charset="0"/>
            </a:endParaRPr>
          </a:p>
        </p:txBody>
      </p:sp>
      <p:sp>
        <p:nvSpPr>
          <p:cNvPr id="188421" name="Text Box 7"/>
          <p:cNvSpPr txBox="1">
            <a:spLocks noChangeArrowheads="1"/>
          </p:cNvSpPr>
          <p:nvPr/>
        </p:nvSpPr>
        <p:spPr bwMode="auto">
          <a:xfrm>
            <a:off x="5791200" y="60960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  <a:latin typeface="Times New Roman" pitchFamily="18" charset="0"/>
              </a:rPr>
              <a:t>GCD</a:t>
            </a:r>
          </a:p>
        </p:txBody>
      </p: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52400" y="762000"/>
            <a:ext cx="9031288" cy="5994400"/>
            <a:chOff x="152400" y="762000"/>
            <a:chExt cx="9031288" cy="5994400"/>
          </a:xfrm>
        </p:grpSpPr>
        <p:grpSp>
          <p:nvGrpSpPr>
            <p:cNvPr id="188423" name="Group 8"/>
            <p:cNvGrpSpPr>
              <a:grpSpLocks/>
            </p:cNvGrpSpPr>
            <p:nvPr/>
          </p:nvGrpSpPr>
          <p:grpSpPr bwMode="auto">
            <a:xfrm>
              <a:off x="3810000" y="838200"/>
              <a:ext cx="5257800" cy="5918200"/>
              <a:chOff x="2400" y="528"/>
              <a:chExt cx="3312" cy="3728"/>
            </a:xfrm>
          </p:grpSpPr>
          <p:sp>
            <p:nvSpPr>
              <p:cNvPr id="1057801" name="Oval 9"/>
              <p:cNvSpPr>
                <a:spLocks noChangeArrowheads="1"/>
              </p:cNvSpPr>
              <p:nvPr/>
            </p:nvSpPr>
            <p:spPr bwMode="auto">
              <a:xfrm>
                <a:off x="2400" y="528"/>
                <a:ext cx="3312" cy="3728"/>
              </a:xfrm>
              <a:prstGeom prst="ellipse">
                <a:avLst/>
              </a:prstGeom>
              <a:noFill/>
              <a:ln w="38100" cap="sq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 eaLnBrk="0" hangingPunct="0">
                  <a:spcBef>
                    <a:spcPct val="0"/>
                  </a:spcBef>
                  <a:defRPr/>
                </a:pPr>
                <a:endParaRPr lang="en-CA" sz="2800" i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429" name="Text Box 10"/>
              <p:cNvSpPr txBox="1">
                <a:spLocks noChangeArrowheads="1"/>
              </p:cNvSpPr>
              <p:nvPr/>
            </p:nvSpPr>
            <p:spPr bwMode="auto">
              <a:xfrm>
                <a:off x="3329" y="528"/>
                <a:ext cx="1439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800" i="0">
                    <a:solidFill>
                      <a:srgbClr val="FF5050"/>
                    </a:solidFill>
                    <a:latin typeface="Times New Roman" pitchFamily="18" charset="0"/>
                  </a:rPr>
                  <a:t>Computable</a:t>
                </a:r>
              </a:p>
            </p:txBody>
          </p:sp>
        </p:grpSp>
        <p:sp>
          <p:nvSpPr>
            <p:cNvPr id="188424" name="Text Box 11"/>
            <p:cNvSpPr txBox="1">
              <a:spLocks noChangeArrowheads="1"/>
            </p:cNvSpPr>
            <p:nvPr/>
          </p:nvSpPr>
          <p:spPr bwMode="auto">
            <a:xfrm>
              <a:off x="7721600" y="762000"/>
              <a:ext cx="1462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400" i="0">
                  <a:solidFill>
                    <a:srgbClr val="FFFFFF"/>
                  </a:solidFill>
                  <a:latin typeface="Times New Roman" pitchFamily="18" charset="0"/>
                </a:rPr>
                <a:t>Halting</a:t>
              </a:r>
            </a:p>
          </p:txBody>
        </p:sp>
        <p:grpSp>
          <p:nvGrpSpPr>
            <p:cNvPr id="188425" name="Group 22"/>
            <p:cNvGrpSpPr>
              <a:grpSpLocks/>
            </p:cNvGrpSpPr>
            <p:nvPr/>
          </p:nvGrpSpPr>
          <p:grpSpPr bwMode="auto">
            <a:xfrm>
              <a:off x="152400" y="1066800"/>
              <a:ext cx="3716338" cy="3886200"/>
              <a:chOff x="96" y="672"/>
              <a:chExt cx="2341" cy="2448"/>
            </a:xfrm>
          </p:grpSpPr>
          <p:pic>
            <p:nvPicPr>
              <p:cNvPr id="188426" name="Picture 19" descr="Alan_Turing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672"/>
                <a:ext cx="2205" cy="24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8427" name="Rectangle 20"/>
              <p:cNvSpPr>
                <a:spLocks noChangeArrowheads="1"/>
              </p:cNvSpPr>
              <p:nvPr/>
            </p:nvSpPr>
            <p:spPr bwMode="auto">
              <a:xfrm>
                <a:off x="1296" y="2870"/>
                <a:ext cx="114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eaLnBrk="0" hangingPunct="0">
                  <a:spcBef>
                    <a:spcPct val="20000"/>
                  </a:spcBef>
                  <a:defRPr sz="3200">
                    <a:solidFill>
                      <a:schemeClr val="tx1"/>
                    </a:solidFill>
                    <a:latin typeface="Comic Sans MS" pitchFamily="66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–"/>
                  <a:defRPr sz="24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r>
                  <a:rPr lang="en-US" altLang="en-US" sz="2000" i="0">
                    <a:solidFill>
                      <a:srgbClr val="FFFFFF"/>
                    </a:solidFill>
                    <a:latin typeface="Times New Roman" pitchFamily="18" charset="0"/>
                  </a:rPr>
                  <a:t>Turing 1936</a:t>
                </a:r>
              </a:p>
            </p:txBody>
          </p:sp>
        </p:grpSp>
      </p:grpSp>
      <p:sp>
        <p:nvSpPr>
          <p:cNvPr id="16" name="Rectangle 4">
            <a:extLst>
              <a:ext uri="{FF2B5EF4-FFF2-40B4-BE49-F238E27FC236}">
                <a16:creationId xmlns:a16="http://schemas.microsoft.com/office/drawing/2014/main" id="{CACF79E5-C38F-47C6-8707-FBD9E69D7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3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52677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460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5050"/>
                  </a:solidFill>
                </a:rPr>
                <a:t>Computable</a:t>
              </a:r>
            </a:p>
          </p:txBody>
        </p:sp>
      </p:grpSp>
      <p:grpSp>
        <p:nvGrpSpPr>
          <p:cNvPr id="189444" name="Group 11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52684" name="Oval 12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458" name="Text Box 13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00FF"/>
                  </a:solidFill>
                </a:rPr>
                <a:t>Known</a:t>
              </a:r>
            </a:p>
          </p:txBody>
        </p:sp>
      </p:grpSp>
      <p:sp>
        <p:nvSpPr>
          <p:cNvPr id="189445" name="Text Box 2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GCD</a:t>
            </a:r>
          </a:p>
        </p:txBody>
      </p:sp>
      <p:sp>
        <p:nvSpPr>
          <p:cNvPr id="189446" name="Text Box 32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Halting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81000" y="1196975"/>
            <a:ext cx="8521700" cy="5559425"/>
            <a:chOff x="381000" y="1196975"/>
            <a:chExt cx="8521700" cy="5559425"/>
          </a:xfrm>
        </p:grpSpPr>
        <p:grpSp>
          <p:nvGrpSpPr>
            <p:cNvPr id="189448" name="Group 23"/>
            <p:cNvGrpSpPr>
              <a:grpSpLocks/>
            </p:cNvGrpSpPr>
            <p:nvPr/>
          </p:nvGrpSpPr>
          <p:grpSpPr bwMode="auto">
            <a:xfrm>
              <a:off x="381000" y="1196975"/>
              <a:ext cx="8521700" cy="5521325"/>
              <a:chOff x="381000" y="1196975"/>
              <a:chExt cx="8521700" cy="5521325"/>
            </a:xfrm>
          </p:grpSpPr>
          <p:grpSp>
            <p:nvGrpSpPr>
              <p:cNvPr id="189451" name="Group 7"/>
              <p:cNvGrpSpPr>
                <a:grpSpLocks/>
              </p:cNvGrpSpPr>
              <p:nvPr/>
            </p:nvGrpSpPr>
            <p:grpSpPr bwMode="auto">
              <a:xfrm>
                <a:off x="3916363" y="1830388"/>
                <a:ext cx="4986337" cy="4887912"/>
                <a:chOff x="2467" y="1153"/>
                <a:chExt cx="3141" cy="3079"/>
              </a:xfrm>
            </p:grpSpPr>
            <p:sp>
              <p:nvSpPr>
                <p:cNvPr id="1052680" name="Oval 8"/>
                <p:cNvSpPr>
                  <a:spLocks noChangeArrowheads="1"/>
                </p:cNvSpPr>
                <p:nvPr/>
              </p:nvSpPr>
              <p:spPr bwMode="auto">
                <a:xfrm>
                  <a:off x="2467" y="1240"/>
                  <a:ext cx="3141" cy="2992"/>
                </a:xfrm>
                <a:prstGeom prst="ellipse">
                  <a:avLst/>
                </a:prstGeom>
                <a:noFill/>
                <a:ln w="38100" cap="sq">
                  <a:solidFill>
                    <a:srgbClr val="00FF00"/>
                  </a:solidFill>
                  <a:round/>
                  <a:headEnd/>
                  <a:tailEnd/>
                </a:ln>
                <a:effectLst/>
              </p:spPr>
              <p:txBody>
                <a:bodyPr wrap="none" lIns="274320" rIns="274320" anchor="ctr">
                  <a:spAutoFit/>
                </a:bodyPr>
                <a:lstStyle/>
                <a:p>
                  <a:pPr eaLnBrk="0" hangingPunct="0">
                    <a:spcBef>
                      <a:spcPct val="0"/>
                    </a:spcBef>
                    <a:defRPr/>
                  </a:pPr>
                  <a:endParaRPr lang="en-CA" sz="2800" i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89456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696" y="1153"/>
                  <a:ext cx="70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en-US" sz="2800" i="0">
                      <a:solidFill>
                        <a:srgbClr val="66FF33"/>
                      </a:solidFill>
                    </a:rPr>
                    <a:t>Exp</a:t>
                  </a:r>
                </a:p>
              </p:txBody>
            </p:sp>
          </p:grpSp>
          <p:grpSp>
            <p:nvGrpSpPr>
              <p:cNvPr id="189452" name="Group 36"/>
              <p:cNvGrpSpPr>
                <a:grpSpLocks/>
              </p:cNvGrpSpPr>
              <p:nvPr/>
            </p:nvGrpSpPr>
            <p:grpSpPr bwMode="auto">
              <a:xfrm>
                <a:off x="381000" y="1196975"/>
                <a:ext cx="3279775" cy="4365625"/>
                <a:chOff x="240" y="764"/>
                <a:chExt cx="2066" cy="2750"/>
              </a:xfrm>
            </p:grpSpPr>
            <p:pic>
              <p:nvPicPr>
                <p:cNvPr id="189453" name="Picture 34" descr="Photo-042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0" y="764"/>
                  <a:ext cx="1907" cy="27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89454" name="Rectangle 35"/>
                <p:cNvSpPr>
                  <a:spLocks noChangeArrowheads="1"/>
                </p:cNvSpPr>
                <p:nvPr/>
              </p:nvSpPr>
              <p:spPr bwMode="auto">
                <a:xfrm>
                  <a:off x="672" y="3264"/>
                  <a:ext cx="163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–"/>
                    <a:defRPr sz="2400"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</a:pPr>
                  <a:r>
                    <a:rPr lang="en-US" altLang="en-US" sz="2000" i="0">
                      <a:solidFill>
                        <a:srgbClr val="FFFFFF"/>
                      </a:solidFill>
                    </a:rPr>
                    <a:t>Jack Edmonds 1965</a:t>
                  </a:r>
                </a:p>
              </p:txBody>
            </p:sp>
          </p:grpSp>
        </p:grpSp>
        <p:sp>
          <p:nvSpPr>
            <p:cNvPr id="189449" name="Oval 3"/>
            <p:cNvSpPr>
              <a:spLocks noChangeArrowheads="1"/>
            </p:cNvSpPr>
            <p:nvPr/>
          </p:nvSpPr>
          <p:spPr bwMode="auto">
            <a:xfrm>
              <a:off x="5105400" y="4114800"/>
              <a:ext cx="2509423" cy="26416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89450" name="Text Box 10"/>
            <p:cNvSpPr txBox="1">
              <a:spLocks noChangeArrowheads="1"/>
            </p:cNvSpPr>
            <p:nvPr/>
          </p:nvSpPr>
          <p:spPr bwMode="auto">
            <a:xfrm>
              <a:off x="5732462" y="3733800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CC99FF"/>
                  </a:solidFill>
                </a:rPr>
                <a:t>Poly</a:t>
              </a:r>
            </a:p>
          </p:txBody>
        </p:sp>
      </p:grpSp>
      <p:sp>
        <p:nvSpPr>
          <p:cNvPr id="21" name="Rectangle 4">
            <a:extLst>
              <a:ext uri="{FF2B5EF4-FFF2-40B4-BE49-F238E27FC236}">
                <a16:creationId xmlns:a16="http://schemas.microsoft.com/office/drawing/2014/main" id="{1BBB0D41-9945-4746-9F3E-457AE086A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1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52677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rgbClr val="33CC33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500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33CC33"/>
                  </a:solidFill>
                </a:rPr>
                <a:t>Computable</a:t>
              </a:r>
            </a:p>
          </p:txBody>
        </p:sp>
      </p:grpSp>
      <p:grpSp>
        <p:nvGrpSpPr>
          <p:cNvPr id="7180" name="Group 7"/>
          <p:cNvGrpSpPr>
            <a:grpSpLocks/>
          </p:cNvGrpSpPr>
          <p:nvPr/>
        </p:nvGrpSpPr>
        <p:grpSpPr bwMode="auto">
          <a:xfrm>
            <a:off x="3916363" y="1828800"/>
            <a:ext cx="4986337" cy="4887913"/>
            <a:chOff x="2467" y="1153"/>
            <a:chExt cx="3141" cy="3079"/>
          </a:xfrm>
        </p:grpSpPr>
        <p:sp>
          <p:nvSpPr>
            <p:cNvPr id="1052680" name="Oval 8"/>
            <p:cNvSpPr>
              <a:spLocks noChangeArrowheads="1"/>
            </p:cNvSpPr>
            <p:nvPr/>
          </p:nvSpPr>
          <p:spPr bwMode="auto">
            <a:xfrm>
              <a:off x="2467" y="1240"/>
              <a:ext cx="3141" cy="2992"/>
            </a:xfrm>
            <a:prstGeom prst="ellipse">
              <a:avLst/>
            </a:prstGeom>
            <a:noFill/>
            <a:ln w="38100" cap="sq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498" name="Text Box 9"/>
            <p:cNvSpPr txBox="1">
              <a:spLocks noChangeArrowheads="1"/>
            </p:cNvSpPr>
            <p:nvPr/>
          </p:nvSpPr>
          <p:spPr bwMode="auto">
            <a:xfrm>
              <a:off x="3456" y="1153"/>
              <a:ext cx="114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Exp = 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105400" y="3733800"/>
            <a:ext cx="2509838" cy="3022600"/>
            <a:chOff x="5105400" y="3733800"/>
            <a:chExt cx="2509423" cy="3022600"/>
          </a:xfrm>
        </p:grpSpPr>
        <p:sp>
          <p:nvSpPr>
            <p:cNvPr id="190495" name="Oval 3"/>
            <p:cNvSpPr>
              <a:spLocks noChangeArrowheads="1"/>
            </p:cNvSpPr>
            <p:nvPr/>
          </p:nvSpPr>
          <p:spPr bwMode="auto">
            <a:xfrm>
              <a:off x="5105400" y="4114800"/>
              <a:ext cx="2509423" cy="26416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0" name="Text Box 10"/>
            <p:cNvSpPr txBox="1">
              <a:spLocks noChangeArrowheads="1"/>
            </p:cNvSpPr>
            <p:nvPr/>
          </p:nvSpPr>
          <p:spPr bwMode="auto">
            <a:xfrm>
              <a:off x="5359358" y="3733800"/>
              <a:ext cx="1879289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  <a:defRPr/>
              </a:pPr>
              <a:r>
                <a:rPr lang="en-US" altLang="en-US" sz="2800" i="0" dirty="0">
                  <a:solidFill>
                    <a:schemeClr val="tx1">
                      <a:lumMod val="75000"/>
                    </a:schemeClr>
                  </a:solidFill>
                </a:rPr>
                <a:t>Poly = </a:t>
              </a:r>
              <a:r>
                <a:rPr lang="en-US" altLang="en-US" sz="2800" i="0" dirty="0" err="1">
                  <a:solidFill>
                    <a:schemeClr val="tx1">
                      <a:lumMod val="75000"/>
                    </a:schemeClr>
                  </a:solidFill>
                </a:rPr>
                <a:t>n</a:t>
              </a:r>
              <a:r>
                <a:rPr lang="en-US" altLang="en-US" sz="2800" i="0" baseline="30000" dirty="0" err="1">
                  <a:solidFill>
                    <a:schemeClr val="tx1">
                      <a:lumMod val="75000"/>
                    </a:schemeClr>
                  </a:solidFill>
                </a:rPr>
                <a:t>c</a:t>
              </a:r>
              <a:endParaRPr lang="en-US" altLang="en-US" sz="2800" i="0" baseline="300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0493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594350" y="5180013"/>
            <a:ext cx="2038350" cy="1601787"/>
            <a:chOff x="5683250" y="5648980"/>
            <a:chExt cx="1784350" cy="1132820"/>
          </a:xfrm>
        </p:grpSpPr>
        <p:sp>
          <p:nvSpPr>
            <p:cNvPr id="190491" name="Oval 3"/>
            <p:cNvSpPr>
              <a:spLocks noChangeArrowheads="1"/>
            </p:cNvSpPr>
            <p:nvPr/>
          </p:nvSpPr>
          <p:spPr bwMode="auto">
            <a:xfrm>
              <a:off x="5791200" y="5747439"/>
              <a:ext cx="1143000" cy="1034361"/>
            </a:xfrm>
            <a:prstGeom prst="ellipse">
              <a:avLst/>
            </a:prstGeom>
            <a:noFill/>
            <a:ln w="38100" cap="sq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2" name="Text Box 10"/>
            <p:cNvSpPr txBox="1">
              <a:spLocks noChangeArrowheads="1"/>
            </p:cNvSpPr>
            <p:nvPr/>
          </p:nvSpPr>
          <p:spPr bwMode="auto">
            <a:xfrm>
              <a:off x="5683250" y="5648980"/>
              <a:ext cx="178435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CC00CC"/>
                  </a:solidFill>
                </a:rPr>
                <a:t>nlogn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0489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90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000"/>
                  </a:solidFill>
                </a:rPr>
                <a:t>log n</a:t>
              </a:r>
            </a:p>
          </p:txBody>
        </p:sp>
      </p:grpSp>
      <p:sp>
        <p:nvSpPr>
          <p:cNvPr id="33" name="Text Box 10"/>
          <p:cNvSpPr txBox="1">
            <a:spLocks noChangeArrowheads="1"/>
          </p:cNvSpPr>
          <p:nvPr/>
        </p:nvSpPr>
        <p:spPr bwMode="auto">
          <a:xfrm>
            <a:off x="1268413" y="5145088"/>
            <a:ext cx="27432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00CC"/>
                </a:solidFill>
              </a:rPr>
              <a:t>Fast sorting</a:t>
            </a:r>
          </a:p>
        </p:txBody>
      </p:sp>
      <p:sp>
        <p:nvSpPr>
          <p:cNvPr id="34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36" name="Text Box 10"/>
          <p:cNvSpPr txBox="1">
            <a:spLocks noChangeArrowheads="1"/>
          </p:cNvSpPr>
          <p:nvPr/>
        </p:nvSpPr>
        <p:spPr bwMode="auto">
          <a:xfrm>
            <a:off x="723900" y="3733800"/>
            <a:ext cx="353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CC99FF"/>
                </a:solidFill>
              </a:rPr>
              <a:t>Considered Feasible</a:t>
            </a:r>
          </a:p>
        </p:txBody>
      </p:sp>
      <p:sp>
        <p:nvSpPr>
          <p:cNvPr id="37" name="Text Box 9"/>
          <p:cNvSpPr txBox="1">
            <a:spLocks noChangeArrowheads="1"/>
          </p:cNvSpPr>
          <p:nvPr/>
        </p:nvSpPr>
        <p:spPr bwMode="auto">
          <a:xfrm>
            <a:off x="889000" y="1866900"/>
            <a:ext cx="23876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sp>
        <p:nvSpPr>
          <p:cNvPr id="40" name="Text Box 6"/>
          <p:cNvSpPr txBox="1">
            <a:spLocks noChangeArrowheads="1"/>
          </p:cNvSpPr>
          <p:nvPr/>
        </p:nvSpPr>
        <p:spPr bwMode="auto">
          <a:xfrm>
            <a:off x="685800" y="838200"/>
            <a:ext cx="38909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33CC33"/>
                </a:solidFill>
              </a:rPr>
              <a:t>Mathematicians’ dream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0"/>
            <a:chExt cx="2053011" cy="523220"/>
          </a:xfrm>
        </p:grpSpPr>
        <p:sp>
          <p:nvSpPr>
            <p:cNvPr id="190487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8" name="Text Box 10"/>
            <p:cNvSpPr txBox="1">
              <a:spLocks noChangeArrowheads="1"/>
            </p:cNvSpPr>
            <p:nvPr/>
          </p:nvSpPr>
          <p:spPr bwMode="auto">
            <a:xfrm>
              <a:off x="6401214" y="6400800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45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666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 dirty="0">
                <a:solidFill>
                  <a:srgbClr val="93856D"/>
                </a:solidFill>
              </a:rPr>
              <a:t>Time does not grow with input.</a:t>
            </a:r>
          </a:p>
        </p:txBody>
      </p:sp>
      <p:grpSp>
        <p:nvGrpSpPr>
          <p:cNvPr id="46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048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0486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4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000"/>
                </a:solidFill>
              </a:rPr>
              <a:t>Binary Search</a:t>
            </a:r>
          </a:p>
        </p:txBody>
      </p:sp>
      <p:sp>
        <p:nvSpPr>
          <p:cNvPr id="51" name="Text Box 32"/>
          <p:cNvSpPr txBox="1">
            <a:spLocks noChangeArrowheads="1"/>
          </p:cNvSpPr>
          <p:nvPr/>
        </p:nvSpPr>
        <p:spPr bwMode="auto">
          <a:xfrm>
            <a:off x="7721600" y="4826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Halting</a:t>
            </a:r>
          </a:p>
        </p:txBody>
      </p:sp>
      <p:sp>
        <p:nvSpPr>
          <p:cNvPr id="52" name="Text Box 32"/>
          <p:cNvSpPr txBox="1">
            <a:spLocks noChangeArrowheads="1"/>
          </p:cNvSpPr>
          <p:nvPr/>
        </p:nvSpPr>
        <p:spPr bwMode="auto">
          <a:xfrm>
            <a:off x="1676400" y="457200"/>
            <a:ext cx="1903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400" i="0">
                <a:solidFill>
                  <a:srgbClr val="FFFFFF"/>
                </a:solidFill>
              </a:rPr>
              <a:t>Impossible</a:t>
            </a:r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1E0F24F7-7F22-48C0-BF66-4C718B560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  <p:bldP spid="36" grpId="0"/>
      <p:bldP spid="37" grpId="0"/>
      <p:bldP spid="40" grpId="0"/>
      <p:bldP spid="45" grpId="0"/>
      <p:bldP spid="49" grpId="0"/>
      <p:bldP spid="51" grpId="0"/>
      <p:bldP spid="5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80" name="Oval 8"/>
          <p:cNvSpPr>
            <a:spLocks noChangeArrowheads="1"/>
          </p:cNvSpPr>
          <p:nvPr/>
        </p:nvSpPr>
        <p:spPr bwMode="auto">
          <a:xfrm>
            <a:off x="3916363" y="1968500"/>
            <a:ext cx="4986337" cy="4749800"/>
          </a:xfrm>
          <a:prstGeom prst="ellipse">
            <a:avLst/>
          </a:prstGeom>
          <a:noFill/>
          <a:ln w="38100" cap="sq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lIns="274320" rIns="274320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endParaRPr lang="en-CA" sz="2800" i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91491" name="Group 1"/>
          <p:cNvGrpSpPr>
            <a:grpSpLocks/>
          </p:cNvGrpSpPr>
          <p:nvPr/>
        </p:nvGrpSpPr>
        <p:grpSpPr bwMode="auto">
          <a:xfrm>
            <a:off x="5105400" y="4633913"/>
            <a:ext cx="2616200" cy="2097087"/>
            <a:chOff x="5105400" y="5029200"/>
            <a:chExt cx="2649123" cy="1701114"/>
          </a:xfrm>
        </p:grpSpPr>
        <p:sp>
          <p:nvSpPr>
            <p:cNvPr id="191527" name="Oval 3"/>
            <p:cNvSpPr>
              <a:spLocks noChangeArrowheads="1"/>
            </p:cNvSpPr>
            <p:nvPr/>
          </p:nvSpPr>
          <p:spPr bwMode="auto">
            <a:xfrm>
              <a:off x="5436629" y="5136241"/>
              <a:ext cx="1917700" cy="1594073"/>
            </a:xfrm>
            <a:prstGeom prst="ellipse">
              <a:avLst/>
            </a:prstGeom>
            <a:noFill/>
            <a:ln w="38100" cap="sq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24" name="Text Box 10"/>
            <p:cNvSpPr txBox="1">
              <a:spLocks noChangeArrowheads="1"/>
            </p:cNvSpPr>
            <p:nvPr/>
          </p:nvSpPr>
          <p:spPr bwMode="auto">
            <a:xfrm>
              <a:off x="5105400" y="5029200"/>
              <a:ext cx="2649123" cy="522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Quadratic = 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191492" name="Group 4"/>
          <p:cNvGrpSpPr>
            <a:grpSpLocks/>
          </p:cNvGrpSpPr>
          <p:nvPr/>
        </p:nvGrpSpPr>
        <p:grpSpPr bwMode="auto">
          <a:xfrm>
            <a:off x="5803900" y="6054725"/>
            <a:ext cx="1281113" cy="727075"/>
            <a:chOff x="5715000" y="6055390"/>
            <a:chExt cx="1281761" cy="726411"/>
          </a:xfrm>
        </p:grpSpPr>
        <p:sp>
          <p:nvSpPr>
            <p:cNvPr id="191525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6" name="Text Box 10"/>
            <p:cNvSpPr txBox="1">
              <a:spLocks noChangeArrowheads="1"/>
            </p:cNvSpPr>
            <p:nvPr/>
          </p:nvSpPr>
          <p:spPr bwMode="auto">
            <a:xfrm>
              <a:off x="5715000" y="6055390"/>
              <a:ext cx="128176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000"/>
                  </a:solidFill>
                </a:rPr>
                <a:t>log n</a:t>
              </a:r>
            </a:p>
          </p:txBody>
        </p:sp>
      </p:grpSp>
      <p:sp>
        <p:nvSpPr>
          <p:cNvPr id="191493" name="Text Box 10"/>
          <p:cNvSpPr txBox="1">
            <a:spLocks noChangeArrowheads="1"/>
          </p:cNvSpPr>
          <p:nvPr/>
        </p:nvSpPr>
        <p:spPr bwMode="auto">
          <a:xfrm>
            <a:off x="1066800" y="5562600"/>
            <a:ext cx="24876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00B0F0"/>
                </a:solidFill>
              </a:rPr>
              <a:t>Look at input</a:t>
            </a:r>
          </a:p>
        </p:txBody>
      </p:sp>
      <p:sp>
        <p:nvSpPr>
          <p:cNvPr id="35" name="Text Box 10"/>
          <p:cNvSpPr txBox="1">
            <a:spLocks noChangeArrowheads="1"/>
          </p:cNvSpPr>
          <p:nvPr/>
        </p:nvSpPr>
        <p:spPr bwMode="auto">
          <a:xfrm>
            <a:off x="1192213" y="4635500"/>
            <a:ext cx="23796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0" hangingPunct="0">
              <a:spcBef>
                <a:spcPct val="0"/>
              </a:spcBef>
              <a:defRPr/>
            </a:pPr>
            <a:r>
              <a:rPr lang="en-US" altLang="en-US" i="0" dirty="0">
                <a:solidFill>
                  <a:schemeClr val="tx2">
                    <a:lumMod val="60000"/>
                    <a:lumOff val="40000"/>
                  </a:schemeClr>
                </a:solidFill>
              </a:rPr>
              <a:t>Slow sorting</a:t>
            </a:r>
            <a:endParaRPr lang="en-US" altLang="en-US" i="0" baseline="30000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91495" name="Text Box 9"/>
          <p:cNvSpPr txBox="1">
            <a:spLocks noChangeArrowheads="1"/>
          </p:cNvSpPr>
          <p:nvPr/>
        </p:nvSpPr>
        <p:spPr bwMode="auto">
          <a:xfrm>
            <a:off x="965200" y="3694113"/>
            <a:ext cx="23876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Brute Force </a:t>
            </a:r>
            <a:br>
              <a:rPr lang="en-US" altLang="en-US" sz="2800" i="0">
                <a:solidFill>
                  <a:srgbClr val="FF0000"/>
                </a:solidFill>
              </a:rPr>
            </a:br>
            <a:r>
              <a:rPr lang="en-US" altLang="en-US" sz="2800" i="0">
                <a:solidFill>
                  <a:srgbClr val="FF0000"/>
                </a:solidFill>
              </a:rPr>
              <a:t>  (Infeasible)</a:t>
            </a:r>
          </a:p>
        </p:txBody>
      </p:sp>
      <p:grpSp>
        <p:nvGrpSpPr>
          <p:cNvPr id="191496" name="Group 5"/>
          <p:cNvGrpSpPr>
            <a:grpSpLocks/>
          </p:cNvGrpSpPr>
          <p:nvPr/>
        </p:nvGrpSpPr>
        <p:grpSpPr bwMode="auto">
          <a:xfrm>
            <a:off x="6253163" y="6400800"/>
            <a:ext cx="2052637" cy="523875"/>
            <a:chOff x="6176589" y="6400802"/>
            <a:chExt cx="2053011" cy="523220"/>
          </a:xfrm>
        </p:grpSpPr>
        <p:sp>
          <p:nvSpPr>
            <p:cNvPr id="191523" name="Oval 3"/>
            <p:cNvSpPr>
              <a:spLocks noChangeArrowheads="1"/>
            </p:cNvSpPr>
            <p:nvPr/>
          </p:nvSpPr>
          <p:spPr bwMode="auto">
            <a:xfrm>
              <a:off x="6176589" y="6522436"/>
              <a:ext cx="446117" cy="259364"/>
            </a:xfrm>
            <a:prstGeom prst="ellipse">
              <a:avLst/>
            </a:prstGeom>
            <a:noFill/>
            <a:ln w="38100" cap="sq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4" name="Text Box 10"/>
            <p:cNvSpPr txBox="1">
              <a:spLocks noChangeArrowheads="1"/>
            </p:cNvSpPr>
            <p:nvPr/>
          </p:nvSpPr>
          <p:spPr bwMode="auto">
            <a:xfrm>
              <a:off x="6401214" y="6400802"/>
              <a:ext cx="182838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Constant</a:t>
              </a:r>
            </a:p>
          </p:txBody>
        </p:sp>
      </p:grpSp>
      <p:sp>
        <p:nvSpPr>
          <p:cNvPr id="191497" name="Text Box 10"/>
          <p:cNvSpPr txBox="1">
            <a:spLocks noChangeArrowheads="1"/>
          </p:cNvSpPr>
          <p:nvPr/>
        </p:nvSpPr>
        <p:spPr bwMode="auto">
          <a:xfrm>
            <a:off x="228600" y="6391275"/>
            <a:ext cx="50666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 dirty="0">
                <a:solidFill>
                  <a:srgbClr val="93856D"/>
                </a:solidFill>
              </a:rPr>
              <a:t>Time does not grow with input.</a:t>
            </a:r>
          </a:p>
        </p:txBody>
      </p:sp>
      <p:grpSp>
        <p:nvGrpSpPr>
          <p:cNvPr id="191498" name="Group 45"/>
          <p:cNvGrpSpPr>
            <a:grpSpLocks/>
          </p:cNvGrpSpPr>
          <p:nvPr/>
        </p:nvGrpSpPr>
        <p:grpSpPr bwMode="auto">
          <a:xfrm>
            <a:off x="5416550" y="5591175"/>
            <a:ext cx="2051050" cy="1204913"/>
            <a:chOff x="5620613" y="6126709"/>
            <a:chExt cx="1593876" cy="655092"/>
          </a:xfrm>
        </p:grpSpPr>
        <p:sp>
          <p:nvSpPr>
            <p:cNvPr id="191521" name="Oval 3"/>
            <p:cNvSpPr>
              <a:spLocks noChangeArrowheads="1"/>
            </p:cNvSpPr>
            <p:nvPr/>
          </p:nvSpPr>
          <p:spPr bwMode="auto">
            <a:xfrm>
              <a:off x="6019802" y="6197753"/>
              <a:ext cx="721519" cy="584048"/>
            </a:xfrm>
            <a:prstGeom prst="ellipse">
              <a:avLst/>
            </a:prstGeom>
            <a:noFill/>
            <a:ln w="38100" cap="sq">
              <a:solidFill>
                <a:srgbClr val="00B0F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1522" name="Text Box 10"/>
            <p:cNvSpPr txBox="1">
              <a:spLocks noChangeArrowheads="1"/>
            </p:cNvSpPr>
            <p:nvPr/>
          </p:nvSpPr>
          <p:spPr bwMode="auto">
            <a:xfrm>
              <a:off x="5620613" y="6126709"/>
              <a:ext cx="1593876" cy="284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Linear = n</a:t>
              </a:r>
            </a:p>
          </p:txBody>
        </p:sp>
      </p:grpSp>
      <p:sp>
        <p:nvSpPr>
          <p:cNvPr id="191499" name="Text Box 10"/>
          <p:cNvSpPr txBox="1">
            <a:spLocks noChangeArrowheads="1"/>
          </p:cNvSpPr>
          <p:nvPr/>
        </p:nvSpPr>
        <p:spPr bwMode="auto">
          <a:xfrm>
            <a:off x="1155700" y="6032500"/>
            <a:ext cx="25955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 i="0">
                <a:solidFill>
                  <a:srgbClr val="FFC000"/>
                </a:solidFill>
              </a:rPr>
              <a:t>Binary Search</a:t>
            </a: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1905000" y="703263"/>
            <a:ext cx="5257800" cy="3106737"/>
            <a:chOff x="1905000" y="703560"/>
            <a:chExt cx="5257800" cy="3106440"/>
          </a:xfrm>
        </p:grpSpPr>
        <p:sp>
          <p:nvSpPr>
            <p:cNvPr id="191518" name="Rectangle 5"/>
            <p:cNvSpPr>
              <a:spLocks noChangeArrowheads="1"/>
            </p:cNvSpPr>
            <p:nvPr/>
          </p:nvSpPr>
          <p:spPr bwMode="auto">
            <a:xfrm>
              <a:off x="2362200" y="703560"/>
              <a:ext cx="4800600" cy="27384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CA" altLang="en-US" sz="2400" i="0">
                <a:solidFill>
                  <a:srgbClr val="FFFFFF"/>
                </a:solidFill>
              </a:endParaRPr>
            </a:p>
          </p:txBody>
        </p:sp>
        <p:sp>
          <p:nvSpPr>
            <p:cNvPr id="191519" name="Text Box 6"/>
            <p:cNvSpPr txBox="1">
              <a:spLocks noChangeArrowheads="1"/>
            </p:cNvSpPr>
            <p:nvPr/>
          </p:nvSpPr>
          <p:spPr bwMode="auto">
            <a:xfrm>
              <a:off x="4038163" y="3348335"/>
              <a:ext cx="137088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input size</a:t>
              </a:r>
            </a:p>
          </p:txBody>
        </p:sp>
        <p:sp>
          <p:nvSpPr>
            <p:cNvPr id="191520" name="Text Box 7"/>
            <p:cNvSpPr txBox="1">
              <a:spLocks noChangeArrowheads="1"/>
            </p:cNvSpPr>
            <p:nvPr/>
          </p:nvSpPr>
          <p:spPr bwMode="auto">
            <a:xfrm>
              <a:off x="1905000" y="1341735"/>
              <a:ext cx="457200" cy="155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altLang="en-US" sz="2400" i="0">
                  <a:solidFill>
                    <a:srgbClr val="FFFFFF"/>
                  </a:solidFill>
                </a:rPr>
                <a:t>t</a:t>
              </a:r>
              <a:br>
                <a:rPr lang="en-US" altLang="en-US" sz="2400" i="0">
                  <a:solidFill>
                    <a:srgbClr val="FFFFFF"/>
                  </a:solidFill>
                </a:rPr>
              </a:br>
              <a:r>
                <a:rPr lang="en-US" altLang="en-US" sz="2400" i="0">
                  <a:solidFill>
                    <a:srgbClr val="FFFFFF"/>
                  </a:solidFill>
                </a:rPr>
                <a:t>ime</a:t>
              </a:r>
            </a:p>
          </p:txBody>
        </p:sp>
      </p:grpSp>
      <p:sp>
        <p:nvSpPr>
          <p:cNvPr id="191502" name="Rectangle 53"/>
          <p:cNvSpPr>
            <a:spLocks noChangeArrowheads="1"/>
          </p:cNvSpPr>
          <p:nvPr/>
        </p:nvSpPr>
        <p:spPr bwMode="auto">
          <a:xfrm>
            <a:off x="5638800" y="3910013"/>
            <a:ext cx="1444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800" i="0">
                <a:solidFill>
                  <a:srgbClr val="FF0000"/>
                </a:solidFill>
              </a:rPr>
              <a:t>Exp = 2</a:t>
            </a:r>
            <a:r>
              <a:rPr lang="en-US" altLang="en-US" sz="2800" i="0" baseline="30000">
                <a:solidFill>
                  <a:srgbClr val="FF0000"/>
                </a:solidFill>
              </a:rPr>
              <a:t>n</a:t>
            </a: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751138" y="2844800"/>
            <a:ext cx="4335462" cy="522288"/>
            <a:chOff x="2751138" y="2844114"/>
            <a:chExt cx="4335462" cy="523220"/>
          </a:xfrm>
        </p:grpSpPr>
        <p:cxnSp>
          <p:nvCxnSpPr>
            <p:cNvPr id="191516" name="Straight Connector 10"/>
            <p:cNvCxnSpPr>
              <a:cxnSpLocks noChangeShapeType="1"/>
            </p:cNvCxnSpPr>
            <p:nvPr/>
          </p:nvCxnSpPr>
          <p:spPr bwMode="auto">
            <a:xfrm>
              <a:off x="2751138" y="3294063"/>
              <a:ext cx="4267200" cy="0"/>
            </a:xfrm>
            <a:prstGeom prst="line">
              <a:avLst/>
            </a:prstGeom>
            <a:noFill/>
            <a:ln w="38100" cap="sq" algn="ctr">
              <a:solidFill>
                <a:srgbClr val="9385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1517" name="Text Box 10"/>
            <p:cNvSpPr txBox="1">
              <a:spLocks noChangeArrowheads="1"/>
            </p:cNvSpPr>
            <p:nvPr/>
          </p:nvSpPr>
          <p:spPr bwMode="auto">
            <a:xfrm>
              <a:off x="6353066" y="2844114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93856D"/>
                  </a:solidFill>
                </a:rPr>
                <a:t>5</a:t>
              </a:r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362200" y="2398713"/>
            <a:ext cx="5027613" cy="1100137"/>
            <a:chOff x="2362200" y="2399271"/>
            <a:chExt cx="5027270" cy="1099579"/>
          </a:xfrm>
        </p:grpSpPr>
        <p:sp>
          <p:nvSpPr>
            <p:cNvPr id="191514" name="Freeform 9"/>
            <p:cNvSpPr>
              <a:spLocks/>
            </p:cNvSpPr>
            <p:nvPr/>
          </p:nvSpPr>
          <p:spPr bwMode="auto">
            <a:xfrm flipH="1" flipV="1">
              <a:off x="2362200" y="2894013"/>
              <a:ext cx="4656138" cy="604837"/>
            </a:xfrm>
            <a:custGeom>
              <a:avLst/>
              <a:gdLst>
                <a:gd name="T0" fmla="*/ 0 w 2832"/>
                <a:gd name="T1" fmla="*/ 2335898 h 1725"/>
                <a:gd name="T2" fmla="*/ 2040854996 w 2832"/>
                <a:gd name="T3" fmla="*/ 2090106 h 1725"/>
                <a:gd name="T4" fmla="*/ 2147483647 w 2832"/>
                <a:gd name="T5" fmla="*/ 1967035 h 1725"/>
                <a:gd name="T6" fmla="*/ 2147483647 w 2832"/>
                <a:gd name="T7" fmla="*/ 1843964 h 1725"/>
                <a:gd name="T8" fmla="*/ 2147483647 w 2832"/>
                <a:gd name="T9" fmla="*/ 1598172 h 1725"/>
                <a:gd name="T10" fmla="*/ 2147483647 w 2832"/>
                <a:gd name="T11" fmla="*/ 1352380 h 1725"/>
                <a:gd name="T12" fmla="*/ 2147483647 w 2832"/>
                <a:gd name="T13" fmla="*/ 7377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5" name="Text Box 10"/>
            <p:cNvSpPr txBox="1">
              <a:spLocks noChangeArrowheads="1"/>
            </p:cNvSpPr>
            <p:nvPr/>
          </p:nvSpPr>
          <p:spPr bwMode="auto">
            <a:xfrm>
              <a:off x="6108357" y="2399271"/>
              <a:ext cx="1281113" cy="523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FFC000"/>
                  </a:solidFill>
                </a:rPr>
                <a:t>log n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362200" y="990600"/>
            <a:ext cx="4876800" cy="2479675"/>
            <a:chOff x="2362200" y="990600"/>
            <a:chExt cx="4876800" cy="2479675"/>
          </a:xfrm>
        </p:grpSpPr>
        <p:sp>
          <p:nvSpPr>
            <p:cNvPr id="191512" name="Line 8"/>
            <p:cNvSpPr>
              <a:spLocks noChangeShapeType="1"/>
            </p:cNvSpPr>
            <p:nvPr/>
          </p:nvSpPr>
          <p:spPr bwMode="auto">
            <a:xfrm flipH="1">
              <a:off x="2362200" y="1341438"/>
              <a:ext cx="4800600" cy="2128837"/>
            </a:xfrm>
            <a:prstGeom prst="line">
              <a:avLst/>
            </a:prstGeom>
            <a:noFill/>
            <a:ln w="38100">
              <a:solidFill>
                <a:srgbClr val="00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13" name="Text Box 10"/>
            <p:cNvSpPr txBox="1">
              <a:spLocks noChangeArrowheads="1"/>
            </p:cNvSpPr>
            <p:nvPr/>
          </p:nvSpPr>
          <p:spPr bwMode="auto">
            <a:xfrm>
              <a:off x="6505466" y="990600"/>
              <a:ext cx="73353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800" i="0">
                  <a:solidFill>
                    <a:srgbClr val="00B0F0"/>
                  </a:solidFill>
                </a:rPr>
                <a:t>n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2735263" y="533400"/>
            <a:ext cx="4495800" cy="2738438"/>
            <a:chOff x="2735263" y="533400"/>
            <a:chExt cx="4495800" cy="2738438"/>
          </a:xfrm>
        </p:grpSpPr>
        <p:sp>
          <p:nvSpPr>
            <p:cNvPr id="191510" name="Freeform 9"/>
            <p:cNvSpPr>
              <a:spLocks/>
            </p:cNvSpPr>
            <p:nvPr/>
          </p:nvSpPr>
          <p:spPr bwMode="auto">
            <a:xfrm>
              <a:off x="2735263" y="533400"/>
              <a:ext cx="4495800" cy="2738438"/>
            </a:xfrm>
            <a:custGeom>
              <a:avLst/>
              <a:gdLst>
                <a:gd name="T0" fmla="*/ 0 w 2832"/>
                <a:gd name="T1" fmla="*/ 2147483647 h 1725"/>
                <a:gd name="T2" fmla="*/ 1713706250 w 2832"/>
                <a:gd name="T3" fmla="*/ 2147483647 h 1725"/>
                <a:gd name="T4" fmla="*/ 2147483647 w 2832"/>
                <a:gd name="T5" fmla="*/ 2147483647 h 1725"/>
                <a:gd name="T6" fmla="*/ 2147483647 w 2832"/>
                <a:gd name="T7" fmla="*/ 2147483647 h 1725"/>
                <a:gd name="T8" fmla="*/ 2147483647 w 2832"/>
                <a:gd name="T9" fmla="*/ 2147483647 h 1725"/>
                <a:gd name="T10" fmla="*/ 2147483647 w 2832"/>
                <a:gd name="T11" fmla="*/ 2147483647 h 1725"/>
                <a:gd name="T12" fmla="*/ 2147483647 w 2832"/>
                <a:gd name="T13" fmla="*/ 1512094026 h 1725"/>
                <a:gd name="T14" fmla="*/ 2147483647 w 2832"/>
                <a:gd name="T15" fmla="*/ 0 h 17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32"/>
                <a:gd name="T25" fmla="*/ 0 h 1725"/>
                <a:gd name="T26" fmla="*/ 2832 w 2832"/>
                <a:gd name="T27" fmla="*/ 1725 h 17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32" h="1725">
                  <a:moveTo>
                    <a:pt x="0" y="1725"/>
                  </a:moveTo>
                  <a:lnTo>
                    <a:pt x="680" y="1576"/>
                  </a:lnTo>
                  <a:lnTo>
                    <a:pt x="1032" y="1496"/>
                  </a:lnTo>
                  <a:lnTo>
                    <a:pt x="1320" y="1392"/>
                  </a:lnTo>
                  <a:lnTo>
                    <a:pt x="1624" y="1232"/>
                  </a:lnTo>
                  <a:lnTo>
                    <a:pt x="1944" y="992"/>
                  </a:lnTo>
                  <a:lnTo>
                    <a:pt x="2320" y="600"/>
                  </a:lnTo>
                  <a:lnTo>
                    <a:pt x="2832" y="0"/>
                  </a:ln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 Box 10"/>
            <p:cNvSpPr txBox="1">
              <a:spLocks noChangeArrowheads="1"/>
            </p:cNvSpPr>
            <p:nvPr/>
          </p:nvSpPr>
          <p:spPr bwMode="auto">
            <a:xfrm>
              <a:off x="6324600" y="542925"/>
              <a:ext cx="854075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0" hangingPunct="0">
                <a:spcBef>
                  <a:spcPct val="0"/>
                </a:spcBef>
                <a:defRPr/>
              </a:pPr>
              <a:r>
                <a:rPr lang="en-US" altLang="en-US" i="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n</a:t>
              </a:r>
              <a:r>
                <a:rPr lang="en-US" altLang="en-US" i="0" baseline="300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2</a:t>
              </a:r>
            </a:p>
          </p:txBody>
        </p: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2424113" y="703263"/>
            <a:ext cx="1108075" cy="2741612"/>
            <a:chOff x="2424113" y="703263"/>
            <a:chExt cx="1108315" cy="2741612"/>
          </a:xfrm>
        </p:grpSpPr>
        <p:sp>
          <p:nvSpPr>
            <p:cNvPr id="191508" name="Freeform 10"/>
            <p:cNvSpPr>
              <a:spLocks/>
            </p:cNvSpPr>
            <p:nvPr/>
          </p:nvSpPr>
          <p:spPr bwMode="auto">
            <a:xfrm>
              <a:off x="2424113" y="777875"/>
              <a:ext cx="1066800" cy="2667000"/>
            </a:xfrm>
            <a:custGeom>
              <a:avLst/>
              <a:gdLst>
                <a:gd name="T0" fmla="*/ 0 w 672"/>
                <a:gd name="T1" fmla="*/ 2147483647 h 1680"/>
                <a:gd name="T2" fmla="*/ 2147483647 w 672"/>
                <a:gd name="T3" fmla="*/ 2147483647 h 1680"/>
                <a:gd name="T4" fmla="*/ 2147483647 w 672"/>
                <a:gd name="T5" fmla="*/ 0 h 1680"/>
                <a:gd name="T6" fmla="*/ 0 60000 65536"/>
                <a:gd name="T7" fmla="*/ 0 60000 65536"/>
                <a:gd name="T8" fmla="*/ 0 60000 65536"/>
                <a:gd name="T9" fmla="*/ 0 w 672"/>
                <a:gd name="T10" fmla="*/ 0 h 1680"/>
                <a:gd name="T11" fmla="*/ 672 w 672"/>
                <a:gd name="T12" fmla="*/ 1680 h 16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72" h="1680">
                  <a:moveTo>
                    <a:pt x="0" y="1680"/>
                  </a:moveTo>
                  <a:cubicBezTo>
                    <a:pt x="69" y="1632"/>
                    <a:pt x="304" y="1672"/>
                    <a:pt x="416" y="1392"/>
                  </a:cubicBezTo>
                  <a:cubicBezTo>
                    <a:pt x="528" y="1112"/>
                    <a:pt x="619" y="290"/>
                    <a:pt x="67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509" name="Rectangle 53"/>
            <p:cNvSpPr>
              <a:spLocks noChangeArrowheads="1"/>
            </p:cNvSpPr>
            <p:nvPr/>
          </p:nvSpPr>
          <p:spPr bwMode="auto">
            <a:xfrm>
              <a:off x="3048000" y="703263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en-US" sz="2800" i="0">
                  <a:solidFill>
                    <a:srgbClr val="FF0000"/>
                  </a:solidFill>
                </a:rPr>
                <a:t>2</a:t>
              </a:r>
              <a:r>
                <a:rPr lang="en-US" altLang="en-US" sz="2800" i="0" baseline="30000">
                  <a:solidFill>
                    <a:srgbClr val="FF0000"/>
                  </a:solidFill>
                </a:rPr>
                <a:t>n</a:t>
              </a:r>
            </a:p>
          </p:txBody>
        </p:sp>
      </p:grpSp>
      <p:sp>
        <p:nvSpPr>
          <p:cNvPr id="41" name="Rectangle 4">
            <a:extLst>
              <a:ext uri="{FF2B5EF4-FFF2-40B4-BE49-F238E27FC236}">
                <a16:creationId xmlns:a16="http://schemas.microsoft.com/office/drawing/2014/main" id="{7A8994CF-3723-4107-A9B8-FE3808AB2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5" name="Group 8"/>
          <p:cNvGrpSpPr>
            <a:grpSpLocks/>
          </p:cNvGrpSpPr>
          <p:nvPr/>
        </p:nvGrpSpPr>
        <p:grpSpPr bwMode="auto">
          <a:xfrm>
            <a:off x="368300" y="919163"/>
            <a:ext cx="1698625" cy="477837"/>
            <a:chOff x="0" y="1133"/>
            <a:chExt cx="516" cy="173"/>
          </a:xfrm>
        </p:grpSpPr>
        <p:sp>
          <p:nvSpPr>
            <p:cNvPr id="192675" name="Rectangle 9"/>
            <p:cNvSpPr>
              <a:spLocks noChangeArrowheads="1"/>
            </p:cNvSpPr>
            <p:nvPr/>
          </p:nvSpPr>
          <p:spPr bwMode="auto">
            <a:xfrm>
              <a:off x="0" y="1133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2676" name="Rectangle 10"/>
            <p:cNvSpPr>
              <a:spLocks noChangeArrowheads="1"/>
            </p:cNvSpPr>
            <p:nvPr/>
          </p:nvSpPr>
          <p:spPr bwMode="auto">
            <a:xfrm>
              <a:off x="0" y="1133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sp>
        <p:nvSpPr>
          <p:cNvPr id="192516" name="Rectangle 13"/>
          <p:cNvSpPr>
            <a:spLocks noChangeArrowheads="1"/>
          </p:cNvSpPr>
          <p:nvPr/>
        </p:nvSpPr>
        <p:spPr bwMode="auto">
          <a:xfrm>
            <a:off x="2066925" y="919163"/>
            <a:ext cx="4843463" cy="479425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192517" name="Group 17"/>
          <p:cNvGrpSpPr>
            <a:grpSpLocks/>
          </p:cNvGrpSpPr>
          <p:nvPr/>
        </p:nvGrpSpPr>
        <p:grpSpPr bwMode="auto">
          <a:xfrm>
            <a:off x="368300" y="1397000"/>
            <a:ext cx="1698625" cy="477838"/>
            <a:chOff x="0" y="1306"/>
            <a:chExt cx="516" cy="173"/>
          </a:xfrm>
        </p:grpSpPr>
        <p:sp>
          <p:nvSpPr>
            <p:cNvPr id="192673" name="Rectangle 18"/>
            <p:cNvSpPr>
              <a:spLocks noChangeArrowheads="1"/>
            </p:cNvSpPr>
            <p:nvPr/>
          </p:nvSpPr>
          <p:spPr bwMode="auto">
            <a:xfrm>
              <a:off x="0" y="1306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5</a:t>
              </a:r>
              <a:endParaRPr lang="en-CA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192674" name="Rectangle 19"/>
            <p:cNvSpPr>
              <a:spLocks noChangeArrowheads="1"/>
            </p:cNvSpPr>
            <p:nvPr/>
          </p:nvSpPr>
          <p:spPr bwMode="auto">
            <a:xfrm>
              <a:off x="0" y="1306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18" name="Group 20"/>
          <p:cNvGrpSpPr>
            <a:grpSpLocks/>
          </p:cNvGrpSpPr>
          <p:nvPr/>
        </p:nvGrpSpPr>
        <p:grpSpPr bwMode="auto">
          <a:xfrm>
            <a:off x="2066925" y="1397000"/>
            <a:ext cx="1092200" cy="477838"/>
            <a:chOff x="516" y="1306"/>
            <a:chExt cx="332" cy="173"/>
          </a:xfrm>
        </p:grpSpPr>
        <p:sp>
          <p:nvSpPr>
            <p:cNvPr id="192671" name="Rectangle 21"/>
            <p:cNvSpPr>
              <a:spLocks noChangeArrowheads="1"/>
            </p:cNvSpPr>
            <p:nvPr/>
          </p:nvSpPr>
          <p:spPr bwMode="auto">
            <a:xfrm>
              <a:off x="516" y="1306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5</a:t>
              </a:r>
            </a:p>
          </p:txBody>
        </p:sp>
        <p:sp>
          <p:nvSpPr>
            <p:cNvPr id="192672" name="Rectangle 22"/>
            <p:cNvSpPr>
              <a:spLocks noChangeArrowheads="1"/>
            </p:cNvSpPr>
            <p:nvPr/>
          </p:nvSpPr>
          <p:spPr bwMode="auto">
            <a:xfrm>
              <a:off x="516" y="1306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19" name="Group 23"/>
          <p:cNvGrpSpPr>
            <a:grpSpLocks/>
          </p:cNvGrpSpPr>
          <p:nvPr/>
        </p:nvGrpSpPr>
        <p:grpSpPr bwMode="auto">
          <a:xfrm>
            <a:off x="3159125" y="1397000"/>
            <a:ext cx="1250950" cy="477838"/>
            <a:chOff x="848" y="1306"/>
            <a:chExt cx="380" cy="173"/>
          </a:xfrm>
        </p:grpSpPr>
        <p:sp>
          <p:nvSpPr>
            <p:cNvPr id="192669" name="Rectangle 24"/>
            <p:cNvSpPr>
              <a:spLocks noChangeArrowheads="1"/>
            </p:cNvSpPr>
            <p:nvPr/>
          </p:nvSpPr>
          <p:spPr bwMode="auto">
            <a:xfrm>
              <a:off x="848" y="1306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5</a:t>
              </a:r>
            </a:p>
          </p:txBody>
        </p:sp>
        <p:sp>
          <p:nvSpPr>
            <p:cNvPr id="192670" name="Rectangle 25"/>
            <p:cNvSpPr>
              <a:spLocks noChangeArrowheads="1"/>
            </p:cNvSpPr>
            <p:nvPr/>
          </p:nvSpPr>
          <p:spPr bwMode="auto">
            <a:xfrm>
              <a:off x="848" y="1306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0" name="Group 26"/>
          <p:cNvGrpSpPr>
            <a:grpSpLocks/>
          </p:cNvGrpSpPr>
          <p:nvPr/>
        </p:nvGrpSpPr>
        <p:grpSpPr bwMode="auto">
          <a:xfrm>
            <a:off x="4410075" y="1397000"/>
            <a:ext cx="1092200" cy="477838"/>
            <a:chOff x="1228" y="1306"/>
            <a:chExt cx="332" cy="173"/>
          </a:xfrm>
        </p:grpSpPr>
        <p:sp>
          <p:nvSpPr>
            <p:cNvPr id="192667" name="Rectangle 27"/>
            <p:cNvSpPr>
              <a:spLocks noChangeArrowheads="1"/>
            </p:cNvSpPr>
            <p:nvPr/>
          </p:nvSpPr>
          <p:spPr bwMode="auto">
            <a:xfrm>
              <a:off x="1228" y="1306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5</a:t>
              </a:r>
            </a:p>
          </p:txBody>
        </p:sp>
        <p:sp>
          <p:nvSpPr>
            <p:cNvPr id="192668" name="Rectangle 28"/>
            <p:cNvSpPr>
              <a:spLocks noChangeArrowheads="1"/>
            </p:cNvSpPr>
            <p:nvPr/>
          </p:nvSpPr>
          <p:spPr bwMode="auto">
            <a:xfrm>
              <a:off x="1228" y="1306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1" name="Group 29"/>
          <p:cNvGrpSpPr>
            <a:grpSpLocks/>
          </p:cNvGrpSpPr>
          <p:nvPr/>
        </p:nvGrpSpPr>
        <p:grpSpPr bwMode="auto">
          <a:xfrm>
            <a:off x="5502275" y="1397000"/>
            <a:ext cx="1408113" cy="477838"/>
            <a:chOff x="1560" y="1306"/>
            <a:chExt cx="428" cy="173"/>
          </a:xfrm>
        </p:grpSpPr>
        <p:sp>
          <p:nvSpPr>
            <p:cNvPr id="192665" name="Rectangle 30"/>
            <p:cNvSpPr>
              <a:spLocks noChangeArrowheads="1"/>
            </p:cNvSpPr>
            <p:nvPr/>
          </p:nvSpPr>
          <p:spPr bwMode="auto">
            <a:xfrm>
              <a:off x="1560" y="1306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5</a:t>
              </a:r>
            </a:p>
          </p:txBody>
        </p:sp>
        <p:sp>
          <p:nvSpPr>
            <p:cNvPr id="192666" name="Rectangle 31"/>
            <p:cNvSpPr>
              <a:spLocks noChangeArrowheads="1"/>
            </p:cNvSpPr>
            <p:nvPr/>
          </p:nvSpPr>
          <p:spPr bwMode="auto">
            <a:xfrm>
              <a:off x="1560" y="1306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sp>
        <p:nvSpPr>
          <p:cNvPr id="192522" name="Rectangle 34"/>
          <p:cNvSpPr>
            <a:spLocks noChangeArrowheads="1"/>
          </p:cNvSpPr>
          <p:nvPr/>
        </p:nvSpPr>
        <p:spPr bwMode="auto">
          <a:xfrm>
            <a:off x="6919913" y="1397000"/>
            <a:ext cx="1922462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192523" name="Group 35"/>
          <p:cNvGrpSpPr>
            <a:grpSpLocks/>
          </p:cNvGrpSpPr>
          <p:nvPr/>
        </p:nvGrpSpPr>
        <p:grpSpPr bwMode="auto">
          <a:xfrm>
            <a:off x="368300" y="1874838"/>
            <a:ext cx="1698625" cy="690562"/>
            <a:chOff x="0" y="1479"/>
            <a:chExt cx="516" cy="250"/>
          </a:xfrm>
        </p:grpSpPr>
        <p:sp>
          <p:nvSpPr>
            <p:cNvPr id="192663" name="Rectangle 36"/>
            <p:cNvSpPr>
              <a:spLocks noChangeArrowheads="1"/>
            </p:cNvSpPr>
            <p:nvPr/>
          </p:nvSpPr>
          <p:spPr bwMode="auto">
            <a:xfrm>
              <a:off x="0" y="1479"/>
              <a:ext cx="516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i="0">
                  <a:solidFill>
                    <a:srgbClr val="FFFFFF"/>
                  </a:solidFill>
                </a:rPr>
                <a:t>log </a:t>
              </a: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CA" altLang="en-US" sz="2800" i="0">
                  <a:solidFill>
                    <a:srgbClr val="FFFFFF"/>
                  </a:solidFill>
                </a:rPr>
                <a:t>  </a:t>
              </a:r>
            </a:p>
          </p:txBody>
        </p:sp>
        <p:sp>
          <p:nvSpPr>
            <p:cNvPr id="192664" name="Rectangle 37"/>
            <p:cNvSpPr>
              <a:spLocks noChangeArrowheads="1"/>
            </p:cNvSpPr>
            <p:nvPr/>
          </p:nvSpPr>
          <p:spPr bwMode="auto">
            <a:xfrm>
              <a:off x="0" y="1479"/>
              <a:ext cx="516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4" name="Group 38"/>
          <p:cNvGrpSpPr>
            <a:grpSpLocks/>
          </p:cNvGrpSpPr>
          <p:nvPr/>
        </p:nvGrpSpPr>
        <p:grpSpPr bwMode="auto">
          <a:xfrm>
            <a:off x="2066925" y="1874838"/>
            <a:ext cx="1092200" cy="690562"/>
            <a:chOff x="516" y="1479"/>
            <a:chExt cx="332" cy="250"/>
          </a:xfrm>
        </p:grpSpPr>
        <p:sp>
          <p:nvSpPr>
            <p:cNvPr id="192661" name="Rectangle 39"/>
            <p:cNvSpPr>
              <a:spLocks noChangeArrowheads="1"/>
            </p:cNvSpPr>
            <p:nvPr/>
          </p:nvSpPr>
          <p:spPr bwMode="auto">
            <a:xfrm>
              <a:off x="516" y="1479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3</a:t>
              </a:r>
            </a:p>
          </p:txBody>
        </p:sp>
        <p:sp>
          <p:nvSpPr>
            <p:cNvPr id="192662" name="Rectangle 40"/>
            <p:cNvSpPr>
              <a:spLocks noChangeArrowheads="1"/>
            </p:cNvSpPr>
            <p:nvPr/>
          </p:nvSpPr>
          <p:spPr bwMode="auto">
            <a:xfrm>
              <a:off x="516" y="1479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5" name="Group 41"/>
          <p:cNvGrpSpPr>
            <a:grpSpLocks/>
          </p:cNvGrpSpPr>
          <p:nvPr/>
        </p:nvGrpSpPr>
        <p:grpSpPr bwMode="auto">
          <a:xfrm>
            <a:off x="3159125" y="1874838"/>
            <a:ext cx="1250950" cy="690562"/>
            <a:chOff x="848" y="1479"/>
            <a:chExt cx="380" cy="250"/>
          </a:xfrm>
        </p:grpSpPr>
        <p:sp>
          <p:nvSpPr>
            <p:cNvPr id="192659" name="Rectangle 42"/>
            <p:cNvSpPr>
              <a:spLocks noChangeArrowheads="1"/>
            </p:cNvSpPr>
            <p:nvPr/>
          </p:nvSpPr>
          <p:spPr bwMode="auto">
            <a:xfrm>
              <a:off x="848" y="1479"/>
              <a:ext cx="380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6</a:t>
              </a:r>
            </a:p>
          </p:txBody>
        </p:sp>
        <p:sp>
          <p:nvSpPr>
            <p:cNvPr id="192660" name="Rectangle 43"/>
            <p:cNvSpPr>
              <a:spLocks noChangeArrowheads="1"/>
            </p:cNvSpPr>
            <p:nvPr/>
          </p:nvSpPr>
          <p:spPr bwMode="auto">
            <a:xfrm>
              <a:off x="848" y="1479"/>
              <a:ext cx="380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6" name="Group 44"/>
          <p:cNvGrpSpPr>
            <a:grpSpLocks/>
          </p:cNvGrpSpPr>
          <p:nvPr/>
        </p:nvGrpSpPr>
        <p:grpSpPr bwMode="auto">
          <a:xfrm>
            <a:off x="4410075" y="1874838"/>
            <a:ext cx="1092200" cy="690562"/>
            <a:chOff x="1228" y="1479"/>
            <a:chExt cx="332" cy="250"/>
          </a:xfrm>
        </p:grpSpPr>
        <p:sp>
          <p:nvSpPr>
            <p:cNvPr id="192657" name="Rectangle 45"/>
            <p:cNvSpPr>
              <a:spLocks noChangeArrowheads="1"/>
            </p:cNvSpPr>
            <p:nvPr/>
          </p:nvSpPr>
          <p:spPr bwMode="auto">
            <a:xfrm>
              <a:off x="1228" y="1479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9</a:t>
              </a:r>
            </a:p>
          </p:txBody>
        </p:sp>
        <p:sp>
          <p:nvSpPr>
            <p:cNvPr id="192658" name="Rectangle 46"/>
            <p:cNvSpPr>
              <a:spLocks noChangeArrowheads="1"/>
            </p:cNvSpPr>
            <p:nvPr/>
          </p:nvSpPr>
          <p:spPr bwMode="auto">
            <a:xfrm>
              <a:off x="1228" y="1479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7" name="Group 47"/>
          <p:cNvGrpSpPr>
            <a:grpSpLocks/>
          </p:cNvGrpSpPr>
          <p:nvPr/>
        </p:nvGrpSpPr>
        <p:grpSpPr bwMode="auto">
          <a:xfrm>
            <a:off x="5502275" y="1874838"/>
            <a:ext cx="1408113" cy="690562"/>
            <a:chOff x="1560" y="1479"/>
            <a:chExt cx="428" cy="250"/>
          </a:xfrm>
        </p:grpSpPr>
        <p:sp>
          <p:nvSpPr>
            <p:cNvPr id="192655" name="Rectangle 48"/>
            <p:cNvSpPr>
              <a:spLocks noChangeArrowheads="1"/>
            </p:cNvSpPr>
            <p:nvPr/>
          </p:nvSpPr>
          <p:spPr bwMode="auto">
            <a:xfrm>
              <a:off x="1560" y="1479"/>
              <a:ext cx="428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13</a:t>
              </a:r>
            </a:p>
          </p:txBody>
        </p:sp>
        <p:sp>
          <p:nvSpPr>
            <p:cNvPr id="192656" name="Rectangle 49"/>
            <p:cNvSpPr>
              <a:spLocks noChangeArrowheads="1"/>
            </p:cNvSpPr>
            <p:nvPr/>
          </p:nvSpPr>
          <p:spPr bwMode="auto">
            <a:xfrm>
              <a:off x="1560" y="1479"/>
              <a:ext cx="428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8" name="Group 50"/>
          <p:cNvGrpSpPr>
            <a:grpSpLocks/>
          </p:cNvGrpSpPr>
          <p:nvPr/>
        </p:nvGrpSpPr>
        <p:grpSpPr bwMode="auto">
          <a:xfrm>
            <a:off x="6910388" y="1874838"/>
            <a:ext cx="1922462" cy="690562"/>
            <a:chOff x="1988" y="1479"/>
            <a:chExt cx="584" cy="250"/>
          </a:xfrm>
        </p:grpSpPr>
        <p:sp>
          <p:nvSpPr>
            <p:cNvPr id="192653" name="Rectangle 51"/>
            <p:cNvSpPr>
              <a:spLocks noChangeArrowheads="1"/>
            </p:cNvSpPr>
            <p:nvPr/>
          </p:nvSpPr>
          <p:spPr bwMode="auto">
            <a:xfrm>
              <a:off x="1988" y="1479"/>
              <a:ext cx="584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amoeba</a:t>
              </a:r>
            </a:p>
          </p:txBody>
        </p:sp>
        <p:sp>
          <p:nvSpPr>
            <p:cNvPr id="192654" name="Rectangle 52"/>
            <p:cNvSpPr>
              <a:spLocks noChangeArrowheads="1"/>
            </p:cNvSpPr>
            <p:nvPr/>
          </p:nvSpPr>
          <p:spPr bwMode="auto">
            <a:xfrm>
              <a:off x="1988" y="1479"/>
              <a:ext cx="584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29" name="Group 53"/>
          <p:cNvGrpSpPr>
            <a:grpSpLocks/>
          </p:cNvGrpSpPr>
          <p:nvPr/>
        </p:nvGrpSpPr>
        <p:grpSpPr bwMode="auto">
          <a:xfrm>
            <a:off x="368300" y="2565400"/>
            <a:ext cx="1698625" cy="771525"/>
            <a:chOff x="0" y="1729"/>
            <a:chExt cx="516" cy="279"/>
          </a:xfrm>
        </p:grpSpPr>
        <p:sp>
          <p:nvSpPr>
            <p:cNvPr id="192651" name="Rectangle 54"/>
            <p:cNvSpPr>
              <a:spLocks noChangeArrowheads="1"/>
            </p:cNvSpPr>
            <p:nvPr/>
          </p:nvSpPr>
          <p:spPr bwMode="auto">
            <a:xfrm>
              <a:off x="0" y="1729"/>
              <a:ext cx="516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US" altLang="en-US" sz="2800" i="0" baseline="30000">
                  <a:solidFill>
                    <a:srgbClr val="FFFFFF"/>
                  </a:solidFill>
                </a:rPr>
                <a:t>1/2</a:t>
              </a:r>
              <a:endParaRPr lang="en-CA" altLang="en-US" sz="2800" i="0" baseline="30000">
                <a:solidFill>
                  <a:srgbClr val="FFFFFF"/>
                </a:solidFill>
              </a:endParaRPr>
            </a:p>
          </p:txBody>
        </p:sp>
        <p:sp>
          <p:nvSpPr>
            <p:cNvPr id="192652" name="Rectangle 55"/>
            <p:cNvSpPr>
              <a:spLocks noChangeArrowheads="1"/>
            </p:cNvSpPr>
            <p:nvPr/>
          </p:nvSpPr>
          <p:spPr bwMode="auto">
            <a:xfrm>
              <a:off x="0" y="1729"/>
              <a:ext cx="516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0" name="Group 56"/>
          <p:cNvGrpSpPr>
            <a:grpSpLocks/>
          </p:cNvGrpSpPr>
          <p:nvPr/>
        </p:nvGrpSpPr>
        <p:grpSpPr bwMode="auto">
          <a:xfrm>
            <a:off x="2066925" y="2565400"/>
            <a:ext cx="1092200" cy="771525"/>
            <a:chOff x="516" y="1729"/>
            <a:chExt cx="332" cy="279"/>
          </a:xfrm>
        </p:grpSpPr>
        <p:sp>
          <p:nvSpPr>
            <p:cNvPr id="192649" name="Rectangle 57"/>
            <p:cNvSpPr>
              <a:spLocks noChangeArrowheads="1"/>
            </p:cNvSpPr>
            <p:nvPr/>
          </p:nvSpPr>
          <p:spPr bwMode="auto">
            <a:xfrm>
              <a:off x="516" y="1729"/>
              <a:ext cx="332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3</a:t>
              </a:r>
            </a:p>
          </p:txBody>
        </p:sp>
        <p:sp>
          <p:nvSpPr>
            <p:cNvPr id="192650" name="Rectangle 58"/>
            <p:cNvSpPr>
              <a:spLocks noChangeArrowheads="1"/>
            </p:cNvSpPr>
            <p:nvPr/>
          </p:nvSpPr>
          <p:spPr bwMode="auto">
            <a:xfrm>
              <a:off x="516" y="1729"/>
              <a:ext cx="332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1" name="Group 59"/>
          <p:cNvGrpSpPr>
            <a:grpSpLocks/>
          </p:cNvGrpSpPr>
          <p:nvPr/>
        </p:nvGrpSpPr>
        <p:grpSpPr bwMode="auto">
          <a:xfrm>
            <a:off x="3159125" y="2565400"/>
            <a:ext cx="1250950" cy="771525"/>
            <a:chOff x="848" y="1729"/>
            <a:chExt cx="380" cy="279"/>
          </a:xfrm>
        </p:grpSpPr>
        <p:sp>
          <p:nvSpPr>
            <p:cNvPr id="192647" name="Rectangle 60"/>
            <p:cNvSpPr>
              <a:spLocks noChangeArrowheads="1"/>
            </p:cNvSpPr>
            <p:nvPr/>
          </p:nvSpPr>
          <p:spPr bwMode="auto">
            <a:xfrm>
              <a:off x="848" y="1729"/>
              <a:ext cx="380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</a:p>
          </p:txBody>
        </p:sp>
        <p:sp>
          <p:nvSpPr>
            <p:cNvPr id="192648" name="Rectangle 61"/>
            <p:cNvSpPr>
              <a:spLocks noChangeArrowheads="1"/>
            </p:cNvSpPr>
            <p:nvPr/>
          </p:nvSpPr>
          <p:spPr bwMode="auto">
            <a:xfrm>
              <a:off x="848" y="1729"/>
              <a:ext cx="380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2" name="Group 62"/>
          <p:cNvGrpSpPr>
            <a:grpSpLocks/>
          </p:cNvGrpSpPr>
          <p:nvPr/>
        </p:nvGrpSpPr>
        <p:grpSpPr bwMode="auto">
          <a:xfrm>
            <a:off x="4410075" y="2565400"/>
            <a:ext cx="1092200" cy="771525"/>
            <a:chOff x="1228" y="1729"/>
            <a:chExt cx="332" cy="279"/>
          </a:xfrm>
        </p:grpSpPr>
        <p:sp>
          <p:nvSpPr>
            <p:cNvPr id="192645" name="Rectangle 63"/>
            <p:cNvSpPr>
              <a:spLocks noChangeArrowheads="1"/>
            </p:cNvSpPr>
            <p:nvPr/>
          </p:nvSpPr>
          <p:spPr bwMode="auto">
            <a:xfrm>
              <a:off x="1228" y="1729"/>
              <a:ext cx="332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31</a:t>
              </a:r>
            </a:p>
          </p:txBody>
        </p:sp>
        <p:sp>
          <p:nvSpPr>
            <p:cNvPr id="192646" name="Rectangle 64"/>
            <p:cNvSpPr>
              <a:spLocks noChangeArrowheads="1"/>
            </p:cNvSpPr>
            <p:nvPr/>
          </p:nvSpPr>
          <p:spPr bwMode="auto">
            <a:xfrm>
              <a:off x="1228" y="1729"/>
              <a:ext cx="332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3" name="Group 65"/>
          <p:cNvGrpSpPr>
            <a:grpSpLocks/>
          </p:cNvGrpSpPr>
          <p:nvPr/>
        </p:nvGrpSpPr>
        <p:grpSpPr bwMode="auto">
          <a:xfrm>
            <a:off x="5502275" y="2565400"/>
            <a:ext cx="1408113" cy="771525"/>
            <a:chOff x="1560" y="1729"/>
            <a:chExt cx="428" cy="279"/>
          </a:xfrm>
        </p:grpSpPr>
        <p:sp>
          <p:nvSpPr>
            <p:cNvPr id="192643" name="Rectangle 66"/>
            <p:cNvSpPr>
              <a:spLocks noChangeArrowheads="1"/>
            </p:cNvSpPr>
            <p:nvPr/>
          </p:nvSpPr>
          <p:spPr bwMode="auto">
            <a:xfrm>
              <a:off x="1560" y="1729"/>
              <a:ext cx="428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100</a:t>
              </a:r>
            </a:p>
          </p:txBody>
        </p:sp>
        <p:sp>
          <p:nvSpPr>
            <p:cNvPr id="192644" name="Rectangle 67"/>
            <p:cNvSpPr>
              <a:spLocks noChangeArrowheads="1"/>
            </p:cNvSpPr>
            <p:nvPr/>
          </p:nvSpPr>
          <p:spPr bwMode="auto">
            <a:xfrm>
              <a:off x="1560" y="1729"/>
              <a:ext cx="428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4" name="Group 68"/>
          <p:cNvGrpSpPr>
            <a:grpSpLocks/>
          </p:cNvGrpSpPr>
          <p:nvPr/>
        </p:nvGrpSpPr>
        <p:grpSpPr bwMode="auto">
          <a:xfrm>
            <a:off x="6910388" y="2565400"/>
            <a:ext cx="1922462" cy="771525"/>
            <a:chOff x="1988" y="1729"/>
            <a:chExt cx="584" cy="279"/>
          </a:xfrm>
        </p:grpSpPr>
        <p:sp>
          <p:nvSpPr>
            <p:cNvPr id="192641" name="Rectangle 69"/>
            <p:cNvSpPr>
              <a:spLocks noChangeArrowheads="1"/>
            </p:cNvSpPr>
            <p:nvPr/>
          </p:nvSpPr>
          <p:spPr bwMode="auto">
            <a:xfrm>
              <a:off x="1988" y="1729"/>
              <a:ext cx="584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bird</a:t>
              </a:r>
            </a:p>
          </p:txBody>
        </p:sp>
        <p:sp>
          <p:nvSpPr>
            <p:cNvPr id="192642" name="Rectangle 70"/>
            <p:cNvSpPr>
              <a:spLocks noChangeArrowheads="1"/>
            </p:cNvSpPr>
            <p:nvPr/>
          </p:nvSpPr>
          <p:spPr bwMode="auto">
            <a:xfrm>
              <a:off x="1988" y="1729"/>
              <a:ext cx="584" cy="279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5" name="Group 71"/>
          <p:cNvGrpSpPr>
            <a:grpSpLocks/>
          </p:cNvGrpSpPr>
          <p:nvPr/>
        </p:nvGrpSpPr>
        <p:grpSpPr bwMode="auto">
          <a:xfrm>
            <a:off x="368300" y="3336925"/>
            <a:ext cx="1698625" cy="477838"/>
            <a:chOff x="0" y="2008"/>
            <a:chExt cx="516" cy="173"/>
          </a:xfrm>
        </p:grpSpPr>
        <p:sp>
          <p:nvSpPr>
            <p:cNvPr id="192639" name="Rectangle 72"/>
            <p:cNvSpPr>
              <a:spLocks noChangeArrowheads="1"/>
            </p:cNvSpPr>
            <p:nvPr/>
          </p:nvSpPr>
          <p:spPr bwMode="auto">
            <a:xfrm>
              <a:off x="0" y="2008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b="1">
                <a:solidFill>
                  <a:srgbClr val="FFFFFF"/>
                </a:solidFill>
                <a:latin typeface="Century Schoolbook" pitchFamily="18" charset="0"/>
              </a:endParaRPr>
            </a:p>
          </p:txBody>
        </p:sp>
        <p:sp>
          <p:nvSpPr>
            <p:cNvPr id="192640" name="Rectangle 73"/>
            <p:cNvSpPr>
              <a:spLocks noChangeArrowheads="1"/>
            </p:cNvSpPr>
            <p:nvPr/>
          </p:nvSpPr>
          <p:spPr bwMode="auto">
            <a:xfrm>
              <a:off x="0" y="2008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6" name="Group 74"/>
          <p:cNvGrpSpPr>
            <a:grpSpLocks/>
          </p:cNvGrpSpPr>
          <p:nvPr/>
        </p:nvGrpSpPr>
        <p:grpSpPr bwMode="auto">
          <a:xfrm>
            <a:off x="2066925" y="3336925"/>
            <a:ext cx="1092200" cy="477838"/>
            <a:chOff x="516" y="2008"/>
            <a:chExt cx="332" cy="173"/>
          </a:xfrm>
        </p:grpSpPr>
        <p:sp>
          <p:nvSpPr>
            <p:cNvPr id="192637" name="Rectangle 75"/>
            <p:cNvSpPr>
              <a:spLocks noChangeArrowheads="1"/>
            </p:cNvSpPr>
            <p:nvPr/>
          </p:nvSpPr>
          <p:spPr bwMode="auto">
            <a:xfrm>
              <a:off x="516" y="2008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</a:p>
          </p:txBody>
        </p:sp>
        <p:sp>
          <p:nvSpPr>
            <p:cNvPr id="192638" name="Rectangle 76"/>
            <p:cNvSpPr>
              <a:spLocks noChangeArrowheads="1"/>
            </p:cNvSpPr>
            <p:nvPr/>
          </p:nvSpPr>
          <p:spPr bwMode="auto">
            <a:xfrm>
              <a:off x="516" y="2008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7" name="Group 77"/>
          <p:cNvGrpSpPr>
            <a:grpSpLocks/>
          </p:cNvGrpSpPr>
          <p:nvPr/>
        </p:nvGrpSpPr>
        <p:grpSpPr bwMode="auto">
          <a:xfrm>
            <a:off x="3159125" y="3336925"/>
            <a:ext cx="1250950" cy="477838"/>
            <a:chOff x="848" y="2008"/>
            <a:chExt cx="380" cy="173"/>
          </a:xfrm>
        </p:grpSpPr>
        <p:sp>
          <p:nvSpPr>
            <p:cNvPr id="192635" name="Rectangle 78"/>
            <p:cNvSpPr>
              <a:spLocks noChangeArrowheads="1"/>
            </p:cNvSpPr>
            <p:nvPr/>
          </p:nvSpPr>
          <p:spPr bwMode="auto">
            <a:xfrm>
              <a:off x="848" y="2008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100</a:t>
              </a:r>
            </a:p>
          </p:txBody>
        </p:sp>
        <p:sp>
          <p:nvSpPr>
            <p:cNvPr id="192636" name="Rectangle 79"/>
            <p:cNvSpPr>
              <a:spLocks noChangeArrowheads="1"/>
            </p:cNvSpPr>
            <p:nvPr/>
          </p:nvSpPr>
          <p:spPr bwMode="auto">
            <a:xfrm>
              <a:off x="848" y="2008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8" name="Group 80"/>
          <p:cNvGrpSpPr>
            <a:grpSpLocks/>
          </p:cNvGrpSpPr>
          <p:nvPr/>
        </p:nvGrpSpPr>
        <p:grpSpPr bwMode="auto">
          <a:xfrm>
            <a:off x="4410075" y="3336925"/>
            <a:ext cx="1092200" cy="477838"/>
            <a:chOff x="1228" y="2008"/>
            <a:chExt cx="332" cy="173"/>
          </a:xfrm>
        </p:grpSpPr>
        <p:sp>
          <p:nvSpPr>
            <p:cNvPr id="192633" name="Rectangle 81"/>
            <p:cNvSpPr>
              <a:spLocks noChangeArrowheads="1"/>
            </p:cNvSpPr>
            <p:nvPr/>
          </p:nvSpPr>
          <p:spPr bwMode="auto">
            <a:xfrm>
              <a:off x="1228" y="2008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1,000</a:t>
              </a:r>
            </a:p>
          </p:txBody>
        </p:sp>
        <p:sp>
          <p:nvSpPr>
            <p:cNvPr id="192634" name="Rectangle 82"/>
            <p:cNvSpPr>
              <a:spLocks noChangeArrowheads="1"/>
            </p:cNvSpPr>
            <p:nvPr/>
          </p:nvSpPr>
          <p:spPr bwMode="auto">
            <a:xfrm>
              <a:off x="1228" y="2008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39" name="Group 83"/>
          <p:cNvGrpSpPr>
            <a:grpSpLocks/>
          </p:cNvGrpSpPr>
          <p:nvPr/>
        </p:nvGrpSpPr>
        <p:grpSpPr bwMode="auto">
          <a:xfrm>
            <a:off x="5502275" y="3336925"/>
            <a:ext cx="1408113" cy="477838"/>
            <a:chOff x="1560" y="2008"/>
            <a:chExt cx="428" cy="173"/>
          </a:xfrm>
        </p:grpSpPr>
        <p:sp>
          <p:nvSpPr>
            <p:cNvPr id="192631" name="Rectangle 84"/>
            <p:cNvSpPr>
              <a:spLocks noChangeArrowheads="1"/>
            </p:cNvSpPr>
            <p:nvPr/>
          </p:nvSpPr>
          <p:spPr bwMode="auto">
            <a:xfrm>
              <a:off x="1560" y="2008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10,000</a:t>
              </a:r>
            </a:p>
          </p:txBody>
        </p:sp>
        <p:sp>
          <p:nvSpPr>
            <p:cNvPr id="192632" name="Rectangle 85"/>
            <p:cNvSpPr>
              <a:spLocks noChangeArrowheads="1"/>
            </p:cNvSpPr>
            <p:nvPr/>
          </p:nvSpPr>
          <p:spPr bwMode="auto">
            <a:xfrm>
              <a:off x="1560" y="2008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0" name="Group 86"/>
          <p:cNvGrpSpPr>
            <a:grpSpLocks/>
          </p:cNvGrpSpPr>
          <p:nvPr/>
        </p:nvGrpSpPr>
        <p:grpSpPr bwMode="auto">
          <a:xfrm>
            <a:off x="6910388" y="3336925"/>
            <a:ext cx="1922462" cy="477838"/>
            <a:chOff x="1988" y="2008"/>
            <a:chExt cx="584" cy="173"/>
          </a:xfrm>
        </p:grpSpPr>
        <p:sp>
          <p:nvSpPr>
            <p:cNvPr id="192629" name="Rectangle 87"/>
            <p:cNvSpPr>
              <a:spLocks noChangeArrowheads="1"/>
            </p:cNvSpPr>
            <p:nvPr/>
          </p:nvSpPr>
          <p:spPr bwMode="auto">
            <a:xfrm>
              <a:off x="1988" y="2008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human</a:t>
              </a:r>
            </a:p>
          </p:txBody>
        </p:sp>
        <p:sp>
          <p:nvSpPr>
            <p:cNvPr id="192630" name="Rectangle 88"/>
            <p:cNvSpPr>
              <a:spLocks noChangeArrowheads="1"/>
            </p:cNvSpPr>
            <p:nvPr/>
          </p:nvSpPr>
          <p:spPr bwMode="auto">
            <a:xfrm>
              <a:off x="1988" y="2008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1" name="Group 89"/>
          <p:cNvGrpSpPr>
            <a:grpSpLocks/>
          </p:cNvGrpSpPr>
          <p:nvPr/>
        </p:nvGrpSpPr>
        <p:grpSpPr bwMode="auto">
          <a:xfrm>
            <a:off x="368300" y="3814763"/>
            <a:ext cx="1698625" cy="690562"/>
            <a:chOff x="0" y="2181"/>
            <a:chExt cx="516" cy="250"/>
          </a:xfrm>
        </p:grpSpPr>
        <p:sp>
          <p:nvSpPr>
            <p:cNvPr id="192627" name="Rectangle 90"/>
            <p:cNvSpPr>
              <a:spLocks noChangeArrowheads="1"/>
            </p:cNvSpPr>
            <p:nvPr/>
          </p:nvSpPr>
          <p:spPr bwMode="auto">
            <a:xfrm>
              <a:off x="0" y="2181"/>
              <a:ext cx="516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US" altLang="en-US" sz="2800" i="0">
                  <a:solidFill>
                    <a:srgbClr val="FFFFFF"/>
                  </a:solidFill>
                </a:rPr>
                <a:t> log </a:t>
              </a: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</a:p>
          </p:txBody>
        </p:sp>
        <p:sp>
          <p:nvSpPr>
            <p:cNvPr id="192628" name="Rectangle 91"/>
            <p:cNvSpPr>
              <a:spLocks noChangeArrowheads="1"/>
            </p:cNvSpPr>
            <p:nvPr/>
          </p:nvSpPr>
          <p:spPr bwMode="auto">
            <a:xfrm>
              <a:off x="0" y="2181"/>
              <a:ext cx="516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2" name="Group 92"/>
          <p:cNvGrpSpPr>
            <a:grpSpLocks/>
          </p:cNvGrpSpPr>
          <p:nvPr/>
        </p:nvGrpSpPr>
        <p:grpSpPr bwMode="auto">
          <a:xfrm>
            <a:off x="2066925" y="3814763"/>
            <a:ext cx="1092200" cy="690562"/>
            <a:chOff x="516" y="2181"/>
            <a:chExt cx="332" cy="250"/>
          </a:xfrm>
        </p:grpSpPr>
        <p:sp>
          <p:nvSpPr>
            <p:cNvPr id="192625" name="Rectangle 93"/>
            <p:cNvSpPr>
              <a:spLocks noChangeArrowheads="1"/>
            </p:cNvSpPr>
            <p:nvPr/>
          </p:nvSpPr>
          <p:spPr bwMode="auto">
            <a:xfrm>
              <a:off x="516" y="2181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192626" name="Rectangle 94"/>
            <p:cNvSpPr>
              <a:spLocks noChangeArrowheads="1"/>
            </p:cNvSpPr>
            <p:nvPr/>
          </p:nvSpPr>
          <p:spPr bwMode="auto">
            <a:xfrm>
              <a:off x="516" y="2181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3" name="Group 95"/>
          <p:cNvGrpSpPr>
            <a:grpSpLocks/>
          </p:cNvGrpSpPr>
          <p:nvPr/>
        </p:nvGrpSpPr>
        <p:grpSpPr bwMode="auto">
          <a:xfrm>
            <a:off x="3159125" y="3814763"/>
            <a:ext cx="1250950" cy="690562"/>
            <a:chOff x="848" y="2181"/>
            <a:chExt cx="380" cy="250"/>
          </a:xfrm>
        </p:grpSpPr>
        <p:sp>
          <p:nvSpPr>
            <p:cNvPr id="192623" name="Rectangle 96"/>
            <p:cNvSpPr>
              <a:spLocks noChangeArrowheads="1"/>
            </p:cNvSpPr>
            <p:nvPr/>
          </p:nvSpPr>
          <p:spPr bwMode="auto">
            <a:xfrm>
              <a:off x="848" y="2181"/>
              <a:ext cx="380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600</a:t>
              </a:r>
            </a:p>
          </p:txBody>
        </p:sp>
        <p:sp>
          <p:nvSpPr>
            <p:cNvPr id="192624" name="Rectangle 97"/>
            <p:cNvSpPr>
              <a:spLocks noChangeArrowheads="1"/>
            </p:cNvSpPr>
            <p:nvPr/>
          </p:nvSpPr>
          <p:spPr bwMode="auto">
            <a:xfrm>
              <a:off x="848" y="2181"/>
              <a:ext cx="380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4" name="Group 98"/>
          <p:cNvGrpSpPr>
            <a:grpSpLocks/>
          </p:cNvGrpSpPr>
          <p:nvPr/>
        </p:nvGrpSpPr>
        <p:grpSpPr bwMode="auto">
          <a:xfrm>
            <a:off x="4410075" y="3814763"/>
            <a:ext cx="1092200" cy="690562"/>
            <a:chOff x="1228" y="2181"/>
            <a:chExt cx="332" cy="250"/>
          </a:xfrm>
        </p:grpSpPr>
        <p:sp>
          <p:nvSpPr>
            <p:cNvPr id="192621" name="Rectangle 99"/>
            <p:cNvSpPr>
              <a:spLocks noChangeArrowheads="1"/>
            </p:cNvSpPr>
            <p:nvPr/>
          </p:nvSpPr>
          <p:spPr bwMode="auto">
            <a:xfrm>
              <a:off x="1228" y="2181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9,000</a:t>
              </a:r>
            </a:p>
          </p:txBody>
        </p:sp>
        <p:sp>
          <p:nvSpPr>
            <p:cNvPr id="192622" name="Rectangle 100"/>
            <p:cNvSpPr>
              <a:spLocks noChangeArrowheads="1"/>
            </p:cNvSpPr>
            <p:nvPr/>
          </p:nvSpPr>
          <p:spPr bwMode="auto">
            <a:xfrm>
              <a:off x="1228" y="2181"/>
              <a:ext cx="332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5" name="Group 101"/>
          <p:cNvGrpSpPr>
            <a:grpSpLocks/>
          </p:cNvGrpSpPr>
          <p:nvPr/>
        </p:nvGrpSpPr>
        <p:grpSpPr bwMode="auto">
          <a:xfrm>
            <a:off x="5502275" y="3814763"/>
            <a:ext cx="1408113" cy="690562"/>
            <a:chOff x="1560" y="2181"/>
            <a:chExt cx="428" cy="250"/>
          </a:xfrm>
        </p:grpSpPr>
        <p:sp>
          <p:nvSpPr>
            <p:cNvPr id="192619" name="Rectangle 102"/>
            <p:cNvSpPr>
              <a:spLocks noChangeArrowheads="1"/>
            </p:cNvSpPr>
            <p:nvPr/>
          </p:nvSpPr>
          <p:spPr bwMode="auto">
            <a:xfrm>
              <a:off x="1560" y="2181"/>
              <a:ext cx="428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130,000</a:t>
              </a:r>
            </a:p>
          </p:txBody>
        </p:sp>
        <p:sp>
          <p:nvSpPr>
            <p:cNvPr id="192620" name="Rectangle 103"/>
            <p:cNvSpPr>
              <a:spLocks noChangeArrowheads="1"/>
            </p:cNvSpPr>
            <p:nvPr/>
          </p:nvSpPr>
          <p:spPr bwMode="auto">
            <a:xfrm>
              <a:off x="1560" y="2181"/>
              <a:ext cx="428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6" name="Group 104"/>
          <p:cNvGrpSpPr>
            <a:grpSpLocks/>
          </p:cNvGrpSpPr>
          <p:nvPr/>
        </p:nvGrpSpPr>
        <p:grpSpPr bwMode="auto">
          <a:xfrm>
            <a:off x="6910388" y="3814763"/>
            <a:ext cx="1922462" cy="690562"/>
            <a:chOff x="1988" y="2181"/>
            <a:chExt cx="584" cy="250"/>
          </a:xfrm>
        </p:grpSpPr>
        <p:sp>
          <p:nvSpPr>
            <p:cNvPr id="192617" name="Rectangle 105"/>
            <p:cNvSpPr>
              <a:spLocks noChangeArrowheads="1"/>
            </p:cNvSpPr>
            <p:nvPr/>
          </p:nvSpPr>
          <p:spPr bwMode="auto">
            <a:xfrm>
              <a:off x="1988" y="2181"/>
              <a:ext cx="584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my father</a:t>
              </a:r>
            </a:p>
          </p:txBody>
        </p:sp>
        <p:sp>
          <p:nvSpPr>
            <p:cNvPr id="192618" name="Rectangle 106"/>
            <p:cNvSpPr>
              <a:spLocks noChangeArrowheads="1"/>
            </p:cNvSpPr>
            <p:nvPr/>
          </p:nvSpPr>
          <p:spPr bwMode="auto">
            <a:xfrm>
              <a:off x="1988" y="2181"/>
              <a:ext cx="584" cy="250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7" name="Group 107"/>
          <p:cNvGrpSpPr>
            <a:grpSpLocks/>
          </p:cNvGrpSpPr>
          <p:nvPr/>
        </p:nvGrpSpPr>
        <p:grpSpPr bwMode="auto">
          <a:xfrm>
            <a:off x="368300" y="4505325"/>
            <a:ext cx="1698625" cy="477838"/>
            <a:chOff x="0" y="2431"/>
            <a:chExt cx="516" cy="173"/>
          </a:xfrm>
        </p:grpSpPr>
        <p:sp>
          <p:nvSpPr>
            <p:cNvPr id="192615" name="Rectangle 108"/>
            <p:cNvSpPr>
              <a:spLocks noChangeArrowheads="1"/>
            </p:cNvSpPr>
            <p:nvPr/>
          </p:nvSpPr>
          <p:spPr bwMode="auto">
            <a:xfrm>
              <a:off x="0" y="2431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2</a:t>
              </a:r>
            </a:p>
          </p:txBody>
        </p:sp>
        <p:sp>
          <p:nvSpPr>
            <p:cNvPr id="192616" name="Rectangle 109"/>
            <p:cNvSpPr>
              <a:spLocks noChangeArrowheads="1"/>
            </p:cNvSpPr>
            <p:nvPr/>
          </p:nvSpPr>
          <p:spPr bwMode="auto">
            <a:xfrm>
              <a:off x="0" y="2431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8" name="Group 110"/>
          <p:cNvGrpSpPr>
            <a:grpSpLocks/>
          </p:cNvGrpSpPr>
          <p:nvPr/>
        </p:nvGrpSpPr>
        <p:grpSpPr bwMode="auto">
          <a:xfrm>
            <a:off x="2066925" y="4505325"/>
            <a:ext cx="1092200" cy="477838"/>
            <a:chOff x="516" y="2431"/>
            <a:chExt cx="332" cy="173"/>
          </a:xfrm>
        </p:grpSpPr>
        <p:sp>
          <p:nvSpPr>
            <p:cNvPr id="192613" name="Rectangle 111"/>
            <p:cNvSpPr>
              <a:spLocks noChangeArrowheads="1"/>
            </p:cNvSpPr>
            <p:nvPr/>
          </p:nvSpPr>
          <p:spPr bwMode="auto">
            <a:xfrm>
              <a:off x="516" y="2431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100</a:t>
              </a:r>
            </a:p>
          </p:txBody>
        </p:sp>
        <p:sp>
          <p:nvSpPr>
            <p:cNvPr id="192614" name="Rectangle 112"/>
            <p:cNvSpPr>
              <a:spLocks noChangeArrowheads="1"/>
            </p:cNvSpPr>
            <p:nvPr/>
          </p:nvSpPr>
          <p:spPr bwMode="auto">
            <a:xfrm>
              <a:off x="516" y="2431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49" name="Group 113"/>
          <p:cNvGrpSpPr>
            <a:grpSpLocks/>
          </p:cNvGrpSpPr>
          <p:nvPr/>
        </p:nvGrpSpPr>
        <p:grpSpPr bwMode="auto">
          <a:xfrm>
            <a:off x="3159125" y="4505325"/>
            <a:ext cx="1250950" cy="477838"/>
            <a:chOff x="848" y="2431"/>
            <a:chExt cx="380" cy="173"/>
          </a:xfrm>
        </p:grpSpPr>
        <p:sp>
          <p:nvSpPr>
            <p:cNvPr id="192611" name="Rectangle 114"/>
            <p:cNvSpPr>
              <a:spLocks noChangeArrowheads="1"/>
            </p:cNvSpPr>
            <p:nvPr/>
          </p:nvSpPr>
          <p:spPr bwMode="auto">
            <a:xfrm>
              <a:off x="848" y="2431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10,000</a:t>
              </a:r>
            </a:p>
          </p:txBody>
        </p:sp>
        <p:sp>
          <p:nvSpPr>
            <p:cNvPr id="192612" name="Rectangle 115"/>
            <p:cNvSpPr>
              <a:spLocks noChangeArrowheads="1"/>
            </p:cNvSpPr>
            <p:nvPr/>
          </p:nvSpPr>
          <p:spPr bwMode="auto">
            <a:xfrm>
              <a:off x="848" y="2431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0" name="Group 116"/>
          <p:cNvGrpSpPr>
            <a:grpSpLocks/>
          </p:cNvGrpSpPr>
          <p:nvPr/>
        </p:nvGrpSpPr>
        <p:grpSpPr bwMode="auto">
          <a:xfrm>
            <a:off x="4410075" y="4505325"/>
            <a:ext cx="1092200" cy="477838"/>
            <a:chOff x="1228" y="2431"/>
            <a:chExt cx="332" cy="173"/>
          </a:xfrm>
        </p:grpSpPr>
        <p:sp>
          <p:nvSpPr>
            <p:cNvPr id="192609" name="Rectangle 117"/>
            <p:cNvSpPr>
              <a:spLocks noChangeArrowheads="1"/>
            </p:cNvSpPr>
            <p:nvPr/>
          </p:nvSpPr>
          <p:spPr bwMode="auto">
            <a:xfrm>
              <a:off x="1228" y="2431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6</a:t>
              </a:r>
            </a:p>
          </p:txBody>
        </p:sp>
        <p:sp>
          <p:nvSpPr>
            <p:cNvPr id="192610" name="Rectangle 118"/>
            <p:cNvSpPr>
              <a:spLocks noChangeArrowheads="1"/>
            </p:cNvSpPr>
            <p:nvPr/>
          </p:nvSpPr>
          <p:spPr bwMode="auto">
            <a:xfrm>
              <a:off x="1228" y="2431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1" name="Group 119"/>
          <p:cNvGrpSpPr>
            <a:grpSpLocks/>
          </p:cNvGrpSpPr>
          <p:nvPr/>
        </p:nvGrpSpPr>
        <p:grpSpPr bwMode="auto">
          <a:xfrm>
            <a:off x="5502275" y="4505325"/>
            <a:ext cx="1408113" cy="477838"/>
            <a:chOff x="1560" y="2431"/>
            <a:chExt cx="428" cy="173"/>
          </a:xfrm>
        </p:grpSpPr>
        <p:sp>
          <p:nvSpPr>
            <p:cNvPr id="192607" name="Rectangle 120"/>
            <p:cNvSpPr>
              <a:spLocks noChangeArrowheads="1"/>
            </p:cNvSpPr>
            <p:nvPr/>
          </p:nvSpPr>
          <p:spPr bwMode="auto">
            <a:xfrm>
              <a:off x="1560" y="2431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8</a:t>
              </a:r>
            </a:p>
          </p:txBody>
        </p:sp>
        <p:sp>
          <p:nvSpPr>
            <p:cNvPr id="192608" name="Rectangle 121"/>
            <p:cNvSpPr>
              <a:spLocks noChangeArrowheads="1"/>
            </p:cNvSpPr>
            <p:nvPr/>
          </p:nvSpPr>
          <p:spPr bwMode="auto">
            <a:xfrm>
              <a:off x="1560" y="2431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2" name="Group 122"/>
          <p:cNvGrpSpPr>
            <a:grpSpLocks/>
          </p:cNvGrpSpPr>
          <p:nvPr/>
        </p:nvGrpSpPr>
        <p:grpSpPr bwMode="auto">
          <a:xfrm>
            <a:off x="6910388" y="4505325"/>
            <a:ext cx="1922462" cy="477838"/>
            <a:chOff x="1988" y="2431"/>
            <a:chExt cx="584" cy="173"/>
          </a:xfrm>
        </p:grpSpPr>
        <p:sp>
          <p:nvSpPr>
            <p:cNvPr id="192605" name="Rectangle 123"/>
            <p:cNvSpPr>
              <a:spLocks noChangeArrowheads="1"/>
            </p:cNvSpPr>
            <p:nvPr/>
          </p:nvSpPr>
          <p:spPr bwMode="auto">
            <a:xfrm>
              <a:off x="1988" y="2431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elephant</a:t>
              </a:r>
            </a:p>
          </p:txBody>
        </p:sp>
        <p:sp>
          <p:nvSpPr>
            <p:cNvPr id="192606" name="Rectangle 124"/>
            <p:cNvSpPr>
              <a:spLocks noChangeArrowheads="1"/>
            </p:cNvSpPr>
            <p:nvPr/>
          </p:nvSpPr>
          <p:spPr bwMode="auto">
            <a:xfrm>
              <a:off x="1988" y="2431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3" name="Group 125"/>
          <p:cNvGrpSpPr>
            <a:grpSpLocks/>
          </p:cNvGrpSpPr>
          <p:nvPr/>
        </p:nvGrpSpPr>
        <p:grpSpPr bwMode="auto">
          <a:xfrm>
            <a:off x="368300" y="4983163"/>
            <a:ext cx="1698625" cy="477837"/>
            <a:chOff x="0" y="2604"/>
            <a:chExt cx="516" cy="173"/>
          </a:xfrm>
        </p:grpSpPr>
        <p:sp>
          <p:nvSpPr>
            <p:cNvPr id="192603" name="Rectangle 126"/>
            <p:cNvSpPr>
              <a:spLocks noChangeArrowheads="1"/>
            </p:cNvSpPr>
            <p:nvPr/>
          </p:nvSpPr>
          <p:spPr bwMode="auto">
            <a:xfrm>
              <a:off x="0" y="2604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3</a:t>
              </a:r>
            </a:p>
          </p:txBody>
        </p:sp>
        <p:sp>
          <p:nvSpPr>
            <p:cNvPr id="192604" name="Rectangle 127"/>
            <p:cNvSpPr>
              <a:spLocks noChangeArrowheads="1"/>
            </p:cNvSpPr>
            <p:nvPr/>
          </p:nvSpPr>
          <p:spPr bwMode="auto">
            <a:xfrm>
              <a:off x="0" y="2604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4" name="Group 128"/>
          <p:cNvGrpSpPr>
            <a:grpSpLocks/>
          </p:cNvGrpSpPr>
          <p:nvPr/>
        </p:nvGrpSpPr>
        <p:grpSpPr bwMode="auto">
          <a:xfrm>
            <a:off x="2066925" y="4983163"/>
            <a:ext cx="1092200" cy="477837"/>
            <a:chOff x="516" y="2604"/>
            <a:chExt cx="332" cy="173"/>
          </a:xfrm>
        </p:grpSpPr>
        <p:sp>
          <p:nvSpPr>
            <p:cNvPr id="192601" name="Rectangle 129"/>
            <p:cNvSpPr>
              <a:spLocks noChangeArrowheads="1"/>
            </p:cNvSpPr>
            <p:nvPr/>
          </p:nvSpPr>
          <p:spPr bwMode="auto">
            <a:xfrm>
              <a:off x="516" y="2604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1,000</a:t>
              </a:r>
            </a:p>
          </p:txBody>
        </p:sp>
        <p:sp>
          <p:nvSpPr>
            <p:cNvPr id="192602" name="Rectangle 130"/>
            <p:cNvSpPr>
              <a:spLocks noChangeArrowheads="1"/>
            </p:cNvSpPr>
            <p:nvPr/>
          </p:nvSpPr>
          <p:spPr bwMode="auto">
            <a:xfrm>
              <a:off x="516" y="2604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5" name="Group 131"/>
          <p:cNvGrpSpPr>
            <a:grpSpLocks/>
          </p:cNvGrpSpPr>
          <p:nvPr/>
        </p:nvGrpSpPr>
        <p:grpSpPr bwMode="auto">
          <a:xfrm>
            <a:off x="3159125" y="4983163"/>
            <a:ext cx="1250950" cy="477837"/>
            <a:chOff x="848" y="2604"/>
            <a:chExt cx="380" cy="173"/>
          </a:xfrm>
        </p:grpSpPr>
        <p:sp>
          <p:nvSpPr>
            <p:cNvPr id="192599" name="Rectangle 132"/>
            <p:cNvSpPr>
              <a:spLocks noChangeArrowheads="1"/>
            </p:cNvSpPr>
            <p:nvPr/>
          </p:nvSpPr>
          <p:spPr bwMode="auto">
            <a:xfrm>
              <a:off x="848" y="2604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6</a:t>
              </a:r>
            </a:p>
          </p:txBody>
        </p:sp>
        <p:sp>
          <p:nvSpPr>
            <p:cNvPr id="192600" name="Rectangle 133"/>
            <p:cNvSpPr>
              <a:spLocks noChangeArrowheads="1"/>
            </p:cNvSpPr>
            <p:nvPr/>
          </p:nvSpPr>
          <p:spPr bwMode="auto">
            <a:xfrm>
              <a:off x="848" y="2604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6" name="Group 134"/>
          <p:cNvGrpSpPr>
            <a:grpSpLocks/>
          </p:cNvGrpSpPr>
          <p:nvPr/>
        </p:nvGrpSpPr>
        <p:grpSpPr bwMode="auto">
          <a:xfrm>
            <a:off x="4410075" y="4983163"/>
            <a:ext cx="1092200" cy="477837"/>
            <a:chOff x="1228" y="2604"/>
            <a:chExt cx="332" cy="173"/>
          </a:xfrm>
        </p:grpSpPr>
        <p:sp>
          <p:nvSpPr>
            <p:cNvPr id="192597" name="Rectangle 135"/>
            <p:cNvSpPr>
              <a:spLocks noChangeArrowheads="1"/>
            </p:cNvSpPr>
            <p:nvPr/>
          </p:nvSpPr>
          <p:spPr bwMode="auto">
            <a:xfrm>
              <a:off x="1228" y="2604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9</a:t>
              </a:r>
            </a:p>
          </p:txBody>
        </p:sp>
        <p:sp>
          <p:nvSpPr>
            <p:cNvPr id="192598" name="Rectangle 136"/>
            <p:cNvSpPr>
              <a:spLocks noChangeArrowheads="1"/>
            </p:cNvSpPr>
            <p:nvPr/>
          </p:nvSpPr>
          <p:spPr bwMode="auto">
            <a:xfrm>
              <a:off x="1228" y="2604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7" name="Group 137"/>
          <p:cNvGrpSpPr>
            <a:grpSpLocks/>
          </p:cNvGrpSpPr>
          <p:nvPr/>
        </p:nvGrpSpPr>
        <p:grpSpPr bwMode="auto">
          <a:xfrm>
            <a:off x="5502275" y="4983163"/>
            <a:ext cx="1408113" cy="477837"/>
            <a:chOff x="1560" y="2604"/>
            <a:chExt cx="428" cy="173"/>
          </a:xfrm>
        </p:grpSpPr>
        <p:sp>
          <p:nvSpPr>
            <p:cNvPr id="192595" name="Rectangle 138"/>
            <p:cNvSpPr>
              <a:spLocks noChangeArrowheads="1"/>
            </p:cNvSpPr>
            <p:nvPr/>
          </p:nvSpPr>
          <p:spPr bwMode="auto">
            <a:xfrm>
              <a:off x="1560" y="2604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12</a:t>
              </a:r>
            </a:p>
          </p:txBody>
        </p:sp>
        <p:sp>
          <p:nvSpPr>
            <p:cNvPr id="192596" name="Rectangle 139"/>
            <p:cNvSpPr>
              <a:spLocks noChangeArrowheads="1"/>
            </p:cNvSpPr>
            <p:nvPr/>
          </p:nvSpPr>
          <p:spPr bwMode="auto">
            <a:xfrm>
              <a:off x="1560" y="2604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8" name="Group 140"/>
          <p:cNvGrpSpPr>
            <a:grpSpLocks/>
          </p:cNvGrpSpPr>
          <p:nvPr/>
        </p:nvGrpSpPr>
        <p:grpSpPr bwMode="auto">
          <a:xfrm>
            <a:off x="6910388" y="4983163"/>
            <a:ext cx="1922462" cy="477837"/>
            <a:chOff x="1988" y="2604"/>
            <a:chExt cx="584" cy="173"/>
          </a:xfrm>
        </p:grpSpPr>
        <p:sp>
          <p:nvSpPr>
            <p:cNvPr id="192593" name="Rectangle 141"/>
            <p:cNvSpPr>
              <a:spLocks noChangeArrowheads="1"/>
            </p:cNvSpPr>
            <p:nvPr/>
          </p:nvSpPr>
          <p:spPr bwMode="auto">
            <a:xfrm>
              <a:off x="1988" y="2604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dinosaur</a:t>
              </a:r>
            </a:p>
          </p:txBody>
        </p:sp>
        <p:sp>
          <p:nvSpPr>
            <p:cNvPr id="192594" name="Rectangle 142"/>
            <p:cNvSpPr>
              <a:spLocks noChangeArrowheads="1"/>
            </p:cNvSpPr>
            <p:nvPr/>
          </p:nvSpPr>
          <p:spPr bwMode="auto">
            <a:xfrm>
              <a:off x="1988" y="2604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59" name="Group 143"/>
          <p:cNvGrpSpPr>
            <a:grpSpLocks/>
          </p:cNvGrpSpPr>
          <p:nvPr/>
        </p:nvGrpSpPr>
        <p:grpSpPr bwMode="auto">
          <a:xfrm>
            <a:off x="368300" y="5461000"/>
            <a:ext cx="1698625" cy="477838"/>
            <a:chOff x="0" y="2777"/>
            <a:chExt cx="516" cy="173"/>
          </a:xfrm>
        </p:grpSpPr>
        <p:sp>
          <p:nvSpPr>
            <p:cNvPr id="192591" name="Rectangle 144"/>
            <p:cNvSpPr>
              <a:spLocks noChangeArrowheads="1"/>
            </p:cNvSpPr>
            <p:nvPr/>
          </p:nvSpPr>
          <p:spPr bwMode="auto">
            <a:xfrm>
              <a:off x="0" y="2777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2</a:t>
              </a:r>
              <a:r>
                <a:rPr lang="en-CA" altLang="en-US" sz="2800" b="1" baseline="30000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</a:p>
          </p:txBody>
        </p:sp>
        <p:sp>
          <p:nvSpPr>
            <p:cNvPr id="192592" name="Rectangle 145"/>
            <p:cNvSpPr>
              <a:spLocks noChangeArrowheads="1"/>
            </p:cNvSpPr>
            <p:nvPr/>
          </p:nvSpPr>
          <p:spPr bwMode="auto">
            <a:xfrm>
              <a:off x="0" y="2777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60" name="Group 146"/>
          <p:cNvGrpSpPr>
            <a:grpSpLocks/>
          </p:cNvGrpSpPr>
          <p:nvPr/>
        </p:nvGrpSpPr>
        <p:grpSpPr bwMode="auto">
          <a:xfrm>
            <a:off x="2066925" y="5461000"/>
            <a:ext cx="1092200" cy="477838"/>
            <a:chOff x="516" y="2777"/>
            <a:chExt cx="332" cy="173"/>
          </a:xfrm>
        </p:grpSpPr>
        <p:sp>
          <p:nvSpPr>
            <p:cNvPr id="192589" name="Rectangle 147"/>
            <p:cNvSpPr>
              <a:spLocks noChangeArrowheads="1"/>
            </p:cNvSpPr>
            <p:nvPr/>
          </p:nvSpPr>
          <p:spPr bwMode="auto">
            <a:xfrm>
              <a:off x="516" y="2777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1,024</a:t>
              </a:r>
            </a:p>
          </p:txBody>
        </p:sp>
        <p:sp>
          <p:nvSpPr>
            <p:cNvPr id="192590" name="Rectangle 148"/>
            <p:cNvSpPr>
              <a:spLocks noChangeArrowheads="1"/>
            </p:cNvSpPr>
            <p:nvPr/>
          </p:nvSpPr>
          <p:spPr bwMode="auto">
            <a:xfrm>
              <a:off x="516" y="2777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61" name="Group 149"/>
          <p:cNvGrpSpPr>
            <a:grpSpLocks/>
          </p:cNvGrpSpPr>
          <p:nvPr/>
        </p:nvGrpSpPr>
        <p:grpSpPr bwMode="auto">
          <a:xfrm>
            <a:off x="3159125" y="5461000"/>
            <a:ext cx="1250950" cy="477838"/>
            <a:chOff x="848" y="2777"/>
            <a:chExt cx="380" cy="173"/>
          </a:xfrm>
        </p:grpSpPr>
        <p:sp>
          <p:nvSpPr>
            <p:cNvPr id="192587" name="Rectangle 150"/>
            <p:cNvSpPr>
              <a:spLocks noChangeArrowheads="1"/>
            </p:cNvSpPr>
            <p:nvPr/>
          </p:nvSpPr>
          <p:spPr bwMode="auto">
            <a:xfrm>
              <a:off x="848" y="2777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30</a:t>
              </a:r>
            </a:p>
          </p:txBody>
        </p:sp>
        <p:sp>
          <p:nvSpPr>
            <p:cNvPr id="192588" name="Rectangle 151"/>
            <p:cNvSpPr>
              <a:spLocks noChangeArrowheads="1"/>
            </p:cNvSpPr>
            <p:nvPr/>
          </p:nvSpPr>
          <p:spPr bwMode="auto">
            <a:xfrm>
              <a:off x="848" y="2777"/>
              <a:ext cx="380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62" name="Group 152"/>
          <p:cNvGrpSpPr>
            <a:grpSpLocks/>
          </p:cNvGrpSpPr>
          <p:nvPr/>
        </p:nvGrpSpPr>
        <p:grpSpPr bwMode="auto">
          <a:xfrm>
            <a:off x="4410075" y="5461000"/>
            <a:ext cx="1092200" cy="477838"/>
            <a:chOff x="1228" y="2777"/>
            <a:chExt cx="332" cy="173"/>
          </a:xfrm>
        </p:grpSpPr>
        <p:sp>
          <p:nvSpPr>
            <p:cNvPr id="192585" name="Rectangle 153"/>
            <p:cNvSpPr>
              <a:spLocks noChangeArrowheads="1"/>
            </p:cNvSpPr>
            <p:nvPr/>
          </p:nvSpPr>
          <p:spPr bwMode="auto">
            <a:xfrm>
              <a:off x="1228" y="2777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300</a:t>
              </a:r>
            </a:p>
          </p:txBody>
        </p:sp>
        <p:sp>
          <p:nvSpPr>
            <p:cNvPr id="192586" name="Rectangle 154"/>
            <p:cNvSpPr>
              <a:spLocks noChangeArrowheads="1"/>
            </p:cNvSpPr>
            <p:nvPr/>
          </p:nvSpPr>
          <p:spPr bwMode="auto">
            <a:xfrm>
              <a:off x="1228" y="2777"/>
              <a:ext cx="332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63" name="Group 155"/>
          <p:cNvGrpSpPr>
            <a:grpSpLocks/>
          </p:cNvGrpSpPr>
          <p:nvPr/>
        </p:nvGrpSpPr>
        <p:grpSpPr bwMode="auto">
          <a:xfrm>
            <a:off x="5502275" y="5461000"/>
            <a:ext cx="1408113" cy="477838"/>
            <a:chOff x="1560" y="2777"/>
            <a:chExt cx="428" cy="173"/>
          </a:xfrm>
        </p:grpSpPr>
        <p:sp>
          <p:nvSpPr>
            <p:cNvPr id="192583" name="Rectangle 156"/>
            <p:cNvSpPr>
              <a:spLocks noChangeArrowheads="1"/>
            </p:cNvSpPr>
            <p:nvPr/>
          </p:nvSpPr>
          <p:spPr bwMode="auto">
            <a:xfrm>
              <a:off x="1560" y="2777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</a:t>
              </a:r>
              <a:r>
                <a:rPr lang="en-CA" altLang="en-US" sz="2800" i="0" baseline="30000">
                  <a:solidFill>
                    <a:srgbClr val="FFFFFF"/>
                  </a:solidFill>
                </a:rPr>
                <a:t>3000</a:t>
              </a:r>
            </a:p>
          </p:txBody>
        </p:sp>
        <p:sp>
          <p:nvSpPr>
            <p:cNvPr id="192584" name="Rectangle 157"/>
            <p:cNvSpPr>
              <a:spLocks noChangeArrowheads="1"/>
            </p:cNvSpPr>
            <p:nvPr/>
          </p:nvSpPr>
          <p:spPr bwMode="auto">
            <a:xfrm>
              <a:off x="1560" y="2777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grpSp>
        <p:nvGrpSpPr>
          <p:cNvPr id="192564" name="Group 158"/>
          <p:cNvGrpSpPr>
            <a:grpSpLocks/>
          </p:cNvGrpSpPr>
          <p:nvPr/>
        </p:nvGrpSpPr>
        <p:grpSpPr bwMode="auto">
          <a:xfrm>
            <a:off x="6910388" y="5461000"/>
            <a:ext cx="1922462" cy="477838"/>
            <a:chOff x="1988" y="2777"/>
            <a:chExt cx="584" cy="173"/>
          </a:xfrm>
        </p:grpSpPr>
        <p:sp>
          <p:nvSpPr>
            <p:cNvPr id="192581" name="Rectangle 159"/>
            <p:cNvSpPr>
              <a:spLocks noChangeArrowheads="1"/>
            </p:cNvSpPr>
            <p:nvPr/>
          </p:nvSpPr>
          <p:spPr bwMode="auto">
            <a:xfrm>
              <a:off x="1988" y="2777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the universe</a:t>
              </a:r>
            </a:p>
          </p:txBody>
        </p:sp>
        <p:sp>
          <p:nvSpPr>
            <p:cNvPr id="192582" name="Rectangle 160"/>
            <p:cNvSpPr>
              <a:spLocks noChangeArrowheads="1"/>
            </p:cNvSpPr>
            <p:nvPr/>
          </p:nvSpPr>
          <p:spPr bwMode="auto">
            <a:xfrm>
              <a:off x="1988" y="2777"/>
              <a:ext cx="584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sp>
        <p:nvSpPr>
          <p:cNvPr id="192565" name="Rectangle 161"/>
          <p:cNvSpPr>
            <a:spLocks noChangeArrowheads="1"/>
          </p:cNvSpPr>
          <p:nvPr/>
        </p:nvSpPr>
        <p:spPr bwMode="auto">
          <a:xfrm>
            <a:off x="361950" y="914400"/>
            <a:ext cx="8477250" cy="5029200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92566" name="Text Box 165"/>
          <p:cNvSpPr txBox="1">
            <a:spLocks noChangeArrowheads="1"/>
          </p:cNvSpPr>
          <p:nvPr/>
        </p:nvSpPr>
        <p:spPr bwMode="auto">
          <a:xfrm>
            <a:off x="457200" y="6216650"/>
            <a:ext cx="83835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Note: The universe contains approximately 10</a:t>
            </a:r>
            <a:r>
              <a:rPr lang="en-CA" altLang="en-US" sz="2800" i="0" baseline="30000">
                <a:solidFill>
                  <a:srgbClr val="FFFFFF"/>
                </a:solidFill>
              </a:rPr>
              <a:t>5</a:t>
            </a:r>
            <a:r>
              <a:rPr lang="en-US" altLang="en-US" sz="2800" i="0" baseline="30000">
                <a:solidFill>
                  <a:srgbClr val="FFFFFF"/>
                </a:solidFill>
              </a:rPr>
              <a:t>0</a:t>
            </a:r>
            <a:r>
              <a:rPr lang="en-CA" altLang="en-US" sz="2800" i="0">
                <a:solidFill>
                  <a:srgbClr val="FFFFFF"/>
                </a:solidFill>
              </a:rPr>
              <a:t> particles.</a:t>
            </a:r>
          </a:p>
          <a:p>
            <a:pPr algn="ctr" eaLnBrk="1" hangingPunct="1">
              <a:spcBef>
                <a:spcPct val="0"/>
              </a:spcBef>
            </a:pPr>
            <a:endParaRPr lang="en-CA" altLang="en-US" sz="2800" i="0">
              <a:solidFill>
                <a:srgbClr val="FFFFFF"/>
              </a:solidFill>
            </a:endParaRPr>
          </a:p>
        </p:txBody>
      </p:sp>
      <p:sp>
        <p:nvSpPr>
          <p:cNvPr id="192567" name="Rectangle 166"/>
          <p:cNvSpPr>
            <a:spLocks noChangeArrowheads="1"/>
          </p:cNvSpPr>
          <p:nvPr/>
        </p:nvSpPr>
        <p:spPr bwMode="auto">
          <a:xfrm>
            <a:off x="990600" y="3290888"/>
            <a:ext cx="4270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CA" altLang="en-US" sz="2800" b="1">
                <a:solidFill>
                  <a:srgbClr val="FFFFFF"/>
                </a:solidFill>
                <a:latin typeface="Century Schoolbook" pitchFamily="18" charset="0"/>
              </a:rPr>
              <a:t>n</a:t>
            </a:r>
          </a:p>
        </p:txBody>
      </p:sp>
      <p:grpSp>
        <p:nvGrpSpPr>
          <p:cNvPr id="192568" name="Group 17"/>
          <p:cNvGrpSpPr>
            <a:grpSpLocks/>
          </p:cNvGrpSpPr>
          <p:nvPr/>
        </p:nvGrpSpPr>
        <p:grpSpPr bwMode="auto">
          <a:xfrm>
            <a:off x="365125" y="914400"/>
            <a:ext cx="1698625" cy="477838"/>
            <a:chOff x="0" y="1306"/>
            <a:chExt cx="516" cy="173"/>
          </a:xfrm>
        </p:grpSpPr>
        <p:sp>
          <p:nvSpPr>
            <p:cNvPr id="192579" name="Rectangle 18"/>
            <p:cNvSpPr>
              <a:spLocks noChangeArrowheads="1"/>
            </p:cNvSpPr>
            <p:nvPr/>
          </p:nvSpPr>
          <p:spPr bwMode="auto">
            <a:xfrm>
              <a:off x="0" y="1306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T</a:t>
              </a:r>
              <a:r>
                <a:rPr lang="en-CA" altLang="en-US" sz="2800" i="0">
                  <a:solidFill>
                    <a:srgbClr val="FFFFFF"/>
                  </a:solidFill>
                </a:rPr>
                <a:t>(</a:t>
              </a:r>
              <a:r>
                <a:rPr lang="en-CA" altLang="en-US" sz="2800" b="1">
                  <a:solidFill>
                    <a:srgbClr val="FFFFFF"/>
                  </a:solidFill>
                  <a:latin typeface="Century Schoolbook" pitchFamily="18" charset="0"/>
                </a:rPr>
                <a:t>n</a:t>
              </a:r>
              <a:r>
                <a:rPr lang="en-CA" altLang="en-US" sz="2800" i="0">
                  <a:solidFill>
                    <a:srgbClr val="FFFFFF"/>
                  </a:solidFill>
                </a:rPr>
                <a:t>)</a:t>
              </a:r>
            </a:p>
          </p:txBody>
        </p:sp>
        <p:sp>
          <p:nvSpPr>
            <p:cNvPr id="192580" name="Rectangle 19"/>
            <p:cNvSpPr>
              <a:spLocks noChangeArrowheads="1"/>
            </p:cNvSpPr>
            <p:nvPr/>
          </p:nvSpPr>
          <p:spPr bwMode="auto">
            <a:xfrm>
              <a:off x="0" y="1306"/>
              <a:ext cx="516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sp>
        <p:nvSpPr>
          <p:cNvPr id="192569" name="Rectangle 21"/>
          <p:cNvSpPr>
            <a:spLocks noChangeArrowheads="1"/>
          </p:cNvSpPr>
          <p:nvPr/>
        </p:nvSpPr>
        <p:spPr bwMode="auto">
          <a:xfrm>
            <a:off x="2063750" y="914400"/>
            <a:ext cx="109220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10</a:t>
            </a:r>
          </a:p>
        </p:txBody>
      </p:sp>
      <p:sp>
        <p:nvSpPr>
          <p:cNvPr id="192570" name="Rectangle 22"/>
          <p:cNvSpPr>
            <a:spLocks noChangeArrowheads="1"/>
          </p:cNvSpPr>
          <p:nvPr/>
        </p:nvSpPr>
        <p:spPr bwMode="auto">
          <a:xfrm>
            <a:off x="2063750" y="914400"/>
            <a:ext cx="109220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92571" name="Rectangle 24"/>
          <p:cNvSpPr>
            <a:spLocks noChangeArrowheads="1"/>
          </p:cNvSpPr>
          <p:nvPr/>
        </p:nvSpPr>
        <p:spPr bwMode="auto">
          <a:xfrm>
            <a:off x="3155950" y="914400"/>
            <a:ext cx="125095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100</a:t>
            </a:r>
          </a:p>
        </p:txBody>
      </p:sp>
      <p:sp>
        <p:nvSpPr>
          <p:cNvPr id="192572" name="Rectangle 25"/>
          <p:cNvSpPr>
            <a:spLocks noChangeArrowheads="1"/>
          </p:cNvSpPr>
          <p:nvPr/>
        </p:nvSpPr>
        <p:spPr bwMode="auto">
          <a:xfrm>
            <a:off x="3155950" y="914400"/>
            <a:ext cx="125095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sp>
        <p:nvSpPr>
          <p:cNvPr id="192573" name="Rectangle 27"/>
          <p:cNvSpPr>
            <a:spLocks noChangeArrowheads="1"/>
          </p:cNvSpPr>
          <p:nvPr/>
        </p:nvSpPr>
        <p:spPr bwMode="auto">
          <a:xfrm>
            <a:off x="4406900" y="914400"/>
            <a:ext cx="109220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1,000</a:t>
            </a:r>
          </a:p>
        </p:txBody>
      </p:sp>
      <p:sp>
        <p:nvSpPr>
          <p:cNvPr id="192574" name="Rectangle 28"/>
          <p:cNvSpPr>
            <a:spLocks noChangeArrowheads="1"/>
          </p:cNvSpPr>
          <p:nvPr/>
        </p:nvSpPr>
        <p:spPr bwMode="auto">
          <a:xfrm>
            <a:off x="4406900" y="914400"/>
            <a:ext cx="1092200" cy="477838"/>
          </a:xfrm>
          <a:prstGeom prst="rect">
            <a:avLst/>
          </a:prstGeom>
          <a:noFill/>
          <a:ln w="12700">
            <a:solidFill>
              <a:srgbClr val="3366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i="0">
              <a:solidFill>
                <a:srgbClr val="FFFFFF"/>
              </a:solidFill>
            </a:endParaRPr>
          </a:p>
        </p:txBody>
      </p:sp>
      <p:grpSp>
        <p:nvGrpSpPr>
          <p:cNvPr id="192575" name="Group 29"/>
          <p:cNvGrpSpPr>
            <a:grpSpLocks/>
          </p:cNvGrpSpPr>
          <p:nvPr/>
        </p:nvGrpSpPr>
        <p:grpSpPr bwMode="auto">
          <a:xfrm>
            <a:off x="5499100" y="914400"/>
            <a:ext cx="1408113" cy="477838"/>
            <a:chOff x="1560" y="1306"/>
            <a:chExt cx="428" cy="173"/>
          </a:xfrm>
        </p:grpSpPr>
        <p:sp>
          <p:nvSpPr>
            <p:cNvPr id="192577" name="Rectangle 30"/>
            <p:cNvSpPr>
              <a:spLocks noChangeArrowheads="1"/>
            </p:cNvSpPr>
            <p:nvPr/>
          </p:nvSpPr>
          <p:spPr bwMode="auto">
            <a:xfrm>
              <a:off x="1560" y="1306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CA" altLang="en-US" sz="2800" i="0">
                  <a:solidFill>
                    <a:srgbClr val="FFFFFF"/>
                  </a:solidFill>
                </a:rPr>
                <a:t>10,000</a:t>
              </a:r>
            </a:p>
          </p:txBody>
        </p:sp>
        <p:sp>
          <p:nvSpPr>
            <p:cNvPr id="192578" name="Rectangle 31"/>
            <p:cNvSpPr>
              <a:spLocks noChangeArrowheads="1"/>
            </p:cNvSpPr>
            <p:nvPr/>
          </p:nvSpPr>
          <p:spPr bwMode="auto">
            <a:xfrm>
              <a:off x="1560" y="1306"/>
              <a:ext cx="428" cy="173"/>
            </a:xfrm>
            <a:prstGeom prst="rect">
              <a:avLst/>
            </a:prstGeom>
            <a:noFill/>
            <a:ln w="12700">
              <a:solidFill>
                <a:srgbClr val="3366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en-US" i="0">
                <a:solidFill>
                  <a:srgbClr val="FFFFFF"/>
                </a:solidFill>
              </a:endParaRPr>
            </a:p>
          </p:txBody>
        </p:sp>
      </p:grpSp>
      <p:sp>
        <p:nvSpPr>
          <p:cNvPr id="192576" name="Rectangle 51"/>
          <p:cNvSpPr>
            <a:spLocks noChangeArrowheads="1"/>
          </p:cNvSpPr>
          <p:nvPr/>
        </p:nvSpPr>
        <p:spPr bwMode="auto">
          <a:xfrm>
            <a:off x="6794500" y="1303338"/>
            <a:ext cx="2074863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CA" altLang="en-US" sz="2800" i="0">
                <a:solidFill>
                  <a:srgbClr val="FFFFFF"/>
                </a:solidFill>
              </a:rPr>
              <a:t>atom</a:t>
            </a:r>
          </a:p>
        </p:txBody>
      </p:sp>
      <p:sp>
        <p:nvSpPr>
          <p:cNvPr id="166" name="Rectangle 4">
            <a:extLst>
              <a:ext uri="{FF2B5EF4-FFF2-40B4-BE49-F238E27FC236}">
                <a16:creationId xmlns:a16="http://schemas.microsoft.com/office/drawing/2014/main" id="{E9DF2D0A-E641-4C35-BAC1-5206F8D71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>
            <a:grpSpLocks/>
          </p:cNvGrpSpPr>
          <p:nvPr/>
        </p:nvGrpSpPr>
        <p:grpSpPr bwMode="auto">
          <a:xfrm>
            <a:off x="-381000" y="838200"/>
            <a:ext cx="2430787" cy="2200873"/>
            <a:chOff x="-338" y="960"/>
            <a:chExt cx="2552" cy="2400"/>
          </a:xfrm>
        </p:grpSpPr>
        <p:pic>
          <p:nvPicPr>
            <p:cNvPr id="9223" name="Picture 20" descr="Hilbert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960"/>
              <a:ext cx="1782" cy="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0"/>
            <p:cNvSpPr txBox="1">
              <a:spLocks noChangeArrowheads="1"/>
            </p:cNvSpPr>
            <p:nvPr/>
          </p:nvSpPr>
          <p:spPr bwMode="auto">
            <a:xfrm>
              <a:off x="-338" y="3011"/>
              <a:ext cx="1639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       Hilbert (1900)</a:t>
              </a:r>
            </a:p>
          </p:txBody>
        </p:sp>
      </p:grpSp>
      <p:sp>
        <p:nvSpPr>
          <p:cNvPr id="9" name="Rectangle 2">
            <a:extLst>
              <a:ext uri="{FF2B5EF4-FFF2-40B4-BE49-F238E27FC236}">
                <a16:creationId xmlns:a16="http://schemas.microsoft.com/office/drawing/2014/main" id="{09E9A154-834A-4811-B66D-89EAF8A19DB5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0" name="AutoShape 38">
            <a:extLst>
              <a:ext uri="{FF2B5EF4-FFF2-40B4-BE49-F238E27FC236}">
                <a16:creationId xmlns:a16="http://schemas.microsoft.com/office/drawing/2014/main" id="{58A74721-F14B-4E51-A84A-F6E70431E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1130" y="1752600"/>
            <a:ext cx="3247470" cy="533400"/>
          </a:xfrm>
          <a:prstGeom prst="wedgeRoundRectCallout">
            <a:avLst>
              <a:gd name="adj1" fmla="val -57156"/>
              <a:gd name="adj2" fmla="val 25241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computation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7" name="AutoShape 38">
            <a:extLst>
              <a:ext uri="{FF2B5EF4-FFF2-40B4-BE49-F238E27FC236}">
                <a16:creationId xmlns:a16="http://schemas.microsoft.com/office/drawing/2014/main" id="{148D850A-A196-4C6A-8D9E-881113831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829" y="4041469"/>
            <a:ext cx="3142771" cy="454331"/>
          </a:xfrm>
          <a:prstGeom prst="wedgeRoundRectCallout">
            <a:avLst>
              <a:gd name="adj1" fmla="val -56725"/>
              <a:gd name="adj2" fmla="val 13960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All we have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is logic.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8" name="AutoShape 38">
            <a:extLst>
              <a:ext uri="{FF2B5EF4-FFF2-40B4-BE49-F238E27FC236}">
                <a16:creationId xmlns:a16="http://schemas.microsoft.com/office/drawing/2014/main" id="{1E9EDA62-7F30-4A2D-88FF-55FC9E99F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4" y="3429056"/>
            <a:ext cx="3741736" cy="536974"/>
          </a:xfrm>
          <a:prstGeom prst="wedgeRoundRectCallout">
            <a:avLst>
              <a:gd name="adj1" fmla="val -57156"/>
              <a:gd name="adj2" fmla="val 25241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No hardware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been built.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CE22B3F-49D0-476B-A6B1-E465A7FDED23}"/>
              </a:ext>
            </a:extLst>
          </p:cNvPr>
          <p:cNvGrpSpPr/>
          <p:nvPr/>
        </p:nvGrpSpPr>
        <p:grpSpPr>
          <a:xfrm>
            <a:off x="348551" y="3246813"/>
            <a:ext cx="4258148" cy="1672826"/>
            <a:chOff x="3947847" y="5419326"/>
            <a:chExt cx="4258148" cy="1672826"/>
          </a:xfrm>
        </p:grpSpPr>
        <p:pic>
          <p:nvPicPr>
            <p:cNvPr id="12" name="Picture 7">
              <a:extLst>
                <a:ext uri="{FF2B5EF4-FFF2-40B4-BE49-F238E27FC236}">
                  <a16:creationId xmlns:a16="http://schemas.microsoft.com/office/drawing/2014/main" id="{97846533-26E5-4BE1-B165-6E29F319E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3947847" y="5419326"/>
              <a:ext cx="1672826" cy="1672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21">
              <a:extLst>
                <a:ext uri="{FF2B5EF4-FFF2-40B4-BE49-F238E27FC236}">
                  <a16:creationId xmlns:a16="http://schemas.microsoft.com/office/drawing/2014/main" id="{A62818F7-3115-446E-AE97-9E6E1368C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4247" y="5724126"/>
              <a:ext cx="2581748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and Incompleteness Theorems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1929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1995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7" grpId="0" animBg="1"/>
      <p:bldP spid="8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1" name="Line 3"/>
          <p:cNvSpPr>
            <a:spLocks noChangeShapeType="1"/>
          </p:cNvSpPr>
          <p:nvPr/>
        </p:nvSpPr>
        <p:spPr bwMode="auto">
          <a:xfrm>
            <a:off x="8534400" y="52736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2" name="Line 4"/>
          <p:cNvSpPr>
            <a:spLocks noChangeShapeType="1"/>
          </p:cNvSpPr>
          <p:nvPr/>
        </p:nvSpPr>
        <p:spPr bwMode="auto">
          <a:xfrm>
            <a:off x="7010400" y="5273675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3" name="Line 5"/>
          <p:cNvSpPr>
            <a:spLocks noChangeShapeType="1"/>
          </p:cNvSpPr>
          <p:nvPr/>
        </p:nvSpPr>
        <p:spPr bwMode="auto">
          <a:xfrm>
            <a:off x="8534400" y="60277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4" name="Line 6"/>
          <p:cNvSpPr>
            <a:spLocks noChangeShapeType="1"/>
          </p:cNvSpPr>
          <p:nvPr/>
        </p:nvSpPr>
        <p:spPr bwMode="auto">
          <a:xfrm>
            <a:off x="8534400" y="4556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5" name="Line 7"/>
          <p:cNvSpPr>
            <a:spLocks noChangeShapeType="1"/>
          </p:cNvSpPr>
          <p:nvPr/>
        </p:nvSpPr>
        <p:spPr bwMode="auto">
          <a:xfrm>
            <a:off x="8534400" y="55006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6" name="Line 8"/>
          <p:cNvSpPr>
            <a:spLocks noChangeShapeType="1"/>
          </p:cNvSpPr>
          <p:nvPr/>
        </p:nvSpPr>
        <p:spPr bwMode="auto">
          <a:xfrm>
            <a:off x="70104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1371600" y="4270375"/>
            <a:ext cx="6370334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solidFill>
                  <a:srgbClr val="FFC000"/>
                </a:solidFill>
              </a:rPr>
              <a:t>A(I)=P(I)    </a:t>
            </a:r>
            <a:r>
              <a:rPr lang="en-US" altLang="en-US" sz="2400" dirty="0"/>
              <a:t>means algorithm </a:t>
            </a:r>
            <a:r>
              <a:rPr lang="en-US" altLang="en-US" sz="2400" i="1" dirty="0">
                <a:solidFill>
                  <a:srgbClr val="FFC000"/>
                </a:solidFill>
              </a:rPr>
              <a:t>A</a:t>
            </a:r>
            <a:r>
              <a:rPr lang="en-US" altLang="en-US" sz="2400" dirty="0"/>
              <a:t> gives the required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                    output for problem </a:t>
            </a:r>
            <a:r>
              <a:rPr lang="en-US" altLang="en-US" sz="2400" i="1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 on instance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solidFill>
                  <a:srgbClr val="FFC000"/>
                </a:solidFill>
              </a:rPr>
              <a:t>Time(A,I)    </a:t>
            </a:r>
            <a:r>
              <a:rPr lang="en-US" altLang="en-US" sz="2400" dirty="0"/>
              <a:t>is the running time of algorithm </a:t>
            </a:r>
            <a:r>
              <a:rPr lang="en-US" altLang="en-US" sz="2400" dirty="0">
                <a:solidFill>
                  <a:srgbClr val="FFC000"/>
                </a:solidFill>
              </a:rPr>
              <a:t>A</a:t>
            </a:r>
            <a:r>
              <a:rPr lang="en-US" altLang="en-US" sz="2400" dirty="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                    on instance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solidFill>
                  <a:srgbClr val="FFC000"/>
                </a:solidFill>
              </a:rPr>
              <a:t>T(n)             </a:t>
            </a:r>
            <a:r>
              <a:rPr lang="en-US" altLang="en-US" sz="2400" dirty="0"/>
              <a:t>some function like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.</a:t>
            </a:r>
            <a:endParaRPr lang="en-CA" altLang="en-US" sz="2400" dirty="0"/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524000" y="1284288"/>
            <a:ext cx="65532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Express: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 dirty="0"/>
              <a:t> Problem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is computable by some algorithm.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 dirty="0"/>
              <a:t> Problem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is computable in </a:t>
            </a:r>
            <a:r>
              <a:rPr lang="en-CA" altLang="en-US" sz="2400" dirty="0">
                <a:solidFill>
                  <a:schemeClr val="tx2"/>
                </a:solidFill>
              </a:rPr>
              <a:t>constant</a:t>
            </a:r>
            <a:r>
              <a:rPr lang="en-CA" altLang="en-US" sz="2400" dirty="0"/>
              <a:t> time.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 dirty="0"/>
              <a:t>Problem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is computable in </a:t>
            </a:r>
            <a:r>
              <a:rPr lang="en-CA" altLang="en-US" sz="2400" dirty="0">
                <a:solidFill>
                  <a:schemeClr val="tx2"/>
                </a:solidFill>
              </a:rPr>
              <a:t>polynomial</a:t>
            </a:r>
            <a:r>
              <a:rPr lang="en-CA" altLang="en-US" sz="2400" dirty="0"/>
              <a:t> time.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 dirty="0"/>
              <a:t>Problem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is computable in </a:t>
            </a:r>
            <a:r>
              <a:rPr lang="en-CA" altLang="en-US" sz="2400" dirty="0">
                <a:solidFill>
                  <a:schemeClr val="tx2"/>
                </a:solidFill>
              </a:rPr>
              <a:t>exponential</a:t>
            </a:r>
            <a:r>
              <a:rPr lang="en-CA" altLang="en-US" sz="2400" dirty="0"/>
              <a:t> time.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 dirty="0"/>
              <a:t> The computational class “</a:t>
            </a:r>
            <a:r>
              <a:rPr lang="en-CA" altLang="en-US" sz="2400" dirty="0">
                <a:solidFill>
                  <a:schemeClr val="tx2"/>
                </a:solidFill>
              </a:rPr>
              <a:t>Exponential Time</a:t>
            </a:r>
            <a:r>
              <a:rPr lang="en-CA" altLang="en-US" sz="2400" dirty="0"/>
              <a:t>"</a:t>
            </a:r>
            <a:br>
              <a:rPr lang="en-CA" altLang="en-US" sz="2400" dirty="0"/>
            </a:br>
            <a:r>
              <a:rPr lang="en-CA" altLang="en-US" sz="2400" dirty="0"/>
              <a:t>    is   strictly bigger than “</a:t>
            </a:r>
            <a:r>
              <a:rPr lang="en-CA" altLang="en-US" sz="2400" dirty="0">
                <a:solidFill>
                  <a:schemeClr val="tx2"/>
                </a:solidFill>
              </a:rPr>
              <a:t>Polynomial Time</a:t>
            </a:r>
            <a:r>
              <a:rPr lang="en-CA" altLang="en-US" sz="2400" dirty="0"/>
              <a:t>”.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7F9A0AC0-D4E3-442E-BD65-7E98E90FF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>
                <a:solidFill>
                  <a:schemeClr val="tx2"/>
                </a:solidFill>
              </a:rPr>
              <a:t>Time Complexity</a:t>
            </a:r>
          </a:p>
        </p:txBody>
      </p:sp>
    </p:spTree>
    <p:extLst>
      <p:ext uri="{BB962C8B-B14F-4D97-AF65-F5344CB8AC3E}">
        <p14:creationId xmlns:p14="http://schemas.microsoft.com/office/powerpoint/2010/main" val="2289290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Line 3"/>
          <p:cNvSpPr>
            <a:spLocks noChangeShapeType="1"/>
          </p:cNvSpPr>
          <p:nvPr/>
        </p:nvSpPr>
        <p:spPr bwMode="auto">
          <a:xfrm>
            <a:off x="84963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460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grpSp>
        <p:nvGrpSpPr>
          <p:cNvPr id="46098" name="Group 5"/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4611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1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611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613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6099" name="Group 21"/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4610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610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610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610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58" name="Picture 5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1F148A18-FC68-4BBE-B388-A5B9275DBC9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656879"/>
            <a:ext cx="965133" cy="988405"/>
          </a:xfrm>
          <a:prstGeom prst="rect">
            <a:avLst/>
          </a:prstGeom>
        </p:spPr>
      </p:pic>
      <p:sp>
        <p:nvSpPr>
          <p:cNvPr id="59" name="AutoShape 8">
            <a:extLst>
              <a:ext uri="{FF2B5EF4-FFF2-40B4-BE49-F238E27FC236}">
                <a16:creationId xmlns:a16="http://schemas.microsoft.com/office/drawing/2014/main" id="{A11676CE-B535-4234-A170-9F60A6558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582543"/>
            <a:ext cx="4927810" cy="85585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In addition to getting the answer for </a:t>
            </a:r>
            <a:r>
              <a:rPr lang="en-CA" altLang="en-US" sz="2400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the running time is at most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CA" altLang="en-US" sz="2400" dirty="0"/>
              <a:t>. </a:t>
            </a:r>
            <a:endParaRPr lang="en-US" altLang="en-US" sz="2400" dirty="0"/>
          </a:p>
        </p:txBody>
      </p:sp>
      <p:sp>
        <p:nvSpPr>
          <p:cNvPr id="60" name="Rectangle 10">
            <a:extLst>
              <a:ext uri="{FF2B5EF4-FFF2-40B4-BE49-F238E27FC236}">
                <a16:creationId xmlns:a16="http://schemas.microsoft.com/office/drawing/2014/main" id="{3735ED1C-FFED-4484-90CB-9F2C6BEBA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1" name="Rectangle 19">
            <a:extLst>
              <a:ext uri="{FF2B5EF4-FFF2-40B4-BE49-F238E27FC236}">
                <a16:creationId xmlns:a16="http://schemas.microsoft.com/office/drawing/2014/main" id="{758BA7CC-884E-4DD4-81DF-85FE5615B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5731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2" name="Rectangle 19">
            <a:extLst>
              <a:ext uri="{FF2B5EF4-FFF2-40B4-BE49-F238E27FC236}">
                <a16:creationId xmlns:a16="http://schemas.microsoft.com/office/drawing/2014/main" id="{262AC0FE-6E98-485D-9490-46DD49B3E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7543" y="930355"/>
            <a:ext cx="5036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|I|</a:t>
            </a:r>
          </a:p>
        </p:txBody>
      </p:sp>
      <p:sp>
        <p:nvSpPr>
          <p:cNvPr id="63" name="AutoShape 60">
            <a:extLst>
              <a:ext uri="{FF2B5EF4-FFF2-40B4-BE49-F238E27FC236}">
                <a16:creationId xmlns:a16="http://schemas.microsoft.com/office/drawing/2014/main" id="{B368F2C9-4C85-408F-B678-1A8277B05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0070" y="3106543"/>
            <a:ext cx="3951100" cy="855857"/>
          </a:xfrm>
          <a:prstGeom prst="wedgeRoundRectCallout">
            <a:avLst>
              <a:gd name="adj1" fmla="val -54513"/>
              <a:gd name="adj2" fmla="val 3436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Here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is the number of bits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|I|</a:t>
            </a:r>
            <a:r>
              <a:rPr lang="en-US" altLang="en-US" sz="2400" dirty="0"/>
              <a:t> to write down the input.</a:t>
            </a:r>
          </a:p>
        </p:txBody>
      </p:sp>
      <p:sp>
        <p:nvSpPr>
          <p:cNvPr id="64" name="AutoShape 60">
            <a:extLst>
              <a:ext uri="{FF2B5EF4-FFF2-40B4-BE49-F238E27FC236}">
                <a16:creationId xmlns:a16="http://schemas.microsoft.com/office/drawing/2014/main" id="{980F5C3C-83AB-43EA-8657-2E5FC940E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705" y="2578266"/>
            <a:ext cx="1613014" cy="400110"/>
          </a:xfrm>
          <a:prstGeom prst="wedgeRoundRectCallout">
            <a:avLst>
              <a:gd name="adj1" fmla="val 62921"/>
              <a:gd name="adj2" fmla="val 3710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Which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?</a:t>
            </a:r>
          </a:p>
        </p:txBody>
      </p:sp>
      <p:sp>
        <p:nvSpPr>
          <p:cNvPr id="66" name="Rectangle 19">
            <a:extLst>
              <a:ext uri="{FF2B5EF4-FFF2-40B4-BE49-F238E27FC236}">
                <a16:creationId xmlns:a16="http://schemas.microsoft.com/office/drawing/2014/main" id="{07194254-D4B2-46B4-933E-346BE04D8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9974" y="937293"/>
            <a:ext cx="3642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</a:p>
        </p:txBody>
      </p:sp>
    </p:spTree>
    <p:extLst>
      <p:ext uri="{BB962C8B-B14F-4D97-AF65-F5344CB8AC3E}">
        <p14:creationId xmlns:p14="http://schemas.microsoft.com/office/powerpoint/2010/main" val="3003533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59" grpId="0" animBg="1"/>
      <p:bldP spid="61" grpId="0"/>
      <p:bldP spid="62" grpId="0"/>
      <p:bldP spid="63" grpId="0" animBg="1"/>
      <p:bldP spid="64" grpId="0" animBg="1"/>
      <p:bldP spid="66" grpId="0"/>
      <p:bldP spid="66" grpId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3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4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5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838200" y="2322513"/>
            <a:ext cx="60206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[M(I)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 dirty="0">
                <a:solidFill>
                  <a:srgbClr val="FFC000"/>
                </a:solidFill>
              </a:rPr>
              <a:t>P(I)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460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457200" y="1533525"/>
            <a:ext cx="617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37" name="AutoShape 60"/>
          <p:cNvSpPr>
            <a:spLocks noChangeArrowheads="1"/>
          </p:cNvSpPr>
          <p:nvPr/>
        </p:nvSpPr>
        <p:spPr bwMode="auto">
          <a:xfrm>
            <a:off x="1940013" y="3276600"/>
            <a:ext cx="5774909" cy="437002"/>
          </a:xfrm>
          <a:prstGeom prst="wedgeRoundRectCallout">
            <a:avLst>
              <a:gd name="adj1" fmla="val -55514"/>
              <a:gd name="adj2" fmla="val 4620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These are all false for every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3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400" dirty="0"/>
              <a:t>time problem</a:t>
            </a:r>
            <a:r>
              <a:rPr lang="en-US" altLang="en-US" sz="2400" dirty="0"/>
              <a:t> </a:t>
            </a:r>
            <a:r>
              <a:rPr lang="en-US" altLang="en-US" sz="2400" i="1" dirty="0">
                <a:solidFill>
                  <a:srgbClr val="FFC000"/>
                </a:solidFill>
              </a:rPr>
              <a:t>P.</a:t>
            </a:r>
          </a:p>
        </p:txBody>
      </p:sp>
      <p:sp>
        <p:nvSpPr>
          <p:cNvPr id="54" name="Rectangle 21"/>
          <p:cNvSpPr>
            <a:spLocks noChangeArrowheads="1"/>
          </p:cNvSpPr>
          <p:nvPr/>
        </p:nvSpPr>
        <p:spPr bwMode="auto">
          <a:xfrm>
            <a:off x="823913" y="1905000"/>
            <a:ext cx="61926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[If M solves P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M takes &gt; 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 time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52" name="Rectangle 21"/>
          <p:cNvSpPr>
            <a:spLocks noChangeArrowheads="1"/>
          </p:cNvSpPr>
          <p:nvPr/>
        </p:nvSpPr>
        <p:spPr bwMode="auto">
          <a:xfrm>
            <a:off x="838200" y="2752725"/>
            <a:ext cx="63075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[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 dirty="0">
                <a:solidFill>
                  <a:srgbClr val="FFC000"/>
                </a:solidFill>
              </a:rPr>
              <a:t>P(I)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50" name="AutoShape 60"/>
          <p:cNvSpPr>
            <a:spLocks noChangeArrowheads="1"/>
          </p:cNvSpPr>
          <p:nvPr/>
        </p:nvSpPr>
        <p:spPr bwMode="auto">
          <a:xfrm>
            <a:off x="1935793" y="4426174"/>
            <a:ext cx="1493207" cy="437002"/>
          </a:xfrm>
          <a:prstGeom prst="wedgeRoundRectCallout">
            <a:avLst>
              <a:gd name="adj1" fmla="val -61346"/>
              <a:gd name="adj2" fmla="val -157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I design M</a:t>
            </a:r>
            <a:endParaRPr lang="en-US" altLang="en-US" sz="2400" dirty="0"/>
          </a:p>
        </p:txBody>
      </p:sp>
      <p:sp>
        <p:nvSpPr>
          <p:cNvPr id="53" name="AutoShape 60"/>
          <p:cNvSpPr>
            <a:spLocks noChangeArrowheads="1"/>
          </p:cNvSpPr>
          <p:nvPr/>
        </p:nvSpPr>
        <p:spPr bwMode="auto">
          <a:xfrm>
            <a:off x="3535993" y="4432986"/>
            <a:ext cx="1493207" cy="437002"/>
          </a:xfrm>
          <a:prstGeom prst="wedgeRoundRectCallout">
            <a:avLst>
              <a:gd name="adj1" fmla="val -61346"/>
              <a:gd name="adj2" fmla="val -157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Make True</a:t>
            </a:r>
            <a:endParaRPr lang="en-US" altLang="en-US" sz="2400" dirty="0"/>
          </a:p>
        </p:txBody>
      </p:sp>
      <p:sp>
        <p:nvSpPr>
          <p:cNvPr id="55" name="AutoShape 60"/>
          <p:cNvSpPr>
            <a:spLocks noChangeArrowheads="1"/>
          </p:cNvSpPr>
          <p:nvPr/>
        </p:nvSpPr>
        <p:spPr bwMode="auto">
          <a:xfrm>
            <a:off x="5136193" y="4439798"/>
            <a:ext cx="1493207" cy="437002"/>
          </a:xfrm>
          <a:prstGeom prst="wedgeRoundRectCallout">
            <a:avLst>
              <a:gd name="adj1" fmla="val -61346"/>
              <a:gd name="adj2" fmla="val -157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Make False</a:t>
            </a:r>
            <a:endParaRPr lang="en-US" altLang="en-US" sz="2400" dirty="0"/>
          </a:p>
        </p:txBody>
      </p:sp>
      <p:cxnSp>
        <p:nvCxnSpPr>
          <p:cNvPr id="3" name="Straight Arrow Connector 2"/>
          <p:cNvCxnSpPr/>
          <p:nvPr/>
        </p:nvCxnSpPr>
        <p:spPr bwMode="auto">
          <a:xfrm flipH="1" flipV="1">
            <a:off x="1302509" y="3161001"/>
            <a:ext cx="1361855" cy="1268983"/>
          </a:xfrm>
          <a:prstGeom prst="straightConnector1">
            <a:avLst/>
          </a:prstGeom>
          <a:noFill/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6" name="Straight Arrow Connector 55"/>
          <p:cNvCxnSpPr/>
          <p:nvPr/>
        </p:nvCxnSpPr>
        <p:spPr bwMode="auto">
          <a:xfrm flipH="1" flipV="1">
            <a:off x="3087591" y="3079433"/>
            <a:ext cx="1223222" cy="1337379"/>
          </a:xfrm>
          <a:prstGeom prst="straightConnector1">
            <a:avLst/>
          </a:prstGeom>
          <a:noFill/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7" name="Straight Arrow Connector 56"/>
          <p:cNvCxnSpPr/>
          <p:nvPr/>
        </p:nvCxnSpPr>
        <p:spPr bwMode="auto">
          <a:xfrm flipH="1" flipV="1">
            <a:off x="5797048" y="3200400"/>
            <a:ext cx="58289" cy="1248548"/>
          </a:xfrm>
          <a:prstGeom prst="straightConnector1">
            <a:avLst/>
          </a:prstGeom>
          <a:noFill/>
          <a:ln w="38100" cap="flat" cmpd="sng" algn="ctr">
            <a:solidFill>
              <a:schemeClr val="accent2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8" name="Rectangle 10">
            <a:extLst>
              <a:ext uri="{FF2B5EF4-FFF2-40B4-BE49-F238E27FC236}">
                <a16:creationId xmlns:a16="http://schemas.microsoft.com/office/drawing/2014/main" id="{19EFEE17-DE50-47D0-908D-8B4BEA9CA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59" name="Rectangle 19">
            <a:extLst>
              <a:ext uri="{FF2B5EF4-FFF2-40B4-BE49-F238E27FC236}">
                <a16:creationId xmlns:a16="http://schemas.microsoft.com/office/drawing/2014/main" id="{F1AE94C2-22FF-4492-9751-5860B835A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0" name="Rectangle 10">
            <a:extLst>
              <a:ext uri="{FF2B5EF4-FFF2-40B4-BE49-F238E27FC236}">
                <a16:creationId xmlns:a16="http://schemas.microsoft.com/office/drawing/2014/main" id="{63FA789A-0527-4F4E-AAE7-83F1E5A9F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1" name="Rectangle 19">
            <a:extLst>
              <a:ext uri="{FF2B5EF4-FFF2-40B4-BE49-F238E27FC236}">
                <a16:creationId xmlns:a16="http://schemas.microsoft.com/office/drawing/2014/main" id="{59CF1828-CD12-4514-9E11-27349A718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6228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grpSp>
        <p:nvGrpSpPr>
          <p:cNvPr id="62" name="Group 5">
            <a:extLst>
              <a:ext uri="{FF2B5EF4-FFF2-40B4-BE49-F238E27FC236}">
                <a16:creationId xmlns:a16="http://schemas.microsoft.com/office/drawing/2014/main" id="{4CE2268B-713D-40E6-AAE8-2F6173E2F3F3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1C86C38-9221-4D2C-9E86-9B6B7E92FA6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" name="Group 7">
              <a:extLst>
                <a:ext uri="{FF2B5EF4-FFF2-40B4-BE49-F238E27FC236}">
                  <a16:creationId xmlns:a16="http://schemas.microsoft.com/office/drawing/2014/main" id="{DC2DA4F7-297B-4C1B-9A37-7A94DB2516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5" name="Freeform 8">
                <a:extLst>
                  <a:ext uri="{FF2B5EF4-FFF2-40B4-BE49-F238E27FC236}">
                    <a16:creationId xmlns:a16="http://schemas.microsoft.com/office/drawing/2014/main" id="{0F0A0C1C-30C8-4EB0-9722-7076142DE8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9">
                <a:extLst>
                  <a:ext uri="{FF2B5EF4-FFF2-40B4-BE49-F238E27FC236}">
                    <a16:creationId xmlns:a16="http://schemas.microsoft.com/office/drawing/2014/main" id="{23918F17-B6A5-49AA-B5CE-81BB51B80E1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10">
                <a:extLst>
                  <a:ext uri="{FF2B5EF4-FFF2-40B4-BE49-F238E27FC236}">
                    <a16:creationId xmlns:a16="http://schemas.microsoft.com/office/drawing/2014/main" id="{BC172AA2-80F6-4C54-9C10-99177860AF8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11">
                <a:extLst>
                  <a:ext uri="{FF2B5EF4-FFF2-40B4-BE49-F238E27FC236}">
                    <a16:creationId xmlns:a16="http://schemas.microsoft.com/office/drawing/2014/main" id="{A570F933-DDF5-4187-85DC-010DD9351B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12">
                <a:extLst>
                  <a:ext uri="{FF2B5EF4-FFF2-40B4-BE49-F238E27FC236}">
                    <a16:creationId xmlns:a16="http://schemas.microsoft.com/office/drawing/2014/main" id="{D244CE4F-DDE4-4BE8-A0CC-FCF6C7B4E3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92784C38-9A95-4195-9D95-94F384AF36D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14">
                <a:extLst>
                  <a:ext uri="{FF2B5EF4-FFF2-40B4-BE49-F238E27FC236}">
                    <a16:creationId xmlns:a16="http://schemas.microsoft.com/office/drawing/2014/main" id="{692CBF2A-E3AB-4B0C-ADD2-1DCBEEF154B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Oval 15">
                <a:extLst>
                  <a:ext uri="{FF2B5EF4-FFF2-40B4-BE49-F238E27FC236}">
                    <a16:creationId xmlns:a16="http://schemas.microsoft.com/office/drawing/2014/main" id="{0F7E3D87-C359-4752-8773-0B99C993B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73" name="Oval 16">
                <a:extLst>
                  <a:ext uri="{FF2B5EF4-FFF2-40B4-BE49-F238E27FC236}">
                    <a16:creationId xmlns:a16="http://schemas.microsoft.com/office/drawing/2014/main" id="{2304FB36-B439-4009-ACD7-773B08D75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74" name="Oval 17">
                <a:extLst>
                  <a:ext uri="{FF2B5EF4-FFF2-40B4-BE49-F238E27FC236}">
                    <a16:creationId xmlns:a16="http://schemas.microsoft.com/office/drawing/2014/main" id="{3D98D2FD-A093-4DC4-8ADA-750D46B7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75" name="Oval 18">
                <a:extLst>
                  <a:ext uri="{FF2B5EF4-FFF2-40B4-BE49-F238E27FC236}">
                    <a16:creationId xmlns:a16="http://schemas.microsoft.com/office/drawing/2014/main" id="{5E3B308B-27BF-4572-A87B-020438F9C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76" name="Oval 19">
                <a:extLst>
                  <a:ext uri="{FF2B5EF4-FFF2-40B4-BE49-F238E27FC236}">
                    <a16:creationId xmlns:a16="http://schemas.microsoft.com/office/drawing/2014/main" id="{59AEED0D-DD00-487D-88EC-3C48C012F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77" name="Oval 20">
                <a:extLst>
                  <a:ext uri="{FF2B5EF4-FFF2-40B4-BE49-F238E27FC236}">
                    <a16:creationId xmlns:a16="http://schemas.microsoft.com/office/drawing/2014/main" id="{A8939B09-45B9-4611-B234-3FA4F81C1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78" name="Group 21">
            <a:extLst>
              <a:ext uri="{FF2B5EF4-FFF2-40B4-BE49-F238E27FC236}">
                <a16:creationId xmlns:a16="http://schemas.microsoft.com/office/drawing/2014/main" id="{6A46DED2-7D7F-41CC-9321-D4D7AE4CEC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79" name="Group 22">
              <a:extLst>
                <a:ext uri="{FF2B5EF4-FFF2-40B4-BE49-F238E27FC236}">
                  <a16:creationId xmlns:a16="http://schemas.microsoft.com/office/drawing/2014/main" id="{A37ECE58-0067-424E-BDC6-555CE58EFB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8" name="Freeform 23">
                <a:extLst>
                  <a:ext uri="{FF2B5EF4-FFF2-40B4-BE49-F238E27FC236}">
                    <a16:creationId xmlns:a16="http://schemas.microsoft.com/office/drawing/2014/main" id="{C5F49417-54BB-4807-B267-BF195385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24">
                <a:extLst>
                  <a:ext uri="{FF2B5EF4-FFF2-40B4-BE49-F238E27FC236}">
                    <a16:creationId xmlns:a16="http://schemas.microsoft.com/office/drawing/2014/main" id="{41AD7168-4164-4947-BC9D-A2AD9EB8E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25">
                <a:extLst>
                  <a:ext uri="{FF2B5EF4-FFF2-40B4-BE49-F238E27FC236}">
                    <a16:creationId xmlns:a16="http://schemas.microsoft.com/office/drawing/2014/main" id="{92052025-5F26-48AE-9D8D-82790F4F8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26">
                <a:extLst>
                  <a:ext uri="{FF2B5EF4-FFF2-40B4-BE49-F238E27FC236}">
                    <a16:creationId xmlns:a16="http://schemas.microsoft.com/office/drawing/2014/main" id="{2400CC4C-0B1D-4739-92D4-C1651CF4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27">
                <a:extLst>
                  <a:ext uri="{FF2B5EF4-FFF2-40B4-BE49-F238E27FC236}">
                    <a16:creationId xmlns:a16="http://schemas.microsoft.com/office/drawing/2014/main" id="{522648D7-FD7D-4AE5-AE3D-7628AD81B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28">
                <a:extLst>
                  <a:ext uri="{FF2B5EF4-FFF2-40B4-BE49-F238E27FC236}">
                    <a16:creationId xmlns:a16="http://schemas.microsoft.com/office/drawing/2014/main" id="{E3BEB19B-B04E-4FF6-88BA-B9D12D725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29">
                <a:extLst>
                  <a:ext uri="{FF2B5EF4-FFF2-40B4-BE49-F238E27FC236}">
                    <a16:creationId xmlns:a16="http://schemas.microsoft.com/office/drawing/2014/main" id="{C09E3F17-3D9A-4E5F-8308-648B54A31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0" name="Group 30">
              <a:extLst>
                <a:ext uri="{FF2B5EF4-FFF2-40B4-BE49-F238E27FC236}">
                  <a16:creationId xmlns:a16="http://schemas.microsoft.com/office/drawing/2014/main" id="{E1DBFF98-FEC9-4E80-95DA-37675DE09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6" name="Freeform 31">
                <a:extLst>
                  <a:ext uri="{FF2B5EF4-FFF2-40B4-BE49-F238E27FC236}">
                    <a16:creationId xmlns:a16="http://schemas.microsoft.com/office/drawing/2014/main" id="{97743000-7CE3-4B25-8C46-B56384FF0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32">
                <a:extLst>
                  <a:ext uri="{FF2B5EF4-FFF2-40B4-BE49-F238E27FC236}">
                    <a16:creationId xmlns:a16="http://schemas.microsoft.com/office/drawing/2014/main" id="{E7C8D792-F9B9-4899-B1C7-8A07DEC32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1" name="Group 33">
              <a:extLst>
                <a:ext uri="{FF2B5EF4-FFF2-40B4-BE49-F238E27FC236}">
                  <a16:creationId xmlns:a16="http://schemas.microsoft.com/office/drawing/2014/main" id="{A35BCE81-C6FF-41AA-9B8E-6E2D28DCB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2" name="Oval 34">
                <a:extLst>
                  <a:ext uri="{FF2B5EF4-FFF2-40B4-BE49-F238E27FC236}">
                    <a16:creationId xmlns:a16="http://schemas.microsoft.com/office/drawing/2014/main" id="{0F1E1B6A-7A81-4C37-97BD-5A8EF603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3" name="Oval 35">
                <a:extLst>
                  <a:ext uri="{FF2B5EF4-FFF2-40B4-BE49-F238E27FC236}">
                    <a16:creationId xmlns:a16="http://schemas.microsoft.com/office/drawing/2014/main" id="{6EB504F9-57B2-44A9-AF42-ACC619016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4" name="Oval 36">
                <a:extLst>
                  <a:ext uri="{FF2B5EF4-FFF2-40B4-BE49-F238E27FC236}">
                    <a16:creationId xmlns:a16="http://schemas.microsoft.com/office/drawing/2014/main" id="{12EB4BBD-A564-49FB-93A0-C07C2D3C5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5" name="Oval 37">
                <a:extLst>
                  <a:ext uri="{FF2B5EF4-FFF2-40B4-BE49-F238E27FC236}">
                    <a16:creationId xmlns:a16="http://schemas.microsoft.com/office/drawing/2014/main" id="{B8E6BD92-1C3B-4FC7-8619-0CEB95952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41376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5" grpId="0"/>
      <p:bldP spid="37" grpId="0" animBg="1"/>
      <p:bldP spid="54" grpId="0"/>
      <p:bldP spid="52" grpId="0"/>
      <p:bldP spid="50" grpId="0" animBg="1"/>
      <p:bldP spid="53" grpId="0" animBg="1"/>
      <p:bldP spid="5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3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4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5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50" name="AutoShape 60"/>
          <p:cNvSpPr>
            <a:spLocks noChangeArrowheads="1"/>
          </p:cNvSpPr>
          <p:nvPr/>
        </p:nvSpPr>
        <p:spPr bwMode="auto">
          <a:xfrm>
            <a:off x="1940015" y="3810000"/>
            <a:ext cx="4774304" cy="1600200"/>
          </a:xfrm>
          <a:prstGeom prst="wedgeRoundRectCallout">
            <a:avLst>
              <a:gd name="adj1" fmla="val -61346"/>
              <a:gd name="adj2" fmla="val -157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</a:rPr>
              <a:t> =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0000000000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US" altLang="en-US" sz="2400" i="1" dirty="0">
                <a:solidFill>
                  <a:srgbClr val="FFC000"/>
                </a:solidFill>
                <a:sym typeface="Symbol" panose="05050102010706020507" pitchFamily="18" charset="2"/>
              </a:rPr>
              <a:t>P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i="1" dirty="0">
                <a:solidFill>
                  <a:srgbClr val="FFC000"/>
                </a:solidFill>
              </a:rPr>
              <a:t> = P(I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i="1" dirty="0">
                <a:solidFill>
                  <a:srgbClr val="FFC000"/>
                </a:solidFill>
              </a:rPr>
              <a:t> </a:t>
            </a:r>
            <a:endParaRPr lang="en-CA" altLang="en-US" sz="2400" i="1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be the machine that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if (</a:t>
            </a:r>
            <a:r>
              <a:rPr lang="en-CA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I=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 return( </a:t>
            </a:r>
            <a:r>
              <a:rPr lang="en-US" altLang="en-US" sz="2400" i="1" dirty="0">
                <a:solidFill>
                  <a:srgbClr val="FFC000"/>
                </a:solidFill>
              </a:rPr>
              <a:t>P</a:t>
            </a:r>
            <a:r>
              <a:rPr lang="el-GR" altLang="en-US" sz="2400" i="1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   else slowly solves </a:t>
            </a:r>
            <a:r>
              <a:rPr lang="en-US" altLang="en-US" sz="2400" i="1" dirty="0">
                <a:solidFill>
                  <a:srgbClr val="FFC000"/>
                </a:solidFill>
              </a:rPr>
              <a:t>P</a:t>
            </a:r>
            <a:r>
              <a:rPr lang="en-US" altLang="en-US" sz="2400" i="1" dirty="0"/>
              <a:t>. </a:t>
            </a:r>
          </a:p>
        </p:txBody>
      </p:sp>
      <p:sp>
        <p:nvSpPr>
          <p:cNvPr id="51" name="AutoShape 60"/>
          <p:cNvSpPr>
            <a:spLocks noChangeArrowheads="1"/>
          </p:cNvSpPr>
          <p:nvPr/>
        </p:nvSpPr>
        <p:spPr bwMode="auto">
          <a:xfrm>
            <a:off x="2132012" y="5486400"/>
            <a:ext cx="4497388" cy="1295400"/>
          </a:xfrm>
          <a:prstGeom prst="wedgeRoundRectCallout">
            <a:avLst>
              <a:gd name="adj1" fmla="val 56309"/>
              <a:gd name="adj2" fmla="val -42525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Oops</a:t>
            </a:r>
            <a:endParaRPr lang="en-US" altLang="en-US" sz="2400" i="1" dirty="0">
              <a:solidFill>
                <a:srgbClr val="FFC000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solidFill>
                  <a:srgbClr val="FFC000"/>
                </a:solidFill>
              </a:rPr>
              <a:t>M(I)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400" i="1" dirty="0">
                <a:solidFill>
                  <a:srgbClr val="FFC000"/>
                </a:solidFill>
              </a:rPr>
              <a:t>P(I) </a:t>
            </a:r>
            <a:r>
              <a:rPr lang="en-US" altLang="en-US" sz="2400" dirty="0"/>
              <a:t>is always true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1" dirty="0">
                <a:solidFill>
                  <a:srgbClr val="FFC000"/>
                </a:solidFill>
              </a:rPr>
              <a:t>Time(M,I)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  </a:t>
            </a:r>
            <a:r>
              <a:rPr lang="en-US" altLang="en-US" sz="2400" dirty="0"/>
              <a:t>is false for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I=</a:t>
            </a:r>
            <a:r>
              <a:rPr lang="en-US" altLang="en-US" sz="2400" dirty="0">
                <a:solidFill>
                  <a:srgbClr val="FFC000"/>
                </a:solidFill>
              </a:rPr>
              <a:t>I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n-US" altLang="en-US" sz="2400" dirty="0"/>
              <a:t> </a:t>
            </a:r>
          </a:p>
        </p:txBody>
      </p:sp>
      <p:sp>
        <p:nvSpPr>
          <p:cNvPr id="53" name="Line 3">
            <a:extLst>
              <a:ext uri="{FF2B5EF4-FFF2-40B4-BE49-F238E27FC236}">
                <a16:creationId xmlns:a16="http://schemas.microsoft.com/office/drawing/2014/main" id="{BF1E1B35-9D16-400A-A0A5-78A5D5FC04CC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5" name="Line 4">
            <a:extLst>
              <a:ext uri="{FF2B5EF4-FFF2-40B4-BE49-F238E27FC236}">
                <a16:creationId xmlns:a16="http://schemas.microsoft.com/office/drawing/2014/main" id="{C550FA2D-26A4-4099-9DB9-D885A855A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6" name="Line 5">
            <a:extLst>
              <a:ext uri="{FF2B5EF4-FFF2-40B4-BE49-F238E27FC236}">
                <a16:creationId xmlns:a16="http://schemas.microsoft.com/office/drawing/2014/main" id="{5EEC2EA9-EBFB-480D-9E0F-D8D7349B7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7" name="Line 6">
            <a:extLst>
              <a:ext uri="{FF2B5EF4-FFF2-40B4-BE49-F238E27FC236}">
                <a16:creationId xmlns:a16="http://schemas.microsoft.com/office/drawing/2014/main" id="{77389888-504B-4856-9BAC-9AD54C96EF5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8" name="Line 7">
            <a:extLst>
              <a:ext uri="{FF2B5EF4-FFF2-40B4-BE49-F238E27FC236}">
                <a16:creationId xmlns:a16="http://schemas.microsoft.com/office/drawing/2014/main" id="{6A9F5E6C-B5BF-4691-A83A-EFD482BA58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9" name="Line 8">
            <a:extLst>
              <a:ext uri="{FF2B5EF4-FFF2-40B4-BE49-F238E27FC236}">
                <a16:creationId xmlns:a16="http://schemas.microsoft.com/office/drawing/2014/main" id="{EB3682A1-04F7-40A8-B886-90B147EA7A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8" name="Rectangle 21">
            <a:extLst>
              <a:ext uri="{FF2B5EF4-FFF2-40B4-BE49-F238E27FC236}">
                <a16:creationId xmlns:a16="http://schemas.microsoft.com/office/drawing/2014/main" id="{E47F5CFC-F636-47AB-BD1A-2B6BAC87D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322513"/>
            <a:ext cx="60206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[M(I)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 dirty="0">
                <a:solidFill>
                  <a:srgbClr val="FFC000"/>
                </a:solidFill>
              </a:rPr>
              <a:t>P(I)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69" name="Rectangle 21">
            <a:extLst>
              <a:ext uri="{FF2B5EF4-FFF2-40B4-BE49-F238E27FC236}">
                <a16:creationId xmlns:a16="http://schemas.microsoft.com/office/drawing/2014/main" id="{2FB71832-695A-425E-A061-4E7F9884B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1905000"/>
            <a:ext cx="61926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[If M solves P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M takes &gt; 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 time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70" name="Rectangle 21">
            <a:extLst>
              <a:ext uri="{FF2B5EF4-FFF2-40B4-BE49-F238E27FC236}">
                <a16:creationId xmlns:a16="http://schemas.microsoft.com/office/drawing/2014/main" id="{E79B38BF-8DDC-4DD6-9678-B395E1B76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752725"/>
            <a:ext cx="63075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[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 dirty="0">
                <a:solidFill>
                  <a:srgbClr val="FFC000"/>
                </a:solidFill>
              </a:rPr>
              <a:t>P(I)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71" name="Rectangle 10">
            <a:extLst>
              <a:ext uri="{FF2B5EF4-FFF2-40B4-BE49-F238E27FC236}">
                <a16:creationId xmlns:a16="http://schemas.microsoft.com/office/drawing/2014/main" id="{F80B299F-2CC7-4989-A90E-7E3F2B974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72" name="Rectangle 19">
            <a:extLst>
              <a:ext uri="{FF2B5EF4-FFF2-40B4-BE49-F238E27FC236}">
                <a16:creationId xmlns:a16="http://schemas.microsoft.com/office/drawing/2014/main" id="{D3B8BF13-E3DB-49E5-B75F-91C43E0AD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73" name="Rectangle 10">
            <a:extLst>
              <a:ext uri="{FF2B5EF4-FFF2-40B4-BE49-F238E27FC236}">
                <a16:creationId xmlns:a16="http://schemas.microsoft.com/office/drawing/2014/main" id="{427E7DF3-71C6-4273-8A0E-8ECB2E72E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BF9F467D-318D-4402-A42C-3D6C2FC26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6228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75" name="Rectangle 10">
            <a:extLst>
              <a:ext uri="{FF2B5EF4-FFF2-40B4-BE49-F238E27FC236}">
                <a16:creationId xmlns:a16="http://schemas.microsoft.com/office/drawing/2014/main" id="{A5530C18-C6F0-4149-B026-27FDAFCB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33525"/>
            <a:ext cx="617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grpSp>
        <p:nvGrpSpPr>
          <p:cNvPr id="76" name="Group 5">
            <a:extLst>
              <a:ext uri="{FF2B5EF4-FFF2-40B4-BE49-F238E27FC236}">
                <a16:creationId xmlns:a16="http://schemas.microsoft.com/office/drawing/2014/main" id="{AA8BB79A-6B11-4D42-B4E4-CC56E6EE85F0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77" name="Freeform 6">
              <a:extLst>
                <a:ext uri="{FF2B5EF4-FFF2-40B4-BE49-F238E27FC236}">
                  <a16:creationId xmlns:a16="http://schemas.microsoft.com/office/drawing/2014/main" id="{C06C60DE-563B-4E63-AD41-D4841AA31243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" name="Group 7">
              <a:extLst>
                <a:ext uri="{FF2B5EF4-FFF2-40B4-BE49-F238E27FC236}">
                  <a16:creationId xmlns:a16="http://schemas.microsoft.com/office/drawing/2014/main" id="{5A18A6BD-A78E-44EE-80E9-B8565C4D05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9" name="Freeform 8">
                <a:extLst>
                  <a:ext uri="{FF2B5EF4-FFF2-40B4-BE49-F238E27FC236}">
                    <a16:creationId xmlns:a16="http://schemas.microsoft.com/office/drawing/2014/main" id="{FB039090-DAC3-42A4-A458-1E6C4C196EB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9">
                <a:extLst>
                  <a:ext uri="{FF2B5EF4-FFF2-40B4-BE49-F238E27FC236}">
                    <a16:creationId xmlns:a16="http://schemas.microsoft.com/office/drawing/2014/main" id="{4F884129-5DFD-4377-BB49-E20D86CD268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">
                <a:extLst>
                  <a:ext uri="{FF2B5EF4-FFF2-40B4-BE49-F238E27FC236}">
                    <a16:creationId xmlns:a16="http://schemas.microsoft.com/office/drawing/2014/main" id="{D3AAF46D-DF9F-4EF8-AAD3-42B280445B2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1">
                <a:extLst>
                  <a:ext uri="{FF2B5EF4-FFF2-40B4-BE49-F238E27FC236}">
                    <a16:creationId xmlns:a16="http://schemas.microsoft.com/office/drawing/2014/main" id="{D323D52B-4EC8-4B30-8C32-1539C2A012C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2">
                <a:extLst>
                  <a:ext uri="{FF2B5EF4-FFF2-40B4-BE49-F238E27FC236}">
                    <a16:creationId xmlns:a16="http://schemas.microsoft.com/office/drawing/2014/main" id="{6ECDA692-B8B5-4F0D-89E4-DC37788B39C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3">
                <a:extLst>
                  <a:ext uri="{FF2B5EF4-FFF2-40B4-BE49-F238E27FC236}">
                    <a16:creationId xmlns:a16="http://schemas.microsoft.com/office/drawing/2014/main" id="{6588CF04-12C7-4110-8447-D86EC7FF40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4">
                <a:extLst>
                  <a:ext uri="{FF2B5EF4-FFF2-40B4-BE49-F238E27FC236}">
                    <a16:creationId xmlns:a16="http://schemas.microsoft.com/office/drawing/2014/main" id="{79B85891-C26D-4A3D-B4CB-41C29CDE4B8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Oval 15">
                <a:extLst>
                  <a:ext uri="{FF2B5EF4-FFF2-40B4-BE49-F238E27FC236}">
                    <a16:creationId xmlns:a16="http://schemas.microsoft.com/office/drawing/2014/main" id="{0C2A3A86-460B-4A62-90C0-DD0612623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7" name="Oval 16">
                <a:extLst>
                  <a:ext uri="{FF2B5EF4-FFF2-40B4-BE49-F238E27FC236}">
                    <a16:creationId xmlns:a16="http://schemas.microsoft.com/office/drawing/2014/main" id="{B2B5ED96-2932-4FFF-8971-11EFB9E0C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" name="Oval 17">
                <a:extLst>
                  <a:ext uri="{FF2B5EF4-FFF2-40B4-BE49-F238E27FC236}">
                    <a16:creationId xmlns:a16="http://schemas.microsoft.com/office/drawing/2014/main" id="{8E97492E-039E-450A-BEAF-6FF85EB09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" name="Oval 18">
                <a:extLst>
                  <a:ext uri="{FF2B5EF4-FFF2-40B4-BE49-F238E27FC236}">
                    <a16:creationId xmlns:a16="http://schemas.microsoft.com/office/drawing/2014/main" id="{8F5F6560-C5CC-4765-88F9-8FEC6B9D9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" name="Oval 19">
                <a:extLst>
                  <a:ext uri="{FF2B5EF4-FFF2-40B4-BE49-F238E27FC236}">
                    <a16:creationId xmlns:a16="http://schemas.microsoft.com/office/drawing/2014/main" id="{665516B0-D621-4843-A930-341D1298B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91" name="Oval 20">
                <a:extLst>
                  <a:ext uri="{FF2B5EF4-FFF2-40B4-BE49-F238E27FC236}">
                    <a16:creationId xmlns:a16="http://schemas.microsoft.com/office/drawing/2014/main" id="{33831D55-F924-4702-A07F-D241C8D60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92" name="Group 21">
            <a:extLst>
              <a:ext uri="{FF2B5EF4-FFF2-40B4-BE49-F238E27FC236}">
                <a16:creationId xmlns:a16="http://schemas.microsoft.com/office/drawing/2014/main" id="{77D8C9CA-A6F2-44B8-AE9D-28E09D9532F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93" name="Group 22">
              <a:extLst>
                <a:ext uri="{FF2B5EF4-FFF2-40B4-BE49-F238E27FC236}">
                  <a16:creationId xmlns:a16="http://schemas.microsoft.com/office/drawing/2014/main" id="{FDC274E4-A766-4627-BA48-7EB758325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" name="Freeform 23">
                <a:extLst>
                  <a:ext uri="{FF2B5EF4-FFF2-40B4-BE49-F238E27FC236}">
                    <a16:creationId xmlns:a16="http://schemas.microsoft.com/office/drawing/2014/main" id="{DE436C1D-8640-4BC9-ABF2-E93C3957E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24">
                <a:extLst>
                  <a:ext uri="{FF2B5EF4-FFF2-40B4-BE49-F238E27FC236}">
                    <a16:creationId xmlns:a16="http://schemas.microsoft.com/office/drawing/2014/main" id="{6D057B78-641A-4C86-929E-1BE94B753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25">
                <a:extLst>
                  <a:ext uri="{FF2B5EF4-FFF2-40B4-BE49-F238E27FC236}">
                    <a16:creationId xmlns:a16="http://schemas.microsoft.com/office/drawing/2014/main" id="{57CB7938-12BA-4986-AA61-864BE2EC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26">
                <a:extLst>
                  <a:ext uri="{FF2B5EF4-FFF2-40B4-BE49-F238E27FC236}">
                    <a16:creationId xmlns:a16="http://schemas.microsoft.com/office/drawing/2014/main" id="{7FED834B-56C5-4E89-B33F-BDD24A417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27">
                <a:extLst>
                  <a:ext uri="{FF2B5EF4-FFF2-40B4-BE49-F238E27FC236}">
                    <a16:creationId xmlns:a16="http://schemas.microsoft.com/office/drawing/2014/main" id="{023D6F91-4271-456C-A621-1464FB5C7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28">
                <a:extLst>
                  <a:ext uri="{FF2B5EF4-FFF2-40B4-BE49-F238E27FC236}">
                    <a16:creationId xmlns:a16="http://schemas.microsoft.com/office/drawing/2014/main" id="{66F1655F-72A1-4707-AA67-EB97412C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29">
                <a:extLst>
                  <a:ext uri="{FF2B5EF4-FFF2-40B4-BE49-F238E27FC236}">
                    <a16:creationId xmlns:a16="http://schemas.microsoft.com/office/drawing/2014/main" id="{4472C00B-6F1F-4619-8A84-5A381DA0E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" name="Group 30">
              <a:extLst>
                <a:ext uri="{FF2B5EF4-FFF2-40B4-BE49-F238E27FC236}">
                  <a16:creationId xmlns:a16="http://schemas.microsoft.com/office/drawing/2014/main" id="{362984FF-42F2-46D1-BE25-1D7A88F1B2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0" name="Freeform 31">
                <a:extLst>
                  <a:ext uri="{FF2B5EF4-FFF2-40B4-BE49-F238E27FC236}">
                    <a16:creationId xmlns:a16="http://schemas.microsoft.com/office/drawing/2014/main" id="{31788FD6-7C2F-4ED0-ACEF-7B95D7CB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">
                <a:extLst>
                  <a:ext uri="{FF2B5EF4-FFF2-40B4-BE49-F238E27FC236}">
                    <a16:creationId xmlns:a16="http://schemas.microsoft.com/office/drawing/2014/main" id="{F5A82A7B-CBA7-4D07-8B68-448183D5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33">
              <a:extLst>
                <a:ext uri="{FF2B5EF4-FFF2-40B4-BE49-F238E27FC236}">
                  <a16:creationId xmlns:a16="http://schemas.microsoft.com/office/drawing/2014/main" id="{D8750876-84BC-4868-AA54-FAAA8763EA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96" name="Oval 34">
                <a:extLst>
                  <a:ext uri="{FF2B5EF4-FFF2-40B4-BE49-F238E27FC236}">
                    <a16:creationId xmlns:a16="http://schemas.microsoft.com/office/drawing/2014/main" id="{8E3A3FC1-C508-480D-91DC-3D0313041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7" name="Oval 35">
                <a:extLst>
                  <a:ext uri="{FF2B5EF4-FFF2-40B4-BE49-F238E27FC236}">
                    <a16:creationId xmlns:a16="http://schemas.microsoft.com/office/drawing/2014/main" id="{E32D311C-DF78-4B4A-8A75-48C0E61B5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8" name="Oval 36">
                <a:extLst>
                  <a:ext uri="{FF2B5EF4-FFF2-40B4-BE49-F238E27FC236}">
                    <a16:creationId xmlns:a16="http://schemas.microsoft.com/office/drawing/2014/main" id="{7D44E189-95B6-41E2-A9A7-01404B956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9" name="Oval 37">
                <a:extLst>
                  <a:ext uri="{FF2B5EF4-FFF2-40B4-BE49-F238E27FC236}">
                    <a16:creationId xmlns:a16="http://schemas.microsoft.com/office/drawing/2014/main" id="{AEC25739-E024-484F-B956-F675CA8D2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09" name="AutoShape 60">
            <a:extLst>
              <a:ext uri="{FF2B5EF4-FFF2-40B4-BE49-F238E27FC236}">
                <a16:creationId xmlns:a16="http://schemas.microsoft.com/office/drawing/2014/main" id="{C95BC50D-8693-4548-B9EA-7BAC37789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013" y="3276600"/>
            <a:ext cx="5774909" cy="437002"/>
          </a:xfrm>
          <a:prstGeom prst="wedgeRoundRectCallout">
            <a:avLst>
              <a:gd name="adj1" fmla="val -55514"/>
              <a:gd name="adj2" fmla="val 4620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These are all false for every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3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400" dirty="0"/>
              <a:t>time problem</a:t>
            </a:r>
            <a:r>
              <a:rPr lang="en-US" altLang="en-US" sz="2400" dirty="0"/>
              <a:t> </a:t>
            </a:r>
            <a:r>
              <a:rPr lang="en-US" altLang="en-US" sz="2400" i="1" dirty="0">
                <a:solidFill>
                  <a:srgbClr val="FFC000"/>
                </a:solidFill>
              </a:rPr>
              <a:t>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1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2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3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1752600" y="2759499"/>
            <a:ext cx="56943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I</a:t>
            </a:r>
            <a:r>
              <a:rPr lang="en-US" altLang="en-US" sz="2800" i="1" dirty="0">
                <a:solidFill>
                  <a:srgbClr val="FFC000"/>
                </a:solidFill>
              </a:rPr>
              <a:t>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800" i="1" dirty="0">
                <a:solidFill>
                  <a:srgbClr val="FFC000"/>
                </a:solidFill>
              </a:rPr>
              <a:t>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4813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50" name="Line 3">
            <a:extLst>
              <a:ext uri="{FF2B5EF4-FFF2-40B4-BE49-F238E27FC236}">
                <a16:creationId xmlns:a16="http://schemas.microsoft.com/office/drawing/2014/main" id="{3AA1AE3C-E718-4583-AF68-89553F38E14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3" name="Line 4">
            <a:extLst>
              <a:ext uri="{FF2B5EF4-FFF2-40B4-BE49-F238E27FC236}">
                <a16:creationId xmlns:a16="http://schemas.microsoft.com/office/drawing/2014/main" id="{A130BD87-2F51-45A0-B56E-A7CA7D0E3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4" name="Line 5">
            <a:extLst>
              <a:ext uri="{FF2B5EF4-FFF2-40B4-BE49-F238E27FC236}">
                <a16:creationId xmlns:a16="http://schemas.microsoft.com/office/drawing/2014/main" id="{F7E45875-0A94-4565-80DE-055848CA3E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5" name="Line 3">
            <a:extLst>
              <a:ext uri="{FF2B5EF4-FFF2-40B4-BE49-F238E27FC236}">
                <a16:creationId xmlns:a16="http://schemas.microsoft.com/office/drawing/2014/main" id="{D8018A35-524F-433F-A224-6FF26235C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6" name="Line 4">
            <a:extLst>
              <a:ext uri="{FF2B5EF4-FFF2-40B4-BE49-F238E27FC236}">
                <a16:creationId xmlns:a16="http://schemas.microsoft.com/office/drawing/2014/main" id="{40071DD9-8BA1-4DA5-9217-B5CC6C762E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7" name="Line 5">
            <a:extLst>
              <a:ext uri="{FF2B5EF4-FFF2-40B4-BE49-F238E27FC236}">
                <a16:creationId xmlns:a16="http://schemas.microsoft.com/office/drawing/2014/main" id="{1405CF67-F601-4957-A575-0A0FBDB65A1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8" name="Line 3">
            <a:extLst>
              <a:ext uri="{FF2B5EF4-FFF2-40B4-BE49-F238E27FC236}">
                <a16:creationId xmlns:a16="http://schemas.microsoft.com/office/drawing/2014/main" id="{CAE09B80-16D6-439E-973A-6CF650E19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9" name="Line 4">
            <a:extLst>
              <a:ext uri="{FF2B5EF4-FFF2-40B4-BE49-F238E27FC236}">
                <a16:creationId xmlns:a16="http://schemas.microsoft.com/office/drawing/2014/main" id="{82309224-8D3E-497A-8917-F7082F6774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0" name="Line 5">
            <a:extLst>
              <a:ext uri="{FF2B5EF4-FFF2-40B4-BE49-F238E27FC236}">
                <a16:creationId xmlns:a16="http://schemas.microsoft.com/office/drawing/2014/main" id="{26BD8DC8-0DB3-44B5-B722-A9E85439306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1" name="Rectangle 10">
            <a:extLst>
              <a:ext uri="{FF2B5EF4-FFF2-40B4-BE49-F238E27FC236}">
                <a16:creationId xmlns:a16="http://schemas.microsoft.com/office/drawing/2014/main" id="{AA29A4B6-E8D9-439E-BB06-9B8058099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335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2" name="Rectangle 10">
            <a:extLst>
              <a:ext uri="{FF2B5EF4-FFF2-40B4-BE49-F238E27FC236}">
                <a16:creationId xmlns:a16="http://schemas.microsoft.com/office/drawing/2014/main" id="{0372C9A9-5F8E-43E9-AA1E-74BB36348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63" name="Rectangle 19">
            <a:extLst>
              <a:ext uri="{FF2B5EF4-FFF2-40B4-BE49-F238E27FC236}">
                <a16:creationId xmlns:a16="http://schemas.microsoft.com/office/drawing/2014/main" id="{21BDA2A2-7905-42D7-9DAA-BD0E7B147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4" name="Rectangle 10">
            <a:extLst>
              <a:ext uri="{FF2B5EF4-FFF2-40B4-BE49-F238E27FC236}">
                <a16:creationId xmlns:a16="http://schemas.microsoft.com/office/drawing/2014/main" id="{A9465474-0FF9-4656-8DA1-E9DF9BF0E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5" name="Rectangle 19">
            <a:extLst>
              <a:ext uri="{FF2B5EF4-FFF2-40B4-BE49-F238E27FC236}">
                <a16:creationId xmlns:a16="http://schemas.microsoft.com/office/drawing/2014/main" id="{DD9B96FE-DE75-407A-AE3A-0FFCB542D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6228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pic>
        <p:nvPicPr>
          <p:cNvPr id="66" name="Picture 6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81C05EA-C815-4C3E-8F79-C368B532918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67" y="2209800"/>
            <a:ext cx="965133" cy="988405"/>
          </a:xfrm>
          <a:prstGeom prst="rect">
            <a:avLst/>
          </a:prstGeom>
        </p:spPr>
      </p:pic>
      <p:sp>
        <p:nvSpPr>
          <p:cNvPr id="67" name="AutoShape 8">
            <a:extLst>
              <a:ext uri="{FF2B5EF4-FFF2-40B4-BE49-F238E27FC236}">
                <a16:creationId xmlns:a16="http://schemas.microsoft.com/office/drawing/2014/main" id="{1E918D94-0AEB-41A4-B92E-D944F9B91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211003"/>
            <a:ext cx="4267200" cy="53219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Just negate the above statement!</a:t>
            </a:r>
            <a:endParaRPr lang="en-US" altLang="en-US" sz="2400" dirty="0">
              <a:cs typeface="Times New Roman" pitchFamily="18" charset="0"/>
            </a:endParaRPr>
          </a:p>
        </p:txBody>
      </p:sp>
      <p:sp>
        <p:nvSpPr>
          <p:cNvPr id="68" name="AutoShape 8">
            <a:extLst>
              <a:ext uri="{FF2B5EF4-FFF2-40B4-BE49-F238E27FC236}">
                <a16:creationId xmlns:a16="http://schemas.microsoft.com/office/drawing/2014/main" id="{EA1D1A6D-D317-4469-AAAC-792B933D5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57" y="3292900"/>
            <a:ext cx="6116470" cy="3412700"/>
          </a:xfrm>
          <a:prstGeom prst="wedgeRectCallout">
            <a:avLst>
              <a:gd name="adj1" fmla="val -55674"/>
              <a:gd name="adj2" fmla="val -3028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/>
              <a:t>Let’s understand this deeply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is </a:t>
            </a:r>
            <a:r>
              <a:rPr lang="en-CA" altLang="en-US" sz="2400" dirty="0" err="1"/>
              <a:t>uncomputable</a:t>
            </a:r>
            <a:r>
              <a:rPr lang="en-CA" altLang="en-US" sz="2400" dirty="0"/>
              <a:t> in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400" dirty="0"/>
              <a:t>time because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Every machine fails to do it.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1" dirty="0">
                <a:solidFill>
                  <a:srgbClr val="FFC000"/>
                </a:solidFill>
              </a:rPr>
              <a:t>M</a:t>
            </a:r>
            <a:r>
              <a:rPr lang="en-CA" altLang="en-US" sz="2400" dirty="0"/>
              <a:t> fails to compute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in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400" dirty="0"/>
              <a:t>time because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CA" altLang="en-US" sz="2400" dirty="0"/>
              <a:t>there is an input on which it fails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1" dirty="0">
                <a:solidFill>
                  <a:srgbClr val="FFC000"/>
                </a:solidFill>
              </a:rPr>
              <a:t>M</a:t>
            </a:r>
            <a:r>
              <a:rPr lang="en-CA" altLang="en-US" sz="2400" dirty="0"/>
              <a:t> fails to compute </a:t>
            </a:r>
            <a:r>
              <a:rPr lang="en-CA" altLang="en-US" sz="2400" i="1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on </a:t>
            </a:r>
            <a:r>
              <a:rPr lang="en-CA" altLang="en-US" sz="2400" i="1" dirty="0">
                <a:solidFill>
                  <a:srgbClr val="FFC000"/>
                </a:solidFill>
              </a:rPr>
              <a:t>I</a:t>
            </a:r>
            <a:r>
              <a:rPr lang="en-CA" altLang="en-US" sz="2400" dirty="0"/>
              <a:t> in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400" dirty="0"/>
              <a:t>time because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US" altLang="en-US" sz="2400" dirty="0"/>
              <a:t>Either the answer is wrong</a:t>
            </a:r>
          </a:p>
          <a:p>
            <a:pPr lvl="1" indent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Or</a:t>
            </a:r>
            <a:r>
              <a:rPr lang="en-US" altLang="en-US" sz="2400" dirty="0"/>
              <a:t> </a:t>
            </a:r>
          </a:p>
          <a:p>
            <a:pPr marL="1085850" lvl="1" indent="-342900" eaLnBrk="1" hangingPunct="1">
              <a:spcBef>
                <a:spcPct val="0"/>
              </a:spcBef>
            </a:pPr>
            <a:r>
              <a:rPr lang="en-US" altLang="en-US" sz="2400" dirty="0"/>
              <a:t>the time is too big.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79434DF3-5689-48A1-A386-12B90EEFF96F}"/>
              </a:ext>
            </a:extLst>
          </p:cNvPr>
          <p:cNvSpPr/>
          <p:nvPr/>
        </p:nvSpPr>
        <p:spPr>
          <a:xfrm>
            <a:off x="1739900" y="2795523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E797D33E-81CD-4508-99B2-FBC6BBE57334}"/>
              </a:ext>
            </a:extLst>
          </p:cNvPr>
          <p:cNvSpPr/>
          <p:nvPr/>
        </p:nvSpPr>
        <p:spPr>
          <a:xfrm>
            <a:off x="2349500" y="2784899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0939D61-594C-4456-AB37-24A09CB84B2B}"/>
              </a:ext>
            </a:extLst>
          </p:cNvPr>
          <p:cNvSpPr/>
          <p:nvPr/>
        </p:nvSpPr>
        <p:spPr>
          <a:xfrm>
            <a:off x="3035300" y="2786975"/>
            <a:ext cx="15367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87B6A6BE-2596-4907-B564-1333DBED8A4B}"/>
              </a:ext>
            </a:extLst>
          </p:cNvPr>
          <p:cNvSpPr/>
          <p:nvPr/>
        </p:nvSpPr>
        <p:spPr>
          <a:xfrm>
            <a:off x="5016500" y="2784899"/>
            <a:ext cx="255905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8D1A3047-D37D-4986-8E99-D732E92F634D}"/>
              </a:ext>
            </a:extLst>
          </p:cNvPr>
          <p:cNvSpPr/>
          <p:nvPr/>
        </p:nvSpPr>
        <p:spPr>
          <a:xfrm>
            <a:off x="4560890" y="2781300"/>
            <a:ext cx="55721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grpSp>
        <p:nvGrpSpPr>
          <p:cNvPr id="75" name="Group 5">
            <a:extLst>
              <a:ext uri="{FF2B5EF4-FFF2-40B4-BE49-F238E27FC236}">
                <a16:creationId xmlns:a16="http://schemas.microsoft.com/office/drawing/2014/main" id="{1F20DDEC-D44D-45D9-A3FA-EA6ADB98922B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903D1D59-BF2C-4B1A-9EB5-14D75F4A2D7B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7">
              <a:extLst>
                <a:ext uri="{FF2B5EF4-FFF2-40B4-BE49-F238E27FC236}">
                  <a16:creationId xmlns:a16="http://schemas.microsoft.com/office/drawing/2014/main" id="{D862C4A5-EF08-4EB8-9B74-F6052D097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78" name="Freeform 8">
                <a:extLst>
                  <a:ext uri="{FF2B5EF4-FFF2-40B4-BE49-F238E27FC236}">
                    <a16:creationId xmlns:a16="http://schemas.microsoft.com/office/drawing/2014/main" id="{6C79D902-9861-447B-BB75-D434323900F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9">
                <a:extLst>
                  <a:ext uri="{FF2B5EF4-FFF2-40B4-BE49-F238E27FC236}">
                    <a16:creationId xmlns:a16="http://schemas.microsoft.com/office/drawing/2014/main" id="{38F67FA8-E216-4DC9-B717-C3E90E57FD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">
                <a:extLst>
                  <a:ext uri="{FF2B5EF4-FFF2-40B4-BE49-F238E27FC236}">
                    <a16:creationId xmlns:a16="http://schemas.microsoft.com/office/drawing/2014/main" id="{1A17A620-ABAE-4A10-B820-B34419FFCB3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1">
                <a:extLst>
                  <a:ext uri="{FF2B5EF4-FFF2-40B4-BE49-F238E27FC236}">
                    <a16:creationId xmlns:a16="http://schemas.microsoft.com/office/drawing/2014/main" id="{9FAB608D-AB6E-40D9-A15A-94864F0AC86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2">
                <a:extLst>
                  <a:ext uri="{FF2B5EF4-FFF2-40B4-BE49-F238E27FC236}">
                    <a16:creationId xmlns:a16="http://schemas.microsoft.com/office/drawing/2014/main" id="{72176D44-AF89-419E-B910-68AF9B5447C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3">
                <a:extLst>
                  <a:ext uri="{FF2B5EF4-FFF2-40B4-BE49-F238E27FC236}">
                    <a16:creationId xmlns:a16="http://schemas.microsoft.com/office/drawing/2014/main" id="{3D9D2BB3-67E1-4EAD-9B84-5E132386A3E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4">
                <a:extLst>
                  <a:ext uri="{FF2B5EF4-FFF2-40B4-BE49-F238E27FC236}">
                    <a16:creationId xmlns:a16="http://schemas.microsoft.com/office/drawing/2014/main" id="{582526DD-CAD8-4553-8F51-0A28034B97B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Oval 15">
                <a:extLst>
                  <a:ext uri="{FF2B5EF4-FFF2-40B4-BE49-F238E27FC236}">
                    <a16:creationId xmlns:a16="http://schemas.microsoft.com/office/drawing/2014/main" id="{50309E86-D19A-4576-A6C2-FB8209BD7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6" name="Oval 16">
                <a:extLst>
                  <a:ext uri="{FF2B5EF4-FFF2-40B4-BE49-F238E27FC236}">
                    <a16:creationId xmlns:a16="http://schemas.microsoft.com/office/drawing/2014/main" id="{A09CE578-34A8-4DD5-8D13-2618D09B4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" name="Oval 17">
                <a:extLst>
                  <a:ext uri="{FF2B5EF4-FFF2-40B4-BE49-F238E27FC236}">
                    <a16:creationId xmlns:a16="http://schemas.microsoft.com/office/drawing/2014/main" id="{92FEC628-E0ED-44E2-8899-CD8D3FA0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" name="Oval 18">
                <a:extLst>
                  <a:ext uri="{FF2B5EF4-FFF2-40B4-BE49-F238E27FC236}">
                    <a16:creationId xmlns:a16="http://schemas.microsoft.com/office/drawing/2014/main" id="{9592ECB0-C3C3-4F1A-BA45-6806F05D9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" name="Oval 19">
                <a:extLst>
                  <a:ext uri="{FF2B5EF4-FFF2-40B4-BE49-F238E27FC236}">
                    <a16:creationId xmlns:a16="http://schemas.microsoft.com/office/drawing/2014/main" id="{9C42A00C-DF12-4FCB-8667-3AE125527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91" name="Oval 20">
                <a:extLst>
                  <a:ext uri="{FF2B5EF4-FFF2-40B4-BE49-F238E27FC236}">
                    <a16:creationId xmlns:a16="http://schemas.microsoft.com/office/drawing/2014/main" id="{542C6098-A821-453A-A10F-33935561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92" name="Group 21">
            <a:extLst>
              <a:ext uri="{FF2B5EF4-FFF2-40B4-BE49-F238E27FC236}">
                <a16:creationId xmlns:a16="http://schemas.microsoft.com/office/drawing/2014/main" id="{0A02C8C2-B2B1-4F7F-8FA7-F0C8AE89F6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93" name="Group 22">
              <a:extLst>
                <a:ext uri="{FF2B5EF4-FFF2-40B4-BE49-F238E27FC236}">
                  <a16:creationId xmlns:a16="http://schemas.microsoft.com/office/drawing/2014/main" id="{3ADEE1DC-9064-4118-9215-96E25138F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2" name="Freeform 23">
                <a:extLst>
                  <a:ext uri="{FF2B5EF4-FFF2-40B4-BE49-F238E27FC236}">
                    <a16:creationId xmlns:a16="http://schemas.microsoft.com/office/drawing/2014/main" id="{30E3FA80-8C53-476E-B427-79B1647FD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24">
                <a:extLst>
                  <a:ext uri="{FF2B5EF4-FFF2-40B4-BE49-F238E27FC236}">
                    <a16:creationId xmlns:a16="http://schemas.microsoft.com/office/drawing/2014/main" id="{8A03185B-F7AE-4EA2-8C66-A6A71DC8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25">
                <a:extLst>
                  <a:ext uri="{FF2B5EF4-FFF2-40B4-BE49-F238E27FC236}">
                    <a16:creationId xmlns:a16="http://schemas.microsoft.com/office/drawing/2014/main" id="{BEF87037-AF5B-46C5-9D74-B9466B47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26">
                <a:extLst>
                  <a:ext uri="{FF2B5EF4-FFF2-40B4-BE49-F238E27FC236}">
                    <a16:creationId xmlns:a16="http://schemas.microsoft.com/office/drawing/2014/main" id="{EC2301C7-8488-42C3-802E-C6A1E99BF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27">
                <a:extLst>
                  <a:ext uri="{FF2B5EF4-FFF2-40B4-BE49-F238E27FC236}">
                    <a16:creationId xmlns:a16="http://schemas.microsoft.com/office/drawing/2014/main" id="{C80D1B1B-DB64-42F5-8ADE-7B2820B72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28">
                <a:extLst>
                  <a:ext uri="{FF2B5EF4-FFF2-40B4-BE49-F238E27FC236}">
                    <a16:creationId xmlns:a16="http://schemas.microsoft.com/office/drawing/2014/main" id="{BD86CB04-811F-4A87-A888-44B70627B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29">
                <a:extLst>
                  <a:ext uri="{FF2B5EF4-FFF2-40B4-BE49-F238E27FC236}">
                    <a16:creationId xmlns:a16="http://schemas.microsoft.com/office/drawing/2014/main" id="{ACD1817D-E489-419E-BCFD-5A3921799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" name="Group 30">
              <a:extLst>
                <a:ext uri="{FF2B5EF4-FFF2-40B4-BE49-F238E27FC236}">
                  <a16:creationId xmlns:a16="http://schemas.microsoft.com/office/drawing/2014/main" id="{7161141D-8383-4D24-867D-BF3AAC99CC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0" name="Freeform 31">
                <a:extLst>
                  <a:ext uri="{FF2B5EF4-FFF2-40B4-BE49-F238E27FC236}">
                    <a16:creationId xmlns:a16="http://schemas.microsoft.com/office/drawing/2014/main" id="{D7BD369B-A7E9-4FA5-96DB-1B8EF9264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32">
                <a:extLst>
                  <a:ext uri="{FF2B5EF4-FFF2-40B4-BE49-F238E27FC236}">
                    <a16:creationId xmlns:a16="http://schemas.microsoft.com/office/drawing/2014/main" id="{6E2FEFA9-ADD5-49B1-953D-AEA233002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33">
              <a:extLst>
                <a:ext uri="{FF2B5EF4-FFF2-40B4-BE49-F238E27FC236}">
                  <a16:creationId xmlns:a16="http://schemas.microsoft.com/office/drawing/2014/main" id="{507F2F92-F308-4B50-BE9A-06F99399F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96" name="Oval 34">
                <a:extLst>
                  <a:ext uri="{FF2B5EF4-FFF2-40B4-BE49-F238E27FC236}">
                    <a16:creationId xmlns:a16="http://schemas.microsoft.com/office/drawing/2014/main" id="{B041EE4E-A17F-4A29-8C9B-DAF0C8923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7" name="Oval 35">
                <a:extLst>
                  <a:ext uri="{FF2B5EF4-FFF2-40B4-BE49-F238E27FC236}">
                    <a16:creationId xmlns:a16="http://schemas.microsoft.com/office/drawing/2014/main" id="{E5C4AAE3-3873-4455-B796-14DAA883E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8" name="Oval 36">
                <a:extLst>
                  <a:ext uri="{FF2B5EF4-FFF2-40B4-BE49-F238E27FC236}">
                    <a16:creationId xmlns:a16="http://schemas.microsoft.com/office/drawing/2014/main" id="{2B5C9BEF-A42F-4D27-8DFD-F1A10E12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9" name="Oval 37">
                <a:extLst>
                  <a:ext uri="{FF2B5EF4-FFF2-40B4-BE49-F238E27FC236}">
                    <a16:creationId xmlns:a16="http://schemas.microsoft.com/office/drawing/2014/main" id="{CF883FD2-05BB-499D-930C-998F20915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5" grpId="0"/>
      <p:bldP spid="67" grpId="0" animBg="1"/>
      <p:bldP spid="68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4" grpId="0" animBg="1"/>
      <p:bldP spid="74" grpId="1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1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2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3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49" name="AutoShape 60"/>
          <p:cNvSpPr>
            <a:spLocks noChangeArrowheads="1"/>
          </p:cNvSpPr>
          <p:nvPr/>
        </p:nvSpPr>
        <p:spPr bwMode="auto">
          <a:xfrm>
            <a:off x="1981200" y="3538538"/>
            <a:ext cx="5181600" cy="576262"/>
          </a:xfrm>
          <a:prstGeom prst="wedgeRoundRectCallout">
            <a:avLst>
              <a:gd name="adj1" fmla="val 57097"/>
              <a:gd name="adj2" fmla="val 2040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Let </a:t>
            </a:r>
            <a:r>
              <a:rPr lang="en-US" altLang="en-US" sz="2800" i="1">
                <a:solidFill>
                  <a:srgbClr val="FFC000"/>
                </a:solidFill>
              </a:rPr>
              <a:t>M</a:t>
            </a:r>
            <a:r>
              <a:rPr lang="en-US" altLang="en-US" sz="2800"/>
              <a:t> be any machine.</a:t>
            </a:r>
            <a:endParaRPr lang="en-US" altLang="en-US" sz="2800" i="1"/>
          </a:p>
        </p:txBody>
      </p:sp>
      <p:sp>
        <p:nvSpPr>
          <p:cNvPr id="51" name="AutoShape 60"/>
          <p:cNvSpPr>
            <a:spLocks noChangeArrowheads="1"/>
          </p:cNvSpPr>
          <p:nvPr/>
        </p:nvSpPr>
        <p:spPr bwMode="auto">
          <a:xfrm>
            <a:off x="1828800" y="5233988"/>
            <a:ext cx="5334000" cy="1014412"/>
          </a:xfrm>
          <a:prstGeom prst="wedgeRoundRectCallout">
            <a:avLst>
              <a:gd name="adj1" fmla="val -54843"/>
              <a:gd name="adj2" fmla="val -339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Either because it gives the wrong answer or takes too much time.</a:t>
            </a:r>
            <a:br>
              <a:rPr lang="en-US" altLang="en-US" sz="2800" i="1">
                <a:solidFill>
                  <a:srgbClr val="FFC000"/>
                </a:solidFill>
                <a:sym typeface="Wingdings" pitchFamily="2" charset="2"/>
              </a:rPr>
            </a:br>
            <a:endParaRPr lang="en-US" altLang="en-US" sz="2800"/>
          </a:p>
        </p:txBody>
      </p:sp>
      <p:sp>
        <p:nvSpPr>
          <p:cNvPr id="87" name="AutoShape 60"/>
          <p:cNvSpPr>
            <a:spLocks noChangeArrowheads="1"/>
          </p:cNvSpPr>
          <p:nvPr/>
        </p:nvSpPr>
        <p:spPr bwMode="auto">
          <a:xfrm>
            <a:off x="1993900" y="4224338"/>
            <a:ext cx="5207000" cy="904875"/>
          </a:xfrm>
          <a:prstGeom prst="wedgeRoundRectCallout">
            <a:avLst>
              <a:gd name="adj1" fmla="val -54181"/>
              <a:gd name="adj2" fmla="val -1903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find one counter example input </a:t>
            </a:r>
            <a:r>
              <a:rPr lang="en-US" altLang="en-US" sz="2800" i="1">
                <a:solidFill>
                  <a:srgbClr val="FFC000"/>
                </a:solidFill>
              </a:rPr>
              <a:t>I</a:t>
            </a:r>
            <a:r>
              <a:rPr lang="en-US" altLang="en-US" sz="2800"/>
              <a:t> for which his machine </a:t>
            </a:r>
            <a:r>
              <a:rPr lang="en-US" altLang="en-US" sz="2800" i="1">
                <a:solidFill>
                  <a:srgbClr val="FFC000"/>
                </a:solidFill>
              </a:rPr>
              <a:t>M</a:t>
            </a:r>
            <a:r>
              <a:rPr lang="en-US" altLang="en-US" sz="2800"/>
              <a:t> fails us.</a:t>
            </a:r>
            <a:endParaRPr lang="en-US" altLang="en-US" sz="2800" i="1"/>
          </a:p>
        </p:txBody>
      </p:sp>
      <p:sp>
        <p:nvSpPr>
          <p:cNvPr id="50" name="Line 3">
            <a:extLst>
              <a:ext uri="{FF2B5EF4-FFF2-40B4-BE49-F238E27FC236}">
                <a16:creationId xmlns:a16="http://schemas.microsoft.com/office/drawing/2014/main" id="{3AA1AE3C-E718-4583-AF68-89553F38E14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3" name="Line 4">
            <a:extLst>
              <a:ext uri="{FF2B5EF4-FFF2-40B4-BE49-F238E27FC236}">
                <a16:creationId xmlns:a16="http://schemas.microsoft.com/office/drawing/2014/main" id="{A130BD87-2F51-45A0-B56E-A7CA7D0E3EA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4" name="Line 5">
            <a:extLst>
              <a:ext uri="{FF2B5EF4-FFF2-40B4-BE49-F238E27FC236}">
                <a16:creationId xmlns:a16="http://schemas.microsoft.com/office/drawing/2014/main" id="{F7E45875-0A94-4565-80DE-055848CA3E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5" name="Line 3">
            <a:extLst>
              <a:ext uri="{FF2B5EF4-FFF2-40B4-BE49-F238E27FC236}">
                <a16:creationId xmlns:a16="http://schemas.microsoft.com/office/drawing/2014/main" id="{D8018A35-524F-433F-A224-6FF26235C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6" name="Line 4">
            <a:extLst>
              <a:ext uri="{FF2B5EF4-FFF2-40B4-BE49-F238E27FC236}">
                <a16:creationId xmlns:a16="http://schemas.microsoft.com/office/drawing/2014/main" id="{40071DD9-8BA1-4DA5-9217-B5CC6C762E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7" name="Line 5">
            <a:extLst>
              <a:ext uri="{FF2B5EF4-FFF2-40B4-BE49-F238E27FC236}">
                <a16:creationId xmlns:a16="http://schemas.microsoft.com/office/drawing/2014/main" id="{1405CF67-F601-4957-A575-0A0FBDB65A1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8" name="Line 3">
            <a:extLst>
              <a:ext uri="{FF2B5EF4-FFF2-40B4-BE49-F238E27FC236}">
                <a16:creationId xmlns:a16="http://schemas.microsoft.com/office/drawing/2014/main" id="{CAE09B80-16D6-439E-973A-6CF650E19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59" name="Line 4">
            <a:extLst>
              <a:ext uri="{FF2B5EF4-FFF2-40B4-BE49-F238E27FC236}">
                <a16:creationId xmlns:a16="http://schemas.microsoft.com/office/drawing/2014/main" id="{82309224-8D3E-497A-8917-F7082F6774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0" name="Line 5">
            <a:extLst>
              <a:ext uri="{FF2B5EF4-FFF2-40B4-BE49-F238E27FC236}">
                <a16:creationId xmlns:a16="http://schemas.microsoft.com/office/drawing/2014/main" id="{26BD8DC8-0DB3-44B5-B722-A9E85439306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1" name="Rectangle 10">
            <a:extLst>
              <a:ext uri="{FF2B5EF4-FFF2-40B4-BE49-F238E27FC236}">
                <a16:creationId xmlns:a16="http://schemas.microsoft.com/office/drawing/2014/main" id="{AA29A4B6-E8D9-439E-BB06-9B8058099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335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2" name="Rectangle 10">
            <a:extLst>
              <a:ext uri="{FF2B5EF4-FFF2-40B4-BE49-F238E27FC236}">
                <a16:creationId xmlns:a16="http://schemas.microsoft.com/office/drawing/2014/main" id="{0372C9A9-5F8E-43E9-AA1E-74BB36348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42925"/>
            <a:ext cx="3962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</a:t>
            </a:r>
          </a:p>
        </p:txBody>
      </p:sp>
      <p:sp>
        <p:nvSpPr>
          <p:cNvPr id="63" name="Rectangle 19">
            <a:extLst>
              <a:ext uri="{FF2B5EF4-FFF2-40B4-BE49-F238E27FC236}">
                <a16:creationId xmlns:a16="http://schemas.microsoft.com/office/drawing/2014/main" id="{21BDA2A2-7905-42D7-9DAA-BD0E7B147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927100"/>
            <a:ext cx="29690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M(I)=P(I)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4" name="Rectangle 10">
            <a:extLst>
              <a:ext uri="{FF2B5EF4-FFF2-40B4-BE49-F238E27FC236}">
                <a16:creationId xmlns:a16="http://schemas.microsoft.com/office/drawing/2014/main" id="{A9465474-0FF9-4656-8DA1-E9DF9BF0E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074" y="542924"/>
            <a:ext cx="210813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/>
              <a:t>in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 dirty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 dirty="0"/>
              <a:t>time. </a:t>
            </a:r>
          </a:p>
        </p:txBody>
      </p:sp>
      <p:sp>
        <p:nvSpPr>
          <p:cNvPr id="65" name="Rectangle 19">
            <a:extLst>
              <a:ext uri="{FF2B5EF4-FFF2-40B4-BE49-F238E27FC236}">
                <a16:creationId xmlns:a16="http://schemas.microsoft.com/office/drawing/2014/main" id="{DD9B96FE-DE75-407A-AE3A-0FFCB542D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994" y="937293"/>
            <a:ext cx="46228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[                  &amp;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</a:rPr>
              <a:t>]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6" name="Rectangle 21">
            <a:extLst>
              <a:ext uri="{FF2B5EF4-FFF2-40B4-BE49-F238E27FC236}">
                <a16:creationId xmlns:a16="http://schemas.microsoft.com/office/drawing/2014/main" id="{D883E54F-40D5-48F8-8D16-62D487B8A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759499"/>
            <a:ext cx="56943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I</a:t>
            </a:r>
            <a:r>
              <a:rPr lang="en-US" altLang="en-US" sz="2800" i="1" dirty="0">
                <a:solidFill>
                  <a:srgbClr val="FFC000"/>
                </a:solidFill>
              </a:rPr>
              <a:t>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800" i="1" dirty="0">
                <a:solidFill>
                  <a:srgbClr val="FFC000"/>
                </a:solidFill>
              </a:rPr>
              <a:t>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67" name="AutoShape 8">
            <a:extLst>
              <a:ext uri="{FF2B5EF4-FFF2-40B4-BE49-F238E27FC236}">
                <a16:creationId xmlns:a16="http://schemas.microsoft.com/office/drawing/2014/main" id="{5ED57165-6781-4DED-8377-8B1C8DBD6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2211003"/>
            <a:ext cx="4267200" cy="53219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Just negate the above statement!</a:t>
            </a:r>
            <a:endParaRPr lang="en-US" altLang="en-US" sz="2400" dirty="0">
              <a:cs typeface="Times New Roman" pitchFamily="18" charset="0"/>
            </a:endParaRPr>
          </a:p>
        </p:txBody>
      </p:sp>
      <p:pic>
        <p:nvPicPr>
          <p:cNvPr id="68" name="Picture 6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D6E0A05-3109-4A7B-BFC1-D892B6369B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67" y="2209800"/>
            <a:ext cx="965133" cy="988405"/>
          </a:xfrm>
          <a:prstGeom prst="rect">
            <a:avLst/>
          </a:prstGeom>
        </p:spPr>
      </p:pic>
      <p:grpSp>
        <p:nvGrpSpPr>
          <p:cNvPr id="103" name="Group 5">
            <a:extLst>
              <a:ext uri="{FF2B5EF4-FFF2-40B4-BE49-F238E27FC236}">
                <a16:creationId xmlns:a16="http://schemas.microsoft.com/office/drawing/2014/main" id="{E5024B1A-7BBA-4A81-8AF9-4DA3E3D2C863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104" name="Freeform 6">
              <a:extLst>
                <a:ext uri="{FF2B5EF4-FFF2-40B4-BE49-F238E27FC236}">
                  <a16:creationId xmlns:a16="http://schemas.microsoft.com/office/drawing/2014/main" id="{FF3E9F8A-CB14-4DD3-A48C-4708D78C393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7">
              <a:extLst>
                <a:ext uri="{FF2B5EF4-FFF2-40B4-BE49-F238E27FC236}">
                  <a16:creationId xmlns:a16="http://schemas.microsoft.com/office/drawing/2014/main" id="{65C8721B-F0D6-42BE-8A5B-F10474540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6" name="Freeform 8">
                <a:extLst>
                  <a:ext uri="{FF2B5EF4-FFF2-40B4-BE49-F238E27FC236}">
                    <a16:creationId xmlns:a16="http://schemas.microsoft.com/office/drawing/2014/main" id="{BB3313A2-96B1-4F3B-A761-14A3887CEFB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9">
                <a:extLst>
                  <a:ext uri="{FF2B5EF4-FFF2-40B4-BE49-F238E27FC236}">
                    <a16:creationId xmlns:a16="http://schemas.microsoft.com/office/drawing/2014/main" id="{3AA01CE1-5C66-4004-928C-CFB34B15A0D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0">
                <a:extLst>
                  <a:ext uri="{FF2B5EF4-FFF2-40B4-BE49-F238E27FC236}">
                    <a16:creationId xmlns:a16="http://schemas.microsoft.com/office/drawing/2014/main" id="{0CC8DC2B-8B87-4088-8B85-F2FB4A1CF6D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1">
                <a:extLst>
                  <a:ext uri="{FF2B5EF4-FFF2-40B4-BE49-F238E27FC236}">
                    <a16:creationId xmlns:a16="http://schemas.microsoft.com/office/drawing/2014/main" id="{469A607F-BCAF-43C4-8EA4-99BD155ADD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12">
                <a:extLst>
                  <a:ext uri="{FF2B5EF4-FFF2-40B4-BE49-F238E27FC236}">
                    <a16:creationId xmlns:a16="http://schemas.microsoft.com/office/drawing/2014/main" id="{EADE4DFE-4E24-443D-B5B1-1B45B0773AD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13">
                <a:extLst>
                  <a:ext uri="{FF2B5EF4-FFF2-40B4-BE49-F238E27FC236}">
                    <a16:creationId xmlns:a16="http://schemas.microsoft.com/office/drawing/2014/main" id="{D08BBBCD-342D-4DD4-A21A-CAECAB53C3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id="{A2F83571-14A2-4474-A1B5-E5995F5E989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Oval 15">
                <a:extLst>
                  <a:ext uri="{FF2B5EF4-FFF2-40B4-BE49-F238E27FC236}">
                    <a16:creationId xmlns:a16="http://schemas.microsoft.com/office/drawing/2014/main" id="{2B0EBFC9-FA93-4190-9294-489A946C4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" name="Oval 16">
                <a:extLst>
                  <a:ext uri="{FF2B5EF4-FFF2-40B4-BE49-F238E27FC236}">
                    <a16:creationId xmlns:a16="http://schemas.microsoft.com/office/drawing/2014/main" id="{160F38AD-0728-46B3-BC12-6B92CDDD4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" name="Oval 17">
                <a:extLst>
                  <a:ext uri="{FF2B5EF4-FFF2-40B4-BE49-F238E27FC236}">
                    <a16:creationId xmlns:a16="http://schemas.microsoft.com/office/drawing/2014/main" id="{D6C3C30B-C78B-4A96-8AB4-6E0DA1174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" name="Oval 18">
                <a:extLst>
                  <a:ext uri="{FF2B5EF4-FFF2-40B4-BE49-F238E27FC236}">
                    <a16:creationId xmlns:a16="http://schemas.microsoft.com/office/drawing/2014/main" id="{367665EE-39D4-4C0E-9665-7917DD7A7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7" name="Oval 19">
                <a:extLst>
                  <a:ext uri="{FF2B5EF4-FFF2-40B4-BE49-F238E27FC236}">
                    <a16:creationId xmlns:a16="http://schemas.microsoft.com/office/drawing/2014/main" id="{1B52A718-D62C-42D3-81CB-89794F01A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8" name="Oval 20">
                <a:extLst>
                  <a:ext uri="{FF2B5EF4-FFF2-40B4-BE49-F238E27FC236}">
                    <a16:creationId xmlns:a16="http://schemas.microsoft.com/office/drawing/2014/main" id="{1C6C2A30-6F72-47D5-999E-731DE6975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9" name="Group 21">
            <a:extLst>
              <a:ext uri="{FF2B5EF4-FFF2-40B4-BE49-F238E27FC236}">
                <a16:creationId xmlns:a16="http://schemas.microsoft.com/office/drawing/2014/main" id="{806C67C5-440F-4E2B-8E57-7FE2EE0031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20" name="Group 22">
              <a:extLst>
                <a:ext uri="{FF2B5EF4-FFF2-40B4-BE49-F238E27FC236}">
                  <a16:creationId xmlns:a16="http://schemas.microsoft.com/office/drawing/2014/main" id="{85A481EE-4396-4A41-80BD-1DB15E904D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9" name="Freeform 23">
                <a:extLst>
                  <a:ext uri="{FF2B5EF4-FFF2-40B4-BE49-F238E27FC236}">
                    <a16:creationId xmlns:a16="http://schemas.microsoft.com/office/drawing/2014/main" id="{ADA1EF4D-7DD0-430A-AD9E-7C1560BB3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24">
                <a:extLst>
                  <a:ext uri="{FF2B5EF4-FFF2-40B4-BE49-F238E27FC236}">
                    <a16:creationId xmlns:a16="http://schemas.microsoft.com/office/drawing/2014/main" id="{85AD6CA7-1BC1-4026-B474-768691E65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25">
                <a:extLst>
                  <a:ext uri="{FF2B5EF4-FFF2-40B4-BE49-F238E27FC236}">
                    <a16:creationId xmlns:a16="http://schemas.microsoft.com/office/drawing/2014/main" id="{E746600C-6991-45F2-B0A5-6D9DE0BF1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26">
                <a:extLst>
                  <a:ext uri="{FF2B5EF4-FFF2-40B4-BE49-F238E27FC236}">
                    <a16:creationId xmlns:a16="http://schemas.microsoft.com/office/drawing/2014/main" id="{2F8383FB-85A0-4401-862A-BE7F7A9D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27">
                <a:extLst>
                  <a:ext uri="{FF2B5EF4-FFF2-40B4-BE49-F238E27FC236}">
                    <a16:creationId xmlns:a16="http://schemas.microsoft.com/office/drawing/2014/main" id="{F7297BA7-6428-455B-A6EC-50C90B5F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28">
                <a:extLst>
                  <a:ext uri="{FF2B5EF4-FFF2-40B4-BE49-F238E27FC236}">
                    <a16:creationId xmlns:a16="http://schemas.microsoft.com/office/drawing/2014/main" id="{ED0A8888-D892-414E-A55E-9F9A164B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29">
                <a:extLst>
                  <a:ext uri="{FF2B5EF4-FFF2-40B4-BE49-F238E27FC236}">
                    <a16:creationId xmlns:a16="http://schemas.microsoft.com/office/drawing/2014/main" id="{43D2745C-A570-4DAB-BA53-BD1AF7C90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1" name="Group 30">
              <a:extLst>
                <a:ext uri="{FF2B5EF4-FFF2-40B4-BE49-F238E27FC236}">
                  <a16:creationId xmlns:a16="http://schemas.microsoft.com/office/drawing/2014/main" id="{6E336971-6BD0-4C64-B315-D839D3556B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7" name="Freeform 31">
                <a:extLst>
                  <a:ext uri="{FF2B5EF4-FFF2-40B4-BE49-F238E27FC236}">
                    <a16:creationId xmlns:a16="http://schemas.microsoft.com/office/drawing/2014/main" id="{268FA1CE-4753-4EEC-AF2D-997B809EA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32">
                <a:extLst>
                  <a:ext uri="{FF2B5EF4-FFF2-40B4-BE49-F238E27FC236}">
                    <a16:creationId xmlns:a16="http://schemas.microsoft.com/office/drawing/2014/main" id="{9ADD6E7D-17E8-4FCE-B17C-E74AD20A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" name="Group 33">
              <a:extLst>
                <a:ext uri="{FF2B5EF4-FFF2-40B4-BE49-F238E27FC236}">
                  <a16:creationId xmlns:a16="http://schemas.microsoft.com/office/drawing/2014/main" id="{A58A6F14-A9F3-4CFD-8BA6-A9F796EE00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3" name="Oval 34">
                <a:extLst>
                  <a:ext uri="{FF2B5EF4-FFF2-40B4-BE49-F238E27FC236}">
                    <a16:creationId xmlns:a16="http://schemas.microsoft.com/office/drawing/2014/main" id="{EA608CBF-0A49-4064-B994-7E6CF6B94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" name="Oval 35">
                <a:extLst>
                  <a:ext uri="{FF2B5EF4-FFF2-40B4-BE49-F238E27FC236}">
                    <a16:creationId xmlns:a16="http://schemas.microsoft.com/office/drawing/2014/main" id="{F78C7FDD-27FF-42E1-8DAE-9A11CBE01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5" name="Oval 36">
                <a:extLst>
                  <a:ext uri="{FF2B5EF4-FFF2-40B4-BE49-F238E27FC236}">
                    <a16:creationId xmlns:a16="http://schemas.microsoft.com/office/drawing/2014/main" id="{E9F7F876-292E-404E-ADF5-1002423AC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6" name="Oval 37">
                <a:extLst>
                  <a:ext uri="{FF2B5EF4-FFF2-40B4-BE49-F238E27FC236}">
                    <a16:creationId xmlns:a16="http://schemas.microsoft.com/office/drawing/2014/main" id="{7C1DA4B4-A4C8-49EE-AE24-C9AF6643E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1215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8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5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8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9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rgbClr val="FFFF00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A886517D-D0B9-490A-9BBC-53D323C99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5736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    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   M(I)=P(I) &amp; (Time(M,I)     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24" name="AutoShape 38">
            <a:extLst>
              <a:ext uri="{FF2B5EF4-FFF2-40B4-BE49-F238E27FC236}">
                <a16:creationId xmlns:a16="http://schemas.microsoft.com/office/drawing/2014/main" id="{76BE83CF-43C3-4E70-A845-6F980F021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1639" y="1571779"/>
            <a:ext cx="5411243" cy="1672819"/>
          </a:xfrm>
          <a:prstGeom prst="wedgeRoundRectCallout">
            <a:avLst>
              <a:gd name="adj1" fmla="val -53397"/>
              <a:gd name="adj2" fmla="val 16285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We will say a problem can be computed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constant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time</a:t>
            </a:r>
          </a:p>
          <a:p>
            <a:pPr algn="ctr">
              <a:defRPr/>
            </a:pPr>
            <a:r>
              <a:rPr lang="en-US" altLang="en-US" sz="2400" baseline="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if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 the running time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</a:br>
            <a:r>
              <a:rPr lang="en-US" altLang="en-US" sz="2400" dirty="0">
                <a:solidFill>
                  <a:schemeClr val="tx1">
                    <a:lumMod val="95000"/>
                  </a:schemeClr>
                </a:solidFill>
              </a:rPr>
              <a:t>does not “depend” on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E04DC25-6970-495D-AB29-D00236AEE063}"/>
              </a:ext>
            </a:extLst>
          </p:cNvPr>
          <p:cNvGrpSpPr/>
          <p:nvPr/>
        </p:nvGrpSpPr>
        <p:grpSpPr>
          <a:xfrm>
            <a:off x="152400" y="1633085"/>
            <a:ext cx="1672826" cy="1710154"/>
            <a:chOff x="3947847" y="5419326"/>
            <a:chExt cx="1672826" cy="1710154"/>
          </a:xfrm>
        </p:grpSpPr>
        <p:pic>
          <p:nvPicPr>
            <p:cNvPr id="33" name="Picture 7">
              <a:extLst>
                <a:ext uri="{FF2B5EF4-FFF2-40B4-BE49-F238E27FC236}">
                  <a16:creationId xmlns:a16="http://schemas.microsoft.com/office/drawing/2014/main" id="{52877885-3898-41FC-8EF3-56A516BE2D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3947847" y="5419326"/>
              <a:ext cx="1672826" cy="1672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" name="Text Box 21">
              <a:extLst>
                <a:ext uri="{FF2B5EF4-FFF2-40B4-BE49-F238E27FC236}">
                  <a16:creationId xmlns:a16="http://schemas.microsoft.com/office/drawing/2014/main" id="{E2734177-BDE6-4FFF-A7BD-C2B3B0090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3747" y="6790926"/>
              <a:ext cx="12954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1600" dirty="0">
                  <a:sym typeface="Wingdings" panose="05000000000000000000" pitchFamily="2" charset="2"/>
                </a:rPr>
                <a:t>Gödel’s</a:t>
              </a:r>
              <a:r>
                <a:rPr lang="en-CA" altLang="en-US" sz="1600" dirty="0">
                  <a:solidFill>
                    <a:schemeClr val="tx2"/>
                  </a:solidFill>
                  <a:sym typeface="Wingdings" panose="05000000000000000000" pitchFamily="2" charset="2"/>
                </a:rPr>
                <a:t> </a:t>
              </a:r>
              <a:r>
                <a:rPr lang="en-CA" altLang="en-US" sz="1600" dirty="0">
                  <a:sym typeface="Wingdings" panose="05000000000000000000" pitchFamily="2" charset="2"/>
                </a:rPr>
                <a:t>1929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4A93E1D-81CC-49BF-BB37-1D08E0373D9C}"/>
              </a:ext>
            </a:extLst>
          </p:cNvPr>
          <p:cNvGrpSpPr/>
          <p:nvPr/>
        </p:nvGrpSpPr>
        <p:grpSpPr>
          <a:xfrm>
            <a:off x="4533900" y="2895600"/>
            <a:ext cx="1441420" cy="641143"/>
            <a:chOff x="4533900" y="2895600"/>
            <a:chExt cx="1441420" cy="641143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9E921A8-8F22-4984-B699-58D2F2EE689D}"/>
                </a:ext>
              </a:extLst>
            </p:cNvPr>
            <p:cNvSpPr/>
            <p:nvPr/>
          </p:nvSpPr>
          <p:spPr>
            <a:xfrm>
              <a:off x="4533900" y="3075078"/>
              <a:ext cx="144142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FFFF"/>
                  </a:solidFill>
                  <a:cs typeface="Arial" charset="0"/>
                  <a:sym typeface="Symbol" pitchFamily="18" charset="2"/>
                </a:rPr>
                <a:t>grow with</a:t>
              </a:r>
              <a:endParaRPr lang="en-US" sz="2400" dirty="0"/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A223B618-3BF4-489E-80C7-459AC4049040}"/>
                </a:ext>
              </a:extLst>
            </p:cNvPr>
            <p:cNvCxnSpPr/>
            <p:nvPr/>
          </p:nvCxnSpPr>
          <p:spPr bwMode="auto">
            <a:xfrm flipV="1">
              <a:off x="4724400" y="2895600"/>
              <a:ext cx="990600" cy="207192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F07D9FC3-4721-4471-B9A2-F68679796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3581400"/>
            <a:ext cx="34297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i="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Is this “</a:t>
            </a:r>
            <a:r>
              <a:rPr lang="en-US" altLang="en-US" sz="240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c</a:t>
            </a:r>
            <a:r>
              <a:rPr lang="en-US" altLang="en-US" sz="2400" i="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onstant time”?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6D09B62-4D7A-46B9-9CF4-F622C07F45EC}"/>
              </a:ext>
            </a:extLst>
          </p:cNvPr>
          <p:cNvGrpSpPr>
            <a:grpSpLocks/>
          </p:cNvGrpSpPr>
          <p:nvPr/>
        </p:nvGrpSpPr>
        <p:grpSpPr bwMode="auto">
          <a:xfrm>
            <a:off x="4839486" y="3664573"/>
            <a:ext cx="3455988" cy="2160587"/>
            <a:chOff x="5181600" y="964217"/>
            <a:chExt cx="3455972" cy="2159983"/>
          </a:xfrm>
        </p:grpSpPr>
        <p:pic>
          <p:nvPicPr>
            <p:cNvPr id="41" name="Picture 4">
              <a:extLst>
                <a:ext uri="{FF2B5EF4-FFF2-40B4-BE49-F238E27FC236}">
                  <a16:creationId xmlns:a16="http://schemas.microsoft.com/office/drawing/2014/main" id="{A4A73C69-B8D3-437A-9321-A81BA6F61A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964217"/>
              <a:ext cx="3455972" cy="2159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Rectangle 28">
              <a:extLst>
                <a:ext uri="{FF2B5EF4-FFF2-40B4-BE49-F238E27FC236}">
                  <a16:creationId xmlns:a16="http://schemas.microsoft.com/office/drawing/2014/main" id="{C18AB7E3-3555-418F-8659-CCF0C328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1376" y="1168371"/>
              <a:ext cx="875624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Time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  <p:sp>
          <p:nvSpPr>
            <p:cNvPr id="43" name="Rectangle 30">
              <a:extLst>
                <a:ext uri="{FF2B5EF4-FFF2-40B4-BE49-F238E27FC236}">
                  <a16:creationId xmlns:a16="http://schemas.microsoft.com/office/drawing/2014/main" id="{51F7BAC3-C06F-428C-B1AB-E76F89923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1090" y="2804613"/>
              <a:ext cx="203648" cy="27699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altLang="en-US" sz="1200" i="0">
                  <a:solidFill>
                    <a:schemeClr val="bg2"/>
                  </a:solidFill>
                  <a:cs typeface="Times New Roman" pitchFamily="18" charset="0"/>
                  <a:sym typeface="Symbol" pitchFamily="18" charset="2"/>
                </a:rPr>
                <a:t>n</a:t>
              </a:r>
              <a:endParaRPr lang="en-US" altLang="en-US" sz="1200" i="0">
                <a:solidFill>
                  <a:schemeClr val="bg2"/>
                </a:solidFill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3F34678E-37C7-40CE-9EFA-EE22A4A65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2372" y="3974181"/>
            <a:ext cx="3189014" cy="90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sz="24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Yes because bounded</a:t>
            </a:r>
          </a:p>
          <a:p>
            <a:pPr algn="ctr"/>
            <a:r>
              <a:rPr lang="en-US" altLang="en-US" sz="2400" i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by a constant </a:t>
            </a:r>
            <a:endParaRPr lang="en-US" altLang="en-US" sz="2400" i="0">
              <a:solidFill>
                <a:srgbClr val="FFFFFF"/>
              </a:solidFill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BF1C762-4EBA-40B4-9F35-B6A0EBF307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15686" y="3713785"/>
            <a:ext cx="3225800" cy="0"/>
          </a:xfrm>
          <a:prstGeom prst="line">
            <a:avLst/>
          </a:prstGeom>
          <a:noFill/>
          <a:ln w="38100" cap="sq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002A299C-8BE0-41E7-AB97-DC0C7E439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586" y="4846538"/>
            <a:ext cx="32721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sz="2400" i="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We write tim</a:t>
            </a:r>
            <a:r>
              <a:rPr lang="en-US" altLang="en-US" sz="240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e </a:t>
            </a:r>
            <a:r>
              <a:rPr lang="en-US" altLang="en-US" sz="2400" i="0" dirty="0">
                <a:solidFill>
                  <a:srgbClr val="FFFFFF"/>
                </a:solidFill>
                <a:cs typeface="Times New Roman" pitchFamily="18" charset="0"/>
                <a:sym typeface="Symbol" pitchFamily="18" charset="2"/>
              </a:rPr>
              <a:t>= O(1).</a:t>
            </a:r>
            <a:endParaRPr lang="en-US" altLang="en-US" sz="2400" i="0" dirty="0">
              <a:solidFill>
                <a:srgbClr val="FFFFFF"/>
              </a:solidFill>
            </a:endParaRPr>
          </a:p>
        </p:txBody>
      </p:sp>
      <p:sp>
        <p:nvSpPr>
          <p:cNvPr id="48" name="Rectangle 19">
            <a:extLst>
              <a:ext uri="{FF2B5EF4-FFF2-40B4-BE49-F238E27FC236}">
                <a16:creationId xmlns:a16="http://schemas.microsoft.com/office/drawing/2014/main" id="{04D25067-4949-4662-BD0B-2ABDDABBB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2850" y="1002186"/>
            <a:ext cx="6303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</a:t>
            </a:r>
          </a:p>
        </p:txBody>
      </p:sp>
    </p:spTree>
    <p:extLst>
      <p:ext uri="{BB962C8B-B14F-4D97-AF65-F5344CB8AC3E}">
        <p14:creationId xmlns:p14="http://schemas.microsoft.com/office/powerpoint/2010/main" val="2397948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4" grpId="0" animBg="1"/>
      <p:bldP spid="39" grpId="0"/>
      <p:bldP spid="44" grpId="0"/>
      <p:bldP spid="46" grpId="0"/>
      <p:bldP spid="4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A886517D-D0B9-490A-9BBC-53D323C99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5736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    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   M(I)=P(I) &amp; (Time(M,I)     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08F4F794-CFC4-4398-AF0D-5A849CBF9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2057400"/>
            <a:ext cx="4267200" cy="53219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But who chooses the constant </a:t>
            </a:r>
            <a:r>
              <a:rPr lang="en-US" altLang="en-US" sz="2400" i="1" dirty="0">
                <a:solidFill>
                  <a:srgbClr val="FFC000"/>
                </a:solidFill>
                <a:sym typeface="Symbol" pitchFamily="18" charset="2"/>
              </a:rPr>
              <a:t>c</a:t>
            </a:r>
            <a:r>
              <a:rPr lang="en-US" altLang="en-US" sz="2400" dirty="0">
                <a:sym typeface="Symbol" pitchFamily="18" charset="2"/>
              </a:rPr>
              <a:t>?</a:t>
            </a:r>
            <a:endParaRPr lang="en-US" altLang="en-US" sz="2400" dirty="0">
              <a:cs typeface="Times New Roman" pitchFamily="18" charset="0"/>
            </a:endParaRPr>
          </a:p>
        </p:txBody>
      </p:sp>
      <p:pic>
        <p:nvPicPr>
          <p:cNvPr id="35" name="Picture 3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D278AC9-A768-4528-9BEC-B8138BC7CE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67" y="2209800"/>
            <a:ext cx="965133" cy="988405"/>
          </a:xfrm>
          <a:prstGeom prst="rect">
            <a:avLst/>
          </a:prstGeom>
        </p:spPr>
      </p:pic>
      <p:sp>
        <p:nvSpPr>
          <p:cNvPr id="36" name="AutoShape 60">
            <a:extLst>
              <a:ext uri="{FF2B5EF4-FFF2-40B4-BE49-F238E27FC236}">
                <a16:creationId xmlns:a16="http://schemas.microsoft.com/office/drawing/2014/main" id="{92AA7A80-B12C-4F4A-8FF7-73946BDFE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5912" y="2659901"/>
            <a:ext cx="5564383" cy="576262"/>
          </a:xfrm>
          <a:prstGeom prst="wedgeRoundRectCallout">
            <a:avLst>
              <a:gd name="adj1" fmla="val 57097"/>
              <a:gd name="adj2" fmla="val 2040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As the adversary, I would love to choose it.</a:t>
            </a:r>
            <a:endParaRPr lang="en-US" altLang="en-US" sz="2400" i="1" dirty="0"/>
          </a:p>
        </p:txBody>
      </p:sp>
      <p:sp>
        <p:nvSpPr>
          <p:cNvPr id="80" name="AutoShape 60">
            <a:extLst>
              <a:ext uri="{FF2B5EF4-FFF2-40B4-BE49-F238E27FC236}">
                <a16:creationId xmlns:a16="http://schemas.microsoft.com/office/drawing/2014/main" id="{2DB94DFA-F404-49EA-8CC9-1C644F27F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5443" y="3298160"/>
            <a:ext cx="5500565" cy="1244335"/>
          </a:xfrm>
          <a:prstGeom prst="wedgeRoundRectCallout">
            <a:avLst>
              <a:gd name="adj1" fmla="val -55596"/>
              <a:gd name="adj2" fmla="val -111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No. The time does not have to be bound </a:t>
            </a:r>
            <a:br>
              <a:rPr lang="en-US" altLang="en-US" sz="2400" dirty="0"/>
            </a:br>
            <a:r>
              <a:rPr lang="en-US" altLang="en-US" sz="2400" dirty="0"/>
              <a:t>by every constant.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Eg, not by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=1</a:t>
            </a:r>
            <a:r>
              <a:rPr lang="en-US" altLang="en-US" sz="2400" dirty="0"/>
              <a:t>.</a:t>
            </a:r>
            <a:endParaRPr lang="en-US" altLang="en-US" sz="2400" i="1" dirty="0"/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695AFFAD-9760-49E8-8A88-639267B9E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457980"/>
            <a:ext cx="5998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c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82" name="AutoShape 60">
            <a:extLst>
              <a:ext uri="{FF2B5EF4-FFF2-40B4-BE49-F238E27FC236}">
                <a16:creationId xmlns:a16="http://schemas.microsoft.com/office/drawing/2014/main" id="{3EBD1746-3996-4BF9-8BCC-10D94913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619302"/>
            <a:ext cx="5682391" cy="461015"/>
          </a:xfrm>
          <a:prstGeom prst="wedgeRoundRectCallout">
            <a:avLst>
              <a:gd name="adj1" fmla="val 52937"/>
              <a:gd name="adj2" fmla="val -4840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Being bound by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=1,000,000</a:t>
            </a:r>
            <a:r>
              <a:rPr lang="en-US" altLang="en-US" sz="2400" dirty="0"/>
              <a:t> would be unfair.</a:t>
            </a:r>
          </a:p>
        </p:txBody>
      </p:sp>
      <p:sp>
        <p:nvSpPr>
          <p:cNvPr id="83" name="AutoShape 60">
            <a:extLst>
              <a:ext uri="{FF2B5EF4-FFF2-40B4-BE49-F238E27FC236}">
                <a16:creationId xmlns:a16="http://schemas.microsoft.com/office/drawing/2014/main" id="{1402C20D-64B3-4CC5-BC67-1A46AFC38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4364" y="5191401"/>
            <a:ext cx="4166436" cy="904599"/>
          </a:xfrm>
          <a:prstGeom prst="wedgeRoundRectCallout">
            <a:avLst>
              <a:gd name="adj1" fmla="val -54425"/>
              <a:gd name="adj2" fmla="val -4429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 It must be a constant that </a:t>
            </a:r>
            <a:br>
              <a:rPr lang="en-US" altLang="en-US" sz="2400" dirty="0"/>
            </a:br>
            <a:r>
              <a:rPr lang="en-US" altLang="en-US" sz="2400" dirty="0"/>
              <a:t>does not depend on the input.</a:t>
            </a:r>
            <a:endParaRPr lang="en-US" altLang="en-US" sz="2400" i="1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AB54986-3C9E-4137-9C7B-5B9068A6F1A3}"/>
              </a:ext>
            </a:extLst>
          </p:cNvPr>
          <p:cNvGrpSpPr/>
          <p:nvPr/>
        </p:nvGrpSpPr>
        <p:grpSpPr>
          <a:xfrm>
            <a:off x="1777164" y="1445280"/>
            <a:ext cx="597736" cy="523220"/>
            <a:chOff x="1777164" y="1445280"/>
            <a:chExt cx="597736" cy="523220"/>
          </a:xfrm>
        </p:grpSpPr>
        <p:sp>
          <p:nvSpPr>
            <p:cNvPr id="84" name="Rectangle 19">
              <a:extLst>
                <a:ext uri="{FF2B5EF4-FFF2-40B4-BE49-F238E27FC236}">
                  <a16:creationId xmlns:a16="http://schemas.microsoft.com/office/drawing/2014/main" id="{0225F2FE-858D-46D8-95C3-C272E136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164" y="1445280"/>
              <a:ext cx="38183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dirty="0">
                  <a:solidFill>
                    <a:srgbClr val="FFC000"/>
                  </a:solidFill>
                  <a:sym typeface="Symbol" pitchFamily="18" charset="2"/>
                </a:rPr>
                <a:t></a:t>
              </a:r>
              <a:endParaRPr lang="en-US" altLang="en-US" sz="2800" i="1" dirty="0">
                <a:solidFill>
                  <a:srgbClr val="FFC000"/>
                </a:solidFill>
                <a:cs typeface="Times New Roman" pitchFamily="18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C7785F7-1C6F-4D72-A920-A34DBE5DE4D4}"/>
                </a:ext>
              </a:extLst>
            </p:cNvPr>
            <p:cNvCxnSpPr/>
            <p:nvPr/>
          </p:nvCxnSpPr>
          <p:spPr bwMode="auto">
            <a:xfrm flipV="1">
              <a:off x="2089933" y="1532850"/>
              <a:ext cx="284967" cy="38485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03DCA4F8-33FE-4586-A090-10FC5215A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2850" y="1002186"/>
            <a:ext cx="6303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</a:t>
            </a:r>
          </a:p>
        </p:txBody>
      </p:sp>
      <p:grpSp>
        <p:nvGrpSpPr>
          <p:cNvPr id="86" name="Group 5">
            <a:extLst>
              <a:ext uri="{FF2B5EF4-FFF2-40B4-BE49-F238E27FC236}">
                <a16:creationId xmlns:a16="http://schemas.microsoft.com/office/drawing/2014/main" id="{6F735CCB-406E-4881-A104-47400F4ED150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87" name="Freeform 6">
              <a:extLst>
                <a:ext uri="{FF2B5EF4-FFF2-40B4-BE49-F238E27FC236}">
                  <a16:creationId xmlns:a16="http://schemas.microsoft.com/office/drawing/2014/main" id="{868C61DD-1BF1-476E-B894-478C27F52F2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" name="Group 7">
              <a:extLst>
                <a:ext uri="{FF2B5EF4-FFF2-40B4-BE49-F238E27FC236}">
                  <a16:creationId xmlns:a16="http://schemas.microsoft.com/office/drawing/2014/main" id="{3485D413-B6FF-4F02-8BF1-1C99969EA4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89" name="Freeform 8">
                <a:extLst>
                  <a:ext uri="{FF2B5EF4-FFF2-40B4-BE49-F238E27FC236}">
                    <a16:creationId xmlns:a16="http://schemas.microsoft.com/office/drawing/2014/main" id="{574AAD9A-852B-4B5F-A4DA-7CD7B9B48E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9">
                <a:extLst>
                  <a:ext uri="{FF2B5EF4-FFF2-40B4-BE49-F238E27FC236}">
                    <a16:creationId xmlns:a16="http://schemas.microsoft.com/office/drawing/2014/main" id="{8E1A57E7-BA82-4A58-991A-B5BB178EC6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10">
                <a:extLst>
                  <a:ext uri="{FF2B5EF4-FFF2-40B4-BE49-F238E27FC236}">
                    <a16:creationId xmlns:a16="http://schemas.microsoft.com/office/drawing/2014/main" id="{C5D161F7-C330-497E-88A0-C7ACE017385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1">
                <a:extLst>
                  <a:ext uri="{FF2B5EF4-FFF2-40B4-BE49-F238E27FC236}">
                    <a16:creationId xmlns:a16="http://schemas.microsoft.com/office/drawing/2014/main" id="{E00D0CCF-8FE7-4398-B746-01D9E5E554F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12">
                <a:extLst>
                  <a:ext uri="{FF2B5EF4-FFF2-40B4-BE49-F238E27FC236}">
                    <a16:creationId xmlns:a16="http://schemas.microsoft.com/office/drawing/2014/main" id="{5FFC6964-71BB-4228-943C-B1074756F31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13">
                <a:extLst>
                  <a:ext uri="{FF2B5EF4-FFF2-40B4-BE49-F238E27FC236}">
                    <a16:creationId xmlns:a16="http://schemas.microsoft.com/office/drawing/2014/main" id="{3BAD6319-BD9F-49DE-B348-ECD548D1FC4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14">
                <a:extLst>
                  <a:ext uri="{FF2B5EF4-FFF2-40B4-BE49-F238E27FC236}">
                    <a16:creationId xmlns:a16="http://schemas.microsoft.com/office/drawing/2014/main" id="{45219B37-0872-4FDA-990F-D47DDF63E2B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Oval 15">
                <a:extLst>
                  <a:ext uri="{FF2B5EF4-FFF2-40B4-BE49-F238E27FC236}">
                    <a16:creationId xmlns:a16="http://schemas.microsoft.com/office/drawing/2014/main" id="{A2C34B9E-7D68-4AB4-AF19-E169C3F7E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7" name="Oval 16">
                <a:extLst>
                  <a:ext uri="{FF2B5EF4-FFF2-40B4-BE49-F238E27FC236}">
                    <a16:creationId xmlns:a16="http://schemas.microsoft.com/office/drawing/2014/main" id="{87C26C4B-E89B-4750-BF87-678555319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8" name="Oval 17">
                <a:extLst>
                  <a:ext uri="{FF2B5EF4-FFF2-40B4-BE49-F238E27FC236}">
                    <a16:creationId xmlns:a16="http://schemas.microsoft.com/office/drawing/2014/main" id="{0062DDB0-9063-47F4-91DC-AE526D738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9" name="Oval 18">
                <a:extLst>
                  <a:ext uri="{FF2B5EF4-FFF2-40B4-BE49-F238E27FC236}">
                    <a16:creationId xmlns:a16="http://schemas.microsoft.com/office/drawing/2014/main" id="{A3940090-62F9-467F-A628-DFE9A1412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0" name="Oval 19">
                <a:extLst>
                  <a:ext uri="{FF2B5EF4-FFF2-40B4-BE49-F238E27FC236}">
                    <a16:creationId xmlns:a16="http://schemas.microsoft.com/office/drawing/2014/main" id="{E38B3DFF-33CB-4193-8B17-6F541E42C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1" name="Oval 20">
                <a:extLst>
                  <a:ext uri="{FF2B5EF4-FFF2-40B4-BE49-F238E27FC236}">
                    <a16:creationId xmlns:a16="http://schemas.microsoft.com/office/drawing/2014/main" id="{7A88F52D-5FED-4929-B4F2-11DD9C017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2" name="Group 21">
            <a:extLst>
              <a:ext uri="{FF2B5EF4-FFF2-40B4-BE49-F238E27FC236}">
                <a16:creationId xmlns:a16="http://schemas.microsoft.com/office/drawing/2014/main" id="{9B62C711-F802-4890-908B-2141CB8A93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03" name="Group 22">
              <a:extLst>
                <a:ext uri="{FF2B5EF4-FFF2-40B4-BE49-F238E27FC236}">
                  <a16:creationId xmlns:a16="http://schemas.microsoft.com/office/drawing/2014/main" id="{8A717427-84C2-4E1F-9ECF-42DD2AB80F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2" name="Freeform 23">
                <a:extLst>
                  <a:ext uri="{FF2B5EF4-FFF2-40B4-BE49-F238E27FC236}">
                    <a16:creationId xmlns:a16="http://schemas.microsoft.com/office/drawing/2014/main" id="{F6E53564-E91D-4BF0-A953-3F9D25FE2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24">
                <a:extLst>
                  <a:ext uri="{FF2B5EF4-FFF2-40B4-BE49-F238E27FC236}">
                    <a16:creationId xmlns:a16="http://schemas.microsoft.com/office/drawing/2014/main" id="{D86086A5-0EF1-4319-A770-7C5ADC1AC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5">
                <a:extLst>
                  <a:ext uri="{FF2B5EF4-FFF2-40B4-BE49-F238E27FC236}">
                    <a16:creationId xmlns:a16="http://schemas.microsoft.com/office/drawing/2014/main" id="{6CF1DD36-C482-4559-B817-8AFE9DAAA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6">
                <a:extLst>
                  <a:ext uri="{FF2B5EF4-FFF2-40B4-BE49-F238E27FC236}">
                    <a16:creationId xmlns:a16="http://schemas.microsoft.com/office/drawing/2014/main" id="{B3318257-2BDE-42A9-B4F1-10531B4E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7">
                <a:extLst>
                  <a:ext uri="{FF2B5EF4-FFF2-40B4-BE49-F238E27FC236}">
                    <a16:creationId xmlns:a16="http://schemas.microsoft.com/office/drawing/2014/main" id="{29B70F79-21C7-43A6-B16E-A33BEB1B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8">
                <a:extLst>
                  <a:ext uri="{FF2B5EF4-FFF2-40B4-BE49-F238E27FC236}">
                    <a16:creationId xmlns:a16="http://schemas.microsoft.com/office/drawing/2014/main" id="{54DF2A31-1BF6-4E36-8442-29731A3F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9">
                <a:extLst>
                  <a:ext uri="{FF2B5EF4-FFF2-40B4-BE49-F238E27FC236}">
                    <a16:creationId xmlns:a16="http://schemas.microsoft.com/office/drawing/2014/main" id="{962055FE-A60E-439F-94F1-3FAECCE17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30">
              <a:extLst>
                <a:ext uri="{FF2B5EF4-FFF2-40B4-BE49-F238E27FC236}">
                  <a16:creationId xmlns:a16="http://schemas.microsoft.com/office/drawing/2014/main" id="{DD62B8FB-704D-42E1-AB1B-4FD0FCA75B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0" name="Freeform 31">
                <a:extLst>
                  <a:ext uri="{FF2B5EF4-FFF2-40B4-BE49-F238E27FC236}">
                    <a16:creationId xmlns:a16="http://schemas.microsoft.com/office/drawing/2014/main" id="{1931A4C0-CE02-44A0-A2AC-15C4FAD84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32">
                <a:extLst>
                  <a:ext uri="{FF2B5EF4-FFF2-40B4-BE49-F238E27FC236}">
                    <a16:creationId xmlns:a16="http://schemas.microsoft.com/office/drawing/2014/main" id="{66C33722-0641-4E1E-82B2-1DB8DC003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5" name="Group 33">
              <a:extLst>
                <a:ext uri="{FF2B5EF4-FFF2-40B4-BE49-F238E27FC236}">
                  <a16:creationId xmlns:a16="http://schemas.microsoft.com/office/drawing/2014/main" id="{82BBA0E5-0B36-42DC-8259-928ECA262C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6" name="Oval 34">
                <a:extLst>
                  <a:ext uri="{FF2B5EF4-FFF2-40B4-BE49-F238E27FC236}">
                    <a16:creationId xmlns:a16="http://schemas.microsoft.com/office/drawing/2014/main" id="{710AFB82-8D84-46F5-869F-57B7D280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EFC58AA8-99AC-4AEE-B46D-91776D65C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" name="Oval 36">
                <a:extLst>
                  <a:ext uri="{FF2B5EF4-FFF2-40B4-BE49-F238E27FC236}">
                    <a16:creationId xmlns:a16="http://schemas.microsoft.com/office/drawing/2014/main" id="{DF5E1EEC-6BD8-4B0B-B392-EDD2FBEF0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" name="Oval 37">
                <a:extLst>
                  <a:ext uri="{FF2B5EF4-FFF2-40B4-BE49-F238E27FC236}">
                    <a16:creationId xmlns:a16="http://schemas.microsoft.com/office/drawing/2014/main" id="{F03C0E69-C5E8-4D5C-8D5D-AF5F6D1A2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8191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6" grpId="0" animBg="1"/>
      <p:bldP spid="80" grpId="0" animBg="1"/>
      <p:bldP spid="81" grpId="0"/>
      <p:bldP spid="82" grpId="0" animBg="1"/>
      <p:bldP spid="8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A886517D-D0B9-490A-9BBC-53D323C99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5736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     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I,     M(I)=P(I) &amp; (Time(M,I)     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47" name="Rectangle 19">
            <a:extLst>
              <a:ext uri="{FF2B5EF4-FFF2-40B4-BE49-F238E27FC236}">
                <a16:creationId xmlns:a16="http://schemas.microsoft.com/office/drawing/2014/main" id="{A2E1807D-49AD-4524-98D8-49498653D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2900" y="996930"/>
            <a:ext cx="5405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0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0000"/>
                </a:solidFill>
              </a:rPr>
              <a:t>c</a:t>
            </a:r>
            <a:endParaRPr lang="en-US" altLang="en-US" sz="2800" i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08F4F794-CFC4-4398-AF0D-5A849CBF9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2057400"/>
            <a:ext cx="4648200" cy="53219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But when is the constant </a:t>
            </a:r>
            <a:r>
              <a:rPr lang="en-US" altLang="en-US" sz="2400" i="1" dirty="0">
                <a:solidFill>
                  <a:srgbClr val="FFC000"/>
                </a:solidFill>
                <a:sym typeface="Symbol" pitchFamily="18" charset="2"/>
              </a:rPr>
              <a:t>c</a:t>
            </a:r>
            <a:r>
              <a:rPr lang="en-US" altLang="en-US" sz="2400" dirty="0">
                <a:sym typeface="Symbol" pitchFamily="18" charset="2"/>
              </a:rPr>
              <a:t> chosen?</a:t>
            </a:r>
            <a:endParaRPr lang="en-US" altLang="en-US" sz="2400" dirty="0">
              <a:cs typeface="Times New Roman" pitchFamily="18" charset="0"/>
            </a:endParaRPr>
          </a:p>
        </p:txBody>
      </p:sp>
      <p:pic>
        <p:nvPicPr>
          <p:cNvPr id="35" name="Picture 3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D278AC9-A768-4528-9BEC-B8138BC7CE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67" y="2209800"/>
            <a:ext cx="965133" cy="988405"/>
          </a:xfrm>
          <a:prstGeom prst="rect">
            <a:avLst/>
          </a:prstGeom>
        </p:spPr>
      </p:pic>
      <p:sp>
        <p:nvSpPr>
          <p:cNvPr id="80" name="AutoShape 60">
            <a:extLst>
              <a:ext uri="{FF2B5EF4-FFF2-40B4-BE49-F238E27FC236}">
                <a16:creationId xmlns:a16="http://schemas.microsoft.com/office/drawing/2014/main" id="{2DB94DFA-F404-49EA-8CC9-1C644F27F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782" y="2636899"/>
            <a:ext cx="5538383" cy="868301"/>
          </a:xfrm>
          <a:prstGeom prst="wedgeRoundRectCallout">
            <a:avLst>
              <a:gd name="adj1" fmla="val -53991"/>
              <a:gd name="adj2" fmla="val 5025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would love to choose it </a:t>
            </a:r>
            <a:br>
              <a:rPr lang="en-US" altLang="en-US" sz="2400" dirty="0"/>
            </a:br>
            <a:r>
              <a:rPr lang="en-US" altLang="en-US" sz="2400" dirty="0"/>
              <a:t>after I know the input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 </a:t>
            </a:r>
            <a:endParaRPr lang="en-US" altLang="en-US" sz="2400" i="1" dirty="0"/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695AFFAD-9760-49E8-8A88-639267B9E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457980"/>
            <a:ext cx="5998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>
                <a:solidFill>
                  <a:srgbClr val="FFC000"/>
                </a:solidFill>
              </a:rPr>
              <a:t>c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82" name="AutoShape 60">
            <a:extLst>
              <a:ext uri="{FF2B5EF4-FFF2-40B4-BE49-F238E27FC236}">
                <a16:creationId xmlns:a16="http://schemas.microsoft.com/office/drawing/2014/main" id="{3EBD1746-3996-4BF9-8BCC-10D94913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6064" y="3605537"/>
            <a:ext cx="6573659" cy="1244335"/>
          </a:xfrm>
          <a:prstGeom prst="wedgeRoundRectCallout">
            <a:avLst>
              <a:gd name="adj1" fmla="val 53805"/>
              <a:gd name="adj2" fmla="val -2594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would be unfair.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Then every input would have different running time.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want one constant that bounds them all.</a:t>
            </a:r>
          </a:p>
        </p:txBody>
      </p:sp>
      <p:sp>
        <p:nvSpPr>
          <p:cNvPr id="83" name="AutoShape 60">
            <a:extLst>
              <a:ext uri="{FF2B5EF4-FFF2-40B4-BE49-F238E27FC236}">
                <a16:creationId xmlns:a16="http://schemas.microsoft.com/office/drawing/2014/main" id="{1402C20D-64B3-4CC5-BC67-1A46AFC38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193" y="4950209"/>
            <a:ext cx="5595566" cy="1602991"/>
          </a:xfrm>
          <a:prstGeom prst="wedgeRoundRectCallout">
            <a:avLst>
              <a:gd name="adj1" fmla="val -54425"/>
              <a:gd name="adj2" fmla="val -4429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Ok. I will choose the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br>
              <a:rPr lang="en-US" altLang="en-US" sz="2400" dirty="0"/>
            </a:br>
            <a:r>
              <a:rPr lang="en-US" altLang="en-US" sz="2400" dirty="0"/>
              <a:t>during the </a:t>
            </a:r>
            <a:r>
              <a:rPr lang="en-US" altLang="en-US" sz="2400" dirty="0">
                <a:solidFill>
                  <a:srgbClr val="FFFF00"/>
                </a:solidFill>
              </a:rPr>
              <a:t>Coding Phase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when I fix the machine </a:t>
            </a:r>
            <a:r>
              <a:rPr lang="en-US" altLang="en-US" sz="2400" i="1" dirty="0">
                <a:solidFill>
                  <a:srgbClr val="FFC000"/>
                </a:solidFill>
              </a:rPr>
              <a:t>M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before I know the input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AB54986-3C9E-4137-9C7B-5B9068A6F1A3}"/>
              </a:ext>
            </a:extLst>
          </p:cNvPr>
          <p:cNvGrpSpPr/>
          <p:nvPr/>
        </p:nvGrpSpPr>
        <p:grpSpPr>
          <a:xfrm>
            <a:off x="1777164" y="1445280"/>
            <a:ext cx="597736" cy="523220"/>
            <a:chOff x="1777164" y="1445280"/>
            <a:chExt cx="597736" cy="523220"/>
          </a:xfrm>
        </p:grpSpPr>
        <p:sp>
          <p:nvSpPr>
            <p:cNvPr id="84" name="Rectangle 19">
              <a:extLst>
                <a:ext uri="{FF2B5EF4-FFF2-40B4-BE49-F238E27FC236}">
                  <a16:creationId xmlns:a16="http://schemas.microsoft.com/office/drawing/2014/main" id="{0225F2FE-858D-46D8-95C3-C272E136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164" y="1445280"/>
              <a:ext cx="38183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dirty="0">
                  <a:solidFill>
                    <a:srgbClr val="FFC000"/>
                  </a:solidFill>
                  <a:sym typeface="Symbol" pitchFamily="18" charset="2"/>
                </a:rPr>
                <a:t></a:t>
              </a:r>
              <a:endParaRPr lang="en-US" altLang="en-US" sz="2800" i="1" dirty="0">
                <a:solidFill>
                  <a:srgbClr val="FFC000"/>
                </a:solidFill>
                <a:cs typeface="Times New Roman" pitchFamily="18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C7785F7-1C6F-4D72-A920-A34DBE5DE4D4}"/>
                </a:ext>
              </a:extLst>
            </p:cNvPr>
            <p:cNvCxnSpPr/>
            <p:nvPr/>
          </p:nvCxnSpPr>
          <p:spPr bwMode="auto">
            <a:xfrm flipV="1">
              <a:off x="2089933" y="1532850"/>
              <a:ext cx="284967" cy="38485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03DCA4F8-33FE-4586-A090-10FC5215A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2850" y="1002186"/>
            <a:ext cx="6303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</a:t>
            </a:r>
          </a:p>
        </p:txBody>
      </p:sp>
      <p:sp>
        <p:nvSpPr>
          <p:cNvPr id="86" name="Rectangle 19">
            <a:extLst>
              <a:ext uri="{FF2B5EF4-FFF2-40B4-BE49-F238E27FC236}">
                <a16:creationId xmlns:a16="http://schemas.microsoft.com/office/drawing/2014/main" id="{F1EB4E3C-C6F7-45E8-A71A-5B0E32C15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5400" y="990600"/>
            <a:ext cx="5405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0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0000"/>
                </a:solidFill>
              </a:rPr>
              <a:t>c</a:t>
            </a:r>
            <a:endParaRPr lang="en-US" altLang="en-US" sz="2800" i="1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87" name="Group 5">
            <a:extLst>
              <a:ext uri="{FF2B5EF4-FFF2-40B4-BE49-F238E27FC236}">
                <a16:creationId xmlns:a16="http://schemas.microsoft.com/office/drawing/2014/main" id="{17EE6A95-B7BE-48AD-9901-8AD33583C74B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88" name="Freeform 6">
              <a:extLst>
                <a:ext uri="{FF2B5EF4-FFF2-40B4-BE49-F238E27FC236}">
                  <a16:creationId xmlns:a16="http://schemas.microsoft.com/office/drawing/2014/main" id="{939ACA07-5266-4999-8507-529FE059373B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9" name="Group 7">
              <a:extLst>
                <a:ext uri="{FF2B5EF4-FFF2-40B4-BE49-F238E27FC236}">
                  <a16:creationId xmlns:a16="http://schemas.microsoft.com/office/drawing/2014/main" id="{0EBD514C-60DA-43CA-BA40-5E9B04403A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90" name="Freeform 8">
                <a:extLst>
                  <a:ext uri="{FF2B5EF4-FFF2-40B4-BE49-F238E27FC236}">
                    <a16:creationId xmlns:a16="http://schemas.microsoft.com/office/drawing/2014/main" id="{AD666D88-A3A9-485E-9C7D-8FB2534497F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9">
                <a:extLst>
                  <a:ext uri="{FF2B5EF4-FFF2-40B4-BE49-F238E27FC236}">
                    <a16:creationId xmlns:a16="http://schemas.microsoft.com/office/drawing/2014/main" id="{89275D0C-F073-437D-82AE-5BCED134CC8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0">
                <a:extLst>
                  <a:ext uri="{FF2B5EF4-FFF2-40B4-BE49-F238E27FC236}">
                    <a16:creationId xmlns:a16="http://schemas.microsoft.com/office/drawing/2014/main" id="{BF0C78EA-2E95-4EDE-A9EE-A8EADE5EC6A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11">
                <a:extLst>
                  <a:ext uri="{FF2B5EF4-FFF2-40B4-BE49-F238E27FC236}">
                    <a16:creationId xmlns:a16="http://schemas.microsoft.com/office/drawing/2014/main" id="{F7A881B7-9F8B-4A7A-B8F1-B661744325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12">
                <a:extLst>
                  <a:ext uri="{FF2B5EF4-FFF2-40B4-BE49-F238E27FC236}">
                    <a16:creationId xmlns:a16="http://schemas.microsoft.com/office/drawing/2014/main" id="{E5DBD5E2-3EE1-4B2C-AA18-EA925DFC04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13">
                <a:extLst>
                  <a:ext uri="{FF2B5EF4-FFF2-40B4-BE49-F238E27FC236}">
                    <a16:creationId xmlns:a16="http://schemas.microsoft.com/office/drawing/2014/main" id="{16C0BBB4-E000-4F24-9A6E-2A4978BD232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id="{4E537CF9-26F1-479F-A3E5-093A5447E70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Oval 15">
                <a:extLst>
                  <a:ext uri="{FF2B5EF4-FFF2-40B4-BE49-F238E27FC236}">
                    <a16:creationId xmlns:a16="http://schemas.microsoft.com/office/drawing/2014/main" id="{035B6C34-1E2C-42D3-9C9D-409E300C1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8" name="Oval 16">
                <a:extLst>
                  <a:ext uri="{FF2B5EF4-FFF2-40B4-BE49-F238E27FC236}">
                    <a16:creationId xmlns:a16="http://schemas.microsoft.com/office/drawing/2014/main" id="{9851009B-5772-426C-A384-788BE6C78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9" name="Oval 17">
                <a:extLst>
                  <a:ext uri="{FF2B5EF4-FFF2-40B4-BE49-F238E27FC236}">
                    <a16:creationId xmlns:a16="http://schemas.microsoft.com/office/drawing/2014/main" id="{29B15759-20EB-4014-B075-3A032CFB8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0" name="Oval 18">
                <a:extLst>
                  <a:ext uri="{FF2B5EF4-FFF2-40B4-BE49-F238E27FC236}">
                    <a16:creationId xmlns:a16="http://schemas.microsoft.com/office/drawing/2014/main" id="{124841A2-5A8F-4D0A-8C86-A2AA1DFD7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1" name="Oval 19">
                <a:extLst>
                  <a:ext uri="{FF2B5EF4-FFF2-40B4-BE49-F238E27FC236}">
                    <a16:creationId xmlns:a16="http://schemas.microsoft.com/office/drawing/2014/main" id="{9B0F1CBB-15E2-4DC2-9FBE-69424EA5B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2" name="Oval 20">
                <a:extLst>
                  <a:ext uri="{FF2B5EF4-FFF2-40B4-BE49-F238E27FC236}">
                    <a16:creationId xmlns:a16="http://schemas.microsoft.com/office/drawing/2014/main" id="{8D89F207-FC8D-4C44-ADC9-002A8F275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3" name="Group 21">
            <a:extLst>
              <a:ext uri="{FF2B5EF4-FFF2-40B4-BE49-F238E27FC236}">
                <a16:creationId xmlns:a16="http://schemas.microsoft.com/office/drawing/2014/main" id="{590C74A9-2B46-49D1-B558-17C50F8853B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04" name="Group 22">
              <a:extLst>
                <a:ext uri="{FF2B5EF4-FFF2-40B4-BE49-F238E27FC236}">
                  <a16:creationId xmlns:a16="http://schemas.microsoft.com/office/drawing/2014/main" id="{4528FB00-4A06-4CD3-BD4D-D251F1E9F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3" name="Freeform 23">
                <a:extLst>
                  <a:ext uri="{FF2B5EF4-FFF2-40B4-BE49-F238E27FC236}">
                    <a16:creationId xmlns:a16="http://schemas.microsoft.com/office/drawing/2014/main" id="{3B86948F-FA44-4636-814E-D62867FF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24">
                <a:extLst>
                  <a:ext uri="{FF2B5EF4-FFF2-40B4-BE49-F238E27FC236}">
                    <a16:creationId xmlns:a16="http://schemas.microsoft.com/office/drawing/2014/main" id="{33CFBB72-1C66-4D22-BBAB-30736E87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5">
                <a:extLst>
                  <a:ext uri="{FF2B5EF4-FFF2-40B4-BE49-F238E27FC236}">
                    <a16:creationId xmlns:a16="http://schemas.microsoft.com/office/drawing/2014/main" id="{C7350D15-5A08-488A-8F8B-48A4A0C0D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26">
                <a:extLst>
                  <a:ext uri="{FF2B5EF4-FFF2-40B4-BE49-F238E27FC236}">
                    <a16:creationId xmlns:a16="http://schemas.microsoft.com/office/drawing/2014/main" id="{D174020F-5922-4FE1-9C57-A9A3DB30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27">
                <a:extLst>
                  <a:ext uri="{FF2B5EF4-FFF2-40B4-BE49-F238E27FC236}">
                    <a16:creationId xmlns:a16="http://schemas.microsoft.com/office/drawing/2014/main" id="{0B20AD83-B5B5-4E32-86D7-96F9DBCD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28">
                <a:extLst>
                  <a:ext uri="{FF2B5EF4-FFF2-40B4-BE49-F238E27FC236}">
                    <a16:creationId xmlns:a16="http://schemas.microsoft.com/office/drawing/2014/main" id="{1F8663D8-3CAD-4D37-B871-0DC1AA26C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29">
                <a:extLst>
                  <a:ext uri="{FF2B5EF4-FFF2-40B4-BE49-F238E27FC236}">
                    <a16:creationId xmlns:a16="http://schemas.microsoft.com/office/drawing/2014/main" id="{A5CD0049-C340-446A-A6CB-CC7629F9B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5" name="Group 30">
              <a:extLst>
                <a:ext uri="{FF2B5EF4-FFF2-40B4-BE49-F238E27FC236}">
                  <a16:creationId xmlns:a16="http://schemas.microsoft.com/office/drawing/2014/main" id="{7BEE0B00-1B6B-424F-AC64-D7CE82AFE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1" name="Freeform 31">
                <a:extLst>
                  <a:ext uri="{FF2B5EF4-FFF2-40B4-BE49-F238E27FC236}">
                    <a16:creationId xmlns:a16="http://schemas.microsoft.com/office/drawing/2014/main" id="{B19694B4-5FF5-4990-903E-D6E9D033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2">
                <a:extLst>
                  <a:ext uri="{FF2B5EF4-FFF2-40B4-BE49-F238E27FC236}">
                    <a16:creationId xmlns:a16="http://schemas.microsoft.com/office/drawing/2014/main" id="{E3987851-7203-40C1-B31B-3984A2387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" name="Group 33">
              <a:extLst>
                <a:ext uri="{FF2B5EF4-FFF2-40B4-BE49-F238E27FC236}">
                  <a16:creationId xmlns:a16="http://schemas.microsoft.com/office/drawing/2014/main" id="{D55B972E-D168-4AFC-BCFA-A4F3D4DDC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7" name="Oval 34">
                <a:extLst>
                  <a:ext uri="{FF2B5EF4-FFF2-40B4-BE49-F238E27FC236}">
                    <a16:creationId xmlns:a16="http://schemas.microsoft.com/office/drawing/2014/main" id="{931594E7-5462-402D-A4EC-71083E011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" name="Oval 35">
                <a:extLst>
                  <a:ext uri="{FF2B5EF4-FFF2-40B4-BE49-F238E27FC236}">
                    <a16:creationId xmlns:a16="http://schemas.microsoft.com/office/drawing/2014/main" id="{4BF9CD59-7DD5-4DE4-AE7E-8C5FCD584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" name="Oval 36">
                <a:extLst>
                  <a:ext uri="{FF2B5EF4-FFF2-40B4-BE49-F238E27FC236}">
                    <a16:creationId xmlns:a16="http://schemas.microsoft.com/office/drawing/2014/main" id="{3A5C7911-BCC9-474E-8F0A-85049D7D9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" name="Oval 37">
                <a:extLst>
                  <a:ext uri="{FF2B5EF4-FFF2-40B4-BE49-F238E27FC236}">
                    <a16:creationId xmlns:a16="http://schemas.microsoft.com/office/drawing/2014/main" id="{3D9F6B10-0FB3-484F-AECA-0E54C5D1F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4469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29" grpId="0" animBg="1"/>
      <p:bldP spid="80" grpId="0" animBg="1"/>
      <p:bldP spid="82" grpId="0" animBg="1"/>
      <p:bldP spid="83" grpId="0" animBg="1"/>
      <p:bldP spid="86" grpId="0"/>
      <p:bldP spid="86" grpId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A886517D-D0B9-490A-9BBC-53D323C99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08F4F794-CFC4-4398-AF0D-5A849CBF9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447800"/>
            <a:ext cx="3047997" cy="532197"/>
          </a:xfrm>
          <a:prstGeom prst="wedgeRectCallout">
            <a:avLst>
              <a:gd name="adj1" fmla="val -50949"/>
              <a:gd name="adj2" fmla="val 645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Ok, lets play the game.</a:t>
            </a:r>
            <a:endParaRPr lang="en-US" altLang="en-US" sz="2400" dirty="0">
              <a:cs typeface="Times New Roman" pitchFamily="18" charset="0"/>
            </a:endParaRPr>
          </a:p>
        </p:txBody>
      </p:sp>
      <p:pic>
        <p:nvPicPr>
          <p:cNvPr id="35" name="Picture 3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3D278AC9-A768-4528-9BEC-B8138BC7CE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67" y="2209800"/>
            <a:ext cx="965133" cy="988405"/>
          </a:xfrm>
          <a:prstGeom prst="rect">
            <a:avLst/>
          </a:prstGeom>
        </p:spPr>
      </p:pic>
      <p:sp>
        <p:nvSpPr>
          <p:cNvPr id="80" name="AutoShape 60">
            <a:extLst>
              <a:ext uri="{FF2B5EF4-FFF2-40B4-BE49-F238E27FC236}">
                <a16:creationId xmlns:a16="http://schemas.microsoft.com/office/drawing/2014/main" id="{2DB94DFA-F404-49EA-8CC9-1C644F27F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413" y="2665325"/>
            <a:ext cx="4935518" cy="797313"/>
          </a:xfrm>
          <a:prstGeom prst="wedgeRoundRectCallout">
            <a:avLst>
              <a:gd name="adj1" fmla="val -56120"/>
              <a:gd name="adj2" fmla="val 2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I give a TM </a:t>
            </a:r>
            <a:r>
              <a:rPr lang="en-US" altLang="en-US" sz="2400" i="1" dirty="0">
                <a:solidFill>
                  <a:srgbClr val="FFC000"/>
                </a:solidFill>
              </a:rPr>
              <a:t>M</a:t>
            </a:r>
            <a:r>
              <a:rPr lang="en-US" altLang="en-US" sz="2400" dirty="0"/>
              <a:t> and fix the constant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Say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=1,000,000,000,000,000,000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82" name="AutoShape 60">
            <a:extLst>
              <a:ext uri="{FF2B5EF4-FFF2-40B4-BE49-F238E27FC236}">
                <a16:creationId xmlns:a16="http://schemas.microsoft.com/office/drawing/2014/main" id="{3EBD1746-3996-4BF9-8BCC-10D94913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690" y="3523231"/>
            <a:ext cx="4811992" cy="853440"/>
          </a:xfrm>
          <a:prstGeom prst="wedgeRoundRectCallout">
            <a:avLst>
              <a:gd name="adj1" fmla="val 55048"/>
              <a:gd name="adj2" fmla="val -1864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is so unfair.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Anything can be done in that time!</a:t>
            </a:r>
          </a:p>
        </p:txBody>
      </p:sp>
      <p:sp>
        <p:nvSpPr>
          <p:cNvPr id="89" name="AutoShape 8">
            <a:extLst>
              <a:ext uri="{FF2B5EF4-FFF2-40B4-BE49-F238E27FC236}">
                <a16:creationId xmlns:a16="http://schemas.microsoft.com/office/drawing/2014/main" id="{9E17CD25-0262-40F7-B11F-A3C52D01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058603"/>
            <a:ext cx="4495800" cy="532197"/>
          </a:xfrm>
          <a:prstGeom prst="wedgeRectCallout">
            <a:avLst>
              <a:gd name="adj1" fmla="val -53449"/>
              <a:gd name="adj2" fmla="val -1896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The boss provides that </a:t>
            </a:r>
            <a:r>
              <a:rPr lang="en-US" altLang="en-US" sz="2400" dirty="0"/>
              <a:t>problem </a:t>
            </a:r>
            <a:r>
              <a:rPr lang="en-US" altLang="en-US" sz="2400" i="1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.</a:t>
            </a:r>
            <a:endParaRPr lang="en-US" altLang="en-US" sz="2400" i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 </a:t>
            </a:r>
            <a:endParaRPr lang="en-US" altLang="en-US" sz="2400" dirty="0">
              <a:cs typeface="Times New Roman" pitchFamily="18" charset="0"/>
            </a:endParaRPr>
          </a:p>
        </p:txBody>
      </p:sp>
      <p:sp>
        <p:nvSpPr>
          <p:cNvPr id="90" name="AutoShape 38">
            <a:extLst>
              <a:ext uri="{FF2B5EF4-FFF2-40B4-BE49-F238E27FC236}">
                <a16:creationId xmlns:a16="http://schemas.microsoft.com/office/drawing/2014/main" id="{8C59EA29-E75E-4C30-97C6-009EF4896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451442"/>
            <a:ext cx="5562600" cy="871257"/>
          </a:xfrm>
          <a:prstGeom prst="wedgeRoundRectCallout">
            <a:avLst>
              <a:gd name="adj1" fmla="val 51870"/>
              <a:gd name="adj2" fmla="val -2620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itchFamily="18" charset="0"/>
              </a:rPr>
              <a:t>I will let him have any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c</a:t>
            </a:r>
            <a:r>
              <a:rPr lang="en-US" altLang="en-US" sz="2400" dirty="0">
                <a:latin typeface="Times New Roman" pitchFamily="18" charset="0"/>
              </a:rPr>
              <a:t> he wants,</a:t>
            </a:r>
            <a:br>
              <a:rPr lang="en-US" altLang="en-US" sz="2400" dirty="0">
                <a:latin typeface="Times New Roman" pitchFamily="18" charset="0"/>
              </a:rPr>
            </a:br>
            <a:r>
              <a:rPr lang="en-US" altLang="en-US" sz="2400" dirty="0">
                <a:latin typeface="Times New Roman" pitchFamily="18" charset="0"/>
              </a:rPr>
              <a:t>But this fixed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c</a:t>
            </a:r>
            <a:r>
              <a:rPr lang="en-US" altLang="en-US" sz="2400" dirty="0">
                <a:latin typeface="Times New Roman" pitchFamily="18" charset="0"/>
              </a:rPr>
              <a:t> must work for all inputs. </a:t>
            </a:r>
            <a:br>
              <a:rPr lang="en-US" altLang="en-US" sz="2400" dirty="0">
                <a:latin typeface="Times New Roman" pitchFamily="18" charset="0"/>
              </a:rPr>
            </a:b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91" name="AutoShape 38">
            <a:extLst>
              <a:ext uri="{FF2B5EF4-FFF2-40B4-BE49-F238E27FC236}">
                <a16:creationId xmlns:a16="http://schemas.microsoft.com/office/drawing/2014/main" id="{FA15017D-E4E9-45AE-994B-785055773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5334000"/>
            <a:ext cx="7867534" cy="1264769"/>
          </a:xfrm>
          <a:prstGeom prst="wedgeRoundRectCallout">
            <a:avLst>
              <a:gd name="adj1" fmla="val 32957"/>
              <a:gd name="adj2" fmla="val -5781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ts val="0"/>
              </a:spcBef>
            </a:pPr>
            <a:r>
              <a:rPr lang="en-US" altLang="en-US" sz="2400" dirty="0">
                <a:latin typeface="Times New Roman" pitchFamily="18" charset="0"/>
              </a:rPr>
              <a:t>If he gives a bigger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c</a:t>
            </a:r>
            <a:r>
              <a:rPr lang="en-US" altLang="en-US" sz="2400" dirty="0">
                <a:latin typeface="Times New Roman" pitchFamily="18" charset="0"/>
              </a:rPr>
              <a:t>, I will give him an even bigger input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I</a:t>
            </a:r>
            <a:r>
              <a:rPr lang="en-US" altLang="en-US" sz="2400" dirty="0">
                <a:latin typeface="Times New Roman" pitchFamily="18" charset="0"/>
              </a:rPr>
              <a:t>.</a:t>
            </a:r>
          </a:p>
          <a:p>
            <a:pPr algn="ctr" eaLnBrk="1" hangingPunct="1">
              <a:spcBef>
                <a:spcPts val="0"/>
              </a:spcBef>
            </a:pPr>
            <a:r>
              <a:rPr lang="en-US" altLang="en-US" sz="2400" dirty="0" err="1">
                <a:latin typeface="Times New Roman" pitchFamily="18" charset="0"/>
              </a:rPr>
              <a:t>Hee</a:t>
            </a:r>
            <a:r>
              <a:rPr lang="en-US" altLang="en-US" sz="2400" dirty="0">
                <a:latin typeface="Times New Roman" pitchFamily="18" charset="0"/>
              </a:rPr>
              <a:t> </a:t>
            </a:r>
            <a:r>
              <a:rPr lang="en-US" altLang="en-US" sz="2400" dirty="0" err="1">
                <a:latin typeface="Times New Roman" pitchFamily="18" charset="0"/>
              </a:rPr>
              <a:t>Hee</a:t>
            </a:r>
            <a:r>
              <a:rPr lang="en-US" altLang="en-US" sz="2400" dirty="0">
                <a:latin typeface="Times New Roman" pitchFamily="18" charset="0"/>
              </a:rPr>
              <a:t> </a:t>
            </a:r>
            <a:r>
              <a:rPr lang="en-US" altLang="en-US" sz="2400" dirty="0" err="1">
                <a:latin typeface="Times New Roman" pitchFamily="18" charset="0"/>
              </a:rPr>
              <a:t>Hee</a:t>
            </a:r>
            <a:endParaRPr lang="en-US" altLang="en-US" sz="2400" dirty="0">
              <a:latin typeface="Times New Roman" pitchFamily="18" charset="0"/>
            </a:endParaRPr>
          </a:p>
          <a:p>
            <a:pPr algn="ctr" eaLnBrk="1" hangingPunct="1">
              <a:spcBef>
                <a:spcPts val="0"/>
              </a:spcBef>
            </a:pPr>
            <a:r>
              <a:rPr lang="en-US" altLang="en-US" sz="2400" dirty="0">
                <a:latin typeface="Times New Roman" pitchFamily="18" charset="0"/>
              </a:rPr>
              <a:t>He must solve my big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I</a:t>
            </a:r>
            <a:r>
              <a:rPr lang="en-US" altLang="en-US" sz="2400" dirty="0">
                <a:latin typeface="Times New Roman" pitchFamily="18" charset="0"/>
              </a:rPr>
              <a:t> in his fixed time </a:t>
            </a:r>
            <a:r>
              <a:rPr lang="en-US" altLang="en-US" sz="2400" i="1" dirty="0">
                <a:solidFill>
                  <a:srgbClr val="FFC000"/>
                </a:solidFill>
                <a:latin typeface="Times New Roman" pitchFamily="18" charset="0"/>
              </a:rPr>
              <a:t>c</a:t>
            </a:r>
            <a:r>
              <a:rPr lang="en-US" altLang="en-US" sz="2400" dirty="0">
                <a:latin typeface="Times New Roman" pitchFamily="18" charset="0"/>
              </a:rPr>
              <a:t>.</a:t>
            </a:r>
          </a:p>
          <a:p>
            <a:pPr algn="ctr" eaLnBrk="1" hangingPunct="1">
              <a:spcBef>
                <a:spcPts val="0"/>
              </a:spcBef>
            </a:pPr>
            <a:endParaRPr lang="en-US" altLang="en-US" sz="2400" dirty="0">
              <a:latin typeface="Times New Roman" pitchFamily="18" charset="0"/>
            </a:endParaRPr>
          </a:p>
          <a:p>
            <a:pPr algn="ctr" eaLnBrk="1" hangingPunct="1">
              <a:spcBef>
                <a:spcPts val="0"/>
              </a:spcBef>
            </a:pP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274D1005-C76E-4CF4-A00D-BD4625B67EA9}"/>
              </a:ext>
            </a:extLst>
          </p:cNvPr>
          <p:cNvSpPr/>
          <p:nvPr/>
        </p:nvSpPr>
        <p:spPr>
          <a:xfrm>
            <a:off x="987330" y="1017943"/>
            <a:ext cx="1213633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431F6A56-78B5-4B44-AEB1-8AA363974676}"/>
              </a:ext>
            </a:extLst>
          </p:cNvPr>
          <p:cNvSpPr/>
          <p:nvPr/>
        </p:nvSpPr>
        <p:spPr>
          <a:xfrm>
            <a:off x="2044700" y="1003300"/>
            <a:ext cx="749300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grpSp>
        <p:nvGrpSpPr>
          <p:cNvPr id="96" name="Group 5">
            <a:extLst>
              <a:ext uri="{FF2B5EF4-FFF2-40B4-BE49-F238E27FC236}">
                <a16:creationId xmlns:a16="http://schemas.microsoft.com/office/drawing/2014/main" id="{D6E000C0-AC6C-4280-94AE-87D058E92B40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97" name="Freeform 6">
              <a:extLst>
                <a:ext uri="{FF2B5EF4-FFF2-40B4-BE49-F238E27FC236}">
                  <a16:creationId xmlns:a16="http://schemas.microsoft.com/office/drawing/2014/main" id="{8B379528-5F75-43BB-903A-D89966F576C9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8" name="Group 7">
              <a:extLst>
                <a:ext uri="{FF2B5EF4-FFF2-40B4-BE49-F238E27FC236}">
                  <a16:creationId xmlns:a16="http://schemas.microsoft.com/office/drawing/2014/main" id="{96807BEB-457C-4E4D-A6FA-74BCC4EFC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99" name="Freeform 8">
                <a:extLst>
                  <a:ext uri="{FF2B5EF4-FFF2-40B4-BE49-F238E27FC236}">
                    <a16:creationId xmlns:a16="http://schemas.microsoft.com/office/drawing/2014/main" id="{D05F36CE-266B-47C3-BA93-5BEADD21A75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9">
                <a:extLst>
                  <a:ext uri="{FF2B5EF4-FFF2-40B4-BE49-F238E27FC236}">
                    <a16:creationId xmlns:a16="http://schemas.microsoft.com/office/drawing/2014/main" id="{55AB7D76-B87D-4B33-A95A-EA2A59C2DB5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0">
                <a:extLst>
                  <a:ext uri="{FF2B5EF4-FFF2-40B4-BE49-F238E27FC236}">
                    <a16:creationId xmlns:a16="http://schemas.microsoft.com/office/drawing/2014/main" id="{A42F0122-C682-4214-8C5D-3EA4C76B7F5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1">
                <a:extLst>
                  <a:ext uri="{FF2B5EF4-FFF2-40B4-BE49-F238E27FC236}">
                    <a16:creationId xmlns:a16="http://schemas.microsoft.com/office/drawing/2014/main" id="{87C93CCD-C953-443F-812E-A73CB7565A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2">
                <a:extLst>
                  <a:ext uri="{FF2B5EF4-FFF2-40B4-BE49-F238E27FC236}">
                    <a16:creationId xmlns:a16="http://schemas.microsoft.com/office/drawing/2014/main" id="{E25D567A-CE15-4F40-A384-9161EFD2E4C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3">
                <a:extLst>
                  <a:ext uri="{FF2B5EF4-FFF2-40B4-BE49-F238E27FC236}">
                    <a16:creationId xmlns:a16="http://schemas.microsoft.com/office/drawing/2014/main" id="{4FA09D68-FCFB-41BA-8C16-6AED994BCD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4">
                <a:extLst>
                  <a:ext uri="{FF2B5EF4-FFF2-40B4-BE49-F238E27FC236}">
                    <a16:creationId xmlns:a16="http://schemas.microsoft.com/office/drawing/2014/main" id="{87F8D45D-E744-4281-B46B-E0E2B607A1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Oval 15">
                <a:extLst>
                  <a:ext uri="{FF2B5EF4-FFF2-40B4-BE49-F238E27FC236}">
                    <a16:creationId xmlns:a16="http://schemas.microsoft.com/office/drawing/2014/main" id="{708ED925-4C4C-4C17-9543-4E170AB36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" name="Oval 16">
                <a:extLst>
                  <a:ext uri="{FF2B5EF4-FFF2-40B4-BE49-F238E27FC236}">
                    <a16:creationId xmlns:a16="http://schemas.microsoft.com/office/drawing/2014/main" id="{3E3249ED-E8EE-4504-B539-BAC1A7297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" name="Oval 17">
                <a:extLst>
                  <a:ext uri="{FF2B5EF4-FFF2-40B4-BE49-F238E27FC236}">
                    <a16:creationId xmlns:a16="http://schemas.microsoft.com/office/drawing/2014/main" id="{C49F69F4-B387-4544-B153-6607EC66A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" name="Oval 18">
                <a:extLst>
                  <a:ext uri="{FF2B5EF4-FFF2-40B4-BE49-F238E27FC236}">
                    <a16:creationId xmlns:a16="http://schemas.microsoft.com/office/drawing/2014/main" id="{1026182B-2BD0-4DE0-B518-72CB31F0B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" name="Oval 19">
                <a:extLst>
                  <a:ext uri="{FF2B5EF4-FFF2-40B4-BE49-F238E27FC236}">
                    <a16:creationId xmlns:a16="http://schemas.microsoft.com/office/drawing/2014/main" id="{E6D3782F-629C-4611-AD50-D27505C35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1" name="Oval 20">
                <a:extLst>
                  <a:ext uri="{FF2B5EF4-FFF2-40B4-BE49-F238E27FC236}">
                    <a16:creationId xmlns:a16="http://schemas.microsoft.com/office/drawing/2014/main" id="{E39C95E5-2C5D-423D-AE93-EA0D58879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2" name="Group 21">
            <a:extLst>
              <a:ext uri="{FF2B5EF4-FFF2-40B4-BE49-F238E27FC236}">
                <a16:creationId xmlns:a16="http://schemas.microsoft.com/office/drawing/2014/main" id="{4AAB90B5-BCFE-4486-9D39-6531A494973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13" name="Group 22">
              <a:extLst>
                <a:ext uri="{FF2B5EF4-FFF2-40B4-BE49-F238E27FC236}">
                  <a16:creationId xmlns:a16="http://schemas.microsoft.com/office/drawing/2014/main" id="{99215390-EFF1-45AC-BCB2-AA0296293A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2" name="Freeform 23">
                <a:extLst>
                  <a:ext uri="{FF2B5EF4-FFF2-40B4-BE49-F238E27FC236}">
                    <a16:creationId xmlns:a16="http://schemas.microsoft.com/office/drawing/2014/main" id="{4EC4A5F2-1D53-44D2-A7FC-7582F187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24">
                <a:extLst>
                  <a:ext uri="{FF2B5EF4-FFF2-40B4-BE49-F238E27FC236}">
                    <a16:creationId xmlns:a16="http://schemas.microsoft.com/office/drawing/2014/main" id="{E102558D-FA55-4954-9086-5B69DC2A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25">
                <a:extLst>
                  <a:ext uri="{FF2B5EF4-FFF2-40B4-BE49-F238E27FC236}">
                    <a16:creationId xmlns:a16="http://schemas.microsoft.com/office/drawing/2014/main" id="{C0714B73-C079-4523-A4E8-B6CC0694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26">
                <a:extLst>
                  <a:ext uri="{FF2B5EF4-FFF2-40B4-BE49-F238E27FC236}">
                    <a16:creationId xmlns:a16="http://schemas.microsoft.com/office/drawing/2014/main" id="{D613FF4E-47D7-4590-99A9-89280C99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27">
                <a:extLst>
                  <a:ext uri="{FF2B5EF4-FFF2-40B4-BE49-F238E27FC236}">
                    <a16:creationId xmlns:a16="http://schemas.microsoft.com/office/drawing/2014/main" id="{513D50DC-20D6-4929-B542-650D775C3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28">
                <a:extLst>
                  <a:ext uri="{FF2B5EF4-FFF2-40B4-BE49-F238E27FC236}">
                    <a16:creationId xmlns:a16="http://schemas.microsoft.com/office/drawing/2014/main" id="{A94E8546-6DCB-4813-B589-91B54528E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29">
                <a:extLst>
                  <a:ext uri="{FF2B5EF4-FFF2-40B4-BE49-F238E27FC236}">
                    <a16:creationId xmlns:a16="http://schemas.microsoft.com/office/drawing/2014/main" id="{ABF36FB4-CE41-443B-A0D0-FDB57DD4A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" name="Group 30">
              <a:extLst>
                <a:ext uri="{FF2B5EF4-FFF2-40B4-BE49-F238E27FC236}">
                  <a16:creationId xmlns:a16="http://schemas.microsoft.com/office/drawing/2014/main" id="{87DE8A3E-7026-42C8-AB0A-F193CC6384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0" name="Freeform 31">
                <a:extLst>
                  <a:ext uri="{FF2B5EF4-FFF2-40B4-BE49-F238E27FC236}">
                    <a16:creationId xmlns:a16="http://schemas.microsoft.com/office/drawing/2014/main" id="{88C643BF-8064-40DC-9DF3-27A8F3E60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>
                <a:extLst>
                  <a:ext uri="{FF2B5EF4-FFF2-40B4-BE49-F238E27FC236}">
                    <a16:creationId xmlns:a16="http://schemas.microsoft.com/office/drawing/2014/main" id="{835B629F-3986-4293-B09E-1D1F70765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" name="Group 33">
              <a:extLst>
                <a:ext uri="{FF2B5EF4-FFF2-40B4-BE49-F238E27FC236}">
                  <a16:creationId xmlns:a16="http://schemas.microsoft.com/office/drawing/2014/main" id="{023C37F8-0F14-4BC7-B03F-7775DD405F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6" name="Oval 34">
                <a:extLst>
                  <a:ext uri="{FF2B5EF4-FFF2-40B4-BE49-F238E27FC236}">
                    <a16:creationId xmlns:a16="http://schemas.microsoft.com/office/drawing/2014/main" id="{74EAE148-FB70-4627-AB4A-3ADA98077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7" name="Oval 35">
                <a:extLst>
                  <a:ext uri="{FF2B5EF4-FFF2-40B4-BE49-F238E27FC236}">
                    <a16:creationId xmlns:a16="http://schemas.microsoft.com/office/drawing/2014/main" id="{97DE7030-ECD3-4173-A84D-40A9ACC41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8" name="Oval 36">
                <a:extLst>
                  <a:ext uri="{FF2B5EF4-FFF2-40B4-BE49-F238E27FC236}">
                    <a16:creationId xmlns:a16="http://schemas.microsoft.com/office/drawing/2014/main" id="{3BB0F480-90B0-488B-B104-4B08596A4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9" name="Oval 37">
                <a:extLst>
                  <a:ext uri="{FF2B5EF4-FFF2-40B4-BE49-F238E27FC236}">
                    <a16:creationId xmlns:a16="http://schemas.microsoft.com/office/drawing/2014/main" id="{5E959BD5-C8AE-4B74-887E-A203A3C0C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6590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80" grpId="0" animBg="1"/>
      <p:bldP spid="82" grpId="0" animBg="1"/>
      <p:bldP spid="89" grpId="0" animBg="1"/>
      <p:bldP spid="91" grpId="0" animBg="1" autoUpdateAnimBg="0"/>
      <p:bldP spid="94" grpId="0" animBg="1"/>
      <p:bldP spid="94" grpId="1" animBg="1"/>
      <p:bldP spid="9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7">
            <a:extLst>
              <a:ext uri="{FF2B5EF4-FFF2-40B4-BE49-F238E27FC236}">
                <a16:creationId xmlns:a16="http://schemas.microsoft.com/office/drawing/2014/main" id="{184F3696-5AE8-44CE-A901-D2A2FC7689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9" name="AutoShape 58">
            <a:extLst>
              <a:ext uri="{FF2B5EF4-FFF2-40B4-BE49-F238E27FC236}">
                <a16:creationId xmlns:a16="http://schemas.microsoft.com/office/drawing/2014/main" id="{824517FF-EC90-4607-91E8-651A8251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02043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Sort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an example of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problem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know that the input to sorting is an array of values.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computer theorists just assume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a generic binary string.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Sort(I)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same numbers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but sorted.</a:t>
            </a: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7883035" cy="3729608"/>
          </a:xfrm>
          <a:prstGeom prst="wedgeRectCallout">
            <a:avLst>
              <a:gd name="adj1" fmla="val -52064"/>
              <a:gd name="adj2" fmla="val -17215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some computational 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ADF0949A-0FA9-4A6B-9243-9D391C3929AD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5051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7132319" y="893445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11BB4FA5-68C2-4313-929A-18A913BCD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83" name="Rectangle 10">
            <a:extLst>
              <a:ext uri="{FF2B5EF4-FFF2-40B4-BE49-F238E27FC236}">
                <a16:creationId xmlns:a16="http://schemas.microsoft.com/office/drawing/2014/main" id="{97AA3359-4AB1-44F9-BFC8-5FE34070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42752"/>
            <a:ext cx="79248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polynomial</a:t>
            </a:r>
            <a:r>
              <a:rPr lang="en-CA" altLang="en-US" sz="2800" dirty="0"/>
              <a:t>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dirty="0"/>
              <a:t>  </a:t>
            </a:r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AEAE9068-9FB0-45D4-A38C-85AEA906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054880"/>
            <a:ext cx="63187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)</a:t>
            </a:r>
          </a:p>
        </p:txBody>
      </p:sp>
      <p:sp>
        <p:nvSpPr>
          <p:cNvPr id="97" name="AutoShape 38">
            <a:extLst>
              <a:ext uri="{FF2B5EF4-FFF2-40B4-BE49-F238E27FC236}">
                <a16:creationId xmlns:a16="http://schemas.microsoft.com/office/drawing/2014/main" id="{A3115F6A-8C13-4CA3-8BE5-6C556ACFF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756" y="2574504"/>
            <a:ext cx="3838294" cy="2057400"/>
          </a:xfrm>
          <a:prstGeom prst="wedgeRoundRectCallout">
            <a:avLst>
              <a:gd name="adj1" fmla="val -57610"/>
              <a:gd name="adj2" fmla="val 1398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We will say a problem can be computed </a:t>
            </a:r>
            <a:r>
              <a:rPr lang="en-US" altLang="en-US" sz="2400" dirty="0">
                <a:solidFill>
                  <a:schemeClr val="tx2"/>
                </a:solidFill>
                <a:cs typeface="Arial" charset="0"/>
                <a:sym typeface="Symbol" pitchFamily="18" charset="2"/>
              </a:rPr>
              <a:t>feasibly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it can be computed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polynomial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time,</a:t>
            </a:r>
          </a:p>
          <a:p>
            <a:pPr lvl="0" algn="ctr">
              <a:defRPr/>
            </a:pPr>
            <a:r>
              <a:rPr lang="en-US" altLang="en-US" sz="2400" baseline="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eg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3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4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… , </a:t>
            </a:r>
            <a:r>
              <a:rPr lang="en-US" altLang="en-US" sz="2400" i="1" dirty="0" err="1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 err="1">
                <a:solidFill>
                  <a:srgbClr val="FFC000"/>
                </a:solidFill>
                <a:cs typeface="Arial" charset="0"/>
                <a:sym typeface="Symbol" pitchFamily="18" charset="2"/>
              </a:rPr>
              <a:t>c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…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5" name="AutoShape 60">
            <a:extLst>
              <a:ext uri="{FF2B5EF4-FFF2-40B4-BE49-F238E27FC236}">
                <a16:creationId xmlns:a16="http://schemas.microsoft.com/office/drawing/2014/main" id="{F86C9520-3CCB-4A67-83FD-2BF690336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500" y="5240142"/>
            <a:ext cx="3352800" cy="797313"/>
          </a:xfrm>
          <a:prstGeom prst="wedgeRoundRectCallout">
            <a:avLst>
              <a:gd name="adj1" fmla="val -56120"/>
              <a:gd name="adj2" fmla="val 2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During the </a:t>
            </a:r>
            <a:r>
              <a:rPr lang="en-US" altLang="en-US" sz="2400" dirty="0">
                <a:solidFill>
                  <a:schemeClr val="tx2"/>
                </a:solidFill>
              </a:rPr>
              <a:t>Coding Phase</a:t>
            </a:r>
            <a:r>
              <a:rPr lang="en-US" altLang="en-US" sz="2400" dirty="0"/>
              <a:t> </a:t>
            </a:r>
            <a:br>
              <a:rPr lang="en-US" altLang="en-US" sz="2400" dirty="0"/>
            </a:br>
            <a:r>
              <a:rPr lang="en-US" altLang="en-US" sz="2400" dirty="0"/>
              <a:t>I can choose any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 want.</a:t>
            </a:r>
          </a:p>
        </p:txBody>
      </p:sp>
      <p:sp>
        <p:nvSpPr>
          <p:cNvPr id="116" name="AutoShape 60">
            <a:extLst>
              <a:ext uri="{FF2B5EF4-FFF2-40B4-BE49-F238E27FC236}">
                <a16:creationId xmlns:a16="http://schemas.microsoft.com/office/drawing/2014/main" id="{109ED271-76C8-4A73-B288-A72D9C1A5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6712" y="4740266"/>
            <a:ext cx="1613014" cy="400110"/>
          </a:xfrm>
          <a:prstGeom prst="wedgeRoundRectCallout">
            <a:avLst>
              <a:gd name="adj1" fmla="val 62134"/>
              <a:gd name="adj2" fmla="val -4225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Which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?</a:t>
            </a:r>
          </a:p>
        </p:txBody>
      </p:sp>
      <p:sp>
        <p:nvSpPr>
          <p:cNvPr id="117" name="AutoShape 60">
            <a:extLst>
              <a:ext uri="{FF2B5EF4-FFF2-40B4-BE49-F238E27FC236}">
                <a16:creationId xmlns:a16="http://schemas.microsoft.com/office/drawing/2014/main" id="{20C7630B-C84B-4418-A0E7-B1EAD5808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6139055"/>
            <a:ext cx="6100408" cy="452245"/>
          </a:xfrm>
          <a:prstGeom prst="wedgeRoundRectCallout">
            <a:avLst>
              <a:gd name="adj1" fmla="val 55048"/>
              <a:gd name="adj2" fmla="val -45427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But again, I can make </a:t>
            </a:r>
            <a:r>
              <a:rPr lang="en-US" altLang="en-US" sz="2400" i="1" dirty="0">
                <a:solidFill>
                  <a:srgbClr val="FFC000"/>
                </a:solidFill>
              </a:rPr>
              <a:t>I</a:t>
            </a:r>
            <a:r>
              <a:rPr lang="en-US" altLang="en-US" sz="2400" dirty="0"/>
              <a:t> much bigger than your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.</a:t>
            </a:r>
          </a:p>
        </p:txBody>
      </p:sp>
      <p:grpSp>
        <p:nvGrpSpPr>
          <p:cNvPr id="168" name="Group 5">
            <a:extLst>
              <a:ext uri="{FF2B5EF4-FFF2-40B4-BE49-F238E27FC236}">
                <a16:creationId xmlns:a16="http://schemas.microsoft.com/office/drawing/2014/main" id="{44797DCA-C19A-4A09-98E1-846B43D60B0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169" name="Freeform 6">
              <a:extLst>
                <a:ext uri="{FF2B5EF4-FFF2-40B4-BE49-F238E27FC236}">
                  <a16:creationId xmlns:a16="http://schemas.microsoft.com/office/drawing/2014/main" id="{5026E673-6C20-4F29-8541-3958EAB765BE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" name="Group 7">
              <a:extLst>
                <a:ext uri="{FF2B5EF4-FFF2-40B4-BE49-F238E27FC236}">
                  <a16:creationId xmlns:a16="http://schemas.microsoft.com/office/drawing/2014/main" id="{076B882B-52B3-45AA-A912-9FAAD1F42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71" name="Freeform 8">
                <a:extLst>
                  <a:ext uri="{FF2B5EF4-FFF2-40B4-BE49-F238E27FC236}">
                    <a16:creationId xmlns:a16="http://schemas.microsoft.com/office/drawing/2014/main" id="{CE3C81A3-38E4-4D06-A5B4-39E6922248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9">
                <a:extLst>
                  <a:ext uri="{FF2B5EF4-FFF2-40B4-BE49-F238E27FC236}">
                    <a16:creationId xmlns:a16="http://schemas.microsoft.com/office/drawing/2014/main" id="{26AFA1A6-CFD6-4470-A891-A938F0B3C0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">
                <a:extLst>
                  <a:ext uri="{FF2B5EF4-FFF2-40B4-BE49-F238E27FC236}">
                    <a16:creationId xmlns:a16="http://schemas.microsoft.com/office/drawing/2014/main" id="{744F7C9B-D7A1-40B7-A97E-5FFE784C141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1">
                <a:extLst>
                  <a:ext uri="{FF2B5EF4-FFF2-40B4-BE49-F238E27FC236}">
                    <a16:creationId xmlns:a16="http://schemas.microsoft.com/office/drawing/2014/main" id="{2CF38EB6-2C84-43AC-9E83-78FF9A072B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2">
                <a:extLst>
                  <a:ext uri="{FF2B5EF4-FFF2-40B4-BE49-F238E27FC236}">
                    <a16:creationId xmlns:a16="http://schemas.microsoft.com/office/drawing/2014/main" id="{6FEC189E-56E3-40DF-B6C2-70C962E2B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3">
                <a:extLst>
                  <a:ext uri="{FF2B5EF4-FFF2-40B4-BE49-F238E27FC236}">
                    <a16:creationId xmlns:a16="http://schemas.microsoft.com/office/drawing/2014/main" id="{AC40406A-46B6-4D19-A093-7C19CB9954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4">
                <a:extLst>
                  <a:ext uri="{FF2B5EF4-FFF2-40B4-BE49-F238E27FC236}">
                    <a16:creationId xmlns:a16="http://schemas.microsoft.com/office/drawing/2014/main" id="{7735B400-295E-419B-9D46-99ACD7CA11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Oval 15">
                <a:extLst>
                  <a:ext uri="{FF2B5EF4-FFF2-40B4-BE49-F238E27FC236}">
                    <a16:creationId xmlns:a16="http://schemas.microsoft.com/office/drawing/2014/main" id="{3E6A461B-C0D6-4087-A6E8-F358DCDC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79" name="Oval 16">
                <a:extLst>
                  <a:ext uri="{FF2B5EF4-FFF2-40B4-BE49-F238E27FC236}">
                    <a16:creationId xmlns:a16="http://schemas.microsoft.com/office/drawing/2014/main" id="{4F36A11F-BC30-4F67-A3EE-57587FD9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0" name="Oval 17">
                <a:extLst>
                  <a:ext uri="{FF2B5EF4-FFF2-40B4-BE49-F238E27FC236}">
                    <a16:creationId xmlns:a16="http://schemas.microsoft.com/office/drawing/2014/main" id="{73A01C64-CCEF-4297-9606-5E0F3C61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1" name="Oval 18">
                <a:extLst>
                  <a:ext uri="{FF2B5EF4-FFF2-40B4-BE49-F238E27FC236}">
                    <a16:creationId xmlns:a16="http://schemas.microsoft.com/office/drawing/2014/main" id="{52E6FF9C-5B7C-44F0-BDD2-3B4AE26BA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2" name="Oval 19">
                <a:extLst>
                  <a:ext uri="{FF2B5EF4-FFF2-40B4-BE49-F238E27FC236}">
                    <a16:creationId xmlns:a16="http://schemas.microsoft.com/office/drawing/2014/main" id="{22A88632-6493-4FC8-8630-2598E5284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83" name="Oval 20">
                <a:extLst>
                  <a:ext uri="{FF2B5EF4-FFF2-40B4-BE49-F238E27FC236}">
                    <a16:creationId xmlns:a16="http://schemas.microsoft.com/office/drawing/2014/main" id="{169128D4-4A06-4FB9-B322-30170C86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84" name="Group 21">
            <a:extLst>
              <a:ext uri="{FF2B5EF4-FFF2-40B4-BE49-F238E27FC236}">
                <a16:creationId xmlns:a16="http://schemas.microsoft.com/office/drawing/2014/main" id="{AA64EBDC-2A83-4AA8-9FF5-3AAE7E04F4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85" name="Group 22">
              <a:extLst>
                <a:ext uri="{FF2B5EF4-FFF2-40B4-BE49-F238E27FC236}">
                  <a16:creationId xmlns:a16="http://schemas.microsoft.com/office/drawing/2014/main" id="{41AB4B80-B4B8-4E26-A693-BCBD8C48B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4C522755-8874-4ADF-86C5-F855CD3F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AF27FBC7-F16C-4F98-BD98-B350CD9E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7F2BD49F-87A2-497F-B6A1-33E2799E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4CBA1858-CB75-422E-8D13-F97AF319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82F9FD06-AD2D-44BE-BABE-25CCEFE6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1B10026C-6712-4F33-91A8-789042618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8FB72A90-0A8F-4549-A6CE-BE385D7C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" name="Group 30">
              <a:extLst>
                <a:ext uri="{FF2B5EF4-FFF2-40B4-BE49-F238E27FC236}">
                  <a16:creationId xmlns:a16="http://schemas.microsoft.com/office/drawing/2014/main" id="{ED93F75B-1017-44E3-BC2F-B46D97510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92" name="Freeform 31">
                <a:extLst>
                  <a:ext uri="{FF2B5EF4-FFF2-40B4-BE49-F238E27FC236}">
                    <a16:creationId xmlns:a16="http://schemas.microsoft.com/office/drawing/2014/main" id="{FB229BA1-7227-4BC8-82ED-DE849330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2">
                <a:extLst>
                  <a:ext uri="{FF2B5EF4-FFF2-40B4-BE49-F238E27FC236}">
                    <a16:creationId xmlns:a16="http://schemas.microsoft.com/office/drawing/2014/main" id="{CB9052B2-0B26-4B78-9F06-849DFB7C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" name="Group 33">
              <a:extLst>
                <a:ext uri="{FF2B5EF4-FFF2-40B4-BE49-F238E27FC236}">
                  <a16:creationId xmlns:a16="http://schemas.microsoft.com/office/drawing/2014/main" id="{17A93D49-F4DE-445B-8C57-C877EA342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88" name="Oval 34">
                <a:extLst>
                  <a:ext uri="{FF2B5EF4-FFF2-40B4-BE49-F238E27FC236}">
                    <a16:creationId xmlns:a16="http://schemas.microsoft.com/office/drawing/2014/main" id="{44E1EC8E-99D2-406C-9A2C-2D0966B5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9" name="Oval 35">
                <a:extLst>
                  <a:ext uri="{FF2B5EF4-FFF2-40B4-BE49-F238E27FC236}">
                    <a16:creationId xmlns:a16="http://schemas.microsoft.com/office/drawing/2014/main" id="{797D38DB-D1A7-4536-AD5B-50E4A73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0" name="Oval 36">
                <a:extLst>
                  <a:ext uri="{FF2B5EF4-FFF2-40B4-BE49-F238E27FC236}">
                    <a16:creationId xmlns:a16="http://schemas.microsoft.com/office/drawing/2014/main" id="{760B598D-7B39-4EA9-B38B-793C3C26E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1" name="Oval 37">
                <a:extLst>
                  <a:ext uri="{FF2B5EF4-FFF2-40B4-BE49-F238E27FC236}">
                    <a16:creationId xmlns:a16="http://schemas.microsoft.com/office/drawing/2014/main" id="{D1D3BDD3-0A79-4DCC-BDD7-E32FBF5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56028E8-1A21-4E68-80C8-BDAA8956B239}"/>
              </a:ext>
            </a:extLst>
          </p:cNvPr>
          <p:cNvGrpSpPr/>
          <p:nvPr/>
        </p:nvGrpSpPr>
        <p:grpSpPr>
          <a:xfrm>
            <a:off x="6586119" y="2032932"/>
            <a:ext cx="468364" cy="547370"/>
            <a:chOff x="7988200" y="2109450"/>
            <a:chExt cx="468364" cy="547370"/>
          </a:xfrm>
        </p:grpSpPr>
        <p:sp>
          <p:nvSpPr>
            <p:cNvPr id="87" name="Rectangle 19">
              <a:extLst>
                <a:ext uri="{FF2B5EF4-FFF2-40B4-BE49-F238E27FC236}">
                  <a16:creationId xmlns:a16="http://schemas.microsoft.com/office/drawing/2014/main" id="{F02DC151-B341-4834-A02C-A3C3020E8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6100" y="2109450"/>
              <a:ext cx="2904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baseline="30000" dirty="0">
                  <a:solidFill>
                    <a:srgbClr val="FFC000"/>
                  </a:solidFill>
                  <a:cs typeface="Times New Roman" pitchFamily="18" charset="0"/>
                </a:rPr>
                <a:t>c</a:t>
              </a:r>
              <a:endParaRPr lang="en-US" altLang="en-US" sz="2800" i="1" dirty="0">
                <a:solidFill>
                  <a:srgbClr val="FFC000"/>
                </a:solidFill>
                <a:cs typeface="Times New Roman" pitchFamily="18" charset="0"/>
              </a:endParaRPr>
            </a:p>
          </p:txBody>
        </p:sp>
        <p:sp>
          <p:nvSpPr>
            <p:cNvPr id="201" name="Rectangle 19">
              <a:extLst>
                <a:ext uri="{FF2B5EF4-FFF2-40B4-BE49-F238E27FC236}">
                  <a16:creationId xmlns:a16="http://schemas.microsoft.com/office/drawing/2014/main" id="{FB8F4A18-74BB-45C6-9DA6-078C65E1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8200" y="21336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dirty="0">
                  <a:solidFill>
                    <a:srgbClr val="FFC000"/>
                  </a:solidFill>
                  <a:cs typeface="Times New Roman" pitchFamily="18" charset="0"/>
                </a:rPr>
                <a:t>n</a:t>
              </a: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BD8D3F85-3859-4215-9EA6-C91591F72014}"/>
              </a:ext>
            </a:extLst>
          </p:cNvPr>
          <p:cNvGrpSpPr/>
          <p:nvPr/>
        </p:nvGrpSpPr>
        <p:grpSpPr>
          <a:xfrm>
            <a:off x="1219200" y="3652014"/>
            <a:ext cx="2269211" cy="1605786"/>
            <a:chOff x="1424348" y="1966119"/>
            <a:chExt cx="2269211" cy="1605786"/>
          </a:xfrm>
        </p:grpSpPr>
        <p:pic>
          <p:nvPicPr>
            <p:cNvPr id="203" name="Picture 34" descr="Photo-042">
              <a:extLst>
                <a:ext uri="{FF2B5EF4-FFF2-40B4-BE49-F238E27FC236}">
                  <a16:creationId xmlns:a16="http://schemas.microsoft.com/office/drawing/2014/main" id="{78E71734-7FE8-444D-897C-FB84E8CCBCA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09" t="12960" r="1767" b="29374"/>
            <a:stretch/>
          </p:blipFill>
          <p:spPr bwMode="auto">
            <a:xfrm>
              <a:off x="1631692" y="1966119"/>
              <a:ext cx="1765078" cy="157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" name="Rectangle 18">
              <a:extLst>
                <a:ext uri="{FF2B5EF4-FFF2-40B4-BE49-F238E27FC236}">
                  <a16:creationId xmlns:a16="http://schemas.microsoft.com/office/drawing/2014/main" id="{E705EF1E-CA77-486F-B019-07686DBA3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348" y="3171795"/>
              <a:ext cx="22692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/>
                <a:t>Edmonds (1963)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8292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9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9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56" grpId="0"/>
      <p:bldP spid="84" grpId="0"/>
      <p:bldP spid="97" grpId="0" animBg="1"/>
      <p:bldP spid="115" grpId="0" animBg="1"/>
      <p:bldP spid="116" grpId="0" animBg="1"/>
      <p:bldP spid="11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11BB4FA5-68C2-4313-929A-18A913BCD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83" name="Rectangle 10">
            <a:extLst>
              <a:ext uri="{FF2B5EF4-FFF2-40B4-BE49-F238E27FC236}">
                <a16:creationId xmlns:a16="http://schemas.microsoft.com/office/drawing/2014/main" id="{97AA3359-4AB1-44F9-BFC8-5FE34070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42752"/>
            <a:ext cx="79248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polynomial</a:t>
            </a:r>
            <a:r>
              <a:rPr lang="en-CA" altLang="en-US" sz="2800" dirty="0"/>
              <a:t>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dirty="0"/>
              <a:t>  </a:t>
            </a:r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AEAE9068-9FB0-45D4-A38C-85AEA906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054880"/>
            <a:ext cx="63187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)</a:t>
            </a:r>
          </a:p>
        </p:txBody>
      </p:sp>
      <p:sp>
        <p:nvSpPr>
          <p:cNvPr id="87" name="Rectangle 19">
            <a:extLst>
              <a:ext uri="{FF2B5EF4-FFF2-40B4-BE49-F238E27FC236}">
                <a16:creationId xmlns:a16="http://schemas.microsoft.com/office/drawing/2014/main" id="{F02DC151-B341-4834-A02C-A3C3020E8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474" y="2059307"/>
            <a:ext cx="5036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|I|</a:t>
            </a:r>
          </a:p>
        </p:txBody>
      </p:sp>
      <p:sp>
        <p:nvSpPr>
          <p:cNvPr id="97" name="AutoShape 38">
            <a:extLst>
              <a:ext uri="{FF2B5EF4-FFF2-40B4-BE49-F238E27FC236}">
                <a16:creationId xmlns:a16="http://schemas.microsoft.com/office/drawing/2014/main" id="{A3115F6A-8C13-4CA3-8BE5-6C556ACFF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756" y="2574504"/>
            <a:ext cx="3838294" cy="2057400"/>
          </a:xfrm>
          <a:prstGeom prst="wedgeRoundRectCallout">
            <a:avLst>
              <a:gd name="adj1" fmla="val -57610"/>
              <a:gd name="adj2" fmla="val 1398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We will say a problem can be computed </a:t>
            </a:r>
            <a:r>
              <a:rPr lang="en-US" altLang="en-US" sz="2400" dirty="0">
                <a:solidFill>
                  <a:schemeClr val="tx2"/>
                </a:solidFill>
                <a:cs typeface="Arial" charset="0"/>
                <a:sym typeface="Symbol" pitchFamily="18" charset="2"/>
              </a:rPr>
              <a:t>feasibly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it can be computed in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polynomial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time,</a:t>
            </a:r>
          </a:p>
          <a:p>
            <a:pPr lvl="0" algn="ctr">
              <a:defRPr/>
            </a:pPr>
            <a:r>
              <a:rPr lang="en-US" altLang="en-US" sz="2400" baseline="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eg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2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3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</a:t>
            </a:r>
            <a:r>
              <a:rPr lang="en-US" altLang="en-US" sz="2400" i="1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>
                <a:solidFill>
                  <a:srgbClr val="FFC000"/>
                </a:solidFill>
                <a:cs typeface="Arial" charset="0"/>
                <a:sym typeface="Symbol" pitchFamily="18" charset="2"/>
              </a:rPr>
              <a:t>4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… , </a:t>
            </a:r>
            <a:r>
              <a:rPr lang="en-US" altLang="en-US" sz="2400" i="1" dirty="0" err="1">
                <a:solidFill>
                  <a:srgbClr val="FFC000"/>
                </a:solidFill>
                <a:cs typeface="Arial" charset="0"/>
                <a:sym typeface="Symbol" pitchFamily="18" charset="2"/>
              </a:rPr>
              <a:t>n</a:t>
            </a:r>
            <a:r>
              <a:rPr lang="en-US" altLang="en-US" sz="2400" i="1" baseline="30000" dirty="0" err="1">
                <a:solidFill>
                  <a:srgbClr val="FFC000"/>
                </a:solidFill>
                <a:cs typeface="Arial" charset="0"/>
                <a:sym typeface="Symbol" pitchFamily="18" charset="2"/>
              </a:rPr>
              <a:t>c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…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15" name="AutoShape 60">
            <a:extLst>
              <a:ext uri="{FF2B5EF4-FFF2-40B4-BE49-F238E27FC236}">
                <a16:creationId xmlns:a16="http://schemas.microsoft.com/office/drawing/2014/main" id="{F86C9520-3CCB-4A67-83FD-2BF690336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7500" y="5240142"/>
            <a:ext cx="3570100" cy="797313"/>
          </a:xfrm>
          <a:prstGeom prst="wedgeRoundRectCallout">
            <a:avLst>
              <a:gd name="adj1" fmla="val -56120"/>
              <a:gd name="adj2" fmla="val 2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Here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 is the number of bits to write down the input.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16" name="AutoShape 60">
            <a:extLst>
              <a:ext uri="{FF2B5EF4-FFF2-40B4-BE49-F238E27FC236}">
                <a16:creationId xmlns:a16="http://schemas.microsoft.com/office/drawing/2014/main" id="{109ED271-76C8-4A73-B288-A72D9C1A5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6712" y="4740266"/>
            <a:ext cx="1613014" cy="400110"/>
          </a:xfrm>
          <a:prstGeom prst="wedgeRoundRectCallout">
            <a:avLst>
              <a:gd name="adj1" fmla="val 62134"/>
              <a:gd name="adj2" fmla="val -4225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Which </a:t>
            </a:r>
            <a:r>
              <a:rPr lang="en-US" altLang="en-US" sz="2400" i="1" dirty="0">
                <a:solidFill>
                  <a:srgbClr val="FFC000"/>
                </a:solidFill>
              </a:rPr>
              <a:t>n</a:t>
            </a:r>
            <a:r>
              <a:rPr lang="en-US" altLang="en-US" sz="2400" dirty="0"/>
              <a:t>?</a:t>
            </a:r>
          </a:p>
        </p:txBody>
      </p:sp>
      <p:grpSp>
        <p:nvGrpSpPr>
          <p:cNvPr id="168" name="Group 5">
            <a:extLst>
              <a:ext uri="{FF2B5EF4-FFF2-40B4-BE49-F238E27FC236}">
                <a16:creationId xmlns:a16="http://schemas.microsoft.com/office/drawing/2014/main" id="{44797DCA-C19A-4A09-98E1-846B43D60B0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169" name="Freeform 6">
              <a:extLst>
                <a:ext uri="{FF2B5EF4-FFF2-40B4-BE49-F238E27FC236}">
                  <a16:creationId xmlns:a16="http://schemas.microsoft.com/office/drawing/2014/main" id="{5026E673-6C20-4F29-8541-3958EAB765BE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" name="Group 7">
              <a:extLst>
                <a:ext uri="{FF2B5EF4-FFF2-40B4-BE49-F238E27FC236}">
                  <a16:creationId xmlns:a16="http://schemas.microsoft.com/office/drawing/2014/main" id="{076B882B-52B3-45AA-A912-9FAAD1F42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71" name="Freeform 8">
                <a:extLst>
                  <a:ext uri="{FF2B5EF4-FFF2-40B4-BE49-F238E27FC236}">
                    <a16:creationId xmlns:a16="http://schemas.microsoft.com/office/drawing/2014/main" id="{CE3C81A3-38E4-4D06-A5B4-39E6922248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9">
                <a:extLst>
                  <a:ext uri="{FF2B5EF4-FFF2-40B4-BE49-F238E27FC236}">
                    <a16:creationId xmlns:a16="http://schemas.microsoft.com/office/drawing/2014/main" id="{26AFA1A6-CFD6-4470-A891-A938F0B3C0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">
                <a:extLst>
                  <a:ext uri="{FF2B5EF4-FFF2-40B4-BE49-F238E27FC236}">
                    <a16:creationId xmlns:a16="http://schemas.microsoft.com/office/drawing/2014/main" id="{744F7C9B-D7A1-40B7-A97E-5FFE784C141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1">
                <a:extLst>
                  <a:ext uri="{FF2B5EF4-FFF2-40B4-BE49-F238E27FC236}">
                    <a16:creationId xmlns:a16="http://schemas.microsoft.com/office/drawing/2014/main" id="{2CF38EB6-2C84-43AC-9E83-78FF9A072B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2">
                <a:extLst>
                  <a:ext uri="{FF2B5EF4-FFF2-40B4-BE49-F238E27FC236}">
                    <a16:creationId xmlns:a16="http://schemas.microsoft.com/office/drawing/2014/main" id="{6FEC189E-56E3-40DF-B6C2-70C962E2B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3">
                <a:extLst>
                  <a:ext uri="{FF2B5EF4-FFF2-40B4-BE49-F238E27FC236}">
                    <a16:creationId xmlns:a16="http://schemas.microsoft.com/office/drawing/2014/main" id="{AC40406A-46B6-4D19-A093-7C19CB9954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4">
                <a:extLst>
                  <a:ext uri="{FF2B5EF4-FFF2-40B4-BE49-F238E27FC236}">
                    <a16:creationId xmlns:a16="http://schemas.microsoft.com/office/drawing/2014/main" id="{7735B400-295E-419B-9D46-99ACD7CA11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Oval 15">
                <a:extLst>
                  <a:ext uri="{FF2B5EF4-FFF2-40B4-BE49-F238E27FC236}">
                    <a16:creationId xmlns:a16="http://schemas.microsoft.com/office/drawing/2014/main" id="{3E6A461B-C0D6-4087-A6E8-F358DCDC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79" name="Oval 16">
                <a:extLst>
                  <a:ext uri="{FF2B5EF4-FFF2-40B4-BE49-F238E27FC236}">
                    <a16:creationId xmlns:a16="http://schemas.microsoft.com/office/drawing/2014/main" id="{4F36A11F-BC30-4F67-A3EE-57587FD9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0" name="Oval 17">
                <a:extLst>
                  <a:ext uri="{FF2B5EF4-FFF2-40B4-BE49-F238E27FC236}">
                    <a16:creationId xmlns:a16="http://schemas.microsoft.com/office/drawing/2014/main" id="{73A01C64-CCEF-4297-9606-5E0F3C61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1" name="Oval 18">
                <a:extLst>
                  <a:ext uri="{FF2B5EF4-FFF2-40B4-BE49-F238E27FC236}">
                    <a16:creationId xmlns:a16="http://schemas.microsoft.com/office/drawing/2014/main" id="{52E6FF9C-5B7C-44F0-BDD2-3B4AE26BA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2" name="Oval 19">
                <a:extLst>
                  <a:ext uri="{FF2B5EF4-FFF2-40B4-BE49-F238E27FC236}">
                    <a16:creationId xmlns:a16="http://schemas.microsoft.com/office/drawing/2014/main" id="{22A88632-6493-4FC8-8630-2598E5284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83" name="Oval 20">
                <a:extLst>
                  <a:ext uri="{FF2B5EF4-FFF2-40B4-BE49-F238E27FC236}">
                    <a16:creationId xmlns:a16="http://schemas.microsoft.com/office/drawing/2014/main" id="{169128D4-4A06-4FB9-B322-30170C86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84" name="Group 21">
            <a:extLst>
              <a:ext uri="{FF2B5EF4-FFF2-40B4-BE49-F238E27FC236}">
                <a16:creationId xmlns:a16="http://schemas.microsoft.com/office/drawing/2014/main" id="{AA64EBDC-2A83-4AA8-9FF5-3AAE7E04F4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85" name="Group 22">
              <a:extLst>
                <a:ext uri="{FF2B5EF4-FFF2-40B4-BE49-F238E27FC236}">
                  <a16:creationId xmlns:a16="http://schemas.microsoft.com/office/drawing/2014/main" id="{41AB4B80-B4B8-4E26-A693-BCBD8C48B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4C522755-8874-4ADF-86C5-F855CD3F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AF27FBC7-F16C-4F98-BD98-B350CD9E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7F2BD49F-87A2-497F-B6A1-33E2799E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4CBA1858-CB75-422E-8D13-F97AF319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82F9FD06-AD2D-44BE-BABE-25CCEFE6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1B10026C-6712-4F33-91A8-789042618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8FB72A90-0A8F-4549-A6CE-BE385D7C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" name="Group 30">
              <a:extLst>
                <a:ext uri="{FF2B5EF4-FFF2-40B4-BE49-F238E27FC236}">
                  <a16:creationId xmlns:a16="http://schemas.microsoft.com/office/drawing/2014/main" id="{ED93F75B-1017-44E3-BC2F-B46D97510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92" name="Freeform 31">
                <a:extLst>
                  <a:ext uri="{FF2B5EF4-FFF2-40B4-BE49-F238E27FC236}">
                    <a16:creationId xmlns:a16="http://schemas.microsoft.com/office/drawing/2014/main" id="{FB229BA1-7227-4BC8-82ED-DE849330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2">
                <a:extLst>
                  <a:ext uri="{FF2B5EF4-FFF2-40B4-BE49-F238E27FC236}">
                    <a16:creationId xmlns:a16="http://schemas.microsoft.com/office/drawing/2014/main" id="{CB9052B2-0B26-4B78-9F06-849DFB7C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" name="Group 33">
              <a:extLst>
                <a:ext uri="{FF2B5EF4-FFF2-40B4-BE49-F238E27FC236}">
                  <a16:creationId xmlns:a16="http://schemas.microsoft.com/office/drawing/2014/main" id="{17A93D49-F4DE-445B-8C57-C877EA342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88" name="Oval 34">
                <a:extLst>
                  <a:ext uri="{FF2B5EF4-FFF2-40B4-BE49-F238E27FC236}">
                    <a16:creationId xmlns:a16="http://schemas.microsoft.com/office/drawing/2014/main" id="{44E1EC8E-99D2-406C-9A2C-2D0966B5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9" name="Oval 35">
                <a:extLst>
                  <a:ext uri="{FF2B5EF4-FFF2-40B4-BE49-F238E27FC236}">
                    <a16:creationId xmlns:a16="http://schemas.microsoft.com/office/drawing/2014/main" id="{797D38DB-D1A7-4536-AD5B-50E4A73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0" name="Oval 36">
                <a:extLst>
                  <a:ext uri="{FF2B5EF4-FFF2-40B4-BE49-F238E27FC236}">
                    <a16:creationId xmlns:a16="http://schemas.microsoft.com/office/drawing/2014/main" id="{760B598D-7B39-4EA9-B38B-793C3C26E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1" name="Oval 37">
                <a:extLst>
                  <a:ext uri="{FF2B5EF4-FFF2-40B4-BE49-F238E27FC236}">
                    <a16:creationId xmlns:a16="http://schemas.microsoft.com/office/drawing/2014/main" id="{D1D3BDD3-0A79-4DCC-BDD7-E32FBF5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1" name="Rectangle 19">
            <a:extLst>
              <a:ext uri="{FF2B5EF4-FFF2-40B4-BE49-F238E27FC236}">
                <a16:creationId xmlns:a16="http://schemas.microsoft.com/office/drawing/2014/main" id="{CE9A58A1-56A5-49A2-B68D-288B2B752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019" y="2032932"/>
            <a:ext cx="29046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baseline="30000" dirty="0">
                <a:solidFill>
                  <a:srgbClr val="FFC000"/>
                </a:solidFill>
                <a:cs typeface="Times New Roman" pitchFamily="18" charset="0"/>
              </a:rPr>
              <a:t>c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52" name="Rectangle 19">
            <a:extLst>
              <a:ext uri="{FF2B5EF4-FFF2-40B4-BE49-F238E27FC236}">
                <a16:creationId xmlns:a16="http://schemas.microsoft.com/office/drawing/2014/main" id="{1EC7DFEE-BEFB-4960-87D3-FE05C9D9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119" y="2057082"/>
            <a:ext cx="3642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C937CB7-A131-45F8-8C63-DFB6C1785E8A}"/>
              </a:ext>
            </a:extLst>
          </p:cNvPr>
          <p:cNvGrpSpPr/>
          <p:nvPr/>
        </p:nvGrpSpPr>
        <p:grpSpPr>
          <a:xfrm>
            <a:off x="1219200" y="3652014"/>
            <a:ext cx="2269211" cy="1605786"/>
            <a:chOff x="1424348" y="1966119"/>
            <a:chExt cx="2269211" cy="1605786"/>
          </a:xfrm>
        </p:grpSpPr>
        <p:pic>
          <p:nvPicPr>
            <p:cNvPr id="54" name="Picture 34" descr="Photo-042">
              <a:extLst>
                <a:ext uri="{FF2B5EF4-FFF2-40B4-BE49-F238E27FC236}">
                  <a16:creationId xmlns:a16="http://schemas.microsoft.com/office/drawing/2014/main" id="{C1B58765-CB57-40F8-B2B9-A5A79DC184A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09" t="12960" r="1767" b="29374"/>
            <a:stretch/>
          </p:blipFill>
          <p:spPr bwMode="auto">
            <a:xfrm>
              <a:off x="1631692" y="1966119"/>
              <a:ext cx="1765078" cy="157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Rectangle 18">
              <a:extLst>
                <a:ext uri="{FF2B5EF4-FFF2-40B4-BE49-F238E27FC236}">
                  <a16:creationId xmlns:a16="http://schemas.microsoft.com/office/drawing/2014/main" id="{6E1C35F6-DC0C-4CF3-9FC3-7A429FE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348" y="3171795"/>
              <a:ext cx="22692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/>
                <a:t>Edmonds (1963)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168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115" grpId="0" animBg="1"/>
      <p:bldP spid="116" grpId="0" animBg="1"/>
      <p:bldP spid="5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11BB4FA5-68C2-4313-929A-18A913BCD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83" name="Rectangle 10">
            <a:extLst>
              <a:ext uri="{FF2B5EF4-FFF2-40B4-BE49-F238E27FC236}">
                <a16:creationId xmlns:a16="http://schemas.microsoft.com/office/drawing/2014/main" id="{97AA3359-4AB1-44F9-BFC8-5FE34070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42752"/>
            <a:ext cx="79248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polynomial</a:t>
            </a:r>
            <a:r>
              <a:rPr lang="en-CA" altLang="en-US" sz="2800" dirty="0"/>
              <a:t>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dirty="0"/>
              <a:t>  </a:t>
            </a:r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AEAE9068-9FB0-45D4-A38C-85AEA906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054880"/>
            <a:ext cx="647427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168" name="Group 5">
            <a:extLst>
              <a:ext uri="{FF2B5EF4-FFF2-40B4-BE49-F238E27FC236}">
                <a16:creationId xmlns:a16="http://schemas.microsoft.com/office/drawing/2014/main" id="{44797DCA-C19A-4A09-98E1-846B43D60B0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169" name="Freeform 6">
              <a:extLst>
                <a:ext uri="{FF2B5EF4-FFF2-40B4-BE49-F238E27FC236}">
                  <a16:creationId xmlns:a16="http://schemas.microsoft.com/office/drawing/2014/main" id="{5026E673-6C20-4F29-8541-3958EAB765BE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" name="Group 7">
              <a:extLst>
                <a:ext uri="{FF2B5EF4-FFF2-40B4-BE49-F238E27FC236}">
                  <a16:creationId xmlns:a16="http://schemas.microsoft.com/office/drawing/2014/main" id="{076B882B-52B3-45AA-A912-9FAAD1F42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71" name="Freeform 8">
                <a:extLst>
                  <a:ext uri="{FF2B5EF4-FFF2-40B4-BE49-F238E27FC236}">
                    <a16:creationId xmlns:a16="http://schemas.microsoft.com/office/drawing/2014/main" id="{CE3C81A3-38E4-4D06-A5B4-39E6922248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9">
                <a:extLst>
                  <a:ext uri="{FF2B5EF4-FFF2-40B4-BE49-F238E27FC236}">
                    <a16:creationId xmlns:a16="http://schemas.microsoft.com/office/drawing/2014/main" id="{26AFA1A6-CFD6-4470-A891-A938F0B3C0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">
                <a:extLst>
                  <a:ext uri="{FF2B5EF4-FFF2-40B4-BE49-F238E27FC236}">
                    <a16:creationId xmlns:a16="http://schemas.microsoft.com/office/drawing/2014/main" id="{744F7C9B-D7A1-40B7-A97E-5FFE784C141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1">
                <a:extLst>
                  <a:ext uri="{FF2B5EF4-FFF2-40B4-BE49-F238E27FC236}">
                    <a16:creationId xmlns:a16="http://schemas.microsoft.com/office/drawing/2014/main" id="{2CF38EB6-2C84-43AC-9E83-78FF9A072B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2">
                <a:extLst>
                  <a:ext uri="{FF2B5EF4-FFF2-40B4-BE49-F238E27FC236}">
                    <a16:creationId xmlns:a16="http://schemas.microsoft.com/office/drawing/2014/main" id="{6FEC189E-56E3-40DF-B6C2-70C962E2B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3">
                <a:extLst>
                  <a:ext uri="{FF2B5EF4-FFF2-40B4-BE49-F238E27FC236}">
                    <a16:creationId xmlns:a16="http://schemas.microsoft.com/office/drawing/2014/main" id="{AC40406A-46B6-4D19-A093-7C19CB9954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4">
                <a:extLst>
                  <a:ext uri="{FF2B5EF4-FFF2-40B4-BE49-F238E27FC236}">
                    <a16:creationId xmlns:a16="http://schemas.microsoft.com/office/drawing/2014/main" id="{7735B400-295E-419B-9D46-99ACD7CA11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Oval 15">
                <a:extLst>
                  <a:ext uri="{FF2B5EF4-FFF2-40B4-BE49-F238E27FC236}">
                    <a16:creationId xmlns:a16="http://schemas.microsoft.com/office/drawing/2014/main" id="{3E6A461B-C0D6-4087-A6E8-F358DCDC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79" name="Oval 16">
                <a:extLst>
                  <a:ext uri="{FF2B5EF4-FFF2-40B4-BE49-F238E27FC236}">
                    <a16:creationId xmlns:a16="http://schemas.microsoft.com/office/drawing/2014/main" id="{4F36A11F-BC30-4F67-A3EE-57587FD9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0" name="Oval 17">
                <a:extLst>
                  <a:ext uri="{FF2B5EF4-FFF2-40B4-BE49-F238E27FC236}">
                    <a16:creationId xmlns:a16="http://schemas.microsoft.com/office/drawing/2014/main" id="{73A01C64-CCEF-4297-9606-5E0F3C61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1" name="Oval 18">
                <a:extLst>
                  <a:ext uri="{FF2B5EF4-FFF2-40B4-BE49-F238E27FC236}">
                    <a16:creationId xmlns:a16="http://schemas.microsoft.com/office/drawing/2014/main" id="{52E6FF9C-5B7C-44F0-BDD2-3B4AE26BA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2" name="Oval 19">
                <a:extLst>
                  <a:ext uri="{FF2B5EF4-FFF2-40B4-BE49-F238E27FC236}">
                    <a16:creationId xmlns:a16="http://schemas.microsoft.com/office/drawing/2014/main" id="{22A88632-6493-4FC8-8630-2598E5284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83" name="Oval 20">
                <a:extLst>
                  <a:ext uri="{FF2B5EF4-FFF2-40B4-BE49-F238E27FC236}">
                    <a16:creationId xmlns:a16="http://schemas.microsoft.com/office/drawing/2014/main" id="{169128D4-4A06-4FB9-B322-30170C86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84" name="Group 21">
            <a:extLst>
              <a:ext uri="{FF2B5EF4-FFF2-40B4-BE49-F238E27FC236}">
                <a16:creationId xmlns:a16="http://schemas.microsoft.com/office/drawing/2014/main" id="{AA64EBDC-2A83-4AA8-9FF5-3AAE7E04F4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85" name="Group 22">
              <a:extLst>
                <a:ext uri="{FF2B5EF4-FFF2-40B4-BE49-F238E27FC236}">
                  <a16:creationId xmlns:a16="http://schemas.microsoft.com/office/drawing/2014/main" id="{41AB4B80-B4B8-4E26-A693-BCBD8C48B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4C522755-8874-4ADF-86C5-F855CD3F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AF27FBC7-F16C-4F98-BD98-B350CD9E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7F2BD49F-87A2-497F-B6A1-33E2799E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4CBA1858-CB75-422E-8D13-F97AF319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82F9FD06-AD2D-44BE-BABE-25CCEFE6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1B10026C-6712-4F33-91A8-789042618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8FB72A90-0A8F-4549-A6CE-BE385D7C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" name="Group 30">
              <a:extLst>
                <a:ext uri="{FF2B5EF4-FFF2-40B4-BE49-F238E27FC236}">
                  <a16:creationId xmlns:a16="http://schemas.microsoft.com/office/drawing/2014/main" id="{ED93F75B-1017-44E3-BC2F-B46D97510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92" name="Freeform 31">
                <a:extLst>
                  <a:ext uri="{FF2B5EF4-FFF2-40B4-BE49-F238E27FC236}">
                    <a16:creationId xmlns:a16="http://schemas.microsoft.com/office/drawing/2014/main" id="{FB229BA1-7227-4BC8-82ED-DE849330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2">
                <a:extLst>
                  <a:ext uri="{FF2B5EF4-FFF2-40B4-BE49-F238E27FC236}">
                    <a16:creationId xmlns:a16="http://schemas.microsoft.com/office/drawing/2014/main" id="{CB9052B2-0B26-4B78-9F06-849DFB7C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" name="Group 33">
              <a:extLst>
                <a:ext uri="{FF2B5EF4-FFF2-40B4-BE49-F238E27FC236}">
                  <a16:creationId xmlns:a16="http://schemas.microsoft.com/office/drawing/2014/main" id="{17A93D49-F4DE-445B-8C57-C877EA342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88" name="Oval 34">
                <a:extLst>
                  <a:ext uri="{FF2B5EF4-FFF2-40B4-BE49-F238E27FC236}">
                    <a16:creationId xmlns:a16="http://schemas.microsoft.com/office/drawing/2014/main" id="{44E1EC8E-99D2-406C-9A2C-2D0966B5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9" name="Oval 35">
                <a:extLst>
                  <a:ext uri="{FF2B5EF4-FFF2-40B4-BE49-F238E27FC236}">
                    <a16:creationId xmlns:a16="http://schemas.microsoft.com/office/drawing/2014/main" id="{797D38DB-D1A7-4536-AD5B-50E4A73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0" name="Oval 36">
                <a:extLst>
                  <a:ext uri="{FF2B5EF4-FFF2-40B4-BE49-F238E27FC236}">
                    <a16:creationId xmlns:a16="http://schemas.microsoft.com/office/drawing/2014/main" id="{760B598D-7B39-4EA9-B38B-793C3C26E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1" name="Oval 37">
                <a:extLst>
                  <a:ext uri="{FF2B5EF4-FFF2-40B4-BE49-F238E27FC236}">
                    <a16:creationId xmlns:a16="http://schemas.microsoft.com/office/drawing/2014/main" id="{D1D3BDD3-0A79-4DCC-BDD7-E32FBF5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C937CB7-A131-45F8-8C63-DFB6C1785E8A}"/>
              </a:ext>
            </a:extLst>
          </p:cNvPr>
          <p:cNvGrpSpPr/>
          <p:nvPr/>
        </p:nvGrpSpPr>
        <p:grpSpPr>
          <a:xfrm>
            <a:off x="1219200" y="3652014"/>
            <a:ext cx="2269211" cy="1605786"/>
            <a:chOff x="1424348" y="1966119"/>
            <a:chExt cx="2269211" cy="1605786"/>
          </a:xfrm>
        </p:grpSpPr>
        <p:pic>
          <p:nvPicPr>
            <p:cNvPr id="54" name="Picture 34" descr="Photo-042">
              <a:extLst>
                <a:ext uri="{FF2B5EF4-FFF2-40B4-BE49-F238E27FC236}">
                  <a16:creationId xmlns:a16="http://schemas.microsoft.com/office/drawing/2014/main" id="{C1B58765-CB57-40F8-B2B9-A5A79DC184A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09" t="12960" r="1767" b="29374"/>
            <a:stretch/>
          </p:blipFill>
          <p:spPr bwMode="auto">
            <a:xfrm>
              <a:off x="1631692" y="1966119"/>
              <a:ext cx="1765078" cy="157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Rectangle 18">
              <a:extLst>
                <a:ext uri="{FF2B5EF4-FFF2-40B4-BE49-F238E27FC236}">
                  <a16:creationId xmlns:a16="http://schemas.microsoft.com/office/drawing/2014/main" id="{6E1C35F6-DC0C-4CF3-9FC3-7A429FE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348" y="3171795"/>
              <a:ext cx="22692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dirty="0"/>
                <a:t>Edmonds (1963)</a:t>
              </a:r>
            </a:p>
          </p:txBody>
        </p:sp>
      </p:grpSp>
      <p:sp>
        <p:nvSpPr>
          <p:cNvPr id="50" name="Rectangle 10">
            <a:extLst>
              <a:ext uri="{FF2B5EF4-FFF2-40B4-BE49-F238E27FC236}">
                <a16:creationId xmlns:a16="http://schemas.microsoft.com/office/drawing/2014/main" id="{3348F775-2E21-4110-A85C-33829BB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8132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exponential</a:t>
            </a:r>
            <a:r>
              <a:rPr lang="en-CA" altLang="en-US" sz="2800" dirty="0"/>
              <a:t> time.</a:t>
            </a:r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68FE0777-1672-423E-8943-A00C8473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007380"/>
            <a:ext cx="6408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 )</a:t>
            </a:r>
          </a:p>
        </p:txBody>
      </p:sp>
      <p:sp>
        <p:nvSpPr>
          <p:cNvPr id="57" name="AutoShape 38">
            <a:extLst>
              <a:ext uri="{FF2B5EF4-FFF2-40B4-BE49-F238E27FC236}">
                <a16:creationId xmlns:a16="http://schemas.microsoft.com/office/drawing/2014/main" id="{990344CB-B7B0-429B-B491-35A17506E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756" y="3657600"/>
            <a:ext cx="3635246" cy="2197995"/>
          </a:xfrm>
          <a:prstGeom prst="wedgeRoundRectCallout">
            <a:avLst>
              <a:gd name="adj1" fmla="val -57610"/>
              <a:gd name="adj2" fmla="val 1398"/>
              <a:gd name="adj3" fmla="val 16667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If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a problem requires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exponential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 time</a:t>
            </a:r>
            <a:b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</a:b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then it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  <a:sym typeface="Symbol" pitchFamily="18" charset="2"/>
              </a:rPr>
              <a:t>in</a:t>
            </a:r>
            <a:r>
              <a:rPr lang="en-US" altLang="en-US" sz="2400" dirty="0">
                <a:solidFill>
                  <a:schemeClr val="tx2"/>
                </a:solidFill>
                <a:cs typeface="Arial" charset="0"/>
                <a:sym typeface="Symbol" pitchFamily="18" charset="2"/>
              </a:rPr>
              <a:t>feasible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.          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92F8C17D-2AAB-44C2-8318-3B90A2C57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6405" y="3007380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59" name="Rectangle 22">
            <a:extLst>
              <a:ext uri="{FF2B5EF4-FFF2-40B4-BE49-F238E27FC236}">
                <a16:creationId xmlns:a16="http://schemas.microsoft.com/office/drawing/2014/main" id="{DEFF7705-2B81-4AEB-AD1D-42BDD11FB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45" y="4850050"/>
            <a:ext cx="2270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eg                  </a:t>
            </a:r>
            <a:r>
              <a:rPr lang="en-US" altLang="en-US" sz="2400" dirty="0">
                <a:solidFill>
                  <a:srgbClr val="FFC000"/>
                </a:solidFill>
              </a:rPr>
              <a:t>2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</a:t>
            </a:r>
            <a:endParaRPr lang="en-US" altLang="en-US" sz="24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0" name="Rectangle 22">
            <a:extLst>
              <a:ext uri="{FF2B5EF4-FFF2-40B4-BE49-F238E27FC236}">
                <a16:creationId xmlns:a16="http://schemas.microsoft.com/office/drawing/2014/main" id="{4848557E-7060-43DF-8FEA-BE3D1D4FC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508" y="4835229"/>
            <a:ext cx="14157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(1.0001)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</a:t>
            </a:r>
            <a:endParaRPr lang="en-US" altLang="en-US" sz="24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1" name="Rectangle 22">
            <a:extLst>
              <a:ext uri="{FF2B5EF4-FFF2-40B4-BE49-F238E27FC236}">
                <a16:creationId xmlns:a16="http://schemas.microsoft.com/office/drawing/2014/main" id="{B6F380BD-A0C9-47C9-8381-284BA9C5A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0" y="4826000"/>
            <a:ext cx="9797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3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n</a:t>
            </a:r>
            <a:r>
              <a:rPr lang="en-US" altLang="en-US" sz="2400" dirty="0">
                <a:solidFill>
                  <a:srgbClr val="FFFFFF"/>
                </a:solidFill>
                <a:cs typeface="Arial" charset="0"/>
                <a:sym typeface="Symbol" pitchFamily="18" charset="2"/>
              </a:rPr>
              <a:t>, ….</a:t>
            </a:r>
            <a:endParaRPr lang="en-US" altLang="en-US" sz="24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3" name="Rectangle 22">
            <a:extLst>
              <a:ext uri="{FF2B5EF4-FFF2-40B4-BE49-F238E27FC236}">
                <a16:creationId xmlns:a16="http://schemas.microsoft.com/office/drawing/2014/main" id="{37F22FD3-8F58-4D07-A561-3A4405B19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736" y="5140376"/>
            <a:ext cx="1281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=2</a:t>
            </a:r>
            <a:r>
              <a:rPr lang="en-US" sz="2400" baseline="30000" dirty="0">
                <a:solidFill>
                  <a:srgbClr val="FFC000"/>
                </a:solidFill>
              </a:rPr>
              <a:t>0.00014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n</a:t>
            </a:r>
            <a:endParaRPr lang="en-US" altLang="en-US" sz="24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5" name="Rectangle 22">
            <a:extLst>
              <a:ext uri="{FF2B5EF4-FFF2-40B4-BE49-F238E27FC236}">
                <a16:creationId xmlns:a16="http://schemas.microsoft.com/office/drawing/2014/main" id="{E26FECD5-CEB8-4D8A-818A-AE2318C02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180" y="5183832"/>
            <a:ext cx="9733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=2</a:t>
            </a:r>
            <a:r>
              <a:rPr lang="en-US" sz="2400" baseline="30000" dirty="0">
                <a:solidFill>
                  <a:srgbClr val="FFC000"/>
                </a:solidFill>
              </a:rPr>
              <a:t>1.58</a:t>
            </a:r>
            <a:r>
              <a:rPr lang="en-US" altLang="en-US" sz="2400" i="1" baseline="30000" dirty="0">
                <a:solidFill>
                  <a:srgbClr val="FFC000"/>
                </a:solidFill>
              </a:rPr>
              <a:t>n</a:t>
            </a:r>
            <a:endParaRPr lang="en-US" altLang="en-US" sz="24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66" name="Rectangle 22">
            <a:extLst>
              <a:ext uri="{FF2B5EF4-FFF2-40B4-BE49-F238E27FC236}">
                <a16:creationId xmlns:a16="http://schemas.microsoft.com/office/drawing/2014/main" id="{74B0ED85-80C3-4B2F-B9D9-C7F91C1DD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2024" y="5383908"/>
            <a:ext cx="133241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Any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>
                <a:solidFill>
                  <a:srgbClr val="FFC000"/>
                </a:solidFill>
              </a:rPr>
              <a:t>&gt;0</a:t>
            </a:r>
            <a:r>
              <a:rPr lang="en-US" altLang="en-US" sz="2400" dirty="0"/>
              <a:t>.</a:t>
            </a:r>
            <a:endParaRPr lang="en-US" altLang="en-US" sz="2400" i="1" dirty="0"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2395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/>
      <p:bldP spid="58" grpId="0"/>
      <p:bldP spid="59" grpId="0"/>
      <p:bldP spid="60" grpId="0"/>
      <p:bldP spid="61" grpId="0"/>
      <p:bldP spid="63" grpId="0"/>
      <p:bldP spid="65" grpId="0"/>
      <p:bldP spid="6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11BB4FA5-68C2-4313-929A-18A913BCD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83" name="Rectangle 10">
            <a:extLst>
              <a:ext uri="{FF2B5EF4-FFF2-40B4-BE49-F238E27FC236}">
                <a16:creationId xmlns:a16="http://schemas.microsoft.com/office/drawing/2014/main" id="{97AA3359-4AB1-44F9-BFC8-5FE34070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42752"/>
            <a:ext cx="79248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polynomial</a:t>
            </a:r>
            <a:r>
              <a:rPr lang="en-CA" altLang="en-US" sz="2800" dirty="0"/>
              <a:t>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dirty="0"/>
              <a:t>  </a:t>
            </a:r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AEAE9068-9FB0-45D4-A38C-85AEA906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054880"/>
            <a:ext cx="647427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168" name="Group 5">
            <a:extLst>
              <a:ext uri="{FF2B5EF4-FFF2-40B4-BE49-F238E27FC236}">
                <a16:creationId xmlns:a16="http://schemas.microsoft.com/office/drawing/2014/main" id="{44797DCA-C19A-4A09-98E1-846B43D60B02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212716"/>
            <a:ext cx="1143000" cy="1426083"/>
            <a:chOff x="2013" y="2206"/>
            <a:chExt cx="679" cy="1010"/>
          </a:xfrm>
        </p:grpSpPr>
        <p:sp>
          <p:nvSpPr>
            <p:cNvPr id="169" name="Freeform 6">
              <a:extLst>
                <a:ext uri="{FF2B5EF4-FFF2-40B4-BE49-F238E27FC236}">
                  <a16:creationId xmlns:a16="http://schemas.microsoft.com/office/drawing/2014/main" id="{5026E673-6C20-4F29-8541-3958EAB765BE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" name="Group 7">
              <a:extLst>
                <a:ext uri="{FF2B5EF4-FFF2-40B4-BE49-F238E27FC236}">
                  <a16:creationId xmlns:a16="http://schemas.microsoft.com/office/drawing/2014/main" id="{076B882B-52B3-45AA-A912-9FAAD1F42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71" name="Freeform 8">
                <a:extLst>
                  <a:ext uri="{FF2B5EF4-FFF2-40B4-BE49-F238E27FC236}">
                    <a16:creationId xmlns:a16="http://schemas.microsoft.com/office/drawing/2014/main" id="{CE3C81A3-38E4-4D06-A5B4-39E6922248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9">
                <a:extLst>
                  <a:ext uri="{FF2B5EF4-FFF2-40B4-BE49-F238E27FC236}">
                    <a16:creationId xmlns:a16="http://schemas.microsoft.com/office/drawing/2014/main" id="{26AFA1A6-CFD6-4470-A891-A938F0B3C0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">
                <a:extLst>
                  <a:ext uri="{FF2B5EF4-FFF2-40B4-BE49-F238E27FC236}">
                    <a16:creationId xmlns:a16="http://schemas.microsoft.com/office/drawing/2014/main" id="{744F7C9B-D7A1-40B7-A97E-5FFE784C141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1">
                <a:extLst>
                  <a:ext uri="{FF2B5EF4-FFF2-40B4-BE49-F238E27FC236}">
                    <a16:creationId xmlns:a16="http://schemas.microsoft.com/office/drawing/2014/main" id="{2CF38EB6-2C84-43AC-9E83-78FF9A072B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12">
                <a:extLst>
                  <a:ext uri="{FF2B5EF4-FFF2-40B4-BE49-F238E27FC236}">
                    <a16:creationId xmlns:a16="http://schemas.microsoft.com/office/drawing/2014/main" id="{6FEC189E-56E3-40DF-B6C2-70C962E2B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13">
                <a:extLst>
                  <a:ext uri="{FF2B5EF4-FFF2-40B4-BE49-F238E27FC236}">
                    <a16:creationId xmlns:a16="http://schemas.microsoft.com/office/drawing/2014/main" id="{AC40406A-46B6-4D19-A093-7C19CB9954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14">
                <a:extLst>
                  <a:ext uri="{FF2B5EF4-FFF2-40B4-BE49-F238E27FC236}">
                    <a16:creationId xmlns:a16="http://schemas.microsoft.com/office/drawing/2014/main" id="{7735B400-295E-419B-9D46-99ACD7CA11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Oval 15">
                <a:extLst>
                  <a:ext uri="{FF2B5EF4-FFF2-40B4-BE49-F238E27FC236}">
                    <a16:creationId xmlns:a16="http://schemas.microsoft.com/office/drawing/2014/main" id="{3E6A461B-C0D6-4087-A6E8-F358DCDC3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79" name="Oval 16">
                <a:extLst>
                  <a:ext uri="{FF2B5EF4-FFF2-40B4-BE49-F238E27FC236}">
                    <a16:creationId xmlns:a16="http://schemas.microsoft.com/office/drawing/2014/main" id="{4F36A11F-BC30-4F67-A3EE-57587FD9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0" name="Oval 17">
                <a:extLst>
                  <a:ext uri="{FF2B5EF4-FFF2-40B4-BE49-F238E27FC236}">
                    <a16:creationId xmlns:a16="http://schemas.microsoft.com/office/drawing/2014/main" id="{73A01C64-CCEF-4297-9606-5E0F3C610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1" name="Oval 18">
                <a:extLst>
                  <a:ext uri="{FF2B5EF4-FFF2-40B4-BE49-F238E27FC236}">
                    <a16:creationId xmlns:a16="http://schemas.microsoft.com/office/drawing/2014/main" id="{52E6FF9C-5B7C-44F0-BDD2-3B4AE26BA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2" name="Oval 19">
                <a:extLst>
                  <a:ext uri="{FF2B5EF4-FFF2-40B4-BE49-F238E27FC236}">
                    <a16:creationId xmlns:a16="http://schemas.microsoft.com/office/drawing/2014/main" id="{22A88632-6493-4FC8-8630-2598E5284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83" name="Oval 20">
                <a:extLst>
                  <a:ext uri="{FF2B5EF4-FFF2-40B4-BE49-F238E27FC236}">
                    <a16:creationId xmlns:a16="http://schemas.microsoft.com/office/drawing/2014/main" id="{169128D4-4A06-4FB9-B322-30170C865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84" name="Group 21">
            <a:extLst>
              <a:ext uri="{FF2B5EF4-FFF2-40B4-BE49-F238E27FC236}">
                <a16:creationId xmlns:a16="http://schemas.microsoft.com/office/drawing/2014/main" id="{AA64EBDC-2A83-4AA8-9FF5-3AAE7E04F4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85" name="Group 22">
              <a:extLst>
                <a:ext uri="{FF2B5EF4-FFF2-40B4-BE49-F238E27FC236}">
                  <a16:creationId xmlns:a16="http://schemas.microsoft.com/office/drawing/2014/main" id="{41AB4B80-B4B8-4E26-A693-BCBD8C48B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4C522755-8874-4ADF-86C5-F855CD3F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AF27FBC7-F16C-4F98-BD98-B350CD9E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7F2BD49F-87A2-497F-B6A1-33E2799E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4CBA1858-CB75-422E-8D13-F97AF319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82F9FD06-AD2D-44BE-BABE-25CCEFE6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1B10026C-6712-4F33-91A8-789042618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8FB72A90-0A8F-4549-A6CE-BE385D7C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" name="Group 30">
              <a:extLst>
                <a:ext uri="{FF2B5EF4-FFF2-40B4-BE49-F238E27FC236}">
                  <a16:creationId xmlns:a16="http://schemas.microsoft.com/office/drawing/2014/main" id="{ED93F75B-1017-44E3-BC2F-B46D97510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92" name="Freeform 31">
                <a:extLst>
                  <a:ext uri="{FF2B5EF4-FFF2-40B4-BE49-F238E27FC236}">
                    <a16:creationId xmlns:a16="http://schemas.microsoft.com/office/drawing/2014/main" id="{FB229BA1-7227-4BC8-82ED-DE849330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2">
                <a:extLst>
                  <a:ext uri="{FF2B5EF4-FFF2-40B4-BE49-F238E27FC236}">
                    <a16:creationId xmlns:a16="http://schemas.microsoft.com/office/drawing/2014/main" id="{CB9052B2-0B26-4B78-9F06-849DFB7C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" name="Group 33">
              <a:extLst>
                <a:ext uri="{FF2B5EF4-FFF2-40B4-BE49-F238E27FC236}">
                  <a16:creationId xmlns:a16="http://schemas.microsoft.com/office/drawing/2014/main" id="{17A93D49-F4DE-445B-8C57-C877EA342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88" name="Oval 34">
                <a:extLst>
                  <a:ext uri="{FF2B5EF4-FFF2-40B4-BE49-F238E27FC236}">
                    <a16:creationId xmlns:a16="http://schemas.microsoft.com/office/drawing/2014/main" id="{44E1EC8E-99D2-406C-9A2C-2D0966B5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9" name="Oval 35">
                <a:extLst>
                  <a:ext uri="{FF2B5EF4-FFF2-40B4-BE49-F238E27FC236}">
                    <a16:creationId xmlns:a16="http://schemas.microsoft.com/office/drawing/2014/main" id="{797D38DB-D1A7-4536-AD5B-50E4A73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0" name="Oval 36">
                <a:extLst>
                  <a:ext uri="{FF2B5EF4-FFF2-40B4-BE49-F238E27FC236}">
                    <a16:creationId xmlns:a16="http://schemas.microsoft.com/office/drawing/2014/main" id="{760B598D-7B39-4EA9-B38B-793C3C26E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1" name="Oval 37">
                <a:extLst>
                  <a:ext uri="{FF2B5EF4-FFF2-40B4-BE49-F238E27FC236}">
                    <a16:creationId xmlns:a16="http://schemas.microsoft.com/office/drawing/2014/main" id="{D1D3BDD3-0A79-4DCC-BDD7-E32FBF5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0" name="Rectangle 10">
            <a:extLst>
              <a:ext uri="{FF2B5EF4-FFF2-40B4-BE49-F238E27FC236}">
                <a16:creationId xmlns:a16="http://schemas.microsoft.com/office/drawing/2014/main" id="{3348F775-2E21-4110-A85C-33829BB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8132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exponential</a:t>
            </a:r>
            <a:r>
              <a:rPr lang="en-CA" altLang="en-US" sz="2800" dirty="0"/>
              <a:t> time.</a:t>
            </a:r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68FE0777-1672-423E-8943-A00C8473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007380"/>
            <a:ext cx="6408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 )</a:t>
            </a:r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92F8C17D-2AAB-44C2-8318-3B90A2C57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6405" y="3007380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pic>
        <p:nvPicPr>
          <p:cNvPr id="62" name="Picture 5" descr="theta">
            <a:extLst>
              <a:ext uri="{FF2B5EF4-FFF2-40B4-BE49-F238E27FC236}">
                <a16:creationId xmlns:a16="http://schemas.microsoft.com/office/drawing/2014/main" id="{FF571B5F-D6BE-46AF-B969-1EF94DFDEF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758262"/>
            <a:ext cx="2768673" cy="2085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AutoShape 60">
            <a:extLst>
              <a:ext uri="{FF2B5EF4-FFF2-40B4-BE49-F238E27FC236}">
                <a16:creationId xmlns:a16="http://schemas.microsoft.com/office/drawing/2014/main" id="{CF03BD27-1866-44A0-A80C-89686B792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489" y="4763635"/>
            <a:ext cx="4049912" cy="797313"/>
          </a:xfrm>
          <a:prstGeom prst="wedgeRoundRectCallout">
            <a:avLst>
              <a:gd name="adj1" fmla="val -56120"/>
              <a:gd name="adj2" fmla="val 23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We could fix this by </a:t>
            </a:r>
            <a:br>
              <a:rPr lang="en-US" altLang="en-US" sz="2400" dirty="0"/>
            </a:br>
            <a:r>
              <a:rPr lang="en-US" altLang="en-US" sz="2400" dirty="0"/>
              <a:t>adding a constant </a:t>
            </a:r>
            <a:r>
              <a:rPr lang="en-US" altLang="en-US" sz="2400" i="1" dirty="0">
                <a:solidFill>
                  <a:srgbClr val="66FF66"/>
                </a:solidFill>
              </a:rPr>
              <a:t>c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to the time. 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67" name="AutoShape 60">
            <a:extLst>
              <a:ext uri="{FF2B5EF4-FFF2-40B4-BE49-F238E27FC236}">
                <a16:creationId xmlns:a16="http://schemas.microsoft.com/office/drawing/2014/main" id="{B2175E72-FFA2-4721-8EC8-EF9050292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9477" y="3455749"/>
            <a:ext cx="5378241" cy="1268651"/>
          </a:xfrm>
          <a:prstGeom prst="wedgeRoundRectCallout">
            <a:avLst>
              <a:gd name="adj1" fmla="val 53073"/>
              <a:gd name="adj2" fmla="val -28238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For small inputs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 I</a:t>
            </a:r>
            <a:r>
              <a:rPr lang="en-US" altLang="en-US" sz="2400" dirty="0"/>
              <a:t>, the time </a:t>
            </a:r>
            <a:r>
              <a:rPr lang="en-US" altLang="en-US" sz="2400" i="1" dirty="0">
                <a:solidFill>
                  <a:srgbClr val="FFC000"/>
                </a:solidFill>
                <a:cs typeface="Times New Roman" pitchFamily="18" charset="0"/>
              </a:rPr>
              <a:t>|</a:t>
            </a:r>
            <a:r>
              <a:rPr lang="en-US" altLang="en-US" sz="24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4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400" i="1" baseline="30000" dirty="0">
                <a:solidFill>
                  <a:srgbClr val="FFC000"/>
                </a:solidFill>
                <a:cs typeface="Times New Roman" pitchFamily="18" charset="0"/>
              </a:rPr>
              <a:t>  </a:t>
            </a:r>
            <a:r>
              <a:rPr lang="en-US" altLang="en-US" sz="2400" dirty="0"/>
              <a:t>is small.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 algorithm may have a setup </a:t>
            </a:r>
            <a:br>
              <a:rPr lang="en-US" altLang="en-US" sz="2400" dirty="0"/>
            </a:br>
            <a:r>
              <a:rPr lang="en-US" altLang="en-US" sz="2400" dirty="0"/>
              <a:t>that takes a long time. 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5C60232-5595-4D15-ADBE-7C423E2DC428}"/>
              </a:ext>
            </a:extLst>
          </p:cNvPr>
          <p:cNvSpPr/>
          <p:nvPr/>
        </p:nvSpPr>
        <p:spPr>
          <a:xfrm>
            <a:off x="5537322" y="6333330"/>
            <a:ext cx="1213633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69" name="Rectangle 19">
            <a:extLst>
              <a:ext uri="{FF2B5EF4-FFF2-40B4-BE49-F238E27FC236}">
                <a16:creationId xmlns:a16="http://schemas.microsoft.com/office/drawing/2014/main" id="{14AE2E5D-D533-4448-BB40-554E3017C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4238" y="1889543"/>
            <a:ext cx="1132041" cy="40011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1" dirty="0">
                <a:solidFill>
                  <a:srgbClr val="FFC000"/>
                </a:solidFill>
              </a:rPr>
              <a:t>|I|&lt;</a:t>
            </a:r>
            <a:r>
              <a:rPr lang="en-US" altLang="en-US" sz="2000" i="1" dirty="0">
                <a:solidFill>
                  <a:schemeClr val="accent2"/>
                </a:solidFill>
              </a:rPr>
              <a:t>n</a:t>
            </a:r>
            <a:r>
              <a:rPr lang="en-US" altLang="en-US" sz="2000" i="1" baseline="-25000" dirty="0">
                <a:solidFill>
                  <a:schemeClr val="accent2"/>
                </a:solidFill>
              </a:rPr>
              <a:t>0</a:t>
            </a:r>
            <a:r>
              <a:rPr lang="en-US" altLang="en-US" sz="2000" i="1" baseline="-25000" dirty="0">
                <a:solidFill>
                  <a:srgbClr val="FFC000"/>
                </a:solidFill>
              </a:rPr>
              <a:t> </a:t>
            </a:r>
            <a:r>
              <a:rPr lang="en-US" altLang="en-US" sz="2000" i="1" dirty="0">
                <a:solidFill>
                  <a:srgbClr val="FFC000"/>
                </a:solidFill>
                <a:cs typeface="Times New Roman" pitchFamily="18" charset="0"/>
              </a:rPr>
              <a:t>or </a:t>
            </a:r>
          </a:p>
        </p:txBody>
      </p:sp>
      <p:sp>
        <p:nvSpPr>
          <p:cNvPr id="70" name="Rectangle 22">
            <a:extLst>
              <a:ext uri="{FF2B5EF4-FFF2-40B4-BE49-F238E27FC236}">
                <a16:creationId xmlns:a16="http://schemas.microsoft.com/office/drawing/2014/main" id="{BD741DD2-7EB2-44C5-8959-D2B9DB3BE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1889543"/>
            <a:ext cx="8659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000" i="1" dirty="0">
                <a:solidFill>
                  <a:srgbClr val="66FF66"/>
                </a:solidFill>
              </a:rPr>
              <a:t>c</a:t>
            </a:r>
            <a:r>
              <a:rPr lang="el-GR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000" i="1" dirty="0">
                <a:solidFill>
                  <a:schemeClr val="accent2"/>
                </a:solidFill>
              </a:rPr>
              <a:t>n</a:t>
            </a:r>
            <a:r>
              <a:rPr lang="en-US" altLang="en-US" sz="2000" i="1" baseline="-25000" dirty="0">
                <a:solidFill>
                  <a:schemeClr val="accent2"/>
                </a:solidFill>
              </a:rPr>
              <a:t>0</a:t>
            </a:r>
            <a:r>
              <a:rPr lang="en-US" altLang="en-US" sz="2000" i="1" dirty="0">
                <a:solidFill>
                  <a:srgbClr val="FFC000"/>
                </a:solidFill>
              </a:rPr>
              <a:t>,</a:t>
            </a:r>
            <a:endParaRPr lang="en-US" altLang="en-US" sz="20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71" name="Rectangle 19">
            <a:extLst>
              <a:ext uri="{FF2B5EF4-FFF2-40B4-BE49-F238E27FC236}">
                <a16:creationId xmlns:a16="http://schemas.microsoft.com/office/drawing/2014/main" id="{3552B3AC-2226-47F2-B70C-EACEFEE8E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2164932"/>
            <a:ext cx="748923" cy="400110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i="1" dirty="0">
                <a:solidFill>
                  <a:srgbClr val="FFC000"/>
                </a:solidFill>
              </a:rPr>
              <a:t>+</a:t>
            </a:r>
            <a:r>
              <a:rPr lang="en-US" altLang="en-US" sz="2000" i="1" dirty="0">
                <a:solidFill>
                  <a:srgbClr val="66FF66"/>
                </a:solidFill>
              </a:rPr>
              <a:t>c</a:t>
            </a:r>
            <a:r>
              <a:rPr lang="el-GR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000" i="1" dirty="0">
                <a:solidFill>
                  <a:srgbClr val="FFC000"/>
                </a:solidFill>
              </a:rPr>
              <a:t>)</a:t>
            </a:r>
            <a:r>
              <a:rPr lang="en-US" altLang="en-US" sz="2000" i="1" baseline="-25000" dirty="0">
                <a:solidFill>
                  <a:srgbClr val="FFC000"/>
                </a:solidFill>
              </a:rPr>
              <a:t> </a:t>
            </a:r>
            <a:r>
              <a:rPr lang="en-US" altLang="en-US" sz="2000" i="1" dirty="0">
                <a:solidFill>
                  <a:srgbClr val="FFC000"/>
                </a:solidFill>
                <a:cs typeface="Times New Roman" pitchFamily="18" charset="0"/>
              </a:rPr>
              <a:t> 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212D2EC-301E-47A6-A801-75B54ECE14B0}"/>
              </a:ext>
            </a:extLst>
          </p:cNvPr>
          <p:cNvCxnSpPr>
            <a:cxnSpLocks/>
          </p:cNvCxnSpPr>
          <p:nvPr/>
        </p:nvCxnSpPr>
        <p:spPr bwMode="auto">
          <a:xfrm>
            <a:off x="5537201" y="6384130"/>
            <a:ext cx="1409699" cy="0"/>
          </a:xfrm>
          <a:prstGeom prst="line">
            <a:avLst/>
          </a:prstGeom>
          <a:noFill/>
          <a:ln w="25400" cap="flat" cmpd="sng" algn="ctr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AutoShape 60">
            <a:extLst>
              <a:ext uri="{FF2B5EF4-FFF2-40B4-BE49-F238E27FC236}">
                <a16:creationId xmlns:a16="http://schemas.microsoft.com/office/drawing/2014/main" id="{6DD81C39-30B6-4B9E-9FE2-8BF8832A3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488" y="5613400"/>
            <a:ext cx="4071223" cy="797313"/>
          </a:xfrm>
          <a:prstGeom prst="wedgeRoundRectCallout">
            <a:avLst>
              <a:gd name="adj1" fmla="val -54560"/>
              <a:gd name="adj2" fmla="val -443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Or by not worrying </a:t>
            </a:r>
            <a:br>
              <a:rPr lang="en-US" altLang="en-US" sz="2400" dirty="0"/>
            </a:br>
            <a:r>
              <a:rPr lang="en-US" altLang="en-US" sz="2400" dirty="0"/>
              <a:t>about inputs smaller than</a:t>
            </a:r>
            <a:r>
              <a:rPr lang="en-US" altLang="en-US" sz="2400" i="1" dirty="0">
                <a:solidFill>
                  <a:schemeClr val="accent2"/>
                </a:solidFill>
              </a:rPr>
              <a:t> n</a:t>
            </a:r>
            <a:r>
              <a:rPr lang="en-US" altLang="en-US" sz="2400" i="1" baseline="-25000" dirty="0">
                <a:solidFill>
                  <a:schemeClr val="accent2"/>
                </a:solidFill>
              </a:rPr>
              <a:t>0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4DF8FAC-45FC-4360-9172-D86DFFF63F71}"/>
              </a:ext>
            </a:extLst>
          </p:cNvPr>
          <p:cNvCxnSpPr>
            <a:cxnSpLocks/>
          </p:cNvCxnSpPr>
          <p:nvPr/>
        </p:nvCxnSpPr>
        <p:spPr bwMode="auto">
          <a:xfrm flipV="1">
            <a:off x="6172200" y="6019800"/>
            <a:ext cx="0" cy="897731"/>
          </a:xfrm>
          <a:prstGeom prst="line">
            <a:avLst/>
          </a:prstGeom>
          <a:noFill/>
          <a:ln w="2540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AutoShape 60">
            <a:extLst>
              <a:ext uri="{FF2B5EF4-FFF2-40B4-BE49-F238E27FC236}">
                <a16:creationId xmlns:a16="http://schemas.microsoft.com/office/drawing/2014/main" id="{C7EF783A-1675-4EC9-9BA0-8C78C0690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1" y="6451601"/>
            <a:ext cx="3276600" cy="510076"/>
          </a:xfrm>
          <a:prstGeom prst="wedgeRoundRectCallout">
            <a:avLst>
              <a:gd name="adj1" fmla="val -54560"/>
              <a:gd name="adj2" fmla="val -4436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Or by having </a:t>
            </a:r>
            <a:r>
              <a:rPr lang="en-US" altLang="en-US" sz="2400" i="1" dirty="0">
                <a:solidFill>
                  <a:srgbClr val="FFC000"/>
                </a:solidFill>
              </a:rPr>
              <a:t>c</a:t>
            </a:r>
            <a:r>
              <a:rPr lang="en-US" altLang="en-US" sz="2400" dirty="0"/>
              <a:t> bigger.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39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7" grpId="0" animBg="1"/>
      <p:bldP spid="68" grpId="0" animBg="1"/>
      <p:bldP spid="69" grpId="0"/>
      <p:bldP spid="70" grpId="0"/>
      <p:bldP spid="71" grpId="0" animBg="1"/>
      <p:bldP spid="73" grpId="0" animBg="1"/>
      <p:bldP spid="5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 dirty="0"/>
          </a:p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constant</a:t>
            </a:r>
            <a:r>
              <a:rPr lang="en-CA" altLang="en-US" sz="2800" dirty="0"/>
              <a:t> time.</a:t>
            </a: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81" name="Rectangle 19">
            <a:extLst>
              <a:ext uri="{FF2B5EF4-FFF2-40B4-BE49-F238E27FC236}">
                <a16:creationId xmlns:a16="http://schemas.microsoft.com/office/drawing/2014/main" id="{11BB4FA5-68C2-4313-929A-18A913BCD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002405"/>
            <a:ext cx="6028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c)</a:t>
            </a:r>
          </a:p>
        </p:txBody>
      </p:sp>
      <p:sp>
        <p:nvSpPr>
          <p:cNvPr id="83" name="Rectangle 10">
            <a:extLst>
              <a:ext uri="{FF2B5EF4-FFF2-40B4-BE49-F238E27FC236}">
                <a16:creationId xmlns:a16="http://schemas.microsoft.com/office/drawing/2014/main" id="{97AA3359-4AB1-44F9-BFC8-5FE340700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1542752"/>
            <a:ext cx="79248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polynomial</a:t>
            </a:r>
            <a:r>
              <a:rPr lang="en-CA" altLang="en-US" sz="2800" dirty="0"/>
              <a:t>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 dirty="0"/>
              <a:t>  </a:t>
            </a:r>
          </a:p>
        </p:txBody>
      </p:sp>
      <p:sp>
        <p:nvSpPr>
          <p:cNvPr id="84" name="Rectangle 19">
            <a:extLst>
              <a:ext uri="{FF2B5EF4-FFF2-40B4-BE49-F238E27FC236}">
                <a16:creationId xmlns:a16="http://schemas.microsoft.com/office/drawing/2014/main" id="{AEAE9068-9FB0-45D4-A38C-85AEA906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2054880"/>
            <a:ext cx="647427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184" name="Group 21">
            <a:extLst>
              <a:ext uri="{FF2B5EF4-FFF2-40B4-BE49-F238E27FC236}">
                <a16:creationId xmlns:a16="http://schemas.microsoft.com/office/drawing/2014/main" id="{AA64EBDC-2A83-4AA8-9FF5-3AAE7E04F44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24832" y="3200400"/>
            <a:ext cx="1119168" cy="1523999"/>
            <a:chOff x="4560" y="1645"/>
            <a:chExt cx="849" cy="1475"/>
          </a:xfrm>
        </p:grpSpPr>
        <p:grpSp>
          <p:nvGrpSpPr>
            <p:cNvPr id="185" name="Group 22">
              <a:extLst>
                <a:ext uri="{FF2B5EF4-FFF2-40B4-BE49-F238E27FC236}">
                  <a16:creationId xmlns:a16="http://schemas.microsoft.com/office/drawing/2014/main" id="{41AB4B80-B4B8-4E26-A693-BCBD8C48B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4C522755-8874-4ADF-86C5-F855CD3F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AF27FBC7-F16C-4F98-BD98-B350CD9E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7F2BD49F-87A2-497F-B6A1-33E2799E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4CBA1858-CB75-422E-8D13-F97AF3190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82F9FD06-AD2D-44BE-BABE-25CCEFE6A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1B10026C-6712-4F33-91A8-789042618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8FB72A90-0A8F-4549-A6CE-BE385D7C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6" name="Group 30">
              <a:extLst>
                <a:ext uri="{FF2B5EF4-FFF2-40B4-BE49-F238E27FC236}">
                  <a16:creationId xmlns:a16="http://schemas.microsoft.com/office/drawing/2014/main" id="{ED93F75B-1017-44E3-BC2F-B46D97510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92" name="Freeform 31">
                <a:extLst>
                  <a:ext uri="{FF2B5EF4-FFF2-40B4-BE49-F238E27FC236}">
                    <a16:creationId xmlns:a16="http://schemas.microsoft.com/office/drawing/2014/main" id="{FB229BA1-7227-4BC8-82ED-DE849330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32">
                <a:extLst>
                  <a:ext uri="{FF2B5EF4-FFF2-40B4-BE49-F238E27FC236}">
                    <a16:creationId xmlns:a16="http://schemas.microsoft.com/office/drawing/2014/main" id="{CB9052B2-0B26-4B78-9F06-849DFB7C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7" name="Group 33">
              <a:extLst>
                <a:ext uri="{FF2B5EF4-FFF2-40B4-BE49-F238E27FC236}">
                  <a16:creationId xmlns:a16="http://schemas.microsoft.com/office/drawing/2014/main" id="{17A93D49-F4DE-445B-8C57-C877EA342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88" name="Oval 34">
                <a:extLst>
                  <a:ext uri="{FF2B5EF4-FFF2-40B4-BE49-F238E27FC236}">
                    <a16:creationId xmlns:a16="http://schemas.microsoft.com/office/drawing/2014/main" id="{44E1EC8E-99D2-406C-9A2C-2D0966B5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9" name="Oval 35">
                <a:extLst>
                  <a:ext uri="{FF2B5EF4-FFF2-40B4-BE49-F238E27FC236}">
                    <a16:creationId xmlns:a16="http://schemas.microsoft.com/office/drawing/2014/main" id="{797D38DB-D1A7-4536-AD5B-50E4A73F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0" name="Oval 36">
                <a:extLst>
                  <a:ext uri="{FF2B5EF4-FFF2-40B4-BE49-F238E27FC236}">
                    <a16:creationId xmlns:a16="http://schemas.microsoft.com/office/drawing/2014/main" id="{760B598D-7B39-4EA9-B38B-793C3C26E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1" name="Oval 37">
                <a:extLst>
                  <a:ext uri="{FF2B5EF4-FFF2-40B4-BE49-F238E27FC236}">
                    <a16:creationId xmlns:a16="http://schemas.microsoft.com/office/drawing/2014/main" id="{D1D3BDD3-0A79-4DCC-BDD7-E32FBF5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0" name="Rectangle 10">
            <a:extLst>
              <a:ext uri="{FF2B5EF4-FFF2-40B4-BE49-F238E27FC236}">
                <a16:creationId xmlns:a16="http://schemas.microsoft.com/office/drawing/2014/main" id="{3348F775-2E21-4110-A85C-33829BB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8132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chemeClr val="tx2"/>
                </a:solidFill>
              </a:rPr>
              <a:t>exponential</a:t>
            </a:r>
            <a:r>
              <a:rPr lang="en-CA" altLang="en-US" sz="2800" dirty="0"/>
              <a:t> time.</a:t>
            </a:r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68FE0777-1672-423E-8943-A00C8473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007380"/>
            <a:ext cx="6408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 )</a:t>
            </a:r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92F8C17D-2AAB-44C2-8318-3B90A2C57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6405" y="3007380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55" name="Rectangle 10">
            <a:extLst>
              <a:ext uri="{FF2B5EF4-FFF2-40B4-BE49-F238E27FC236}">
                <a16:creationId xmlns:a16="http://schemas.microsoft.com/office/drawing/2014/main" id="{A3C59408-5043-4EFA-8942-A20E29617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480931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polynomial time.</a:t>
            </a:r>
          </a:p>
        </p:txBody>
      </p:sp>
      <p:sp>
        <p:nvSpPr>
          <p:cNvPr id="57" name="Rectangle 21">
            <a:extLst>
              <a:ext uri="{FF2B5EF4-FFF2-40B4-BE49-F238E27FC236}">
                <a16:creationId xmlns:a16="http://schemas.microsoft.com/office/drawing/2014/main" id="{2922AED2-8012-439E-A27E-7982C314E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35" y="3892747"/>
            <a:ext cx="65239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c,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I,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B702314-D95A-499E-B1B6-4FEB33BFBF4A}"/>
              </a:ext>
            </a:extLst>
          </p:cNvPr>
          <p:cNvSpPr/>
          <p:nvPr/>
        </p:nvSpPr>
        <p:spPr>
          <a:xfrm>
            <a:off x="723058" y="2053482"/>
            <a:ext cx="6973142" cy="51007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pic>
        <p:nvPicPr>
          <p:cNvPr id="61" name="Picture 60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524CD93-76C9-4EA0-9BC6-E55886A551E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5793395"/>
            <a:ext cx="965133" cy="988405"/>
          </a:xfrm>
          <a:prstGeom prst="rect">
            <a:avLst/>
          </a:prstGeom>
        </p:spPr>
      </p:pic>
      <p:sp>
        <p:nvSpPr>
          <p:cNvPr id="63" name="AutoShape 8">
            <a:extLst>
              <a:ext uri="{FF2B5EF4-FFF2-40B4-BE49-F238E27FC236}">
                <a16:creationId xmlns:a16="http://schemas.microsoft.com/office/drawing/2014/main" id="{63E624DB-697C-4E91-8D56-743CD9665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352" y="5049149"/>
            <a:ext cx="2819467" cy="532197"/>
          </a:xfrm>
          <a:prstGeom prst="wedgeRectCallout">
            <a:avLst>
              <a:gd name="adj1" fmla="val -43089"/>
              <a:gd name="adj2" fmla="val 7649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Just negate the other.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191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60" grpId="0" animBg="1"/>
      <p:bldP spid="63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50" name="Rectangle 10">
            <a:extLst>
              <a:ext uri="{FF2B5EF4-FFF2-40B4-BE49-F238E27FC236}">
                <a16:creationId xmlns:a16="http://schemas.microsoft.com/office/drawing/2014/main" id="{3348F775-2E21-4110-A85C-33829BB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8132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rgbClr val="66FF66"/>
                </a:solidFill>
              </a:rPr>
              <a:t>exponential</a:t>
            </a:r>
            <a:r>
              <a:rPr lang="en-CA" altLang="en-US" sz="2800" dirty="0"/>
              <a:t> time.</a:t>
            </a:r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68FE0777-1672-423E-8943-A00C8473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007380"/>
            <a:ext cx="6408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 )</a:t>
            </a:r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92F8C17D-2AAB-44C2-8318-3B90A2C57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6405" y="3007380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57" name="Rectangle 21">
            <a:extLst>
              <a:ext uri="{FF2B5EF4-FFF2-40B4-BE49-F238E27FC236}">
                <a16:creationId xmlns:a16="http://schemas.microsoft.com/office/drawing/2014/main" id="{2922AED2-8012-439E-A27E-7982C314E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35" y="3892747"/>
            <a:ext cx="64534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c,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I,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pic>
        <p:nvPicPr>
          <p:cNvPr id="54" name="Picture 5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C8C3292-6941-4AD3-BD00-35F3CCF837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071" y="5779908"/>
            <a:ext cx="965133" cy="98840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F8F6FAFD-6343-4978-B726-7D1F800150F5}"/>
              </a:ext>
            </a:extLst>
          </p:cNvPr>
          <p:cNvGrpSpPr/>
          <p:nvPr/>
        </p:nvGrpSpPr>
        <p:grpSpPr>
          <a:xfrm>
            <a:off x="3352800" y="546100"/>
            <a:ext cx="4114800" cy="1987610"/>
            <a:chOff x="1685410" y="546100"/>
            <a:chExt cx="4114800" cy="1987610"/>
          </a:xfrm>
        </p:grpSpPr>
        <p:sp>
          <p:nvSpPr>
            <p:cNvPr id="73" name="Oval 5">
              <a:extLst>
                <a:ext uri="{FF2B5EF4-FFF2-40B4-BE49-F238E27FC236}">
                  <a16:creationId xmlns:a16="http://schemas.microsoft.com/office/drawing/2014/main" id="{D3646A03-F892-413D-8F28-C55284AE1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066" y="613750"/>
              <a:ext cx="1491144" cy="1879083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Text Box 6">
              <a:extLst>
                <a:ext uri="{FF2B5EF4-FFF2-40B4-BE49-F238E27FC236}">
                  <a16:creationId xmlns:a16="http://schemas.microsoft.com/office/drawing/2014/main" id="{B1F424EE-0A1D-407E-8421-E0DBCD7CC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2120" y="546100"/>
              <a:ext cx="155908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>
                  <a:solidFill>
                    <a:srgbClr val="FF5050"/>
                  </a:solidFill>
                </a:rPr>
                <a:t>Computable</a:t>
              </a:r>
            </a:p>
          </p:txBody>
        </p:sp>
        <p:sp>
          <p:nvSpPr>
            <p:cNvPr id="71" name="Oval 8">
              <a:extLst>
                <a:ext uri="{FF2B5EF4-FFF2-40B4-BE49-F238E27FC236}">
                  <a16:creationId xmlns:a16="http://schemas.microsoft.com/office/drawing/2014/main" id="{410D1CC7-EA5E-4D39-AAEA-1EE9C77A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231" y="972631"/>
              <a:ext cx="1414156" cy="1508105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Text Box 9">
              <a:extLst>
                <a:ext uri="{FF2B5EF4-FFF2-40B4-BE49-F238E27FC236}">
                  <a16:creationId xmlns:a16="http://schemas.microsoft.com/office/drawing/2014/main" id="{E8E6C69D-FC64-464B-867C-9D92BCD97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7400" y="944146"/>
              <a:ext cx="8842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>
                  <a:solidFill>
                    <a:srgbClr val="66FF33"/>
                  </a:solidFill>
                </a:rPr>
                <a:t>Exp</a:t>
              </a:r>
            </a:p>
          </p:txBody>
        </p:sp>
        <p:sp>
          <p:nvSpPr>
            <p:cNvPr id="65" name="Oval 3">
              <a:extLst>
                <a:ext uri="{FF2B5EF4-FFF2-40B4-BE49-F238E27FC236}">
                  <a16:creationId xmlns:a16="http://schemas.microsoft.com/office/drawing/2014/main" id="{0D8B5EB3-2C7F-4CA2-9870-D1F5D96ED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449" y="1654101"/>
              <a:ext cx="711687" cy="838732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66" name="Text Box 10">
              <a:extLst>
                <a:ext uri="{FF2B5EF4-FFF2-40B4-BE49-F238E27FC236}">
                  <a16:creationId xmlns:a16="http://schemas.microsoft.com/office/drawing/2014/main" id="{D7581DDD-EFFF-4AF9-B00E-DA434DFB6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1505" y="1617880"/>
              <a:ext cx="93070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 dirty="0">
                  <a:solidFill>
                    <a:srgbClr val="CC99FF"/>
                  </a:solidFill>
                </a:rPr>
                <a:t>Poly</a:t>
              </a:r>
            </a:p>
          </p:txBody>
        </p:sp>
        <p:pic>
          <p:nvPicPr>
            <p:cNvPr id="92" name="Picture 34" descr="Photo-042">
              <a:extLst>
                <a:ext uri="{FF2B5EF4-FFF2-40B4-BE49-F238E27FC236}">
                  <a16:creationId xmlns:a16="http://schemas.microsoft.com/office/drawing/2014/main" id="{B3305010-8457-4EE3-AA53-EC26D901D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2169" y="613750"/>
              <a:ext cx="1247907" cy="17201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Rectangle 35">
              <a:extLst>
                <a:ext uri="{FF2B5EF4-FFF2-40B4-BE49-F238E27FC236}">
                  <a16:creationId xmlns:a16="http://schemas.microsoft.com/office/drawing/2014/main" id="{75DE24C6-9D33-4C63-AD11-785226E1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410" y="2133600"/>
              <a:ext cx="288659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000" i="0" dirty="0">
                  <a:solidFill>
                    <a:srgbClr val="FFFFFF"/>
                  </a:solidFill>
                </a:rPr>
                <a:t>Jack Edmonds 1965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95EAF3C-915F-431E-8DB6-D80019BAC68D}"/>
              </a:ext>
            </a:extLst>
          </p:cNvPr>
          <p:cNvSpPr/>
          <p:nvPr/>
        </p:nvSpPr>
        <p:spPr>
          <a:xfrm>
            <a:off x="6568173" y="1256504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altLang="en-US" sz="1800" i="1" dirty="0">
                <a:solidFill>
                  <a:srgbClr val="FFC000"/>
                </a:solidFill>
              </a:rPr>
              <a:t>P</a:t>
            </a:r>
            <a:endParaRPr lang="en-US" sz="1800" dirty="0"/>
          </a:p>
        </p:txBody>
      </p:sp>
      <p:sp>
        <p:nvSpPr>
          <p:cNvPr id="94" name="AutoShape 8">
            <a:extLst>
              <a:ext uri="{FF2B5EF4-FFF2-40B4-BE49-F238E27FC236}">
                <a16:creationId xmlns:a16="http://schemas.microsoft.com/office/drawing/2014/main" id="{1FF6A297-1A12-4548-A84B-6B9534C9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742857"/>
            <a:ext cx="3891736" cy="1158148"/>
          </a:xfrm>
          <a:prstGeom prst="wedgeRectCallout">
            <a:avLst>
              <a:gd name="adj1" fmla="val 52935"/>
              <a:gd name="adj2" fmla="val -20058"/>
            </a:avLst>
          </a:prstGeom>
          <a:noFill/>
          <a:ln w="12700">
            <a:solidFill>
              <a:schemeClr val="accent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There are problems </a:t>
            </a:r>
            <a:r>
              <a:rPr lang="en-US" altLang="en-US" sz="2400" i="1" dirty="0">
                <a:solidFill>
                  <a:srgbClr val="FFC000"/>
                </a:solidFill>
                <a:sym typeface="Symbol" pitchFamily="18" charset="2"/>
              </a:rPr>
              <a:t>P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that can be solved in 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exp time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itchFamily="18" charset="0"/>
                <a:sym typeface="Symbol" pitchFamily="18" charset="2"/>
              </a:rPr>
              <a:t>but not in </a:t>
            </a:r>
            <a:r>
              <a:rPr lang="en-US" altLang="en-US" sz="2400" dirty="0">
                <a:solidFill>
                  <a:srgbClr val="CC99FF"/>
                </a:solidFill>
              </a:rPr>
              <a:t>poly</a:t>
            </a:r>
            <a:r>
              <a:rPr lang="en-US" altLang="en-US" sz="2400" dirty="0">
                <a:cs typeface="Times New Roman" pitchFamily="18" charset="0"/>
                <a:sym typeface="Symbol" pitchFamily="18" charset="2"/>
              </a:rPr>
              <a:t> time.</a:t>
            </a:r>
            <a:endParaRPr lang="en-US" altLang="en-US" sz="2400" dirty="0">
              <a:cs typeface="Times New Roman" pitchFamily="18" charset="0"/>
            </a:endParaRPr>
          </a:p>
        </p:txBody>
      </p:sp>
      <p:sp>
        <p:nvSpPr>
          <p:cNvPr id="95" name="Rectangle 10">
            <a:extLst>
              <a:ext uri="{FF2B5EF4-FFF2-40B4-BE49-F238E27FC236}">
                <a16:creationId xmlns:a16="http://schemas.microsoft.com/office/drawing/2014/main" id="{781C4A1F-A841-4894-811B-6D71B55E8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480931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dirty="0">
                <a:solidFill>
                  <a:srgbClr val="CC99FF"/>
                </a:solidFill>
              </a:rPr>
              <a:t>polynomial</a:t>
            </a:r>
            <a:r>
              <a:rPr lang="en-CA" altLang="en-US" sz="2800" dirty="0"/>
              <a:t> time.</a:t>
            </a:r>
          </a:p>
        </p:txBody>
      </p:sp>
      <p:sp>
        <p:nvSpPr>
          <p:cNvPr id="97" name="Rectangle 25">
            <a:extLst>
              <a:ext uri="{FF2B5EF4-FFF2-40B4-BE49-F238E27FC236}">
                <a16:creationId xmlns:a16="http://schemas.microsoft.com/office/drawing/2014/main" id="{C3C36973-06A3-46AF-B152-CF64792F8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7539" y="4430692"/>
            <a:ext cx="483286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US" altLang="en-US" sz="2800" dirty="0">
                <a:solidFill>
                  <a:srgbClr val="66FF66"/>
                </a:solidFill>
                <a:sym typeface="Symbol" pitchFamily="18" charset="2"/>
              </a:rPr>
              <a:t>exp</a:t>
            </a:r>
            <a:r>
              <a:rPr lang="en-CA" altLang="en-US" sz="2800" dirty="0"/>
              <a:t> time and</a:t>
            </a:r>
            <a:br>
              <a:rPr lang="en-CA" altLang="en-US" sz="2800" dirty="0"/>
            </a:b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dirty="0">
                <a:solidFill>
                  <a:srgbClr val="CC99FF"/>
                </a:solidFill>
              </a:rPr>
              <a:t>poly </a:t>
            </a:r>
            <a:r>
              <a:rPr lang="en-CA" altLang="en-US" sz="2800" dirty="0"/>
              <a:t>time</a:t>
            </a:r>
            <a:endParaRPr lang="en-US" altLang="en-US" sz="2800" i="1" dirty="0">
              <a:solidFill>
                <a:srgbClr val="FFC000"/>
              </a:solidFill>
            </a:endParaRPr>
          </a:p>
        </p:txBody>
      </p:sp>
      <p:sp>
        <p:nvSpPr>
          <p:cNvPr id="102" name="Rectangle 19">
            <a:extLst>
              <a:ext uri="{FF2B5EF4-FFF2-40B4-BE49-F238E27FC236}">
                <a16:creationId xmlns:a16="http://schemas.microsoft.com/office/drawing/2014/main" id="{7EBF4CE0-A532-46E4-A304-13445C46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209296"/>
            <a:ext cx="67355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</a:t>
            </a: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 &amp;</a:t>
            </a:r>
          </a:p>
        </p:txBody>
      </p:sp>
      <p:sp>
        <p:nvSpPr>
          <p:cNvPr id="103" name="Rectangle 21">
            <a:extLst>
              <a:ext uri="{FF2B5EF4-FFF2-40B4-BE49-F238E27FC236}">
                <a16:creationId xmlns:a16="http://schemas.microsoft.com/office/drawing/2014/main" id="{DCF1048C-D92B-4892-A151-B4ECB6824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8435" y="5576483"/>
            <a:ext cx="65239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c,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I,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A64DE02-1346-4953-9782-170D594BABF7}"/>
              </a:ext>
            </a:extLst>
          </p:cNvPr>
          <p:cNvGrpSpPr/>
          <p:nvPr/>
        </p:nvGrpSpPr>
        <p:grpSpPr>
          <a:xfrm>
            <a:off x="381000" y="4979583"/>
            <a:ext cx="7937500" cy="1157586"/>
            <a:chOff x="381000" y="5753100"/>
            <a:chExt cx="7937500" cy="1157586"/>
          </a:xfrm>
        </p:grpSpPr>
        <p:sp>
          <p:nvSpPr>
            <p:cNvPr id="101" name="Rectangle 27">
              <a:extLst>
                <a:ext uri="{FF2B5EF4-FFF2-40B4-BE49-F238E27FC236}">
                  <a16:creationId xmlns:a16="http://schemas.microsoft.com/office/drawing/2014/main" id="{90988057-D905-4364-B6F2-2557A2BBC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" y="6078942"/>
              <a:ext cx="82391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dirty="0">
                  <a:solidFill>
                    <a:srgbClr val="FFC000"/>
                  </a:solidFill>
                  <a:sym typeface="Symbol" pitchFamily="18" charset="2"/>
                </a:rPr>
                <a:t> </a:t>
              </a:r>
              <a:r>
                <a:rPr lang="en-US" altLang="en-US" sz="2800" i="1" dirty="0">
                  <a:solidFill>
                    <a:srgbClr val="FFC000"/>
                  </a:solidFill>
                </a:rPr>
                <a:t>P, </a:t>
              </a:r>
              <a:endParaRPr lang="en-CA" altLang="en-US" sz="2800" i="1" dirty="0">
                <a:solidFill>
                  <a:srgbClr val="FFC000"/>
                </a:solidFill>
              </a:endParaRPr>
            </a:p>
          </p:txBody>
        </p:sp>
        <p:sp>
          <p:nvSpPr>
            <p:cNvPr id="104" name="Rectangle 27">
              <a:extLst>
                <a:ext uri="{FF2B5EF4-FFF2-40B4-BE49-F238E27FC236}">
                  <a16:creationId xmlns:a16="http://schemas.microsoft.com/office/drawing/2014/main" id="{6FBE8CCD-4B52-460B-9676-B04692239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912" y="5802690"/>
              <a:ext cx="466794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6600" dirty="0">
                  <a:solidFill>
                    <a:srgbClr val="FFC000"/>
                  </a:solidFill>
                  <a:sym typeface="Symbol" pitchFamily="18" charset="2"/>
                </a:rPr>
                <a:t>[</a:t>
              </a:r>
              <a:endParaRPr lang="en-CA" altLang="en-US" sz="6600" dirty="0">
                <a:solidFill>
                  <a:srgbClr val="FFC000"/>
                </a:solidFill>
              </a:endParaRPr>
            </a:p>
          </p:txBody>
        </p:sp>
        <p:sp>
          <p:nvSpPr>
            <p:cNvPr id="105" name="Rectangle 27">
              <a:extLst>
                <a:ext uri="{FF2B5EF4-FFF2-40B4-BE49-F238E27FC236}">
                  <a16:creationId xmlns:a16="http://schemas.microsoft.com/office/drawing/2014/main" id="{9CA8DD9B-7910-4A19-AFBA-1F97E4742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1706" y="5753100"/>
              <a:ext cx="466794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6600" dirty="0">
                  <a:solidFill>
                    <a:srgbClr val="FFC000"/>
                  </a:solidFill>
                  <a:sym typeface="Symbol" pitchFamily="18" charset="2"/>
                </a:rPr>
                <a:t>]</a:t>
              </a:r>
              <a:endParaRPr lang="en-CA" altLang="en-US" sz="6600" dirty="0">
                <a:solidFill>
                  <a:srgbClr val="FFC000"/>
                </a:solidFill>
              </a:endParaRPr>
            </a:p>
          </p:txBody>
        </p:sp>
      </p:grpSp>
      <p:sp>
        <p:nvSpPr>
          <p:cNvPr id="106" name="AutoShape 8">
            <a:extLst>
              <a:ext uri="{FF2B5EF4-FFF2-40B4-BE49-F238E27FC236}">
                <a16:creationId xmlns:a16="http://schemas.microsoft.com/office/drawing/2014/main" id="{9D4B2B45-0039-4731-B9C8-18845CCF7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4800600"/>
            <a:ext cx="1456932" cy="420778"/>
          </a:xfrm>
          <a:prstGeom prst="wedgeRectCallout">
            <a:avLst>
              <a:gd name="adj1" fmla="val -43089"/>
              <a:gd name="adj2" fmla="val 76492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2400" dirty="0"/>
              <a:t>Which </a:t>
            </a:r>
            <a:r>
              <a:rPr lang="en-US" altLang="en-US" sz="2400" i="1" dirty="0">
                <a:solidFill>
                  <a:srgbClr val="FFC000"/>
                </a:solidFill>
              </a:rPr>
              <a:t>P</a:t>
            </a:r>
            <a:r>
              <a:rPr lang="en-US" altLang="en-US" sz="2400" dirty="0"/>
              <a:t>?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903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4" grpId="0" animBg="1"/>
      <p:bldP spid="97" grpId="0"/>
      <p:bldP spid="102" grpId="0"/>
      <p:bldP spid="103" grpId="0"/>
      <p:bldP spid="106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999746BD-6312-42EC-94F6-CFED1D934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50" name="Rectangle 10">
            <a:extLst>
              <a:ext uri="{FF2B5EF4-FFF2-40B4-BE49-F238E27FC236}">
                <a16:creationId xmlns:a16="http://schemas.microsoft.com/office/drawing/2014/main" id="{3348F775-2E21-4110-A85C-33829BB8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518132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computable in </a:t>
            </a:r>
            <a:r>
              <a:rPr lang="en-CA" altLang="en-US" sz="2800" dirty="0">
                <a:solidFill>
                  <a:srgbClr val="66FF66"/>
                </a:solidFill>
              </a:rPr>
              <a:t>exponential</a:t>
            </a:r>
            <a:r>
              <a:rPr lang="en-CA" altLang="en-US" sz="2800" dirty="0"/>
              <a:t> time.</a:t>
            </a:r>
          </a:p>
        </p:txBody>
      </p:sp>
      <p:sp>
        <p:nvSpPr>
          <p:cNvPr id="56" name="Rectangle 19">
            <a:extLst>
              <a:ext uri="{FF2B5EF4-FFF2-40B4-BE49-F238E27FC236}">
                <a16:creationId xmlns:a16="http://schemas.microsoft.com/office/drawing/2014/main" id="{68FE0777-1672-423E-8943-A00C8473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3007380"/>
            <a:ext cx="6408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      )</a:t>
            </a:r>
          </a:p>
        </p:txBody>
      </p:sp>
      <p:sp>
        <p:nvSpPr>
          <p:cNvPr id="58" name="Rectangle 22">
            <a:extLst>
              <a:ext uri="{FF2B5EF4-FFF2-40B4-BE49-F238E27FC236}">
                <a16:creationId xmlns:a16="http://schemas.microsoft.com/office/drawing/2014/main" id="{92F8C17D-2AAB-44C2-8318-3B90A2C57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6405" y="3007380"/>
            <a:ext cx="6815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endParaRPr lang="en-US" altLang="en-US" sz="2800" i="1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57" name="Rectangle 21">
            <a:extLst>
              <a:ext uri="{FF2B5EF4-FFF2-40B4-BE49-F238E27FC236}">
                <a16:creationId xmlns:a16="http://schemas.microsoft.com/office/drawing/2014/main" id="{2922AED2-8012-439E-A27E-7982C314E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535" y="3892747"/>
            <a:ext cx="64534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c,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I,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pic>
        <p:nvPicPr>
          <p:cNvPr id="54" name="Picture 5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C8C3292-6941-4AD3-BD00-35F3CCF837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071" y="5779908"/>
            <a:ext cx="965133" cy="988405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F8F6FAFD-6343-4978-B726-7D1F800150F5}"/>
              </a:ext>
            </a:extLst>
          </p:cNvPr>
          <p:cNvGrpSpPr/>
          <p:nvPr/>
        </p:nvGrpSpPr>
        <p:grpSpPr>
          <a:xfrm>
            <a:off x="3352800" y="546100"/>
            <a:ext cx="4114800" cy="1987610"/>
            <a:chOff x="1685410" y="546100"/>
            <a:chExt cx="4114800" cy="1987610"/>
          </a:xfrm>
        </p:grpSpPr>
        <p:sp>
          <p:nvSpPr>
            <p:cNvPr id="73" name="Oval 5">
              <a:extLst>
                <a:ext uri="{FF2B5EF4-FFF2-40B4-BE49-F238E27FC236}">
                  <a16:creationId xmlns:a16="http://schemas.microsoft.com/office/drawing/2014/main" id="{D3646A03-F892-413D-8F28-C55284AE1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066" y="613750"/>
              <a:ext cx="1491144" cy="1879083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Text Box 6">
              <a:extLst>
                <a:ext uri="{FF2B5EF4-FFF2-40B4-BE49-F238E27FC236}">
                  <a16:creationId xmlns:a16="http://schemas.microsoft.com/office/drawing/2014/main" id="{B1F424EE-0A1D-407E-8421-E0DBCD7CC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2120" y="546100"/>
              <a:ext cx="155908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>
                  <a:solidFill>
                    <a:srgbClr val="FF5050"/>
                  </a:solidFill>
                </a:rPr>
                <a:t>Computable</a:t>
              </a:r>
            </a:p>
          </p:txBody>
        </p:sp>
        <p:sp>
          <p:nvSpPr>
            <p:cNvPr id="71" name="Oval 8">
              <a:extLst>
                <a:ext uri="{FF2B5EF4-FFF2-40B4-BE49-F238E27FC236}">
                  <a16:creationId xmlns:a16="http://schemas.microsoft.com/office/drawing/2014/main" id="{410D1CC7-EA5E-4D39-AAEA-1EE9C77A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231" y="972631"/>
              <a:ext cx="1414156" cy="1508105"/>
            </a:xfrm>
            <a:prstGeom prst="ellipse">
              <a:avLst/>
            </a:prstGeom>
            <a:noFill/>
            <a:ln w="38100" cap="sq">
              <a:solidFill>
                <a:srgbClr val="00FF00"/>
              </a:solidFill>
              <a:round/>
              <a:headEnd/>
              <a:tailEnd/>
            </a:ln>
            <a:effectLst/>
          </p:spPr>
          <p:txBody>
            <a:bodyPr wrap="none" lIns="274320" rIns="274320" anchor="ctr">
              <a:spAutoFit/>
            </a:bodyPr>
            <a:lstStyle/>
            <a:p>
              <a:pPr eaLnBrk="0" hangingPunct="0">
                <a:spcBef>
                  <a:spcPct val="0"/>
                </a:spcBef>
                <a:defRPr/>
              </a:pPr>
              <a:endParaRPr lang="en-CA" sz="2800" i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Text Box 9">
              <a:extLst>
                <a:ext uri="{FF2B5EF4-FFF2-40B4-BE49-F238E27FC236}">
                  <a16:creationId xmlns:a16="http://schemas.microsoft.com/office/drawing/2014/main" id="{E8E6C69D-FC64-464B-867C-9D92BCD97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7400" y="944146"/>
              <a:ext cx="88421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>
                  <a:solidFill>
                    <a:srgbClr val="66FF33"/>
                  </a:solidFill>
                </a:rPr>
                <a:t>Exp</a:t>
              </a:r>
            </a:p>
          </p:txBody>
        </p:sp>
        <p:sp>
          <p:nvSpPr>
            <p:cNvPr id="65" name="Oval 3">
              <a:extLst>
                <a:ext uri="{FF2B5EF4-FFF2-40B4-BE49-F238E27FC236}">
                  <a16:creationId xmlns:a16="http://schemas.microsoft.com/office/drawing/2014/main" id="{0D8B5EB3-2C7F-4CA2-9870-D1F5D96ED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449" y="1654101"/>
              <a:ext cx="711687" cy="838732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en-US" altLang="en-US" sz="2800" i="0">
                <a:solidFill>
                  <a:srgbClr val="FFFFFF"/>
                </a:solidFill>
              </a:endParaRPr>
            </a:p>
          </p:txBody>
        </p:sp>
        <p:sp>
          <p:nvSpPr>
            <p:cNvPr id="66" name="Text Box 10">
              <a:extLst>
                <a:ext uri="{FF2B5EF4-FFF2-40B4-BE49-F238E27FC236}">
                  <a16:creationId xmlns:a16="http://schemas.microsoft.com/office/drawing/2014/main" id="{D7581DDD-EFFF-4AF9-B00E-DA434DFB6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1505" y="1617880"/>
              <a:ext cx="93070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1600" i="0" dirty="0">
                  <a:solidFill>
                    <a:srgbClr val="CC99FF"/>
                  </a:solidFill>
                </a:rPr>
                <a:t>Poly</a:t>
              </a:r>
            </a:p>
          </p:txBody>
        </p:sp>
        <p:pic>
          <p:nvPicPr>
            <p:cNvPr id="92" name="Picture 34" descr="Photo-042">
              <a:extLst>
                <a:ext uri="{FF2B5EF4-FFF2-40B4-BE49-F238E27FC236}">
                  <a16:creationId xmlns:a16="http://schemas.microsoft.com/office/drawing/2014/main" id="{B3305010-8457-4EE3-AA53-EC26D901D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2169" y="613750"/>
              <a:ext cx="1247907" cy="17201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Rectangle 35">
              <a:extLst>
                <a:ext uri="{FF2B5EF4-FFF2-40B4-BE49-F238E27FC236}">
                  <a16:creationId xmlns:a16="http://schemas.microsoft.com/office/drawing/2014/main" id="{75DE24C6-9D33-4C63-AD11-785226E1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410" y="2133600"/>
              <a:ext cx="288659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en-US" altLang="en-US" sz="2000" i="0" dirty="0">
                  <a:solidFill>
                    <a:srgbClr val="FFFFFF"/>
                  </a:solidFill>
                </a:rPr>
                <a:t>Jack Edmonds 1965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95EAF3C-915F-431E-8DB6-D80019BAC68D}"/>
              </a:ext>
            </a:extLst>
          </p:cNvPr>
          <p:cNvSpPr/>
          <p:nvPr/>
        </p:nvSpPr>
        <p:spPr>
          <a:xfrm>
            <a:off x="6568173" y="1256504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altLang="en-US" sz="1800" i="1" dirty="0">
                <a:solidFill>
                  <a:srgbClr val="FFC000"/>
                </a:solidFill>
              </a:rPr>
              <a:t>P</a:t>
            </a:r>
            <a:endParaRPr lang="en-US" sz="1800" dirty="0"/>
          </a:p>
        </p:txBody>
      </p:sp>
      <p:sp>
        <p:nvSpPr>
          <p:cNvPr id="94" name="AutoShape 8">
            <a:extLst>
              <a:ext uri="{FF2B5EF4-FFF2-40B4-BE49-F238E27FC236}">
                <a16:creationId xmlns:a16="http://schemas.microsoft.com/office/drawing/2014/main" id="{1FF6A297-1A12-4548-A84B-6B9534C9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742857"/>
            <a:ext cx="3891736" cy="1158148"/>
          </a:xfrm>
          <a:prstGeom prst="wedgeRectCallout">
            <a:avLst>
              <a:gd name="adj1" fmla="val 52935"/>
              <a:gd name="adj2" fmla="val -20058"/>
            </a:avLst>
          </a:prstGeom>
          <a:noFill/>
          <a:ln w="12700">
            <a:solidFill>
              <a:schemeClr val="accent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There are problems </a:t>
            </a:r>
            <a:r>
              <a:rPr lang="en-US" altLang="en-US" sz="2400" i="1" dirty="0">
                <a:solidFill>
                  <a:srgbClr val="FFC000"/>
                </a:solidFill>
                <a:sym typeface="Symbol" pitchFamily="18" charset="2"/>
              </a:rPr>
              <a:t>P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that can be solved in 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exp time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itchFamily="18" charset="0"/>
                <a:sym typeface="Symbol" pitchFamily="18" charset="2"/>
              </a:rPr>
              <a:t>but not in </a:t>
            </a:r>
            <a:r>
              <a:rPr lang="en-US" altLang="en-US" sz="2400" dirty="0">
                <a:solidFill>
                  <a:srgbClr val="CC99FF"/>
                </a:solidFill>
              </a:rPr>
              <a:t>poly</a:t>
            </a:r>
            <a:r>
              <a:rPr lang="en-US" altLang="en-US" sz="2400" dirty="0">
                <a:cs typeface="Times New Roman" pitchFamily="18" charset="0"/>
                <a:sym typeface="Symbol" pitchFamily="18" charset="2"/>
              </a:rPr>
              <a:t> time.</a:t>
            </a:r>
            <a:endParaRPr lang="en-US" altLang="en-US" sz="2400" dirty="0">
              <a:cs typeface="Times New Roman" pitchFamily="18" charset="0"/>
            </a:endParaRPr>
          </a:p>
        </p:txBody>
      </p:sp>
      <p:sp>
        <p:nvSpPr>
          <p:cNvPr id="95" name="Rectangle 10">
            <a:extLst>
              <a:ext uri="{FF2B5EF4-FFF2-40B4-BE49-F238E27FC236}">
                <a16:creationId xmlns:a16="http://schemas.microsoft.com/office/drawing/2014/main" id="{781C4A1F-A841-4894-811B-6D71B55E83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3480931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Problem </a:t>
            </a:r>
            <a:r>
              <a:rPr lang="en-CA" altLang="en-US" sz="2800" i="1" dirty="0">
                <a:solidFill>
                  <a:srgbClr val="FFC000"/>
                </a:solidFill>
              </a:rPr>
              <a:t>P</a:t>
            </a:r>
            <a:r>
              <a:rPr lang="en-CA" altLang="en-US" sz="2800" dirty="0"/>
              <a:t> is not computable in </a:t>
            </a:r>
            <a:r>
              <a:rPr lang="en-US" altLang="en-US" sz="2800" dirty="0">
                <a:solidFill>
                  <a:srgbClr val="CC99FF"/>
                </a:solidFill>
              </a:rPr>
              <a:t>polynomial</a:t>
            </a:r>
            <a:r>
              <a:rPr lang="en-CA" altLang="en-US" sz="2800" dirty="0"/>
              <a:t> time.</a:t>
            </a:r>
          </a:p>
        </p:txBody>
      </p:sp>
      <p:sp>
        <p:nvSpPr>
          <p:cNvPr id="102" name="Rectangle 19">
            <a:extLst>
              <a:ext uri="{FF2B5EF4-FFF2-40B4-BE49-F238E27FC236}">
                <a16:creationId xmlns:a16="http://schemas.microsoft.com/office/drawing/2014/main" id="{7EBF4CE0-A532-46E4-A304-13445C46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5209296"/>
            <a:ext cx="67355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M,</a:t>
            </a: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 </a:t>
            </a:r>
            <a:r>
              <a:rPr lang="en-US" altLang="en-US" sz="2800" i="1" dirty="0" err="1">
                <a:solidFill>
                  <a:srgbClr val="FFC000"/>
                </a:solidFill>
              </a:rPr>
              <a:t>c,</a:t>
            </a:r>
            <a:r>
              <a:rPr lang="en-US" altLang="en-US" sz="2800" i="1" dirty="0" err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 dirty="0" err="1">
                <a:solidFill>
                  <a:srgbClr val="FFC000"/>
                </a:solidFill>
              </a:rPr>
              <a:t>I</a:t>
            </a:r>
            <a:r>
              <a:rPr lang="en-US" altLang="en-US" sz="2800" i="1" dirty="0">
                <a:solidFill>
                  <a:srgbClr val="FFC000"/>
                </a:solidFill>
              </a:rPr>
              <a:t>, M(I)=P(I) &amp; (Time(M,I)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≤ </a:t>
            </a:r>
            <a:r>
              <a:rPr lang="en-US" altLang="en-US" sz="2800" i="1" dirty="0">
                <a:solidFill>
                  <a:srgbClr val="FFC000"/>
                </a:solidFill>
              </a:rPr>
              <a:t>2</a:t>
            </a:r>
            <a:r>
              <a:rPr lang="en-US" altLang="en-US" sz="2800" i="1" baseline="30000" dirty="0">
                <a:solidFill>
                  <a:srgbClr val="FFC000"/>
                </a:solidFill>
              </a:rPr>
              <a:t>c|I|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 &amp;</a:t>
            </a:r>
          </a:p>
        </p:txBody>
      </p:sp>
      <p:sp>
        <p:nvSpPr>
          <p:cNvPr id="103" name="Rectangle 21">
            <a:extLst>
              <a:ext uri="{FF2B5EF4-FFF2-40B4-BE49-F238E27FC236}">
                <a16:creationId xmlns:a16="http://schemas.microsoft.com/office/drawing/2014/main" id="{DCF1048C-D92B-4892-A151-B4ECB6824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8435" y="5576483"/>
            <a:ext cx="64534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</a:t>
            </a:r>
            <a:r>
              <a:rPr lang="en-US" altLang="en-US" sz="2800" i="1">
                <a:solidFill>
                  <a:srgbClr val="FFC000"/>
                </a:solidFill>
              </a:rPr>
              <a:t>, </a:t>
            </a: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>
                <a:solidFill>
                  <a:srgbClr val="FFC000"/>
                </a:solidFill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</a:rPr>
              <a:t>, </a:t>
            </a:r>
            <a:r>
              <a:rPr lang="en-US" altLang="en-US" sz="2800" i="1" dirty="0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 dirty="0">
                <a:solidFill>
                  <a:srgbClr val="FFC000"/>
                </a:solidFill>
              </a:rPr>
              <a:t>I, M(I)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 dirty="0">
                <a:solidFill>
                  <a:srgbClr val="FFC000"/>
                </a:solidFill>
              </a:rPr>
              <a:t>P(I) or Time(M,I) 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&gt; |</a:t>
            </a:r>
            <a:r>
              <a:rPr lang="en-US" altLang="en-US" sz="2800" i="1" dirty="0" err="1">
                <a:solidFill>
                  <a:srgbClr val="FFC000"/>
                </a:solidFill>
                <a:cs typeface="Times New Roman" pitchFamily="18" charset="0"/>
              </a:rPr>
              <a:t>I|</a:t>
            </a:r>
            <a:r>
              <a:rPr lang="en-US" altLang="en-US" sz="2800" i="1" baseline="30000" dirty="0" err="1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A64DE02-1346-4953-9782-170D594BABF7}"/>
              </a:ext>
            </a:extLst>
          </p:cNvPr>
          <p:cNvGrpSpPr/>
          <p:nvPr/>
        </p:nvGrpSpPr>
        <p:grpSpPr>
          <a:xfrm>
            <a:off x="381000" y="4979583"/>
            <a:ext cx="7937500" cy="1157586"/>
            <a:chOff x="381000" y="5753100"/>
            <a:chExt cx="7937500" cy="1157586"/>
          </a:xfrm>
        </p:grpSpPr>
        <p:sp>
          <p:nvSpPr>
            <p:cNvPr id="101" name="Rectangle 27">
              <a:extLst>
                <a:ext uri="{FF2B5EF4-FFF2-40B4-BE49-F238E27FC236}">
                  <a16:creationId xmlns:a16="http://schemas.microsoft.com/office/drawing/2014/main" id="{90988057-D905-4364-B6F2-2557A2BBC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0" y="6078942"/>
              <a:ext cx="823913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 dirty="0">
                  <a:solidFill>
                    <a:srgbClr val="FFC000"/>
                  </a:solidFill>
                  <a:sym typeface="Symbol" pitchFamily="18" charset="2"/>
                </a:rPr>
                <a:t> </a:t>
              </a:r>
              <a:r>
                <a:rPr lang="en-US" altLang="en-US" sz="2800" i="1" dirty="0">
                  <a:solidFill>
                    <a:srgbClr val="FFC000"/>
                  </a:solidFill>
                </a:rPr>
                <a:t>P, </a:t>
              </a:r>
              <a:endParaRPr lang="en-CA" altLang="en-US" sz="2800" i="1" dirty="0">
                <a:solidFill>
                  <a:srgbClr val="FFC000"/>
                </a:solidFill>
              </a:endParaRPr>
            </a:p>
          </p:txBody>
        </p:sp>
        <p:sp>
          <p:nvSpPr>
            <p:cNvPr id="104" name="Rectangle 27">
              <a:extLst>
                <a:ext uri="{FF2B5EF4-FFF2-40B4-BE49-F238E27FC236}">
                  <a16:creationId xmlns:a16="http://schemas.microsoft.com/office/drawing/2014/main" id="{6FBE8CCD-4B52-460B-9676-B04692239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912" y="5802690"/>
              <a:ext cx="466794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6600" dirty="0">
                  <a:solidFill>
                    <a:srgbClr val="FFC000"/>
                  </a:solidFill>
                  <a:sym typeface="Symbol" pitchFamily="18" charset="2"/>
                </a:rPr>
                <a:t>[</a:t>
              </a:r>
              <a:endParaRPr lang="en-CA" altLang="en-US" sz="6600" dirty="0">
                <a:solidFill>
                  <a:srgbClr val="FFC000"/>
                </a:solidFill>
              </a:endParaRPr>
            </a:p>
          </p:txBody>
        </p:sp>
        <p:sp>
          <p:nvSpPr>
            <p:cNvPr id="105" name="Rectangle 27">
              <a:extLst>
                <a:ext uri="{FF2B5EF4-FFF2-40B4-BE49-F238E27FC236}">
                  <a16:creationId xmlns:a16="http://schemas.microsoft.com/office/drawing/2014/main" id="{9CA8DD9B-7910-4A19-AFBA-1F97E4742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1706" y="5753100"/>
              <a:ext cx="466794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6600" dirty="0">
                  <a:solidFill>
                    <a:srgbClr val="FFC000"/>
                  </a:solidFill>
                  <a:sym typeface="Symbol" pitchFamily="18" charset="2"/>
                </a:rPr>
                <a:t>]</a:t>
              </a:r>
              <a:endParaRPr lang="en-CA" altLang="en-US" sz="6600" dirty="0">
                <a:solidFill>
                  <a:srgbClr val="FFC000"/>
                </a:solidFill>
              </a:endParaRPr>
            </a:p>
          </p:txBody>
        </p:sp>
      </p:grpSp>
      <p:sp>
        <p:nvSpPr>
          <p:cNvPr id="29" name="Rectangle 10">
            <a:extLst>
              <a:ext uri="{FF2B5EF4-FFF2-40B4-BE49-F238E27FC236}">
                <a16:creationId xmlns:a16="http://schemas.microsoft.com/office/drawing/2014/main" id="{2CBDAC02-3601-475F-8A5B-F61FA366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292600"/>
            <a:ext cx="7924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 dirty="0"/>
              <a:t> The computational class “</a:t>
            </a:r>
            <a:r>
              <a:rPr lang="en-CA" altLang="en-US" sz="2800" dirty="0">
                <a:solidFill>
                  <a:srgbClr val="66FF66"/>
                </a:solidFill>
              </a:rPr>
              <a:t>Exponential Time</a:t>
            </a:r>
            <a:r>
              <a:rPr lang="en-CA" altLang="en-US" sz="2800" dirty="0"/>
              <a:t>"</a:t>
            </a:r>
            <a:br>
              <a:rPr lang="en-CA" altLang="en-US" sz="2800" dirty="0"/>
            </a:br>
            <a:r>
              <a:rPr lang="en-CA" altLang="en-US" sz="2800" dirty="0"/>
              <a:t>    is strictly bigger than “</a:t>
            </a:r>
            <a:r>
              <a:rPr lang="en-US" altLang="en-US" sz="2800" dirty="0">
                <a:solidFill>
                  <a:srgbClr val="CC99FF"/>
                </a:solidFill>
              </a:rPr>
              <a:t>Polynomial Time</a:t>
            </a:r>
            <a:r>
              <a:rPr lang="en-CA" altLang="en-US" sz="2800" dirty="0"/>
              <a:t>”.</a:t>
            </a:r>
          </a:p>
        </p:txBody>
      </p:sp>
    </p:spTree>
    <p:extLst>
      <p:ext uri="{BB962C8B-B14F-4D97-AF65-F5344CB8AC3E}">
        <p14:creationId xmlns:p14="http://schemas.microsoft.com/office/powerpoint/2010/main" val="3530368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en-US" dirty="0"/>
              <a:t>Classifying Functions</a:t>
            </a:r>
            <a:endParaRPr lang="en-CA" altLang="en-US" dirty="0"/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dirty="0"/>
              <a:t>f(n) is sandwiched between </a:t>
            </a:r>
            <a:r>
              <a:rPr lang="en-US" altLang="en-US" dirty="0">
                <a:solidFill>
                  <a:srgbClr val="FFC000"/>
                </a:solidFill>
              </a:rPr>
              <a:t>c</a:t>
            </a:r>
            <a:r>
              <a:rPr lang="en-US" altLang="en-US" baseline="-25000" dirty="0">
                <a:solidFill>
                  <a:srgbClr val="FFC000"/>
                </a:solidFill>
              </a:rPr>
              <a:t>1</a:t>
            </a:r>
            <a:r>
              <a:rPr lang="en-US" altLang="en-US" dirty="0">
                <a:solidFill>
                  <a:srgbClr val="FFC000"/>
                </a:solidFill>
              </a:rPr>
              <a:t>g(n)</a:t>
            </a:r>
            <a:r>
              <a:rPr lang="en-US" altLang="en-US" baseline="-25000" dirty="0">
                <a:solidFill>
                  <a:srgbClr val="FFC000"/>
                </a:solidFill>
              </a:rPr>
              <a:t> </a:t>
            </a:r>
            <a:r>
              <a:rPr lang="en-US" altLang="en-US" dirty="0"/>
              <a:t>and </a:t>
            </a:r>
            <a:r>
              <a:rPr lang="en-US" altLang="en-US" dirty="0">
                <a:solidFill>
                  <a:srgbClr val="FFC000"/>
                </a:solidFill>
              </a:rPr>
              <a:t>c</a:t>
            </a:r>
            <a:r>
              <a:rPr lang="en-US" altLang="en-US" baseline="-25000" dirty="0">
                <a:solidFill>
                  <a:srgbClr val="FFC000"/>
                </a:solidFill>
              </a:rPr>
              <a:t>2</a:t>
            </a:r>
            <a:r>
              <a:rPr lang="en-US" altLang="en-US" dirty="0">
                <a:solidFill>
                  <a:srgbClr val="FFC000"/>
                </a:solidFill>
              </a:rPr>
              <a:t>g(n)</a:t>
            </a:r>
            <a:endParaRPr lang="en-CA" altLang="en-US" baseline="-25000" dirty="0">
              <a:solidFill>
                <a:srgbClr val="FFC000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 dirty="0"/>
              <a:t>for some sufficiently small </a:t>
            </a:r>
            <a:r>
              <a:rPr lang="en-US" altLang="en-US" dirty="0">
                <a:solidFill>
                  <a:srgbClr val="FFC000"/>
                </a:solidFill>
              </a:rPr>
              <a:t>c</a:t>
            </a:r>
            <a:r>
              <a:rPr lang="en-US" altLang="en-US" baseline="-25000" dirty="0">
                <a:solidFill>
                  <a:srgbClr val="FFC000"/>
                </a:solidFill>
              </a:rPr>
              <a:t>1 </a:t>
            </a:r>
            <a:r>
              <a:rPr lang="en-US" altLang="en-US" dirty="0">
                <a:solidFill>
                  <a:srgbClr val="FFC000"/>
                </a:solidFill>
              </a:rPr>
              <a:t>(= 0.0001)</a:t>
            </a:r>
            <a:r>
              <a:rPr lang="en-US" altLang="en-US" baseline="30000" dirty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dirty="0"/>
              <a:t>for some sufficiently large </a:t>
            </a:r>
            <a:r>
              <a:rPr lang="en-US" altLang="en-US" dirty="0">
                <a:solidFill>
                  <a:srgbClr val="FFC000"/>
                </a:solidFill>
              </a:rPr>
              <a:t>c</a:t>
            </a:r>
            <a:r>
              <a:rPr lang="en-US" altLang="en-US" baseline="-25000" dirty="0">
                <a:solidFill>
                  <a:srgbClr val="FFC000"/>
                </a:solidFill>
              </a:rPr>
              <a:t>2 </a:t>
            </a:r>
            <a:r>
              <a:rPr lang="en-US" altLang="en-US" dirty="0">
                <a:solidFill>
                  <a:srgbClr val="FFC000"/>
                </a:solidFill>
              </a:rPr>
              <a:t>(= 1000)</a:t>
            </a:r>
            <a:r>
              <a:rPr lang="en-US" altLang="en-US" baseline="30000" dirty="0"/>
              <a:t> </a:t>
            </a:r>
          </a:p>
        </p:txBody>
      </p:sp>
      <p:graphicFrame>
        <p:nvGraphicFramePr>
          <p:cNvPr id="34820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3482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25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381000" y="666750"/>
            <a:ext cx="396240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f(n) 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itchFamily="18" charset="0"/>
              </a:rPr>
              <a:t>θ(g(n))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f(n) = 3n</a:t>
            </a:r>
            <a:r>
              <a:rPr lang="en-CA" altLang="en-US" sz="2400" baseline="30000" dirty="0">
                <a:solidFill>
                  <a:srgbClr val="FFC000"/>
                </a:solidFill>
                <a:cs typeface="Times New Roman" pitchFamily="18" charset="0"/>
              </a:rPr>
              <a:t>3</a:t>
            </a: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 + 8n</a:t>
            </a:r>
            <a:r>
              <a:rPr lang="en-CA" altLang="en-US" sz="2400" baseline="30000" dirty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 + 7n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        + cos(n) + 5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        + scary little stuff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Drop low order terms.</a:t>
            </a:r>
            <a:b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</a:b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ie those that grow slower for really big n.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Drop the constant 3 in front of the high order term.</a:t>
            </a:r>
          </a:p>
          <a:p>
            <a:pPr marL="342900" indent="-342900" eaLnBrk="1" hangingPunct="1">
              <a:spcBef>
                <a:spcPct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Say </a:t>
            </a:r>
            <a:r>
              <a:rPr lang="en-US" altLang="en-US" sz="2400" dirty="0">
                <a:solidFill>
                  <a:srgbClr val="FFC000"/>
                </a:solidFill>
              </a:rPr>
              <a:t>f(n) = </a:t>
            </a:r>
            <a:r>
              <a:rPr lang="en-US" altLang="en-US" sz="2400" dirty="0">
                <a:solidFill>
                  <a:srgbClr val="FFC000"/>
                </a:solidFill>
                <a:cs typeface="Times New Roman" pitchFamily="18" charset="0"/>
              </a:rPr>
              <a:t>θ(</a:t>
            </a: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CA" altLang="en-US" sz="2400" baseline="30000" dirty="0">
                <a:solidFill>
                  <a:srgbClr val="FFC000"/>
                </a:solidFill>
                <a:cs typeface="Times New Roman" pitchFamily="18" charset="0"/>
              </a:rPr>
              <a:t>3</a:t>
            </a:r>
            <a:r>
              <a:rPr lang="en-US" altLang="en-US" sz="2400" dirty="0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itchFamily="18" charset="0"/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34823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AutoShape 7"/>
          <p:cNvSpPr>
            <a:spLocks/>
          </p:cNvSpPr>
          <p:nvPr/>
        </p:nvSpPr>
        <p:spPr bwMode="auto">
          <a:xfrm rot="-5400000">
            <a:off x="6477000" y="2767013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2" grpId="0"/>
      <p:bldP spid="34823" grpId="0" animBg="1"/>
      <p:bldP spid="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en-US" dirty="0"/>
              <a:t>Classifying Functions</a:t>
            </a:r>
            <a:endParaRPr lang="en-CA" altLang="en-US" dirty="0"/>
          </a:p>
        </p:txBody>
      </p:sp>
      <p:graphicFrame>
        <p:nvGraphicFramePr>
          <p:cNvPr id="31747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31747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748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9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f(n) =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θ(g(n))</a:t>
            </a:r>
            <a:endParaRPr kumimoji="0" lang="en-CA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85800" y="55626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For all sufficiently large 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n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For some definition of 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“sufficiently large”</a:t>
            </a:r>
            <a:endParaRPr kumimoji="0" lang="en-CA" altLang="en-US" sz="3200" b="0" i="0" u="none" strike="noStrike" kern="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</p:txBody>
      </p:sp>
      <p:sp>
        <p:nvSpPr>
          <p:cNvPr id="3277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/>
          </a:p>
        </p:txBody>
      </p:sp>
      <p:grpSp>
        <p:nvGrpSpPr>
          <p:cNvPr id="3277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2790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798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799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800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801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802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803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2791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2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3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4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5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6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97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2773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278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78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278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78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78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358900" y="2382838"/>
            <a:ext cx="6872288" cy="685800"/>
          </a:xfrm>
          <a:prstGeom prst="wedgeRoundRectCallout">
            <a:avLst>
              <a:gd name="adj1" fmla="val 49764"/>
              <a:gd name="adj2" fmla="val -788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arbitrary real number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≥1000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8" y="1600200"/>
            <a:ext cx="4024312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c=9 &amp; 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=1000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3221038"/>
            <a:ext cx="6248400" cy="1219200"/>
          </a:xfrm>
          <a:prstGeom prst="wedgeRoundRectCallout">
            <a:avLst>
              <a:gd name="adj1" fmla="val -54287"/>
              <a:gd name="adj2" fmla="val -4772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relation is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+1000n ≤ 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9n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cn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AutoShape 58"/>
          <p:cNvSpPr>
            <a:spLocks noChangeArrowheads="1"/>
          </p:cNvSpPr>
          <p:nvPr/>
        </p:nvSpPr>
        <p:spPr bwMode="auto">
          <a:xfrm>
            <a:off x="1358900" y="4592638"/>
            <a:ext cx="5727700" cy="1143000"/>
          </a:xfrm>
          <a:prstGeom prst="wedgeRoundRectCallout">
            <a:avLst>
              <a:gd name="adj1" fmla="val -54292"/>
              <a:gd name="adj2" fmla="val -391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See there is my single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 works for all sufficiently large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7658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4784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+1000n ≤ cn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27658" grpId="0"/>
      <p:bldP spid="4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CFC18A44-0C0F-4390-8724-3FAE1C10A6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7883035" cy="3729608"/>
          </a:xfrm>
          <a:prstGeom prst="wedgeRectCallout">
            <a:avLst>
              <a:gd name="adj1" fmla="val -52225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computational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algorithm/machine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output produced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48258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 that some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InsertionSort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an example of an algorithm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Computer theorists tend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assume that the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a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Turing Machine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but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being Java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code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same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our purposes.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bug free,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InsertionSort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returns the sorted list. 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4F459E5D-9ABA-4E42-9FF1-85A93690483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504842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</p:txBody>
      </p:sp>
      <p:sp>
        <p:nvSpPr>
          <p:cNvPr id="3379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/>
          </a:p>
        </p:txBody>
      </p:sp>
      <p:grpSp>
        <p:nvGrpSpPr>
          <p:cNvPr id="33796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381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382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2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2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2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2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2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381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1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1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1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2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2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2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379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380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0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0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0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0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1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81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81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81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81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508125" y="2840038"/>
            <a:ext cx="3521075" cy="685800"/>
          </a:xfrm>
          <a:prstGeom prst="wedgeRoundRectCallout">
            <a:avLst>
              <a:gd name="adj1" fmla="val 72597"/>
              <a:gd name="adj2" fmla="val -2222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 = max(c,n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,3)</a:t>
            </a:r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9" y="2057400"/>
            <a:ext cx="6718704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arbitrary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=10000000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3678238"/>
            <a:ext cx="3673475" cy="1219200"/>
          </a:xfrm>
          <a:prstGeom prst="wedgeRoundRectCallout">
            <a:avLst>
              <a:gd name="adj1" fmla="val 60759"/>
              <a:gd name="adj2" fmla="val -41384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relation is false.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&gt; 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∙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 </a:t>
            </a:r>
            <a:r>
              <a:rPr lang="en-US" altLang="en-US" dirty="0">
                <a:solidFill>
                  <a:srgbClr val="FFC000"/>
                </a:solidFill>
              </a:rPr>
              <a:t>&gt;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801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+1000n ≤ cn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cn</a:t>
            </a:r>
          </a:p>
        </p:txBody>
      </p:sp>
      <p:sp>
        <p:nvSpPr>
          <p:cNvPr id="37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</a:p>
        </p:txBody>
      </p:sp>
      <p:sp>
        <p:nvSpPr>
          <p:cNvPr id="33804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35" grpId="0"/>
      <p:bldP spid="37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/>
          </a:p>
        </p:txBody>
      </p:sp>
      <p:grpSp>
        <p:nvGrpSpPr>
          <p:cNvPr id="34820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4839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4847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48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49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50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51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52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4840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1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2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3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4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5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46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482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4829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0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1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2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3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4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835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4836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4837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838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4822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+1000n ≤ cn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823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cn</a:t>
            </a:r>
          </a:p>
        </p:txBody>
      </p:sp>
      <p:sp>
        <p:nvSpPr>
          <p:cNvPr id="38" name="Text Box 22"/>
          <p:cNvSpPr txBox="1">
            <a:spLocks noChangeArrowheads="1"/>
          </p:cNvSpPr>
          <p:nvPr/>
        </p:nvSpPr>
        <p:spPr bwMode="auto">
          <a:xfrm>
            <a:off x="1535113" y="1930400"/>
            <a:ext cx="2765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cn</a:t>
            </a:r>
          </a:p>
        </p:txBody>
      </p:sp>
      <p:pic>
        <p:nvPicPr>
          <p:cNvPr id="44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48200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8"/>
          <p:cNvSpPr>
            <a:spLocks noChangeArrowheads="1"/>
          </p:cNvSpPr>
          <p:nvPr/>
        </p:nvSpPr>
        <p:spPr bwMode="auto">
          <a:xfrm>
            <a:off x="1371600" y="3581400"/>
            <a:ext cx="4495800" cy="1066800"/>
          </a:xfrm>
          <a:prstGeom prst="wedgeRectCallout">
            <a:avLst>
              <a:gd name="adj1" fmla="val -58384"/>
              <a:gd name="adj2" fmla="val 48963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order the players go </a:t>
            </a:r>
            <a:b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REALY matters.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827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</a:p>
        </p:txBody>
      </p:sp>
      <p:sp>
        <p:nvSpPr>
          <p:cNvPr id="34828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Proof:</a:t>
            </a: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/>
          </a:p>
        </p:txBody>
      </p:sp>
      <p:grpSp>
        <p:nvGrpSpPr>
          <p:cNvPr id="35844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586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587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7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7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7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7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7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586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6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6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6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7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7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7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35845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585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5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5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5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5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6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86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86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86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86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508125" y="2590800"/>
            <a:ext cx="3292475" cy="685800"/>
          </a:xfrm>
          <a:prstGeom prst="wedgeRoundRectCallout">
            <a:avLst>
              <a:gd name="adj1" fmla="val 72597"/>
              <a:gd name="adj2" fmla="val -2222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n=10000000</a:t>
            </a:r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8" y="3408363"/>
            <a:ext cx="3262312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c=2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4191000"/>
            <a:ext cx="4343400" cy="1219200"/>
          </a:xfrm>
          <a:prstGeom prst="wedgeRoundRectCallout">
            <a:avLst>
              <a:gd name="adj1" fmla="val -54287"/>
              <a:gd name="adj2" fmla="val -4772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relation is true.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n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cn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849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8n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+1000n ≤ cn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850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n≥n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cn</a:t>
            </a:r>
          </a:p>
        </p:txBody>
      </p:sp>
      <p:sp>
        <p:nvSpPr>
          <p:cNvPr id="37" name="Text Box 43"/>
          <p:cNvSpPr txBox="1">
            <a:spLocks noChangeArrowheads="1"/>
          </p:cNvSpPr>
          <p:nvPr/>
        </p:nvSpPr>
        <p:spPr bwMode="auto">
          <a:xfrm>
            <a:off x="6858000" y="1930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  <p:sp>
        <p:nvSpPr>
          <p:cNvPr id="35852" name="Text Box 22"/>
          <p:cNvSpPr txBox="1">
            <a:spLocks noChangeArrowheads="1"/>
          </p:cNvSpPr>
          <p:nvPr/>
        </p:nvSpPr>
        <p:spPr bwMode="auto">
          <a:xfrm>
            <a:off x="1535113" y="1930400"/>
            <a:ext cx="2765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c,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cn</a:t>
            </a:r>
          </a:p>
        </p:txBody>
      </p:sp>
      <p:sp>
        <p:nvSpPr>
          <p:cNvPr id="35853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false</a:t>
            </a:r>
          </a:p>
        </p:txBody>
      </p:sp>
      <p:sp>
        <p:nvSpPr>
          <p:cNvPr id="35854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3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7123" name="Group 1027"/>
          <p:cNvGraphicFramePr>
            <a:graphicFrameLocks noGrp="1"/>
          </p:cNvGraphicFramePr>
          <p:nvPr/>
        </p:nvGraphicFramePr>
        <p:xfrm>
          <a:off x="990600" y="1143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FFC000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892" name="Rectangle 1055"/>
          <p:cNvSpPr>
            <a:spLocks noChangeArrowheads="1"/>
          </p:cNvSpPr>
          <p:nvPr/>
        </p:nvSpPr>
        <p:spPr bwMode="auto">
          <a:xfrm>
            <a:off x="990600" y="5486400"/>
            <a:ext cx="73914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Giving</a:t>
            </a:r>
            <a:r>
              <a:rPr kumimoji="0" lang="en-CA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 idea of how fast a function grows without going into too much detail. </a:t>
            </a:r>
          </a:p>
          <a:p>
            <a:pPr marL="342900" marR="0" lvl="0" indent="-34290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89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>
              <a:cs typeface="Times New Roman" pitchFamily="18" charset="0"/>
            </a:endParaRPr>
          </a:p>
        </p:txBody>
      </p:sp>
      <p:pic>
        <p:nvPicPr>
          <p:cNvPr id="37891" name="Picture 4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381000" y="1219200"/>
            <a:ext cx="4038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C000"/>
              </a:buClr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37893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37897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7901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2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3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4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5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6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7898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7899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900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0417" name="Text Box 17"/>
          <p:cNvSpPr txBox="1">
            <a:spLocks noChangeArrowheads="1"/>
          </p:cNvSpPr>
          <p:nvPr/>
        </p:nvSpPr>
        <p:spPr bwMode="auto">
          <a:xfrm>
            <a:off x="228600" y="4632325"/>
            <a:ext cx="7767638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 n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³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n</a:t>
            </a:r>
            <a:r>
              <a:rPr kumimoji="0" lang="en-US" altLang="en-US" sz="40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c1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£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f(n)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£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</a:t>
            </a:r>
            <a:r>
              <a:rPr kumimoji="0" lang="en-US" altLang="en-US" sz="40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c2</a:t>
            </a:r>
          </a:p>
        </p:txBody>
      </p:sp>
      <p:sp>
        <p:nvSpPr>
          <p:cNvPr id="230419" name="Rectangle 19"/>
          <p:cNvSpPr>
            <a:spLocks noChangeArrowheads="1"/>
          </p:cNvSpPr>
          <p:nvPr/>
        </p:nvSpPr>
        <p:spPr bwMode="auto">
          <a:xfrm>
            <a:off x="3429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+ 7n  + 8 =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θ(1)</a:t>
            </a:r>
            <a:endParaRPr kumimoji="0" lang="en-CA" altLang="en-US" sz="32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30420" name="Text Box 20"/>
          <p:cNvSpPr txBox="1">
            <a:spLocks noChangeArrowheads="1"/>
          </p:cNvSpPr>
          <p:nvPr/>
        </p:nvSpPr>
        <p:spPr bwMode="auto">
          <a:xfrm>
            <a:off x="990600" y="2590800"/>
            <a:ext cx="220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Polynomial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7" grpId="0" animBg="1"/>
      <p:bldP spid="230419" grpId="0"/>
      <p:bldP spid="230420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Classifying Functions</a:t>
            </a:r>
            <a:endParaRPr lang="en-CA" altLang="en-US" dirty="0">
              <a:cs typeface="Times New Roman" pitchFamily="18" charset="0"/>
            </a:endParaRPr>
          </a:p>
        </p:txBody>
      </p:sp>
      <p:pic>
        <p:nvPicPr>
          <p:cNvPr id="38915" name="Picture 3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381000" y="1219200"/>
            <a:ext cx="4038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C000"/>
              </a:buClr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38917" name="Group 5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38921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8925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26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27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28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29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30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8922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8923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924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01488" name="Text Box 16"/>
          <p:cNvSpPr txBox="1">
            <a:spLocks noChangeArrowheads="1"/>
          </p:cNvSpPr>
          <p:nvPr/>
        </p:nvSpPr>
        <p:spPr bwMode="auto">
          <a:xfrm>
            <a:off x="228600" y="4632325"/>
            <a:ext cx="7907338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 n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³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</a:t>
            </a:r>
            <a:r>
              <a:rPr kumimoji="0" lang="en-US" altLang="en-US" sz="4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40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c1n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£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f(n)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£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40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c2n</a:t>
            </a:r>
          </a:p>
        </p:txBody>
      </p:sp>
      <p:sp>
        <p:nvSpPr>
          <p:cNvPr id="1001489" name="Rectangle 17"/>
          <p:cNvSpPr>
            <a:spLocks noChangeArrowheads="1"/>
          </p:cNvSpPr>
          <p:nvPr/>
        </p:nvSpPr>
        <p:spPr bwMode="auto">
          <a:xfrm>
            <a:off x="3429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 = 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[ log(3)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 + log n ]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=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</a:t>
            </a:r>
            <a:r>
              <a:rPr kumimoji="0" lang="en-US" altLang="en-US" sz="32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θ(n)</a:t>
            </a:r>
            <a:endParaRPr kumimoji="0" lang="en-CA" altLang="en-US" sz="32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001490" name="Text Box 18"/>
          <p:cNvSpPr txBox="1">
            <a:spLocks noChangeArrowheads="1"/>
          </p:cNvSpPr>
          <p:nvPr/>
        </p:nvSpPr>
        <p:spPr bwMode="auto">
          <a:xfrm>
            <a:off x="990600" y="2590800"/>
            <a:ext cx="226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Exponential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1488" grpId="0" animBg="1"/>
      <p:bldP spid="1001489" grpId="0"/>
      <p:bldP spid="100149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A(I)=P(I)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785DF80B-86C3-47F7-97AA-E1D5EEA9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vs Execution Phase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766F153-F74E-4D80-8456-6C7AE3145501}"/>
              </a:ext>
            </a:extLst>
          </p:cNvPr>
          <p:cNvGrpSpPr/>
          <p:nvPr/>
        </p:nvGrpSpPr>
        <p:grpSpPr>
          <a:xfrm>
            <a:off x="228600" y="1733504"/>
            <a:ext cx="892870" cy="1338373"/>
            <a:chOff x="228600" y="2020464"/>
            <a:chExt cx="892870" cy="1338373"/>
          </a:xfrm>
        </p:grpSpPr>
        <p:pic>
          <p:nvPicPr>
            <p:cNvPr id="46" name="Picture 45" descr="&lt;strong&gt;Clipart&lt;/strong&gt; - Beautiful Black &lt;strong&gt;Woman&lt;/strong&gt;">
              <a:extLst>
                <a:ext uri="{FF2B5EF4-FFF2-40B4-BE49-F238E27FC236}">
                  <a16:creationId xmlns:a16="http://schemas.microsoft.com/office/drawing/2014/main" id="{F4E1A8EA-10FB-4377-85D9-5F12FD2AB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8600" y="2020464"/>
              <a:ext cx="892870" cy="914400"/>
            </a:xfrm>
            <a:prstGeom prst="rect">
              <a:avLst/>
            </a:prstGeom>
          </p:spPr>
        </p:pic>
        <p:sp>
          <p:nvSpPr>
            <p:cNvPr id="84" name="Text Box 74">
              <a:extLst>
                <a:ext uri="{FF2B5EF4-FFF2-40B4-BE49-F238E27FC236}">
                  <a16:creationId xmlns:a16="http://schemas.microsoft.com/office/drawing/2014/main" id="{80667F0C-CAA7-4779-9B7A-34B6D56538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337" y="2897172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C77292A-455C-417E-B08D-E635461F0554}"/>
              </a:ext>
            </a:extLst>
          </p:cNvPr>
          <p:cNvGrpSpPr/>
          <p:nvPr/>
        </p:nvGrpSpPr>
        <p:grpSpPr>
          <a:xfrm>
            <a:off x="2562398" y="1606654"/>
            <a:ext cx="965134" cy="1465223"/>
            <a:chOff x="2562398" y="1893614"/>
            <a:chExt cx="965134" cy="1465223"/>
          </a:xfrm>
        </p:grpSpPr>
        <p:grpSp>
          <p:nvGrpSpPr>
            <p:cNvPr id="47" name="Group 5">
              <a:extLst>
                <a:ext uri="{FF2B5EF4-FFF2-40B4-BE49-F238E27FC236}">
                  <a16:creationId xmlns:a16="http://schemas.microsoft.com/office/drawing/2014/main" id="{C703AB06-D466-4280-AC7F-5A197E4AFC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398" y="1893614"/>
              <a:ext cx="965134" cy="1041250"/>
              <a:chOff x="2013" y="2206"/>
              <a:chExt cx="679" cy="1010"/>
            </a:xfrm>
          </p:grpSpPr>
          <p:sp>
            <p:nvSpPr>
              <p:cNvPr id="51" name="Freeform 6">
                <a:extLst>
                  <a:ext uri="{FF2B5EF4-FFF2-40B4-BE49-F238E27FC236}">
                    <a16:creationId xmlns:a16="http://schemas.microsoft.com/office/drawing/2014/main" id="{2055A0FE-125A-43F0-8E33-6FEDEBE566B5}"/>
                  </a:ext>
                </a:extLst>
              </p:cNvPr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grpSp>
            <p:nvGrpSpPr>
              <p:cNvPr id="52" name="Group 7">
                <a:extLst>
                  <a:ext uri="{FF2B5EF4-FFF2-40B4-BE49-F238E27FC236}">
                    <a16:creationId xmlns:a16="http://schemas.microsoft.com/office/drawing/2014/main" id="{3B2606A1-56F4-4025-9E34-5DBEC1B2C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54" name="Freeform 8">
                  <a:extLst>
                    <a:ext uri="{FF2B5EF4-FFF2-40B4-BE49-F238E27FC236}">
                      <a16:creationId xmlns:a16="http://schemas.microsoft.com/office/drawing/2014/main" id="{100967D0-29DF-4158-B931-3C8093B9F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9">
                  <a:extLst>
                    <a:ext uri="{FF2B5EF4-FFF2-40B4-BE49-F238E27FC236}">
                      <a16:creationId xmlns:a16="http://schemas.microsoft.com/office/drawing/2014/main" id="{958D2AEA-9E1D-4C35-BC54-2DE90C5673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10">
                  <a:extLst>
                    <a:ext uri="{FF2B5EF4-FFF2-40B4-BE49-F238E27FC236}">
                      <a16:creationId xmlns:a16="http://schemas.microsoft.com/office/drawing/2014/main" id="{403829F4-6E52-4126-972D-68611C21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11">
                  <a:extLst>
                    <a:ext uri="{FF2B5EF4-FFF2-40B4-BE49-F238E27FC236}">
                      <a16:creationId xmlns:a16="http://schemas.microsoft.com/office/drawing/2014/main" id="{956DD925-F254-48D1-947A-792688BB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12">
                  <a:extLst>
                    <a:ext uri="{FF2B5EF4-FFF2-40B4-BE49-F238E27FC236}">
                      <a16:creationId xmlns:a16="http://schemas.microsoft.com/office/drawing/2014/main" id="{CE085343-87D7-4F13-92C4-A0F162C01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13">
                  <a:extLst>
                    <a:ext uri="{FF2B5EF4-FFF2-40B4-BE49-F238E27FC236}">
                      <a16:creationId xmlns:a16="http://schemas.microsoft.com/office/drawing/2014/main" id="{CA6BB240-7D90-472A-9DE3-7FAA01C1B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14">
                  <a:extLst>
                    <a:ext uri="{FF2B5EF4-FFF2-40B4-BE49-F238E27FC236}">
                      <a16:creationId xmlns:a16="http://schemas.microsoft.com/office/drawing/2014/main" id="{CE05C6D6-66EF-41B8-8C61-C13449704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Oval 15">
                  <a:extLst>
                    <a:ext uri="{FF2B5EF4-FFF2-40B4-BE49-F238E27FC236}">
                      <a16:creationId xmlns:a16="http://schemas.microsoft.com/office/drawing/2014/main" id="{9D3C04C9-1744-407B-9361-1E4A711AB5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Oval 16">
                  <a:extLst>
                    <a:ext uri="{FF2B5EF4-FFF2-40B4-BE49-F238E27FC236}">
                      <a16:creationId xmlns:a16="http://schemas.microsoft.com/office/drawing/2014/main" id="{028A6757-4B12-4BAF-9793-BA7D13729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Oval 17">
                  <a:extLst>
                    <a:ext uri="{FF2B5EF4-FFF2-40B4-BE49-F238E27FC236}">
                      <a16:creationId xmlns:a16="http://schemas.microsoft.com/office/drawing/2014/main" id="{634697AC-2845-4D3C-98B5-DFFF21708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Oval 18">
                  <a:extLst>
                    <a:ext uri="{FF2B5EF4-FFF2-40B4-BE49-F238E27FC236}">
                      <a16:creationId xmlns:a16="http://schemas.microsoft.com/office/drawing/2014/main" id="{BC464566-D7BB-4B3A-A1A2-3403FF9C7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Oval 19">
                  <a:extLst>
                    <a:ext uri="{FF2B5EF4-FFF2-40B4-BE49-F238E27FC236}">
                      <a16:creationId xmlns:a16="http://schemas.microsoft.com/office/drawing/2014/main" id="{80AC5885-8585-4BD0-AB81-BE430DCE8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 Rounded MT Bold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Oval 20">
                  <a:extLst>
                    <a:ext uri="{FF2B5EF4-FFF2-40B4-BE49-F238E27FC236}">
                      <a16:creationId xmlns:a16="http://schemas.microsoft.com/office/drawing/2014/main" id="{18C699EA-A531-4655-A66E-ACCAC3A239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85" name="Text Box 74">
              <a:extLst>
                <a:ext uri="{FF2B5EF4-FFF2-40B4-BE49-F238E27FC236}">
                  <a16:creationId xmlns:a16="http://schemas.microsoft.com/office/drawing/2014/main" id="{6A28BC12-0071-4B16-BC25-6F338859E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6764" y="2897172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E8C3372-09A0-48C0-A447-B316C3AEB834}"/>
              </a:ext>
            </a:extLst>
          </p:cNvPr>
          <p:cNvGrpSpPr/>
          <p:nvPr/>
        </p:nvGrpSpPr>
        <p:grpSpPr>
          <a:xfrm>
            <a:off x="4232918" y="1331170"/>
            <a:ext cx="706227" cy="1740707"/>
            <a:chOff x="4232918" y="1618130"/>
            <a:chExt cx="706227" cy="1740707"/>
          </a:xfrm>
        </p:grpSpPr>
        <p:grpSp>
          <p:nvGrpSpPr>
            <p:cNvPr id="67" name="Group 21">
              <a:extLst>
                <a:ext uri="{FF2B5EF4-FFF2-40B4-BE49-F238E27FC236}">
                  <a16:creationId xmlns:a16="http://schemas.microsoft.com/office/drawing/2014/main" id="{163C593C-A6DF-467F-8763-9A6FA51FB8B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232918" y="1618130"/>
              <a:ext cx="706227" cy="1316734"/>
              <a:chOff x="4560" y="1645"/>
              <a:chExt cx="849" cy="1475"/>
            </a:xfrm>
          </p:grpSpPr>
          <p:grpSp>
            <p:nvGrpSpPr>
              <p:cNvPr id="68" name="Group 22">
                <a:extLst>
                  <a:ext uri="{FF2B5EF4-FFF2-40B4-BE49-F238E27FC236}">
                    <a16:creationId xmlns:a16="http://schemas.microsoft.com/office/drawing/2014/main" id="{28BF9486-96BE-49EF-B0CC-F8F867EEB9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60" y="2056"/>
                <a:ext cx="849" cy="1064"/>
                <a:chOff x="2593" y="1179"/>
                <a:chExt cx="849" cy="1064"/>
              </a:xfrm>
            </p:grpSpPr>
            <p:sp>
              <p:nvSpPr>
                <p:cNvPr id="77" name="Freeform 23">
                  <a:extLst>
                    <a:ext uri="{FF2B5EF4-FFF2-40B4-BE49-F238E27FC236}">
                      <a16:creationId xmlns:a16="http://schemas.microsoft.com/office/drawing/2014/main" id="{CC628991-F93F-4572-B712-AAA0A4763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5" y="1179"/>
                  <a:ext cx="302" cy="308"/>
                </a:xfrm>
                <a:custGeom>
                  <a:avLst/>
                  <a:gdLst>
                    <a:gd name="T0" fmla="*/ 220 w 302"/>
                    <a:gd name="T1" fmla="*/ 225 h 308"/>
                    <a:gd name="T2" fmla="*/ 220 w 302"/>
                    <a:gd name="T3" fmla="*/ 197 h 308"/>
                    <a:gd name="T4" fmla="*/ 216 w 302"/>
                    <a:gd name="T5" fmla="*/ 159 h 308"/>
                    <a:gd name="T6" fmla="*/ 208 w 302"/>
                    <a:gd name="T7" fmla="*/ 135 h 308"/>
                    <a:gd name="T8" fmla="*/ 198 w 302"/>
                    <a:gd name="T9" fmla="*/ 116 h 308"/>
                    <a:gd name="T10" fmla="*/ 181 w 302"/>
                    <a:gd name="T11" fmla="*/ 93 h 308"/>
                    <a:gd name="T12" fmla="*/ 193 w 302"/>
                    <a:gd name="T13" fmla="*/ 80 h 308"/>
                    <a:gd name="T14" fmla="*/ 199 w 302"/>
                    <a:gd name="T15" fmla="*/ 60 h 308"/>
                    <a:gd name="T16" fmla="*/ 196 w 302"/>
                    <a:gd name="T17" fmla="*/ 38 h 308"/>
                    <a:gd name="T18" fmla="*/ 184 w 302"/>
                    <a:gd name="T19" fmla="*/ 18 h 308"/>
                    <a:gd name="T20" fmla="*/ 163 w 302"/>
                    <a:gd name="T21" fmla="*/ 5 h 308"/>
                    <a:gd name="T22" fmla="*/ 142 w 302"/>
                    <a:gd name="T23" fmla="*/ 0 h 308"/>
                    <a:gd name="T24" fmla="*/ 136 w 302"/>
                    <a:gd name="T25" fmla="*/ 9 h 308"/>
                    <a:gd name="T26" fmla="*/ 148 w 302"/>
                    <a:gd name="T27" fmla="*/ 15 h 308"/>
                    <a:gd name="T28" fmla="*/ 160 w 302"/>
                    <a:gd name="T29" fmla="*/ 23 h 308"/>
                    <a:gd name="T30" fmla="*/ 172 w 302"/>
                    <a:gd name="T31" fmla="*/ 39 h 308"/>
                    <a:gd name="T32" fmla="*/ 171 w 302"/>
                    <a:gd name="T33" fmla="*/ 57 h 308"/>
                    <a:gd name="T34" fmla="*/ 157 w 302"/>
                    <a:gd name="T35" fmla="*/ 71 h 308"/>
                    <a:gd name="T36" fmla="*/ 151 w 302"/>
                    <a:gd name="T37" fmla="*/ 74 h 308"/>
                    <a:gd name="T38" fmla="*/ 117 w 302"/>
                    <a:gd name="T39" fmla="*/ 71 h 308"/>
                    <a:gd name="T40" fmla="*/ 93 w 302"/>
                    <a:gd name="T41" fmla="*/ 74 h 308"/>
                    <a:gd name="T42" fmla="*/ 69 w 302"/>
                    <a:gd name="T43" fmla="*/ 84 h 308"/>
                    <a:gd name="T44" fmla="*/ 64 w 302"/>
                    <a:gd name="T45" fmla="*/ 87 h 308"/>
                    <a:gd name="T46" fmla="*/ 45 w 302"/>
                    <a:gd name="T47" fmla="*/ 75 h 308"/>
                    <a:gd name="T48" fmla="*/ 28 w 302"/>
                    <a:gd name="T49" fmla="*/ 59 h 308"/>
                    <a:gd name="T50" fmla="*/ 25 w 302"/>
                    <a:gd name="T51" fmla="*/ 48 h 308"/>
                    <a:gd name="T52" fmla="*/ 30 w 302"/>
                    <a:gd name="T53" fmla="*/ 36 h 308"/>
                    <a:gd name="T54" fmla="*/ 43 w 302"/>
                    <a:gd name="T55" fmla="*/ 29 h 308"/>
                    <a:gd name="T56" fmla="*/ 48 w 302"/>
                    <a:gd name="T57" fmla="*/ 20 h 308"/>
                    <a:gd name="T58" fmla="*/ 40 w 302"/>
                    <a:gd name="T59" fmla="*/ 15 h 308"/>
                    <a:gd name="T60" fmla="*/ 25 w 302"/>
                    <a:gd name="T61" fmla="*/ 18 h 308"/>
                    <a:gd name="T62" fmla="*/ 6 w 302"/>
                    <a:gd name="T63" fmla="*/ 36 h 308"/>
                    <a:gd name="T64" fmla="*/ 0 w 302"/>
                    <a:gd name="T65" fmla="*/ 56 h 308"/>
                    <a:gd name="T66" fmla="*/ 6 w 302"/>
                    <a:gd name="T67" fmla="*/ 74 h 308"/>
                    <a:gd name="T68" fmla="*/ 22 w 302"/>
                    <a:gd name="T69" fmla="*/ 93 h 308"/>
                    <a:gd name="T70" fmla="*/ 40 w 302"/>
                    <a:gd name="T71" fmla="*/ 107 h 308"/>
                    <a:gd name="T72" fmla="*/ 25 w 302"/>
                    <a:gd name="T73" fmla="*/ 140 h 308"/>
                    <a:gd name="T74" fmla="*/ 22 w 302"/>
                    <a:gd name="T75" fmla="*/ 171 h 308"/>
                    <a:gd name="T76" fmla="*/ 24 w 302"/>
                    <a:gd name="T77" fmla="*/ 204 h 308"/>
                    <a:gd name="T78" fmla="*/ 27 w 302"/>
                    <a:gd name="T79" fmla="*/ 233 h 308"/>
                    <a:gd name="T80" fmla="*/ 39 w 302"/>
                    <a:gd name="T81" fmla="*/ 258 h 308"/>
                    <a:gd name="T82" fmla="*/ 55 w 302"/>
                    <a:gd name="T83" fmla="*/ 278 h 308"/>
                    <a:gd name="T84" fmla="*/ 79 w 302"/>
                    <a:gd name="T85" fmla="*/ 293 h 308"/>
                    <a:gd name="T86" fmla="*/ 99 w 302"/>
                    <a:gd name="T87" fmla="*/ 303 h 308"/>
                    <a:gd name="T88" fmla="*/ 124 w 302"/>
                    <a:gd name="T89" fmla="*/ 308 h 308"/>
                    <a:gd name="T90" fmla="*/ 148 w 302"/>
                    <a:gd name="T91" fmla="*/ 308 h 308"/>
                    <a:gd name="T92" fmla="*/ 172 w 302"/>
                    <a:gd name="T93" fmla="*/ 305 h 308"/>
                    <a:gd name="T94" fmla="*/ 196 w 302"/>
                    <a:gd name="T95" fmla="*/ 297 h 308"/>
                    <a:gd name="T96" fmla="*/ 208 w 302"/>
                    <a:gd name="T97" fmla="*/ 284 h 308"/>
                    <a:gd name="T98" fmla="*/ 220 w 302"/>
                    <a:gd name="T99" fmla="*/ 266 h 308"/>
                    <a:gd name="T100" fmla="*/ 253 w 302"/>
                    <a:gd name="T101" fmla="*/ 278 h 308"/>
                    <a:gd name="T102" fmla="*/ 273 w 302"/>
                    <a:gd name="T103" fmla="*/ 288 h 308"/>
                    <a:gd name="T104" fmla="*/ 288 w 302"/>
                    <a:gd name="T105" fmla="*/ 290 h 308"/>
                    <a:gd name="T106" fmla="*/ 298 w 302"/>
                    <a:gd name="T107" fmla="*/ 281 h 308"/>
                    <a:gd name="T108" fmla="*/ 302 w 302"/>
                    <a:gd name="T109" fmla="*/ 269 h 308"/>
                    <a:gd name="T110" fmla="*/ 294 w 302"/>
                    <a:gd name="T111" fmla="*/ 254 h 308"/>
                    <a:gd name="T112" fmla="*/ 270 w 302"/>
                    <a:gd name="T113" fmla="*/ 243 h 308"/>
                    <a:gd name="T114" fmla="*/ 238 w 302"/>
                    <a:gd name="T115" fmla="*/ 236 h 308"/>
                    <a:gd name="T116" fmla="*/ 220 w 302"/>
                    <a:gd name="T117" fmla="*/ 225 h 308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02"/>
                    <a:gd name="T178" fmla="*/ 0 h 308"/>
                    <a:gd name="T179" fmla="*/ 302 w 302"/>
                    <a:gd name="T180" fmla="*/ 308 h 308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02" h="308">
                      <a:moveTo>
                        <a:pt x="220" y="225"/>
                      </a:moveTo>
                      <a:lnTo>
                        <a:pt x="220" y="197"/>
                      </a:lnTo>
                      <a:lnTo>
                        <a:pt x="216" y="159"/>
                      </a:lnTo>
                      <a:lnTo>
                        <a:pt x="208" y="135"/>
                      </a:lnTo>
                      <a:lnTo>
                        <a:pt x="198" y="116"/>
                      </a:lnTo>
                      <a:lnTo>
                        <a:pt x="181" y="93"/>
                      </a:lnTo>
                      <a:lnTo>
                        <a:pt x="193" y="80"/>
                      </a:lnTo>
                      <a:lnTo>
                        <a:pt x="199" y="60"/>
                      </a:lnTo>
                      <a:lnTo>
                        <a:pt x="196" y="38"/>
                      </a:lnTo>
                      <a:lnTo>
                        <a:pt x="184" y="18"/>
                      </a:lnTo>
                      <a:lnTo>
                        <a:pt x="163" y="5"/>
                      </a:lnTo>
                      <a:lnTo>
                        <a:pt x="142" y="0"/>
                      </a:lnTo>
                      <a:lnTo>
                        <a:pt x="136" y="9"/>
                      </a:lnTo>
                      <a:lnTo>
                        <a:pt x="148" y="15"/>
                      </a:lnTo>
                      <a:lnTo>
                        <a:pt x="160" y="23"/>
                      </a:lnTo>
                      <a:lnTo>
                        <a:pt x="172" y="39"/>
                      </a:lnTo>
                      <a:lnTo>
                        <a:pt x="171" y="57"/>
                      </a:lnTo>
                      <a:lnTo>
                        <a:pt x="157" y="71"/>
                      </a:lnTo>
                      <a:lnTo>
                        <a:pt x="151" y="74"/>
                      </a:lnTo>
                      <a:lnTo>
                        <a:pt x="117" y="71"/>
                      </a:lnTo>
                      <a:lnTo>
                        <a:pt x="93" y="74"/>
                      </a:lnTo>
                      <a:lnTo>
                        <a:pt x="69" y="84"/>
                      </a:lnTo>
                      <a:lnTo>
                        <a:pt x="64" y="87"/>
                      </a:lnTo>
                      <a:lnTo>
                        <a:pt x="45" y="75"/>
                      </a:lnTo>
                      <a:lnTo>
                        <a:pt x="28" y="59"/>
                      </a:lnTo>
                      <a:lnTo>
                        <a:pt x="25" y="48"/>
                      </a:lnTo>
                      <a:lnTo>
                        <a:pt x="30" y="36"/>
                      </a:lnTo>
                      <a:lnTo>
                        <a:pt x="43" y="29"/>
                      </a:lnTo>
                      <a:lnTo>
                        <a:pt x="48" y="20"/>
                      </a:lnTo>
                      <a:lnTo>
                        <a:pt x="40" y="15"/>
                      </a:lnTo>
                      <a:lnTo>
                        <a:pt x="25" y="18"/>
                      </a:lnTo>
                      <a:lnTo>
                        <a:pt x="6" y="36"/>
                      </a:lnTo>
                      <a:lnTo>
                        <a:pt x="0" y="56"/>
                      </a:lnTo>
                      <a:lnTo>
                        <a:pt x="6" y="74"/>
                      </a:lnTo>
                      <a:lnTo>
                        <a:pt x="22" y="93"/>
                      </a:lnTo>
                      <a:lnTo>
                        <a:pt x="40" y="107"/>
                      </a:lnTo>
                      <a:lnTo>
                        <a:pt x="25" y="140"/>
                      </a:lnTo>
                      <a:lnTo>
                        <a:pt x="22" y="171"/>
                      </a:lnTo>
                      <a:lnTo>
                        <a:pt x="24" y="204"/>
                      </a:lnTo>
                      <a:lnTo>
                        <a:pt x="27" y="233"/>
                      </a:lnTo>
                      <a:lnTo>
                        <a:pt x="39" y="258"/>
                      </a:lnTo>
                      <a:lnTo>
                        <a:pt x="55" y="278"/>
                      </a:lnTo>
                      <a:lnTo>
                        <a:pt x="79" y="293"/>
                      </a:lnTo>
                      <a:lnTo>
                        <a:pt x="99" y="303"/>
                      </a:lnTo>
                      <a:lnTo>
                        <a:pt x="124" y="308"/>
                      </a:lnTo>
                      <a:lnTo>
                        <a:pt x="148" y="308"/>
                      </a:lnTo>
                      <a:lnTo>
                        <a:pt x="172" y="305"/>
                      </a:lnTo>
                      <a:lnTo>
                        <a:pt x="196" y="297"/>
                      </a:lnTo>
                      <a:lnTo>
                        <a:pt x="208" y="284"/>
                      </a:lnTo>
                      <a:lnTo>
                        <a:pt x="220" y="266"/>
                      </a:lnTo>
                      <a:lnTo>
                        <a:pt x="253" y="278"/>
                      </a:lnTo>
                      <a:lnTo>
                        <a:pt x="273" y="288"/>
                      </a:lnTo>
                      <a:lnTo>
                        <a:pt x="288" y="290"/>
                      </a:lnTo>
                      <a:lnTo>
                        <a:pt x="298" y="281"/>
                      </a:lnTo>
                      <a:lnTo>
                        <a:pt x="302" y="269"/>
                      </a:lnTo>
                      <a:lnTo>
                        <a:pt x="294" y="254"/>
                      </a:lnTo>
                      <a:lnTo>
                        <a:pt x="270" y="243"/>
                      </a:lnTo>
                      <a:lnTo>
                        <a:pt x="238" y="236"/>
                      </a:lnTo>
                      <a:lnTo>
                        <a:pt x="220" y="225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24">
                  <a:extLst>
                    <a:ext uri="{FF2B5EF4-FFF2-40B4-BE49-F238E27FC236}">
                      <a16:creationId xmlns:a16="http://schemas.microsoft.com/office/drawing/2014/main" id="{0FA6A952-D73D-481E-8188-29E18703B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5" y="1498"/>
                  <a:ext cx="216" cy="346"/>
                </a:xfrm>
                <a:custGeom>
                  <a:avLst/>
                  <a:gdLst>
                    <a:gd name="T0" fmla="*/ 45 w 216"/>
                    <a:gd name="T1" fmla="*/ 18 h 346"/>
                    <a:gd name="T2" fmla="*/ 57 w 216"/>
                    <a:gd name="T3" fmla="*/ 8 h 346"/>
                    <a:gd name="T4" fmla="*/ 78 w 216"/>
                    <a:gd name="T5" fmla="*/ 0 h 346"/>
                    <a:gd name="T6" fmla="*/ 99 w 216"/>
                    <a:gd name="T7" fmla="*/ 2 h 346"/>
                    <a:gd name="T8" fmla="*/ 117 w 216"/>
                    <a:gd name="T9" fmla="*/ 5 h 346"/>
                    <a:gd name="T10" fmla="*/ 140 w 216"/>
                    <a:gd name="T11" fmla="*/ 12 h 346"/>
                    <a:gd name="T12" fmla="*/ 158 w 216"/>
                    <a:gd name="T13" fmla="*/ 28 h 346"/>
                    <a:gd name="T14" fmla="*/ 174 w 216"/>
                    <a:gd name="T15" fmla="*/ 44 h 346"/>
                    <a:gd name="T16" fmla="*/ 191 w 216"/>
                    <a:gd name="T17" fmla="*/ 73 h 346"/>
                    <a:gd name="T18" fmla="*/ 203 w 216"/>
                    <a:gd name="T19" fmla="*/ 104 h 346"/>
                    <a:gd name="T20" fmla="*/ 210 w 216"/>
                    <a:gd name="T21" fmla="*/ 139 h 346"/>
                    <a:gd name="T22" fmla="*/ 215 w 216"/>
                    <a:gd name="T23" fmla="*/ 173 h 346"/>
                    <a:gd name="T24" fmla="*/ 216 w 216"/>
                    <a:gd name="T25" fmla="*/ 211 h 346"/>
                    <a:gd name="T26" fmla="*/ 210 w 216"/>
                    <a:gd name="T27" fmla="*/ 245 h 346"/>
                    <a:gd name="T28" fmla="*/ 206 w 216"/>
                    <a:gd name="T29" fmla="*/ 271 h 346"/>
                    <a:gd name="T30" fmla="*/ 195 w 216"/>
                    <a:gd name="T31" fmla="*/ 299 h 346"/>
                    <a:gd name="T32" fmla="*/ 176 w 216"/>
                    <a:gd name="T33" fmla="*/ 320 h 346"/>
                    <a:gd name="T34" fmla="*/ 150 w 216"/>
                    <a:gd name="T35" fmla="*/ 337 h 346"/>
                    <a:gd name="T36" fmla="*/ 114 w 216"/>
                    <a:gd name="T37" fmla="*/ 344 h 346"/>
                    <a:gd name="T38" fmla="*/ 78 w 216"/>
                    <a:gd name="T39" fmla="*/ 346 h 346"/>
                    <a:gd name="T40" fmla="*/ 50 w 216"/>
                    <a:gd name="T41" fmla="*/ 340 h 346"/>
                    <a:gd name="T42" fmla="*/ 24 w 216"/>
                    <a:gd name="T43" fmla="*/ 325 h 346"/>
                    <a:gd name="T44" fmla="*/ 9 w 216"/>
                    <a:gd name="T45" fmla="*/ 302 h 346"/>
                    <a:gd name="T46" fmla="*/ 0 w 216"/>
                    <a:gd name="T47" fmla="*/ 268 h 346"/>
                    <a:gd name="T48" fmla="*/ 3 w 216"/>
                    <a:gd name="T49" fmla="*/ 236 h 346"/>
                    <a:gd name="T50" fmla="*/ 17 w 216"/>
                    <a:gd name="T51" fmla="*/ 211 h 346"/>
                    <a:gd name="T52" fmla="*/ 30 w 216"/>
                    <a:gd name="T53" fmla="*/ 193 h 346"/>
                    <a:gd name="T54" fmla="*/ 42 w 216"/>
                    <a:gd name="T55" fmla="*/ 175 h 346"/>
                    <a:gd name="T56" fmla="*/ 47 w 216"/>
                    <a:gd name="T57" fmla="*/ 155 h 346"/>
                    <a:gd name="T58" fmla="*/ 45 w 216"/>
                    <a:gd name="T59" fmla="*/ 134 h 346"/>
                    <a:gd name="T60" fmla="*/ 38 w 216"/>
                    <a:gd name="T61" fmla="*/ 109 h 346"/>
                    <a:gd name="T62" fmla="*/ 32 w 216"/>
                    <a:gd name="T63" fmla="*/ 85 h 346"/>
                    <a:gd name="T64" fmla="*/ 30 w 216"/>
                    <a:gd name="T65" fmla="*/ 59 h 346"/>
                    <a:gd name="T66" fmla="*/ 35 w 216"/>
                    <a:gd name="T67" fmla="*/ 34 h 346"/>
                    <a:gd name="T68" fmla="*/ 45 w 216"/>
                    <a:gd name="T69" fmla="*/ 18 h 3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6"/>
                    <a:gd name="T106" fmla="*/ 0 h 346"/>
                    <a:gd name="T107" fmla="*/ 216 w 216"/>
                    <a:gd name="T108" fmla="*/ 346 h 3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6" h="346">
                      <a:moveTo>
                        <a:pt x="45" y="18"/>
                      </a:moveTo>
                      <a:lnTo>
                        <a:pt x="57" y="8"/>
                      </a:lnTo>
                      <a:lnTo>
                        <a:pt x="78" y="0"/>
                      </a:lnTo>
                      <a:lnTo>
                        <a:pt x="99" y="2"/>
                      </a:lnTo>
                      <a:lnTo>
                        <a:pt x="117" y="5"/>
                      </a:lnTo>
                      <a:lnTo>
                        <a:pt x="140" y="12"/>
                      </a:lnTo>
                      <a:lnTo>
                        <a:pt x="158" y="28"/>
                      </a:lnTo>
                      <a:lnTo>
                        <a:pt x="174" y="44"/>
                      </a:lnTo>
                      <a:lnTo>
                        <a:pt x="191" y="73"/>
                      </a:lnTo>
                      <a:lnTo>
                        <a:pt x="203" y="104"/>
                      </a:lnTo>
                      <a:lnTo>
                        <a:pt x="210" y="139"/>
                      </a:lnTo>
                      <a:lnTo>
                        <a:pt x="215" y="173"/>
                      </a:lnTo>
                      <a:lnTo>
                        <a:pt x="216" y="211"/>
                      </a:lnTo>
                      <a:lnTo>
                        <a:pt x="210" y="245"/>
                      </a:lnTo>
                      <a:lnTo>
                        <a:pt x="206" y="271"/>
                      </a:lnTo>
                      <a:lnTo>
                        <a:pt x="195" y="299"/>
                      </a:lnTo>
                      <a:lnTo>
                        <a:pt x="176" y="320"/>
                      </a:lnTo>
                      <a:lnTo>
                        <a:pt x="150" y="337"/>
                      </a:lnTo>
                      <a:lnTo>
                        <a:pt x="114" y="344"/>
                      </a:lnTo>
                      <a:lnTo>
                        <a:pt x="78" y="346"/>
                      </a:lnTo>
                      <a:lnTo>
                        <a:pt x="50" y="340"/>
                      </a:lnTo>
                      <a:lnTo>
                        <a:pt x="24" y="325"/>
                      </a:lnTo>
                      <a:lnTo>
                        <a:pt x="9" y="302"/>
                      </a:lnTo>
                      <a:lnTo>
                        <a:pt x="0" y="268"/>
                      </a:lnTo>
                      <a:lnTo>
                        <a:pt x="3" y="236"/>
                      </a:lnTo>
                      <a:lnTo>
                        <a:pt x="17" y="211"/>
                      </a:lnTo>
                      <a:lnTo>
                        <a:pt x="30" y="193"/>
                      </a:lnTo>
                      <a:lnTo>
                        <a:pt x="42" y="175"/>
                      </a:lnTo>
                      <a:lnTo>
                        <a:pt x="47" y="155"/>
                      </a:lnTo>
                      <a:lnTo>
                        <a:pt x="45" y="134"/>
                      </a:lnTo>
                      <a:lnTo>
                        <a:pt x="38" y="109"/>
                      </a:lnTo>
                      <a:lnTo>
                        <a:pt x="32" y="85"/>
                      </a:lnTo>
                      <a:lnTo>
                        <a:pt x="30" y="59"/>
                      </a:lnTo>
                      <a:lnTo>
                        <a:pt x="35" y="34"/>
                      </a:lnTo>
                      <a:lnTo>
                        <a:pt x="45" y="1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25">
                  <a:extLst>
                    <a:ext uri="{FF2B5EF4-FFF2-40B4-BE49-F238E27FC236}">
                      <a16:creationId xmlns:a16="http://schemas.microsoft.com/office/drawing/2014/main" id="{D1460115-601B-46FE-8186-B34FC970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5" y="1515"/>
                  <a:ext cx="321" cy="165"/>
                </a:xfrm>
                <a:custGeom>
                  <a:avLst/>
                  <a:gdLst>
                    <a:gd name="T0" fmla="*/ 254 w 321"/>
                    <a:gd name="T1" fmla="*/ 36 h 165"/>
                    <a:gd name="T2" fmla="*/ 269 w 321"/>
                    <a:gd name="T3" fmla="*/ 15 h 165"/>
                    <a:gd name="T4" fmla="*/ 294 w 321"/>
                    <a:gd name="T5" fmla="*/ 0 h 165"/>
                    <a:gd name="T6" fmla="*/ 311 w 321"/>
                    <a:gd name="T7" fmla="*/ 3 h 165"/>
                    <a:gd name="T8" fmla="*/ 321 w 321"/>
                    <a:gd name="T9" fmla="*/ 18 h 165"/>
                    <a:gd name="T10" fmla="*/ 318 w 321"/>
                    <a:gd name="T11" fmla="*/ 50 h 165"/>
                    <a:gd name="T12" fmla="*/ 306 w 321"/>
                    <a:gd name="T13" fmla="*/ 80 h 165"/>
                    <a:gd name="T14" fmla="*/ 282 w 321"/>
                    <a:gd name="T15" fmla="*/ 98 h 165"/>
                    <a:gd name="T16" fmla="*/ 243 w 321"/>
                    <a:gd name="T17" fmla="*/ 119 h 165"/>
                    <a:gd name="T18" fmla="*/ 207 w 321"/>
                    <a:gd name="T19" fmla="*/ 147 h 165"/>
                    <a:gd name="T20" fmla="*/ 179 w 321"/>
                    <a:gd name="T21" fmla="*/ 165 h 165"/>
                    <a:gd name="T22" fmla="*/ 162 w 321"/>
                    <a:gd name="T23" fmla="*/ 164 h 165"/>
                    <a:gd name="T24" fmla="*/ 137 w 321"/>
                    <a:gd name="T25" fmla="*/ 149 h 165"/>
                    <a:gd name="T26" fmla="*/ 104 w 321"/>
                    <a:gd name="T27" fmla="*/ 116 h 165"/>
                    <a:gd name="T28" fmla="*/ 75 w 321"/>
                    <a:gd name="T29" fmla="*/ 93 h 165"/>
                    <a:gd name="T30" fmla="*/ 62 w 321"/>
                    <a:gd name="T31" fmla="*/ 98 h 165"/>
                    <a:gd name="T32" fmla="*/ 54 w 321"/>
                    <a:gd name="T33" fmla="*/ 116 h 165"/>
                    <a:gd name="T34" fmla="*/ 50 w 321"/>
                    <a:gd name="T35" fmla="*/ 117 h 165"/>
                    <a:gd name="T36" fmla="*/ 24 w 321"/>
                    <a:gd name="T37" fmla="*/ 120 h 165"/>
                    <a:gd name="T38" fmla="*/ 9 w 321"/>
                    <a:gd name="T39" fmla="*/ 107 h 165"/>
                    <a:gd name="T40" fmla="*/ 2 w 321"/>
                    <a:gd name="T41" fmla="*/ 75 h 165"/>
                    <a:gd name="T42" fmla="*/ 0 w 321"/>
                    <a:gd name="T43" fmla="*/ 30 h 165"/>
                    <a:gd name="T44" fmla="*/ 18 w 321"/>
                    <a:gd name="T45" fmla="*/ 9 h 165"/>
                    <a:gd name="T46" fmla="*/ 45 w 321"/>
                    <a:gd name="T47" fmla="*/ 9 h 165"/>
                    <a:gd name="T48" fmla="*/ 69 w 321"/>
                    <a:gd name="T49" fmla="*/ 20 h 165"/>
                    <a:gd name="T50" fmla="*/ 89 w 321"/>
                    <a:gd name="T51" fmla="*/ 51 h 165"/>
                    <a:gd name="T52" fmla="*/ 104 w 321"/>
                    <a:gd name="T53" fmla="*/ 77 h 165"/>
                    <a:gd name="T54" fmla="*/ 126 w 321"/>
                    <a:gd name="T55" fmla="*/ 101 h 165"/>
                    <a:gd name="T56" fmla="*/ 152 w 321"/>
                    <a:gd name="T57" fmla="*/ 120 h 165"/>
                    <a:gd name="T58" fmla="*/ 171 w 321"/>
                    <a:gd name="T59" fmla="*/ 123 h 165"/>
                    <a:gd name="T60" fmla="*/ 189 w 321"/>
                    <a:gd name="T61" fmla="*/ 116 h 165"/>
                    <a:gd name="T62" fmla="*/ 212 w 321"/>
                    <a:gd name="T63" fmla="*/ 96 h 165"/>
                    <a:gd name="T64" fmla="*/ 231 w 321"/>
                    <a:gd name="T65" fmla="*/ 72 h 165"/>
                    <a:gd name="T66" fmla="*/ 254 w 321"/>
                    <a:gd name="T67" fmla="*/ 36 h 16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21"/>
                    <a:gd name="T103" fmla="*/ 0 h 165"/>
                    <a:gd name="T104" fmla="*/ 321 w 321"/>
                    <a:gd name="T105" fmla="*/ 165 h 16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21" h="165">
                      <a:moveTo>
                        <a:pt x="254" y="36"/>
                      </a:moveTo>
                      <a:lnTo>
                        <a:pt x="269" y="15"/>
                      </a:lnTo>
                      <a:lnTo>
                        <a:pt x="294" y="0"/>
                      </a:lnTo>
                      <a:lnTo>
                        <a:pt x="311" y="3"/>
                      </a:lnTo>
                      <a:lnTo>
                        <a:pt x="321" y="18"/>
                      </a:lnTo>
                      <a:lnTo>
                        <a:pt x="318" y="50"/>
                      </a:lnTo>
                      <a:lnTo>
                        <a:pt x="306" y="80"/>
                      </a:lnTo>
                      <a:lnTo>
                        <a:pt x="282" y="98"/>
                      </a:lnTo>
                      <a:lnTo>
                        <a:pt x="243" y="119"/>
                      </a:lnTo>
                      <a:lnTo>
                        <a:pt x="207" y="147"/>
                      </a:lnTo>
                      <a:lnTo>
                        <a:pt x="179" y="165"/>
                      </a:lnTo>
                      <a:lnTo>
                        <a:pt x="162" y="164"/>
                      </a:lnTo>
                      <a:lnTo>
                        <a:pt x="137" y="149"/>
                      </a:lnTo>
                      <a:lnTo>
                        <a:pt x="104" y="116"/>
                      </a:lnTo>
                      <a:lnTo>
                        <a:pt x="75" y="93"/>
                      </a:lnTo>
                      <a:lnTo>
                        <a:pt x="62" y="98"/>
                      </a:lnTo>
                      <a:lnTo>
                        <a:pt x="54" y="116"/>
                      </a:lnTo>
                      <a:lnTo>
                        <a:pt x="50" y="117"/>
                      </a:lnTo>
                      <a:lnTo>
                        <a:pt x="24" y="120"/>
                      </a:lnTo>
                      <a:lnTo>
                        <a:pt x="9" y="107"/>
                      </a:lnTo>
                      <a:lnTo>
                        <a:pt x="2" y="75"/>
                      </a:lnTo>
                      <a:lnTo>
                        <a:pt x="0" y="30"/>
                      </a:lnTo>
                      <a:lnTo>
                        <a:pt x="18" y="9"/>
                      </a:lnTo>
                      <a:lnTo>
                        <a:pt x="45" y="9"/>
                      </a:lnTo>
                      <a:lnTo>
                        <a:pt x="69" y="20"/>
                      </a:lnTo>
                      <a:lnTo>
                        <a:pt x="89" y="51"/>
                      </a:lnTo>
                      <a:lnTo>
                        <a:pt x="104" y="77"/>
                      </a:lnTo>
                      <a:lnTo>
                        <a:pt x="126" y="101"/>
                      </a:lnTo>
                      <a:lnTo>
                        <a:pt x="152" y="120"/>
                      </a:lnTo>
                      <a:lnTo>
                        <a:pt x="171" y="123"/>
                      </a:lnTo>
                      <a:lnTo>
                        <a:pt x="189" y="116"/>
                      </a:lnTo>
                      <a:lnTo>
                        <a:pt x="212" y="96"/>
                      </a:lnTo>
                      <a:lnTo>
                        <a:pt x="231" y="72"/>
                      </a:lnTo>
                      <a:lnTo>
                        <a:pt x="254" y="3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26">
                  <a:extLst>
                    <a:ext uri="{FF2B5EF4-FFF2-40B4-BE49-F238E27FC236}">
                      <a16:creationId xmlns:a16="http://schemas.microsoft.com/office/drawing/2014/main" id="{B5B65A1A-7C9F-4A91-AE28-2313F6192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2" y="1530"/>
                  <a:ext cx="240" cy="348"/>
                </a:xfrm>
                <a:custGeom>
                  <a:avLst/>
                  <a:gdLst>
                    <a:gd name="T0" fmla="*/ 16 w 240"/>
                    <a:gd name="T1" fmla="*/ 2 h 348"/>
                    <a:gd name="T2" fmla="*/ 45 w 240"/>
                    <a:gd name="T3" fmla="*/ 6 h 348"/>
                    <a:gd name="T4" fmla="*/ 67 w 240"/>
                    <a:gd name="T5" fmla="*/ 32 h 348"/>
                    <a:gd name="T6" fmla="*/ 91 w 240"/>
                    <a:gd name="T7" fmla="*/ 57 h 348"/>
                    <a:gd name="T8" fmla="*/ 121 w 240"/>
                    <a:gd name="T9" fmla="*/ 81 h 348"/>
                    <a:gd name="T10" fmla="*/ 144 w 240"/>
                    <a:gd name="T11" fmla="*/ 99 h 348"/>
                    <a:gd name="T12" fmla="*/ 169 w 240"/>
                    <a:gd name="T13" fmla="*/ 113 h 348"/>
                    <a:gd name="T14" fmla="*/ 196 w 240"/>
                    <a:gd name="T15" fmla="*/ 126 h 348"/>
                    <a:gd name="T16" fmla="*/ 219 w 240"/>
                    <a:gd name="T17" fmla="*/ 135 h 348"/>
                    <a:gd name="T18" fmla="*/ 235 w 240"/>
                    <a:gd name="T19" fmla="*/ 147 h 348"/>
                    <a:gd name="T20" fmla="*/ 240 w 240"/>
                    <a:gd name="T21" fmla="*/ 159 h 348"/>
                    <a:gd name="T22" fmla="*/ 231 w 240"/>
                    <a:gd name="T23" fmla="*/ 176 h 348"/>
                    <a:gd name="T24" fmla="*/ 210 w 240"/>
                    <a:gd name="T25" fmla="*/ 191 h 348"/>
                    <a:gd name="T26" fmla="*/ 166 w 240"/>
                    <a:gd name="T27" fmla="*/ 203 h 348"/>
                    <a:gd name="T28" fmla="*/ 127 w 240"/>
                    <a:gd name="T29" fmla="*/ 215 h 348"/>
                    <a:gd name="T30" fmla="*/ 103 w 240"/>
                    <a:gd name="T31" fmla="*/ 230 h 348"/>
                    <a:gd name="T32" fmla="*/ 108 w 240"/>
                    <a:gd name="T33" fmla="*/ 245 h 348"/>
                    <a:gd name="T34" fmla="*/ 109 w 240"/>
                    <a:gd name="T35" fmla="*/ 249 h 348"/>
                    <a:gd name="T36" fmla="*/ 135 w 240"/>
                    <a:gd name="T37" fmla="*/ 273 h 348"/>
                    <a:gd name="T38" fmla="*/ 163 w 240"/>
                    <a:gd name="T39" fmla="*/ 293 h 348"/>
                    <a:gd name="T40" fmla="*/ 189 w 240"/>
                    <a:gd name="T41" fmla="*/ 309 h 348"/>
                    <a:gd name="T42" fmla="*/ 193 w 240"/>
                    <a:gd name="T43" fmla="*/ 317 h 348"/>
                    <a:gd name="T44" fmla="*/ 195 w 240"/>
                    <a:gd name="T45" fmla="*/ 321 h 348"/>
                    <a:gd name="T46" fmla="*/ 192 w 240"/>
                    <a:gd name="T47" fmla="*/ 330 h 348"/>
                    <a:gd name="T48" fmla="*/ 187 w 240"/>
                    <a:gd name="T49" fmla="*/ 333 h 348"/>
                    <a:gd name="T50" fmla="*/ 177 w 240"/>
                    <a:gd name="T51" fmla="*/ 341 h 348"/>
                    <a:gd name="T52" fmla="*/ 172 w 240"/>
                    <a:gd name="T53" fmla="*/ 344 h 348"/>
                    <a:gd name="T54" fmla="*/ 153 w 240"/>
                    <a:gd name="T55" fmla="*/ 348 h 348"/>
                    <a:gd name="T56" fmla="*/ 130 w 240"/>
                    <a:gd name="T57" fmla="*/ 330 h 348"/>
                    <a:gd name="T58" fmla="*/ 112 w 240"/>
                    <a:gd name="T59" fmla="*/ 305 h 348"/>
                    <a:gd name="T60" fmla="*/ 87 w 240"/>
                    <a:gd name="T61" fmla="*/ 270 h 348"/>
                    <a:gd name="T62" fmla="*/ 70 w 240"/>
                    <a:gd name="T63" fmla="*/ 237 h 348"/>
                    <a:gd name="T64" fmla="*/ 69 w 240"/>
                    <a:gd name="T65" fmla="*/ 219 h 348"/>
                    <a:gd name="T66" fmla="*/ 81 w 240"/>
                    <a:gd name="T67" fmla="*/ 203 h 348"/>
                    <a:gd name="T68" fmla="*/ 112 w 240"/>
                    <a:gd name="T69" fmla="*/ 194 h 348"/>
                    <a:gd name="T70" fmla="*/ 148 w 240"/>
                    <a:gd name="T71" fmla="*/ 180 h 348"/>
                    <a:gd name="T72" fmla="*/ 172 w 240"/>
                    <a:gd name="T73" fmla="*/ 173 h 348"/>
                    <a:gd name="T74" fmla="*/ 180 w 240"/>
                    <a:gd name="T75" fmla="*/ 164 h 348"/>
                    <a:gd name="T76" fmla="*/ 175 w 240"/>
                    <a:gd name="T77" fmla="*/ 155 h 348"/>
                    <a:gd name="T78" fmla="*/ 154 w 240"/>
                    <a:gd name="T79" fmla="*/ 141 h 348"/>
                    <a:gd name="T80" fmla="*/ 121 w 240"/>
                    <a:gd name="T81" fmla="*/ 125 h 348"/>
                    <a:gd name="T82" fmla="*/ 85 w 240"/>
                    <a:gd name="T83" fmla="*/ 113 h 348"/>
                    <a:gd name="T84" fmla="*/ 57 w 240"/>
                    <a:gd name="T85" fmla="*/ 101 h 348"/>
                    <a:gd name="T86" fmla="*/ 24 w 240"/>
                    <a:gd name="T87" fmla="*/ 75 h 348"/>
                    <a:gd name="T88" fmla="*/ 9 w 240"/>
                    <a:gd name="T89" fmla="*/ 53 h 348"/>
                    <a:gd name="T90" fmla="*/ 0 w 240"/>
                    <a:gd name="T91" fmla="*/ 24 h 348"/>
                    <a:gd name="T92" fmla="*/ 9 w 240"/>
                    <a:gd name="T93" fmla="*/ 8 h 348"/>
                    <a:gd name="T94" fmla="*/ 22 w 240"/>
                    <a:gd name="T95" fmla="*/ 0 h 348"/>
                    <a:gd name="T96" fmla="*/ 16 w 240"/>
                    <a:gd name="T97" fmla="*/ 2 h 34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40"/>
                    <a:gd name="T148" fmla="*/ 0 h 348"/>
                    <a:gd name="T149" fmla="*/ 240 w 240"/>
                    <a:gd name="T150" fmla="*/ 348 h 348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40" h="348">
                      <a:moveTo>
                        <a:pt x="16" y="2"/>
                      </a:moveTo>
                      <a:lnTo>
                        <a:pt x="45" y="6"/>
                      </a:lnTo>
                      <a:lnTo>
                        <a:pt x="67" y="32"/>
                      </a:lnTo>
                      <a:lnTo>
                        <a:pt x="91" y="57"/>
                      </a:lnTo>
                      <a:lnTo>
                        <a:pt x="121" y="81"/>
                      </a:lnTo>
                      <a:lnTo>
                        <a:pt x="144" y="99"/>
                      </a:lnTo>
                      <a:lnTo>
                        <a:pt x="169" y="113"/>
                      </a:lnTo>
                      <a:lnTo>
                        <a:pt x="196" y="126"/>
                      </a:lnTo>
                      <a:lnTo>
                        <a:pt x="219" y="135"/>
                      </a:lnTo>
                      <a:lnTo>
                        <a:pt x="235" y="147"/>
                      </a:lnTo>
                      <a:lnTo>
                        <a:pt x="240" y="159"/>
                      </a:lnTo>
                      <a:lnTo>
                        <a:pt x="231" y="176"/>
                      </a:lnTo>
                      <a:lnTo>
                        <a:pt x="210" y="191"/>
                      </a:lnTo>
                      <a:lnTo>
                        <a:pt x="166" y="203"/>
                      </a:lnTo>
                      <a:lnTo>
                        <a:pt x="127" y="215"/>
                      </a:lnTo>
                      <a:lnTo>
                        <a:pt x="103" y="230"/>
                      </a:lnTo>
                      <a:lnTo>
                        <a:pt x="108" y="245"/>
                      </a:lnTo>
                      <a:lnTo>
                        <a:pt x="109" y="249"/>
                      </a:lnTo>
                      <a:lnTo>
                        <a:pt x="135" y="273"/>
                      </a:lnTo>
                      <a:lnTo>
                        <a:pt x="163" y="293"/>
                      </a:lnTo>
                      <a:lnTo>
                        <a:pt x="189" y="309"/>
                      </a:lnTo>
                      <a:lnTo>
                        <a:pt x="193" y="317"/>
                      </a:lnTo>
                      <a:lnTo>
                        <a:pt x="195" y="321"/>
                      </a:lnTo>
                      <a:lnTo>
                        <a:pt x="192" y="330"/>
                      </a:lnTo>
                      <a:lnTo>
                        <a:pt x="187" y="333"/>
                      </a:lnTo>
                      <a:lnTo>
                        <a:pt x="177" y="341"/>
                      </a:lnTo>
                      <a:lnTo>
                        <a:pt x="172" y="344"/>
                      </a:lnTo>
                      <a:lnTo>
                        <a:pt x="153" y="348"/>
                      </a:lnTo>
                      <a:lnTo>
                        <a:pt x="130" y="330"/>
                      </a:lnTo>
                      <a:lnTo>
                        <a:pt x="112" y="305"/>
                      </a:lnTo>
                      <a:lnTo>
                        <a:pt x="87" y="270"/>
                      </a:lnTo>
                      <a:lnTo>
                        <a:pt x="70" y="237"/>
                      </a:lnTo>
                      <a:lnTo>
                        <a:pt x="69" y="219"/>
                      </a:lnTo>
                      <a:lnTo>
                        <a:pt x="81" y="203"/>
                      </a:lnTo>
                      <a:lnTo>
                        <a:pt x="112" y="194"/>
                      </a:lnTo>
                      <a:lnTo>
                        <a:pt x="148" y="180"/>
                      </a:lnTo>
                      <a:lnTo>
                        <a:pt x="172" y="173"/>
                      </a:lnTo>
                      <a:lnTo>
                        <a:pt x="180" y="164"/>
                      </a:lnTo>
                      <a:lnTo>
                        <a:pt x="175" y="155"/>
                      </a:lnTo>
                      <a:lnTo>
                        <a:pt x="154" y="141"/>
                      </a:lnTo>
                      <a:lnTo>
                        <a:pt x="121" y="125"/>
                      </a:lnTo>
                      <a:lnTo>
                        <a:pt x="85" y="113"/>
                      </a:lnTo>
                      <a:lnTo>
                        <a:pt x="57" y="101"/>
                      </a:lnTo>
                      <a:lnTo>
                        <a:pt x="24" y="75"/>
                      </a:lnTo>
                      <a:lnTo>
                        <a:pt x="9" y="53"/>
                      </a:lnTo>
                      <a:lnTo>
                        <a:pt x="0" y="24"/>
                      </a:lnTo>
                      <a:lnTo>
                        <a:pt x="9" y="8"/>
                      </a:lnTo>
                      <a:lnTo>
                        <a:pt x="22" y="0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27">
                  <a:extLst>
                    <a:ext uri="{FF2B5EF4-FFF2-40B4-BE49-F238E27FC236}">
                      <a16:creationId xmlns:a16="http://schemas.microsoft.com/office/drawing/2014/main" id="{8680E05D-6A54-4FB5-AFDE-2F44F98A6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775"/>
                  <a:ext cx="187" cy="420"/>
                </a:xfrm>
                <a:custGeom>
                  <a:avLst/>
                  <a:gdLst>
                    <a:gd name="T0" fmla="*/ 52 w 187"/>
                    <a:gd name="T1" fmla="*/ 0 h 420"/>
                    <a:gd name="T2" fmla="*/ 67 w 187"/>
                    <a:gd name="T3" fmla="*/ 7 h 420"/>
                    <a:gd name="T4" fmla="*/ 84 w 187"/>
                    <a:gd name="T5" fmla="*/ 21 h 420"/>
                    <a:gd name="T6" fmla="*/ 91 w 187"/>
                    <a:gd name="T7" fmla="*/ 39 h 420"/>
                    <a:gd name="T8" fmla="*/ 103 w 187"/>
                    <a:gd name="T9" fmla="*/ 69 h 420"/>
                    <a:gd name="T10" fmla="*/ 111 w 187"/>
                    <a:gd name="T11" fmla="*/ 102 h 420"/>
                    <a:gd name="T12" fmla="*/ 117 w 187"/>
                    <a:gd name="T13" fmla="*/ 133 h 420"/>
                    <a:gd name="T14" fmla="*/ 114 w 187"/>
                    <a:gd name="T15" fmla="*/ 160 h 420"/>
                    <a:gd name="T16" fmla="*/ 108 w 187"/>
                    <a:gd name="T17" fmla="*/ 181 h 420"/>
                    <a:gd name="T18" fmla="*/ 99 w 187"/>
                    <a:gd name="T19" fmla="*/ 205 h 420"/>
                    <a:gd name="T20" fmla="*/ 82 w 187"/>
                    <a:gd name="T21" fmla="*/ 235 h 420"/>
                    <a:gd name="T22" fmla="*/ 64 w 187"/>
                    <a:gd name="T23" fmla="*/ 265 h 420"/>
                    <a:gd name="T24" fmla="*/ 51 w 187"/>
                    <a:gd name="T25" fmla="*/ 286 h 420"/>
                    <a:gd name="T26" fmla="*/ 43 w 187"/>
                    <a:gd name="T27" fmla="*/ 303 h 420"/>
                    <a:gd name="T28" fmla="*/ 43 w 187"/>
                    <a:gd name="T29" fmla="*/ 319 h 420"/>
                    <a:gd name="T30" fmla="*/ 48 w 187"/>
                    <a:gd name="T31" fmla="*/ 333 h 420"/>
                    <a:gd name="T32" fmla="*/ 72 w 187"/>
                    <a:gd name="T33" fmla="*/ 340 h 420"/>
                    <a:gd name="T34" fmla="*/ 106 w 187"/>
                    <a:gd name="T35" fmla="*/ 349 h 420"/>
                    <a:gd name="T36" fmla="*/ 157 w 187"/>
                    <a:gd name="T37" fmla="*/ 366 h 420"/>
                    <a:gd name="T38" fmla="*/ 181 w 187"/>
                    <a:gd name="T39" fmla="*/ 378 h 420"/>
                    <a:gd name="T40" fmla="*/ 187 w 187"/>
                    <a:gd name="T41" fmla="*/ 391 h 420"/>
                    <a:gd name="T42" fmla="*/ 181 w 187"/>
                    <a:gd name="T43" fmla="*/ 402 h 420"/>
                    <a:gd name="T44" fmla="*/ 163 w 187"/>
                    <a:gd name="T45" fmla="*/ 414 h 420"/>
                    <a:gd name="T46" fmla="*/ 157 w 187"/>
                    <a:gd name="T47" fmla="*/ 415 h 420"/>
                    <a:gd name="T48" fmla="*/ 133 w 187"/>
                    <a:gd name="T49" fmla="*/ 420 h 420"/>
                    <a:gd name="T50" fmla="*/ 121 w 187"/>
                    <a:gd name="T51" fmla="*/ 415 h 420"/>
                    <a:gd name="T52" fmla="*/ 112 w 187"/>
                    <a:gd name="T53" fmla="*/ 405 h 420"/>
                    <a:gd name="T54" fmla="*/ 97 w 187"/>
                    <a:gd name="T55" fmla="*/ 387 h 420"/>
                    <a:gd name="T56" fmla="*/ 73 w 187"/>
                    <a:gd name="T57" fmla="*/ 370 h 420"/>
                    <a:gd name="T58" fmla="*/ 54 w 187"/>
                    <a:gd name="T59" fmla="*/ 367 h 420"/>
                    <a:gd name="T60" fmla="*/ 36 w 187"/>
                    <a:gd name="T61" fmla="*/ 367 h 420"/>
                    <a:gd name="T62" fmla="*/ 22 w 187"/>
                    <a:gd name="T63" fmla="*/ 367 h 420"/>
                    <a:gd name="T64" fmla="*/ 10 w 187"/>
                    <a:gd name="T65" fmla="*/ 360 h 420"/>
                    <a:gd name="T66" fmla="*/ 4 w 187"/>
                    <a:gd name="T67" fmla="*/ 352 h 420"/>
                    <a:gd name="T68" fmla="*/ 0 w 187"/>
                    <a:gd name="T69" fmla="*/ 339 h 420"/>
                    <a:gd name="T70" fmla="*/ 3 w 187"/>
                    <a:gd name="T71" fmla="*/ 327 h 420"/>
                    <a:gd name="T72" fmla="*/ 7 w 187"/>
                    <a:gd name="T73" fmla="*/ 307 h 420"/>
                    <a:gd name="T74" fmla="*/ 15 w 187"/>
                    <a:gd name="T75" fmla="*/ 291 h 420"/>
                    <a:gd name="T76" fmla="*/ 27 w 187"/>
                    <a:gd name="T77" fmla="*/ 264 h 420"/>
                    <a:gd name="T78" fmla="*/ 49 w 187"/>
                    <a:gd name="T79" fmla="*/ 229 h 420"/>
                    <a:gd name="T80" fmla="*/ 64 w 187"/>
                    <a:gd name="T81" fmla="*/ 201 h 420"/>
                    <a:gd name="T82" fmla="*/ 70 w 187"/>
                    <a:gd name="T83" fmla="*/ 175 h 420"/>
                    <a:gd name="T84" fmla="*/ 73 w 187"/>
                    <a:gd name="T85" fmla="*/ 150 h 420"/>
                    <a:gd name="T86" fmla="*/ 64 w 187"/>
                    <a:gd name="T87" fmla="*/ 121 h 420"/>
                    <a:gd name="T88" fmla="*/ 52 w 187"/>
                    <a:gd name="T89" fmla="*/ 97 h 420"/>
                    <a:gd name="T90" fmla="*/ 37 w 187"/>
                    <a:gd name="T91" fmla="*/ 72 h 420"/>
                    <a:gd name="T92" fmla="*/ 25 w 187"/>
                    <a:gd name="T93" fmla="*/ 51 h 420"/>
                    <a:gd name="T94" fmla="*/ 21 w 187"/>
                    <a:gd name="T95" fmla="*/ 30 h 420"/>
                    <a:gd name="T96" fmla="*/ 25 w 187"/>
                    <a:gd name="T97" fmla="*/ 16 h 420"/>
                    <a:gd name="T98" fmla="*/ 33 w 187"/>
                    <a:gd name="T99" fmla="*/ 7 h 420"/>
                    <a:gd name="T100" fmla="*/ 46 w 187"/>
                    <a:gd name="T101" fmla="*/ 3 h 420"/>
                    <a:gd name="T102" fmla="*/ 52 w 187"/>
                    <a:gd name="T103" fmla="*/ 0 h 42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87"/>
                    <a:gd name="T157" fmla="*/ 0 h 420"/>
                    <a:gd name="T158" fmla="*/ 187 w 187"/>
                    <a:gd name="T159" fmla="*/ 420 h 42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87" h="420">
                      <a:moveTo>
                        <a:pt x="52" y="0"/>
                      </a:moveTo>
                      <a:lnTo>
                        <a:pt x="67" y="7"/>
                      </a:lnTo>
                      <a:lnTo>
                        <a:pt x="84" y="21"/>
                      </a:lnTo>
                      <a:lnTo>
                        <a:pt x="91" y="39"/>
                      </a:lnTo>
                      <a:lnTo>
                        <a:pt x="103" y="69"/>
                      </a:lnTo>
                      <a:lnTo>
                        <a:pt x="111" y="102"/>
                      </a:lnTo>
                      <a:lnTo>
                        <a:pt x="117" y="133"/>
                      </a:lnTo>
                      <a:lnTo>
                        <a:pt x="114" y="160"/>
                      </a:lnTo>
                      <a:lnTo>
                        <a:pt x="108" y="181"/>
                      </a:lnTo>
                      <a:lnTo>
                        <a:pt x="99" y="205"/>
                      </a:lnTo>
                      <a:lnTo>
                        <a:pt x="82" y="235"/>
                      </a:lnTo>
                      <a:lnTo>
                        <a:pt x="64" y="265"/>
                      </a:lnTo>
                      <a:lnTo>
                        <a:pt x="51" y="286"/>
                      </a:lnTo>
                      <a:lnTo>
                        <a:pt x="43" y="303"/>
                      </a:lnTo>
                      <a:lnTo>
                        <a:pt x="43" y="319"/>
                      </a:lnTo>
                      <a:lnTo>
                        <a:pt x="48" y="333"/>
                      </a:lnTo>
                      <a:lnTo>
                        <a:pt x="72" y="340"/>
                      </a:lnTo>
                      <a:lnTo>
                        <a:pt x="106" y="349"/>
                      </a:lnTo>
                      <a:lnTo>
                        <a:pt x="157" y="366"/>
                      </a:lnTo>
                      <a:lnTo>
                        <a:pt x="181" y="378"/>
                      </a:lnTo>
                      <a:lnTo>
                        <a:pt x="187" y="391"/>
                      </a:lnTo>
                      <a:lnTo>
                        <a:pt x="181" y="402"/>
                      </a:lnTo>
                      <a:lnTo>
                        <a:pt x="163" y="414"/>
                      </a:lnTo>
                      <a:lnTo>
                        <a:pt x="157" y="415"/>
                      </a:lnTo>
                      <a:lnTo>
                        <a:pt x="133" y="420"/>
                      </a:lnTo>
                      <a:lnTo>
                        <a:pt x="121" y="415"/>
                      </a:lnTo>
                      <a:lnTo>
                        <a:pt x="112" y="405"/>
                      </a:lnTo>
                      <a:lnTo>
                        <a:pt x="97" y="387"/>
                      </a:lnTo>
                      <a:lnTo>
                        <a:pt x="73" y="370"/>
                      </a:lnTo>
                      <a:lnTo>
                        <a:pt x="54" y="367"/>
                      </a:lnTo>
                      <a:lnTo>
                        <a:pt x="36" y="367"/>
                      </a:lnTo>
                      <a:lnTo>
                        <a:pt x="22" y="367"/>
                      </a:lnTo>
                      <a:lnTo>
                        <a:pt x="10" y="360"/>
                      </a:lnTo>
                      <a:lnTo>
                        <a:pt x="4" y="352"/>
                      </a:lnTo>
                      <a:lnTo>
                        <a:pt x="0" y="339"/>
                      </a:lnTo>
                      <a:lnTo>
                        <a:pt x="3" y="327"/>
                      </a:lnTo>
                      <a:lnTo>
                        <a:pt x="7" y="307"/>
                      </a:lnTo>
                      <a:lnTo>
                        <a:pt x="15" y="291"/>
                      </a:lnTo>
                      <a:lnTo>
                        <a:pt x="27" y="264"/>
                      </a:lnTo>
                      <a:lnTo>
                        <a:pt x="49" y="229"/>
                      </a:lnTo>
                      <a:lnTo>
                        <a:pt x="64" y="201"/>
                      </a:lnTo>
                      <a:lnTo>
                        <a:pt x="70" y="175"/>
                      </a:lnTo>
                      <a:lnTo>
                        <a:pt x="73" y="150"/>
                      </a:lnTo>
                      <a:lnTo>
                        <a:pt x="64" y="121"/>
                      </a:lnTo>
                      <a:lnTo>
                        <a:pt x="52" y="97"/>
                      </a:lnTo>
                      <a:lnTo>
                        <a:pt x="37" y="72"/>
                      </a:lnTo>
                      <a:lnTo>
                        <a:pt x="25" y="51"/>
                      </a:lnTo>
                      <a:lnTo>
                        <a:pt x="21" y="30"/>
                      </a:lnTo>
                      <a:lnTo>
                        <a:pt x="25" y="16"/>
                      </a:lnTo>
                      <a:lnTo>
                        <a:pt x="33" y="7"/>
                      </a:lnTo>
                      <a:lnTo>
                        <a:pt x="46" y="3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28">
                  <a:extLst>
                    <a:ext uri="{FF2B5EF4-FFF2-40B4-BE49-F238E27FC236}">
                      <a16:creationId xmlns:a16="http://schemas.microsoft.com/office/drawing/2014/main" id="{6E8205DB-A0C1-4425-B44C-4D3B2E667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9" y="1773"/>
                  <a:ext cx="165" cy="450"/>
                </a:xfrm>
                <a:custGeom>
                  <a:avLst/>
                  <a:gdLst>
                    <a:gd name="T0" fmla="*/ 81 w 165"/>
                    <a:gd name="T1" fmla="*/ 49 h 450"/>
                    <a:gd name="T2" fmla="*/ 97 w 165"/>
                    <a:gd name="T3" fmla="*/ 25 h 450"/>
                    <a:gd name="T4" fmla="*/ 123 w 165"/>
                    <a:gd name="T5" fmla="*/ 3 h 450"/>
                    <a:gd name="T6" fmla="*/ 147 w 165"/>
                    <a:gd name="T7" fmla="*/ 0 h 450"/>
                    <a:gd name="T8" fmla="*/ 160 w 165"/>
                    <a:gd name="T9" fmla="*/ 15 h 450"/>
                    <a:gd name="T10" fmla="*/ 165 w 165"/>
                    <a:gd name="T11" fmla="*/ 37 h 450"/>
                    <a:gd name="T12" fmla="*/ 157 w 165"/>
                    <a:gd name="T13" fmla="*/ 60 h 450"/>
                    <a:gd name="T14" fmla="*/ 141 w 165"/>
                    <a:gd name="T15" fmla="*/ 75 h 450"/>
                    <a:gd name="T16" fmla="*/ 112 w 165"/>
                    <a:gd name="T17" fmla="*/ 97 h 450"/>
                    <a:gd name="T18" fmla="*/ 93 w 165"/>
                    <a:gd name="T19" fmla="*/ 120 h 450"/>
                    <a:gd name="T20" fmla="*/ 82 w 165"/>
                    <a:gd name="T21" fmla="*/ 144 h 450"/>
                    <a:gd name="T22" fmla="*/ 78 w 165"/>
                    <a:gd name="T23" fmla="*/ 168 h 450"/>
                    <a:gd name="T24" fmla="*/ 76 w 165"/>
                    <a:gd name="T25" fmla="*/ 195 h 450"/>
                    <a:gd name="T26" fmla="*/ 82 w 165"/>
                    <a:gd name="T27" fmla="*/ 223 h 450"/>
                    <a:gd name="T28" fmla="*/ 82 w 165"/>
                    <a:gd name="T29" fmla="*/ 228 h 450"/>
                    <a:gd name="T30" fmla="*/ 90 w 165"/>
                    <a:gd name="T31" fmla="*/ 261 h 450"/>
                    <a:gd name="T32" fmla="*/ 97 w 165"/>
                    <a:gd name="T33" fmla="*/ 294 h 450"/>
                    <a:gd name="T34" fmla="*/ 108 w 165"/>
                    <a:gd name="T35" fmla="*/ 327 h 450"/>
                    <a:gd name="T36" fmla="*/ 118 w 165"/>
                    <a:gd name="T37" fmla="*/ 351 h 450"/>
                    <a:gd name="T38" fmla="*/ 121 w 165"/>
                    <a:gd name="T39" fmla="*/ 369 h 450"/>
                    <a:gd name="T40" fmla="*/ 114 w 165"/>
                    <a:gd name="T41" fmla="*/ 376 h 450"/>
                    <a:gd name="T42" fmla="*/ 96 w 165"/>
                    <a:gd name="T43" fmla="*/ 385 h 450"/>
                    <a:gd name="T44" fmla="*/ 78 w 165"/>
                    <a:gd name="T45" fmla="*/ 405 h 450"/>
                    <a:gd name="T46" fmla="*/ 67 w 165"/>
                    <a:gd name="T47" fmla="*/ 433 h 450"/>
                    <a:gd name="T48" fmla="*/ 63 w 165"/>
                    <a:gd name="T49" fmla="*/ 447 h 450"/>
                    <a:gd name="T50" fmla="*/ 58 w 165"/>
                    <a:gd name="T51" fmla="*/ 450 h 450"/>
                    <a:gd name="T52" fmla="*/ 48 w 165"/>
                    <a:gd name="T53" fmla="*/ 450 h 450"/>
                    <a:gd name="T54" fmla="*/ 13 w 165"/>
                    <a:gd name="T55" fmla="*/ 438 h 450"/>
                    <a:gd name="T56" fmla="*/ 0 w 165"/>
                    <a:gd name="T57" fmla="*/ 424 h 450"/>
                    <a:gd name="T58" fmla="*/ 3 w 165"/>
                    <a:gd name="T59" fmla="*/ 411 h 450"/>
                    <a:gd name="T60" fmla="*/ 13 w 165"/>
                    <a:gd name="T61" fmla="*/ 396 h 450"/>
                    <a:gd name="T62" fmla="*/ 31 w 165"/>
                    <a:gd name="T63" fmla="*/ 381 h 450"/>
                    <a:gd name="T64" fmla="*/ 61 w 165"/>
                    <a:gd name="T65" fmla="*/ 364 h 450"/>
                    <a:gd name="T66" fmla="*/ 72 w 165"/>
                    <a:gd name="T67" fmla="*/ 349 h 450"/>
                    <a:gd name="T68" fmla="*/ 73 w 165"/>
                    <a:gd name="T69" fmla="*/ 325 h 450"/>
                    <a:gd name="T70" fmla="*/ 69 w 165"/>
                    <a:gd name="T71" fmla="*/ 286 h 450"/>
                    <a:gd name="T72" fmla="*/ 55 w 165"/>
                    <a:gd name="T73" fmla="*/ 241 h 450"/>
                    <a:gd name="T74" fmla="*/ 48 w 165"/>
                    <a:gd name="T75" fmla="*/ 195 h 450"/>
                    <a:gd name="T76" fmla="*/ 42 w 165"/>
                    <a:gd name="T77" fmla="*/ 154 h 450"/>
                    <a:gd name="T78" fmla="*/ 43 w 165"/>
                    <a:gd name="T79" fmla="*/ 127 h 450"/>
                    <a:gd name="T80" fmla="*/ 49 w 165"/>
                    <a:gd name="T81" fmla="*/ 100 h 450"/>
                    <a:gd name="T82" fmla="*/ 58 w 165"/>
                    <a:gd name="T83" fmla="*/ 78 h 450"/>
                    <a:gd name="T84" fmla="*/ 72 w 165"/>
                    <a:gd name="T85" fmla="*/ 57 h 450"/>
                    <a:gd name="T86" fmla="*/ 81 w 165"/>
                    <a:gd name="T87" fmla="*/ 49 h 4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5"/>
                    <a:gd name="T133" fmla="*/ 0 h 450"/>
                    <a:gd name="T134" fmla="*/ 165 w 165"/>
                    <a:gd name="T135" fmla="*/ 450 h 45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5" h="450">
                      <a:moveTo>
                        <a:pt x="81" y="49"/>
                      </a:moveTo>
                      <a:lnTo>
                        <a:pt x="97" y="25"/>
                      </a:lnTo>
                      <a:lnTo>
                        <a:pt x="123" y="3"/>
                      </a:lnTo>
                      <a:lnTo>
                        <a:pt x="147" y="0"/>
                      </a:lnTo>
                      <a:lnTo>
                        <a:pt x="160" y="15"/>
                      </a:lnTo>
                      <a:lnTo>
                        <a:pt x="165" y="37"/>
                      </a:lnTo>
                      <a:lnTo>
                        <a:pt x="157" y="60"/>
                      </a:lnTo>
                      <a:lnTo>
                        <a:pt x="141" y="75"/>
                      </a:lnTo>
                      <a:lnTo>
                        <a:pt x="112" y="97"/>
                      </a:lnTo>
                      <a:lnTo>
                        <a:pt x="93" y="120"/>
                      </a:lnTo>
                      <a:lnTo>
                        <a:pt x="82" y="144"/>
                      </a:lnTo>
                      <a:lnTo>
                        <a:pt x="78" y="168"/>
                      </a:lnTo>
                      <a:lnTo>
                        <a:pt x="76" y="195"/>
                      </a:lnTo>
                      <a:lnTo>
                        <a:pt x="82" y="223"/>
                      </a:lnTo>
                      <a:lnTo>
                        <a:pt x="82" y="228"/>
                      </a:lnTo>
                      <a:lnTo>
                        <a:pt x="90" y="261"/>
                      </a:lnTo>
                      <a:lnTo>
                        <a:pt x="97" y="294"/>
                      </a:lnTo>
                      <a:lnTo>
                        <a:pt x="108" y="327"/>
                      </a:lnTo>
                      <a:lnTo>
                        <a:pt x="118" y="351"/>
                      </a:lnTo>
                      <a:lnTo>
                        <a:pt x="121" y="369"/>
                      </a:lnTo>
                      <a:lnTo>
                        <a:pt x="114" y="376"/>
                      </a:lnTo>
                      <a:lnTo>
                        <a:pt x="96" y="385"/>
                      </a:lnTo>
                      <a:lnTo>
                        <a:pt x="78" y="405"/>
                      </a:lnTo>
                      <a:lnTo>
                        <a:pt x="67" y="433"/>
                      </a:lnTo>
                      <a:lnTo>
                        <a:pt x="63" y="447"/>
                      </a:lnTo>
                      <a:lnTo>
                        <a:pt x="58" y="450"/>
                      </a:lnTo>
                      <a:lnTo>
                        <a:pt x="48" y="450"/>
                      </a:lnTo>
                      <a:lnTo>
                        <a:pt x="13" y="438"/>
                      </a:lnTo>
                      <a:lnTo>
                        <a:pt x="0" y="424"/>
                      </a:lnTo>
                      <a:lnTo>
                        <a:pt x="3" y="411"/>
                      </a:lnTo>
                      <a:lnTo>
                        <a:pt x="13" y="396"/>
                      </a:lnTo>
                      <a:lnTo>
                        <a:pt x="31" y="381"/>
                      </a:lnTo>
                      <a:lnTo>
                        <a:pt x="61" y="364"/>
                      </a:lnTo>
                      <a:lnTo>
                        <a:pt x="72" y="349"/>
                      </a:lnTo>
                      <a:lnTo>
                        <a:pt x="73" y="325"/>
                      </a:lnTo>
                      <a:lnTo>
                        <a:pt x="69" y="286"/>
                      </a:lnTo>
                      <a:lnTo>
                        <a:pt x="55" y="241"/>
                      </a:lnTo>
                      <a:lnTo>
                        <a:pt x="48" y="195"/>
                      </a:lnTo>
                      <a:lnTo>
                        <a:pt x="42" y="154"/>
                      </a:lnTo>
                      <a:lnTo>
                        <a:pt x="43" y="127"/>
                      </a:lnTo>
                      <a:lnTo>
                        <a:pt x="49" y="100"/>
                      </a:lnTo>
                      <a:lnTo>
                        <a:pt x="58" y="78"/>
                      </a:lnTo>
                      <a:lnTo>
                        <a:pt x="72" y="57"/>
                      </a:lnTo>
                      <a:lnTo>
                        <a:pt x="81" y="49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29">
                  <a:extLst>
                    <a:ext uri="{FF2B5EF4-FFF2-40B4-BE49-F238E27FC236}">
                      <a16:creationId xmlns:a16="http://schemas.microsoft.com/office/drawing/2014/main" id="{C331B2D2-5FCE-4C6B-8EB9-4186DD2487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3" y="1767"/>
                  <a:ext cx="488" cy="476"/>
                </a:xfrm>
                <a:custGeom>
                  <a:avLst/>
                  <a:gdLst>
                    <a:gd name="T0" fmla="*/ 480 w 488"/>
                    <a:gd name="T1" fmla="*/ 0 h 476"/>
                    <a:gd name="T2" fmla="*/ 432 w 488"/>
                    <a:gd name="T3" fmla="*/ 19 h 476"/>
                    <a:gd name="T4" fmla="*/ 402 w 488"/>
                    <a:gd name="T5" fmla="*/ 45 h 476"/>
                    <a:gd name="T6" fmla="*/ 381 w 488"/>
                    <a:gd name="T7" fmla="*/ 81 h 476"/>
                    <a:gd name="T8" fmla="*/ 363 w 488"/>
                    <a:gd name="T9" fmla="*/ 118 h 476"/>
                    <a:gd name="T10" fmla="*/ 352 w 488"/>
                    <a:gd name="T11" fmla="*/ 160 h 476"/>
                    <a:gd name="T12" fmla="*/ 346 w 488"/>
                    <a:gd name="T13" fmla="*/ 202 h 476"/>
                    <a:gd name="T14" fmla="*/ 337 w 488"/>
                    <a:gd name="T15" fmla="*/ 241 h 476"/>
                    <a:gd name="T16" fmla="*/ 327 w 488"/>
                    <a:gd name="T17" fmla="*/ 265 h 476"/>
                    <a:gd name="T18" fmla="*/ 313 w 488"/>
                    <a:gd name="T19" fmla="*/ 283 h 476"/>
                    <a:gd name="T20" fmla="*/ 294 w 488"/>
                    <a:gd name="T21" fmla="*/ 300 h 476"/>
                    <a:gd name="T22" fmla="*/ 289 w 488"/>
                    <a:gd name="T23" fmla="*/ 301 h 476"/>
                    <a:gd name="T24" fmla="*/ 264 w 488"/>
                    <a:gd name="T25" fmla="*/ 316 h 476"/>
                    <a:gd name="T26" fmla="*/ 223 w 488"/>
                    <a:gd name="T27" fmla="*/ 334 h 476"/>
                    <a:gd name="T28" fmla="*/ 184 w 488"/>
                    <a:gd name="T29" fmla="*/ 354 h 476"/>
                    <a:gd name="T30" fmla="*/ 148 w 488"/>
                    <a:gd name="T31" fmla="*/ 367 h 476"/>
                    <a:gd name="T32" fmla="*/ 127 w 488"/>
                    <a:gd name="T33" fmla="*/ 333 h 476"/>
                    <a:gd name="T34" fmla="*/ 127 w 488"/>
                    <a:gd name="T35" fmla="*/ 337 h 476"/>
                    <a:gd name="T36" fmla="*/ 111 w 488"/>
                    <a:gd name="T37" fmla="*/ 373 h 476"/>
                    <a:gd name="T38" fmla="*/ 88 w 488"/>
                    <a:gd name="T39" fmla="*/ 405 h 476"/>
                    <a:gd name="T40" fmla="*/ 51 w 488"/>
                    <a:gd name="T41" fmla="*/ 435 h 476"/>
                    <a:gd name="T42" fmla="*/ 12 w 488"/>
                    <a:gd name="T43" fmla="*/ 460 h 476"/>
                    <a:gd name="T44" fmla="*/ 0 w 488"/>
                    <a:gd name="T45" fmla="*/ 469 h 476"/>
                    <a:gd name="T46" fmla="*/ 10 w 488"/>
                    <a:gd name="T47" fmla="*/ 474 h 476"/>
                    <a:gd name="T48" fmla="*/ 6 w 488"/>
                    <a:gd name="T49" fmla="*/ 476 h 476"/>
                    <a:gd name="T50" fmla="*/ 64 w 488"/>
                    <a:gd name="T51" fmla="*/ 459 h 476"/>
                    <a:gd name="T52" fmla="*/ 118 w 488"/>
                    <a:gd name="T53" fmla="*/ 448 h 476"/>
                    <a:gd name="T54" fmla="*/ 175 w 488"/>
                    <a:gd name="T55" fmla="*/ 438 h 476"/>
                    <a:gd name="T56" fmla="*/ 204 w 488"/>
                    <a:gd name="T57" fmla="*/ 436 h 476"/>
                    <a:gd name="T58" fmla="*/ 168 w 488"/>
                    <a:gd name="T59" fmla="*/ 393 h 476"/>
                    <a:gd name="T60" fmla="*/ 163 w 488"/>
                    <a:gd name="T61" fmla="*/ 396 h 476"/>
                    <a:gd name="T62" fmla="*/ 217 w 488"/>
                    <a:gd name="T63" fmla="*/ 366 h 476"/>
                    <a:gd name="T64" fmla="*/ 262 w 488"/>
                    <a:gd name="T65" fmla="*/ 342 h 476"/>
                    <a:gd name="T66" fmla="*/ 298 w 488"/>
                    <a:gd name="T67" fmla="*/ 324 h 476"/>
                    <a:gd name="T68" fmla="*/ 328 w 488"/>
                    <a:gd name="T69" fmla="*/ 301 h 476"/>
                    <a:gd name="T70" fmla="*/ 346 w 488"/>
                    <a:gd name="T71" fmla="*/ 279 h 476"/>
                    <a:gd name="T72" fmla="*/ 358 w 488"/>
                    <a:gd name="T73" fmla="*/ 249 h 476"/>
                    <a:gd name="T74" fmla="*/ 367 w 488"/>
                    <a:gd name="T75" fmla="*/ 208 h 476"/>
                    <a:gd name="T76" fmla="*/ 375 w 488"/>
                    <a:gd name="T77" fmla="*/ 171 h 476"/>
                    <a:gd name="T78" fmla="*/ 384 w 488"/>
                    <a:gd name="T79" fmla="*/ 135 h 476"/>
                    <a:gd name="T80" fmla="*/ 394 w 488"/>
                    <a:gd name="T81" fmla="*/ 99 h 476"/>
                    <a:gd name="T82" fmla="*/ 412 w 488"/>
                    <a:gd name="T83" fmla="*/ 69 h 476"/>
                    <a:gd name="T84" fmla="*/ 433 w 488"/>
                    <a:gd name="T85" fmla="*/ 48 h 476"/>
                    <a:gd name="T86" fmla="*/ 465 w 488"/>
                    <a:gd name="T87" fmla="*/ 33 h 476"/>
                    <a:gd name="T88" fmla="*/ 488 w 488"/>
                    <a:gd name="T89" fmla="*/ 22 h 476"/>
                    <a:gd name="T90" fmla="*/ 480 w 488"/>
                    <a:gd name="T91" fmla="*/ 0 h 47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88"/>
                    <a:gd name="T139" fmla="*/ 0 h 476"/>
                    <a:gd name="T140" fmla="*/ 488 w 488"/>
                    <a:gd name="T141" fmla="*/ 476 h 47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88" h="476">
                      <a:moveTo>
                        <a:pt x="480" y="0"/>
                      </a:moveTo>
                      <a:lnTo>
                        <a:pt x="432" y="19"/>
                      </a:lnTo>
                      <a:lnTo>
                        <a:pt x="402" y="45"/>
                      </a:lnTo>
                      <a:lnTo>
                        <a:pt x="381" y="81"/>
                      </a:lnTo>
                      <a:lnTo>
                        <a:pt x="363" y="118"/>
                      </a:lnTo>
                      <a:lnTo>
                        <a:pt x="352" y="160"/>
                      </a:lnTo>
                      <a:lnTo>
                        <a:pt x="346" y="202"/>
                      </a:lnTo>
                      <a:lnTo>
                        <a:pt x="337" y="241"/>
                      </a:lnTo>
                      <a:lnTo>
                        <a:pt x="327" y="265"/>
                      </a:lnTo>
                      <a:lnTo>
                        <a:pt x="313" y="283"/>
                      </a:lnTo>
                      <a:lnTo>
                        <a:pt x="294" y="300"/>
                      </a:lnTo>
                      <a:lnTo>
                        <a:pt x="289" y="301"/>
                      </a:lnTo>
                      <a:lnTo>
                        <a:pt x="264" y="316"/>
                      </a:lnTo>
                      <a:lnTo>
                        <a:pt x="223" y="334"/>
                      </a:lnTo>
                      <a:lnTo>
                        <a:pt x="184" y="354"/>
                      </a:lnTo>
                      <a:lnTo>
                        <a:pt x="148" y="367"/>
                      </a:lnTo>
                      <a:lnTo>
                        <a:pt x="127" y="333"/>
                      </a:lnTo>
                      <a:lnTo>
                        <a:pt x="127" y="337"/>
                      </a:lnTo>
                      <a:lnTo>
                        <a:pt x="111" y="373"/>
                      </a:lnTo>
                      <a:lnTo>
                        <a:pt x="88" y="405"/>
                      </a:lnTo>
                      <a:lnTo>
                        <a:pt x="51" y="435"/>
                      </a:lnTo>
                      <a:lnTo>
                        <a:pt x="12" y="460"/>
                      </a:lnTo>
                      <a:lnTo>
                        <a:pt x="0" y="469"/>
                      </a:lnTo>
                      <a:lnTo>
                        <a:pt x="10" y="474"/>
                      </a:lnTo>
                      <a:lnTo>
                        <a:pt x="6" y="476"/>
                      </a:lnTo>
                      <a:lnTo>
                        <a:pt x="64" y="459"/>
                      </a:lnTo>
                      <a:lnTo>
                        <a:pt x="118" y="448"/>
                      </a:lnTo>
                      <a:lnTo>
                        <a:pt x="175" y="438"/>
                      </a:lnTo>
                      <a:lnTo>
                        <a:pt x="204" y="436"/>
                      </a:lnTo>
                      <a:lnTo>
                        <a:pt x="168" y="393"/>
                      </a:lnTo>
                      <a:lnTo>
                        <a:pt x="163" y="396"/>
                      </a:lnTo>
                      <a:lnTo>
                        <a:pt x="217" y="366"/>
                      </a:lnTo>
                      <a:lnTo>
                        <a:pt x="262" y="342"/>
                      </a:lnTo>
                      <a:lnTo>
                        <a:pt x="298" y="324"/>
                      </a:lnTo>
                      <a:lnTo>
                        <a:pt x="328" y="301"/>
                      </a:lnTo>
                      <a:lnTo>
                        <a:pt x="346" y="279"/>
                      </a:lnTo>
                      <a:lnTo>
                        <a:pt x="358" y="249"/>
                      </a:lnTo>
                      <a:lnTo>
                        <a:pt x="367" y="208"/>
                      </a:lnTo>
                      <a:lnTo>
                        <a:pt x="375" y="171"/>
                      </a:lnTo>
                      <a:lnTo>
                        <a:pt x="384" y="135"/>
                      </a:lnTo>
                      <a:lnTo>
                        <a:pt x="394" y="99"/>
                      </a:lnTo>
                      <a:lnTo>
                        <a:pt x="412" y="69"/>
                      </a:lnTo>
                      <a:lnTo>
                        <a:pt x="433" y="48"/>
                      </a:lnTo>
                      <a:lnTo>
                        <a:pt x="465" y="33"/>
                      </a:lnTo>
                      <a:lnTo>
                        <a:pt x="488" y="22"/>
                      </a:lnTo>
                      <a:lnTo>
                        <a:pt x="480" y="0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" name="Group 30">
                <a:extLst>
                  <a:ext uri="{FF2B5EF4-FFF2-40B4-BE49-F238E27FC236}">
                    <a16:creationId xmlns:a16="http://schemas.microsoft.com/office/drawing/2014/main" id="{0469449A-B75A-44D2-B40C-69B566EF4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03" y="1645"/>
                <a:ext cx="230" cy="1456"/>
                <a:chOff x="2720" y="768"/>
                <a:chExt cx="230" cy="1456"/>
              </a:xfrm>
            </p:grpSpPr>
            <p:sp>
              <p:nvSpPr>
                <p:cNvPr id="75" name="Freeform 31">
                  <a:extLst>
                    <a:ext uri="{FF2B5EF4-FFF2-40B4-BE49-F238E27FC236}">
                      <a16:creationId xmlns:a16="http://schemas.microsoft.com/office/drawing/2014/main" id="{285DCCEB-4575-4AF2-A744-B176E6A1A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rgbClr val="A50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32">
                  <a:extLst>
                    <a:ext uri="{FF2B5EF4-FFF2-40B4-BE49-F238E27FC236}">
                      <a16:creationId xmlns:a16="http://schemas.microsoft.com/office/drawing/2014/main" id="{78794B64-2135-43C6-B255-ECF987E20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rgbClr val="A50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0" name="Group 33">
                <a:extLst>
                  <a:ext uri="{FF2B5EF4-FFF2-40B4-BE49-F238E27FC236}">
                    <a16:creationId xmlns:a16="http://schemas.microsoft.com/office/drawing/2014/main" id="{2B2621B1-D219-4467-8742-88B26D3E13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25" y="2204"/>
                <a:ext cx="77" cy="68"/>
                <a:chOff x="1747" y="2620"/>
                <a:chExt cx="44" cy="73"/>
              </a:xfrm>
            </p:grpSpPr>
            <p:sp>
              <p:nvSpPr>
                <p:cNvPr id="71" name="Oval 34">
                  <a:extLst>
                    <a:ext uri="{FF2B5EF4-FFF2-40B4-BE49-F238E27FC236}">
                      <a16:creationId xmlns:a16="http://schemas.microsoft.com/office/drawing/2014/main" id="{37BC9324-D7C9-4DE0-90B1-836248EF8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21" y="2646"/>
                  <a:ext cx="73" cy="22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Oval 35">
                  <a:extLst>
                    <a:ext uri="{FF2B5EF4-FFF2-40B4-BE49-F238E27FC236}">
                      <a16:creationId xmlns:a16="http://schemas.microsoft.com/office/drawing/2014/main" id="{86DF7228-07FF-4793-93F6-02989DE7AB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41" y="2659"/>
                  <a:ext cx="43" cy="8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Oval 36">
                  <a:extLst>
                    <a:ext uri="{FF2B5EF4-FFF2-40B4-BE49-F238E27FC236}">
                      <a16:creationId xmlns:a16="http://schemas.microsoft.com/office/drawing/2014/main" id="{78BC45DB-6EE0-4FF4-A00E-548FA84AD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43" y="2646"/>
                  <a:ext cx="73" cy="22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Oval 37">
                  <a:extLst>
                    <a:ext uri="{FF2B5EF4-FFF2-40B4-BE49-F238E27FC236}">
                      <a16:creationId xmlns:a16="http://schemas.microsoft.com/office/drawing/2014/main" id="{308ADEAF-9364-4469-94E9-D10781461C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4286940" flipH="1">
                  <a:off x="1763" y="2659"/>
                  <a:ext cx="43" cy="8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86" name="Text Box 74">
              <a:extLst>
                <a:ext uri="{FF2B5EF4-FFF2-40B4-BE49-F238E27FC236}">
                  <a16:creationId xmlns:a16="http://schemas.microsoft.com/office/drawing/2014/main" id="{D9B23AF5-1488-48F5-A634-4DF18F9A3D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8184" y="2897172"/>
              <a:ext cx="2872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6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</p:grpSp>
      <p:sp>
        <p:nvSpPr>
          <p:cNvPr id="87" name="Text Box 74">
            <a:extLst>
              <a:ext uri="{FF2B5EF4-FFF2-40B4-BE49-F238E27FC236}">
                <a16:creationId xmlns:a16="http://schemas.microsoft.com/office/drawing/2014/main" id="{6C280B0A-F855-4A8D-9EB8-DB3359D84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2610212"/>
            <a:ext cx="13676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A(I)=P(I)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1A18740-F203-4BF1-B5B5-AEDD6A1CE2C3}"/>
              </a:ext>
            </a:extLst>
          </p:cNvPr>
          <p:cNvGrpSpPr/>
          <p:nvPr/>
        </p:nvGrpSpPr>
        <p:grpSpPr>
          <a:xfrm>
            <a:off x="685800" y="3368534"/>
            <a:ext cx="3627823" cy="1970172"/>
            <a:chOff x="685800" y="3655494"/>
            <a:chExt cx="3627823" cy="1970172"/>
          </a:xfrm>
        </p:grpSpPr>
        <p:pic>
          <p:nvPicPr>
            <p:cNvPr id="3074" name="Picture 2" descr="Bay Area girls stream into summer coding camps – Silicon Valley">
              <a:extLst>
                <a:ext uri="{FF2B5EF4-FFF2-40B4-BE49-F238E27FC236}">
                  <a16:creationId xmlns:a16="http://schemas.microsoft.com/office/drawing/2014/main" id="{086FCA2C-2DE9-4624-94EE-9D15074EFE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535" y="3838010"/>
              <a:ext cx="2683648" cy="17876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F9F4A26C-CA4A-461C-8698-F262B7F19479}"/>
                </a:ext>
              </a:extLst>
            </p:cNvPr>
            <p:cNvCxnSpPr/>
            <p:nvPr/>
          </p:nvCxnSpPr>
          <p:spPr bwMode="auto">
            <a:xfrm>
              <a:off x="685800" y="3655494"/>
              <a:ext cx="3627823" cy="0"/>
            </a:xfrm>
            <a:prstGeom prst="straightConnector1">
              <a:avLst/>
            </a:prstGeom>
            <a:noFill/>
            <a:ln w="114300" cap="flat" cmpd="sng" algn="ctr">
              <a:solidFill>
                <a:schemeClr val="accent2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E3F3E63-1643-4928-B0C8-D6922339FFF0}"/>
              </a:ext>
            </a:extLst>
          </p:cNvPr>
          <p:cNvGrpSpPr/>
          <p:nvPr/>
        </p:nvGrpSpPr>
        <p:grpSpPr>
          <a:xfrm>
            <a:off x="4724400" y="3370640"/>
            <a:ext cx="3627823" cy="1960014"/>
            <a:chOff x="4724400" y="3657600"/>
            <a:chExt cx="3627823" cy="1960014"/>
          </a:xfrm>
        </p:grpSpPr>
        <p:pic>
          <p:nvPicPr>
            <p:cNvPr id="3076" name="Picture 4" descr="Running JavaScript from Files | Viking Code School">
              <a:extLst>
                <a:ext uri="{FF2B5EF4-FFF2-40B4-BE49-F238E27FC236}">
                  <a16:creationId xmlns:a16="http://schemas.microsoft.com/office/drawing/2014/main" id="{29B81414-552C-44F8-AA21-D08A343B60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79507" y="3811116"/>
              <a:ext cx="2369093" cy="18064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7BB3D73D-E4A0-4ACD-AC39-0AEB5B042B88}"/>
                </a:ext>
              </a:extLst>
            </p:cNvPr>
            <p:cNvCxnSpPr/>
            <p:nvPr/>
          </p:nvCxnSpPr>
          <p:spPr bwMode="auto">
            <a:xfrm>
              <a:off x="4724400" y="3657600"/>
              <a:ext cx="3627823" cy="0"/>
            </a:xfrm>
            <a:prstGeom prst="straightConnector1">
              <a:avLst/>
            </a:prstGeom>
            <a:noFill/>
            <a:ln w="114300" cap="flat" cmpd="sng" algn="ctr">
              <a:solidFill>
                <a:schemeClr val="hlink"/>
              </a:solidFill>
              <a:prstDash val="solid"/>
              <a:round/>
              <a:headEnd type="triangle" w="med" len="med"/>
              <a:tailEnd type="triangle"/>
            </a:ln>
            <a:effectLst/>
          </p:spPr>
        </p:cxn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A2312D29-7B7A-4A67-AA43-EBCE4E89EB67}"/>
              </a:ext>
            </a:extLst>
          </p:cNvPr>
          <p:cNvSpPr/>
          <p:nvPr/>
        </p:nvSpPr>
        <p:spPr>
          <a:xfrm>
            <a:off x="381000" y="5351840"/>
            <a:ext cx="42268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depend on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Compile Time Errors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occur here.</a:t>
            </a: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27FCEBBB-0F7A-4151-A638-02F92837E123}"/>
              </a:ext>
            </a:extLst>
          </p:cNvPr>
          <p:cNvSpPr/>
          <p:nvPr/>
        </p:nvSpPr>
        <p:spPr>
          <a:xfrm>
            <a:off x="4800600" y="5364540"/>
            <a:ext cx="372988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Depends on input.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Run Time Errors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occur here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3" name="Text Box 74">
            <a:extLst>
              <a:ext uri="{FF2B5EF4-FFF2-40B4-BE49-F238E27FC236}">
                <a16:creationId xmlns:a16="http://schemas.microsoft.com/office/drawing/2014/main" id="{E99CD427-C84E-4919-AD3B-53438B3E3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5718" y="1138535"/>
            <a:ext cx="23551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History of Events</a:t>
            </a:r>
          </a:p>
        </p:txBody>
      </p:sp>
    </p:spTree>
    <p:extLst>
      <p:ext uri="{BB962C8B-B14F-4D97-AF65-F5344CB8AC3E}">
        <p14:creationId xmlns:p14="http://schemas.microsoft.com/office/powerpoint/2010/main" val="1776545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3" grpId="0"/>
      <p:bldP spid="87" grpId="0"/>
      <p:bldP spid="9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8415135" y="1624356"/>
            <a:ext cx="728863" cy="15033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0" name="Text Box 74">
            <a:extLst>
              <a:ext uri="{FF2B5EF4-FFF2-40B4-BE49-F238E27FC236}">
                <a16:creationId xmlns:a16="http://schemas.microsoft.com/office/drawing/2014/main" id="{55A2DBF6-A55F-4811-9A81-22EE7AC0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EFE906A7-A8ED-485D-AAC3-F309BD4F54D8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38">
            <a:extLst>
              <a:ext uri="{FF2B5EF4-FFF2-40B4-BE49-F238E27FC236}">
                <a16:creationId xmlns:a16="http://schemas.microsoft.com/office/drawing/2014/main" id="{10D2FE32-AD10-4AC0-AEAE-C175828D3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1208741"/>
            <a:ext cx="7324451" cy="1686859"/>
          </a:xfrm>
          <a:prstGeom prst="wedgeRoundRectCallout">
            <a:avLst>
              <a:gd name="adj1" fmla="val -54978"/>
              <a:gd name="adj2" fmla="val -683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construct this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during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Without knowing the input!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needs a fixed finite description, i.e. code.</a:t>
            </a:r>
          </a:p>
        </p:txBody>
      </p:sp>
      <p:pic>
        <p:nvPicPr>
          <p:cNvPr id="49" name="Picture 5" descr="j0116172">
            <a:extLst>
              <a:ext uri="{FF2B5EF4-FFF2-40B4-BE49-F238E27FC236}">
                <a16:creationId xmlns:a16="http://schemas.microsoft.com/office/drawing/2014/main" id="{82AD9DD2-BCCF-40A8-B82F-69D9B11ED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" y="4499317"/>
            <a:ext cx="952341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" name="Rectangle 4">
            <a:extLst>
              <a:ext uri="{FF2B5EF4-FFF2-40B4-BE49-F238E27FC236}">
                <a16:creationId xmlns:a16="http://schemas.microsoft.com/office/drawing/2014/main" id="{785DF80B-86C3-47F7-97AA-E1D5EEA96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AutoShape 40">
            <a:extLst>
              <a:ext uri="{FF2B5EF4-FFF2-40B4-BE49-F238E27FC236}">
                <a16:creationId xmlns:a16="http://schemas.microsoft.com/office/drawing/2014/main" id="{DEA49B10-5553-43E1-9D23-7148C3379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264" y="2971800"/>
            <a:ext cx="7618732" cy="3259004"/>
          </a:xfrm>
          <a:prstGeom prst="wedgeRoundRectCallout">
            <a:avLst>
              <a:gd name="adj1" fmla="val 51841"/>
              <a:gd name="adj2" fmla="val -3888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choose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the begin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i.e. after I already know the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input can be much bigger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than the description of the algorithm.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Its computation may require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lot more time. </a:t>
            </a:r>
          </a:p>
          <a:p>
            <a:pPr marL="1085850" marR="0" lvl="1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lot more memory to be allocated dynamically.</a:t>
            </a:r>
          </a:p>
          <a:p>
            <a:pPr marL="742950" marR="0" lvl="1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1BD192EB-8F45-4CCD-A12F-091A59624071}"/>
              </a:ext>
            </a:extLst>
          </p:cNvPr>
          <p:cNvSpPr/>
          <p:nvPr/>
        </p:nvSpPr>
        <p:spPr>
          <a:xfrm>
            <a:off x="2057400" y="660400"/>
            <a:ext cx="13208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449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4" grpId="1" animBg="1"/>
      <p:bldP spid="48" grpId="0" animBg="1"/>
      <p:bldP spid="40" grpId="0" animBg="1"/>
      <p:bldP spid="40" grpId="1" uiExpand="1" build="allAtOnce" animBg="1"/>
      <p:bldP spid="41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4661" y="3176676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12" y="3136900"/>
            <a:ext cx="7527415" cy="1143000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lines of code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(when run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time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steps taken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49" y="1204598"/>
            <a:ext cx="7937451" cy="1691002"/>
          </a:xfrm>
          <a:prstGeom prst="wedgeRoundRectCallout">
            <a:avLst>
              <a:gd name="adj1" fmla="val -52120"/>
              <a:gd name="adj2" fmla="val -866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print out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Java code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number of lines,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it does not depend in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We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express this.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contrast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does depend on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58" name="Group 5">
            <a:extLst>
              <a:ext uri="{FF2B5EF4-FFF2-40B4-BE49-F238E27FC236}">
                <a16:creationId xmlns:a16="http://schemas.microsoft.com/office/drawing/2014/main" id="{FC9171FC-EA76-44BE-A3BE-796257B52A98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BB5DA9D7-D03C-47E8-B66A-F891335705F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" name="Group 7">
              <a:extLst>
                <a:ext uri="{FF2B5EF4-FFF2-40B4-BE49-F238E27FC236}">
                  <a16:creationId xmlns:a16="http://schemas.microsoft.com/office/drawing/2014/main" id="{C1B90352-2B43-4C63-B228-824F656E5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5E3283CF-77BD-4E0D-90D9-6E43CBF220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EF998435-FF22-4F60-9BA9-90DD7DDB7F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3E91C4FB-4AC1-4D6A-AF21-1213D09F8BB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2B1D08E1-2D2C-4DC9-A821-0076AF8E19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5159E23B-0B78-4EBA-9FC8-C316EECBFE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7B09AAE-DE8F-48B5-9EDE-971A3B8ED9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64F5E24C-D6FF-48D4-9DAC-52486078BF2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15">
                <a:extLst>
                  <a:ext uri="{FF2B5EF4-FFF2-40B4-BE49-F238E27FC236}">
                    <a16:creationId xmlns:a16="http://schemas.microsoft.com/office/drawing/2014/main" id="{5E4A409E-8684-4A9E-ABF2-542F83232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16">
                <a:extLst>
                  <a:ext uri="{FF2B5EF4-FFF2-40B4-BE49-F238E27FC236}">
                    <a16:creationId xmlns:a16="http://schemas.microsoft.com/office/drawing/2014/main" id="{BC967A80-746A-46AB-84A6-2C54A059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Oval 17">
                <a:extLst>
                  <a:ext uri="{FF2B5EF4-FFF2-40B4-BE49-F238E27FC236}">
                    <a16:creationId xmlns:a16="http://schemas.microsoft.com/office/drawing/2014/main" id="{0B4B3268-641E-4E27-8888-4BF1FD09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Oval 18">
                <a:extLst>
                  <a:ext uri="{FF2B5EF4-FFF2-40B4-BE49-F238E27FC236}">
                    <a16:creationId xmlns:a16="http://schemas.microsoft.com/office/drawing/2014/main" id="{C11E35C0-FA30-4938-A58F-FDC1C6A64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Oval 19">
                <a:extLst>
                  <a:ext uri="{FF2B5EF4-FFF2-40B4-BE49-F238E27FC236}">
                    <a16:creationId xmlns:a16="http://schemas.microsoft.com/office/drawing/2014/main" id="{8DFEABE3-7CD4-4C45-9828-006A510F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3" name="Oval 20">
                <a:extLst>
                  <a:ext uri="{FF2B5EF4-FFF2-40B4-BE49-F238E27FC236}">
                    <a16:creationId xmlns:a16="http://schemas.microsoft.com/office/drawing/2014/main" id="{3DB62A58-6989-4B1B-BE5D-24955DADB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6" name="Picture 7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F35F195-5FEC-4086-990D-236AF4F0A7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D0550944-950B-41CA-86A2-5295882C7360}"/>
              </a:ext>
            </a:extLst>
          </p:cNvPr>
          <p:cNvSpPr/>
          <p:nvPr/>
        </p:nvSpPr>
        <p:spPr>
          <a:xfrm>
            <a:off x="1991146" y="4382478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# k, 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F94CD3B-5238-482A-9BB3-54543A1831AB}"/>
              </a:ext>
            </a:extLst>
          </p:cNvPr>
          <p:cNvSpPr/>
          <p:nvPr/>
        </p:nvSpPr>
        <p:spPr>
          <a:xfrm>
            <a:off x="1727132" y="4415135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F4C0B0BC-BD4A-46F2-93A0-52676095410A}"/>
              </a:ext>
            </a:extLst>
          </p:cNvPr>
          <p:cNvSpPr/>
          <p:nvPr/>
        </p:nvSpPr>
        <p:spPr>
          <a:xfrm>
            <a:off x="1727132" y="4382478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0FDF671-B9EC-4079-BBE0-67D7805F4FF7}"/>
              </a:ext>
            </a:extLst>
          </p:cNvPr>
          <p:cNvSpPr/>
          <p:nvPr/>
        </p:nvSpPr>
        <p:spPr>
          <a:xfrm>
            <a:off x="4366080" y="4370756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t, 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075DD582-03A5-4FC4-9C4E-DAFF7F22218F}"/>
              </a:ext>
            </a:extLst>
          </p:cNvPr>
          <p:cNvSpPr/>
          <p:nvPr/>
        </p:nvSpPr>
        <p:spPr>
          <a:xfrm>
            <a:off x="4102066" y="4403413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C1835E91-57B7-4BE3-9734-B960DBE59544}"/>
              </a:ext>
            </a:extLst>
          </p:cNvPr>
          <p:cNvSpPr/>
          <p:nvPr/>
        </p:nvSpPr>
        <p:spPr>
          <a:xfrm>
            <a:off x="4102066" y="4370756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2CBEF0-4853-47F2-A28A-C4DCBB5151D2}"/>
              </a:ext>
            </a:extLst>
          </p:cNvPr>
          <p:cNvGrpSpPr/>
          <p:nvPr/>
        </p:nvGrpSpPr>
        <p:grpSpPr>
          <a:xfrm>
            <a:off x="6730867" y="4495800"/>
            <a:ext cx="2269211" cy="2338686"/>
            <a:chOff x="6730867" y="4495800"/>
            <a:chExt cx="2269211" cy="233868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627C79A1-7AF0-4381-A801-4E91C3BD970E}"/>
                </a:ext>
              </a:extLst>
            </p:cNvPr>
            <p:cNvGrpSpPr/>
            <p:nvPr/>
          </p:nvGrpSpPr>
          <p:grpSpPr>
            <a:xfrm>
              <a:off x="6730867" y="5228700"/>
              <a:ext cx="2269211" cy="1605786"/>
              <a:chOff x="1424348" y="1966119"/>
              <a:chExt cx="2269211" cy="1605786"/>
            </a:xfrm>
          </p:grpSpPr>
          <p:pic>
            <p:nvPicPr>
              <p:cNvPr id="34" name="Picture 34" descr="Photo-042">
                <a:extLst>
                  <a:ext uri="{FF2B5EF4-FFF2-40B4-BE49-F238E27FC236}">
                    <a16:creationId xmlns:a16="http://schemas.microsoft.com/office/drawing/2014/main" id="{FB0CE2C3-C81E-426C-B4A5-DC528B2F56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309" t="12960" r="1767" b="29374"/>
              <a:stretch/>
            </p:blipFill>
            <p:spPr bwMode="auto">
              <a:xfrm>
                <a:off x="1631692" y="1966119"/>
                <a:ext cx="1765078" cy="1573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" name="Rectangle 18">
                <a:extLst>
                  <a:ext uri="{FF2B5EF4-FFF2-40B4-BE49-F238E27FC236}">
                    <a16:creationId xmlns:a16="http://schemas.microsoft.com/office/drawing/2014/main" id="{6B773D47-C69B-45CC-9F89-5DACBF965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348" y="3171795"/>
                <a:ext cx="2269211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Edmonds (1963)</a:t>
                </a:r>
              </a:p>
            </p:txBody>
          </p:sp>
        </p:grpSp>
        <p:sp>
          <p:nvSpPr>
            <p:cNvPr id="36" name="AutoShape 38">
              <a:extLst>
                <a:ext uri="{FF2B5EF4-FFF2-40B4-BE49-F238E27FC236}">
                  <a16:creationId xmlns:a16="http://schemas.microsoft.com/office/drawing/2014/main" id="{927FF769-3288-4C8C-8898-0565D71E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8000" y="4495800"/>
              <a:ext cx="2057400" cy="838200"/>
            </a:xfrm>
            <a:prstGeom prst="wedgeRoundRectCallout">
              <a:avLst>
                <a:gd name="adj1" fmla="val -25071"/>
                <a:gd name="adj2" fmla="val 60898"/>
                <a:gd name="adj3" fmla="val 16667"/>
              </a:avLst>
            </a:prstGeom>
            <a:noFill/>
            <a:ln w="12700">
              <a:solidFill>
                <a:schemeClr val="accent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Running time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matters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  <a:sym typeface="Symbol" pitchFamily="18" charset="2"/>
                </a:rPr>
                <a:t>.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7" name="AutoShape 8">
            <a:extLst>
              <a:ext uri="{FF2B5EF4-FFF2-40B4-BE49-F238E27FC236}">
                <a16:creationId xmlns:a16="http://schemas.microsoft.com/office/drawing/2014/main" id="{1CBA2A73-6B65-420F-9F64-924658B5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104" y="5024735"/>
            <a:ext cx="4006296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least one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8" name="AutoShape 8">
            <a:extLst>
              <a:ext uri="{FF2B5EF4-FFF2-40B4-BE49-F238E27FC236}">
                <a16:creationId xmlns:a16="http://schemas.microsoft.com/office/drawing/2014/main" id="{032B137B-FDE9-45A6-8943-D682B22E2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5016500"/>
            <a:ext cx="4006296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least one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632560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23" grpId="0" animBg="1"/>
      <p:bldP spid="75" grpId="0"/>
      <p:bldP spid="37" grpId="0" animBg="1"/>
      <p:bldP spid="37" grpId="1" animBg="1"/>
      <p:bldP spid="38" grpId="0" animBg="1"/>
      <p:bldP spid="38" grpId="1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4661" y="3176676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112" y="3136900"/>
            <a:ext cx="7527415" cy="1143000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lines of code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(when run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denote the number of time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steps taken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49" y="1204598"/>
            <a:ext cx="7937451" cy="1691002"/>
          </a:xfrm>
          <a:prstGeom prst="wedgeRoundRectCallout">
            <a:avLst>
              <a:gd name="adj1" fmla="val -52120"/>
              <a:gd name="adj2" fmla="val -8663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print out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Java code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number of lines,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but it does not depend in the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We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want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express this.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contrast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 time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does depend on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58" name="Group 5">
            <a:extLst>
              <a:ext uri="{FF2B5EF4-FFF2-40B4-BE49-F238E27FC236}">
                <a16:creationId xmlns:a16="http://schemas.microsoft.com/office/drawing/2014/main" id="{FC9171FC-EA76-44BE-A3BE-796257B52A98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787869"/>
            <a:ext cx="991923" cy="1339848"/>
            <a:chOff x="2013" y="2206"/>
            <a:chExt cx="679" cy="1010"/>
          </a:xfrm>
        </p:grpSpPr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BB5DA9D7-D03C-47E8-B66A-F891335705FA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0" name="Group 7">
              <a:extLst>
                <a:ext uri="{FF2B5EF4-FFF2-40B4-BE49-F238E27FC236}">
                  <a16:creationId xmlns:a16="http://schemas.microsoft.com/office/drawing/2014/main" id="{C1B90352-2B43-4C63-B228-824F656E5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5E3283CF-77BD-4E0D-90D9-6E43CBF220A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EF998435-FF22-4F60-9BA9-90DD7DDB7F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10">
                <a:extLst>
                  <a:ext uri="{FF2B5EF4-FFF2-40B4-BE49-F238E27FC236}">
                    <a16:creationId xmlns:a16="http://schemas.microsoft.com/office/drawing/2014/main" id="{3E91C4FB-4AC1-4D6A-AF21-1213D09F8BB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11">
                <a:extLst>
                  <a:ext uri="{FF2B5EF4-FFF2-40B4-BE49-F238E27FC236}">
                    <a16:creationId xmlns:a16="http://schemas.microsoft.com/office/drawing/2014/main" id="{2B1D08E1-2D2C-4DC9-A821-0076AF8E193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12">
                <a:extLst>
                  <a:ext uri="{FF2B5EF4-FFF2-40B4-BE49-F238E27FC236}">
                    <a16:creationId xmlns:a16="http://schemas.microsoft.com/office/drawing/2014/main" id="{5159E23B-0B78-4EBA-9FC8-C316EECBFE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13">
                <a:extLst>
                  <a:ext uri="{FF2B5EF4-FFF2-40B4-BE49-F238E27FC236}">
                    <a16:creationId xmlns:a16="http://schemas.microsoft.com/office/drawing/2014/main" id="{F7B09AAE-DE8F-48B5-9EDE-971A3B8ED9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14">
                <a:extLst>
                  <a:ext uri="{FF2B5EF4-FFF2-40B4-BE49-F238E27FC236}">
                    <a16:creationId xmlns:a16="http://schemas.microsoft.com/office/drawing/2014/main" id="{64F5E24C-D6FF-48D4-9DAC-52486078BF2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15">
                <a:extLst>
                  <a:ext uri="{FF2B5EF4-FFF2-40B4-BE49-F238E27FC236}">
                    <a16:creationId xmlns:a16="http://schemas.microsoft.com/office/drawing/2014/main" id="{5E4A409E-8684-4A9E-ABF2-542F83232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16">
                <a:extLst>
                  <a:ext uri="{FF2B5EF4-FFF2-40B4-BE49-F238E27FC236}">
                    <a16:creationId xmlns:a16="http://schemas.microsoft.com/office/drawing/2014/main" id="{BC967A80-746A-46AB-84A6-2C54A0591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Oval 17">
                <a:extLst>
                  <a:ext uri="{FF2B5EF4-FFF2-40B4-BE49-F238E27FC236}">
                    <a16:creationId xmlns:a16="http://schemas.microsoft.com/office/drawing/2014/main" id="{0B4B3268-641E-4E27-8888-4BF1FD097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Oval 18">
                <a:extLst>
                  <a:ext uri="{FF2B5EF4-FFF2-40B4-BE49-F238E27FC236}">
                    <a16:creationId xmlns:a16="http://schemas.microsoft.com/office/drawing/2014/main" id="{C11E35C0-FA30-4938-A58F-FDC1C6A64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Oval 19">
                <a:extLst>
                  <a:ext uri="{FF2B5EF4-FFF2-40B4-BE49-F238E27FC236}">
                    <a16:creationId xmlns:a16="http://schemas.microsoft.com/office/drawing/2014/main" id="{8DFEABE3-7CD4-4C45-9828-006A510F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3" name="Oval 20">
                <a:extLst>
                  <a:ext uri="{FF2B5EF4-FFF2-40B4-BE49-F238E27FC236}">
                    <a16:creationId xmlns:a16="http://schemas.microsoft.com/office/drawing/2014/main" id="{3DB62A58-6989-4B1B-BE5D-24955DADB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6" name="Picture 7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F35F195-5FEC-4086-990D-236AF4F0A7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C00728DE-F2F3-4515-8AA9-9BFB71B9B53E}"/>
              </a:ext>
            </a:extLst>
          </p:cNvPr>
          <p:cNvGrpSpPr/>
          <p:nvPr/>
        </p:nvGrpSpPr>
        <p:grpSpPr>
          <a:xfrm>
            <a:off x="1727132" y="4382478"/>
            <a:ext cx="2146334" cy="461665"/>
            <a:chOff x="1727132" y="4382478"/>
            <a:chExt cx="2146334" cy="461665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D0550944-950B-41CA-86A2-5295882C7360}"/>
                </a:ext>
              </a:extLst>
            </p:cNvPr>
            <p:cNvSpPr/>
            <p:nvPr/>
          </p:nvSpPr>
          <p:spPr>
            <a:xfrm>
              <a:off x="1991146" y="4382478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# k, 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2E6A247-3B8B-4619-BA96-C7B5A13447F4}"/>
                </a:ext>
              </a:extLst>
            </p:cNvPr>
            <p:cNvSpPr/>
            <p:nvPr/>
          </p:nvSpPr>
          <p:spPr>
            <a:xfrm>
              <a:off x="1727132" y="4382478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33B62E5-0FDA-4014-B46F-C5F20B609B67}"/>
              </a:ext>
            </a:extLst>
          </p:cNvPr>
          <p:cNvGrpSpPr/>
          <p:nvPr/>
        </p:nvGrpSpPr>
        <p:grpSpPr>
          <a:xfrm>
            <a:off x="4102066" y="4370756"/>
            <a:ext cx="2146334" cy="461665"/>
            <a:chOff x="4102066" y="4370756"/>
            <a:chExt cx="2146334" cy="461665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E0FDF671-B9EC-4079-BBE0-67D7805F4FF7}"/>
                </a:ext>
              </a:extLst>
            </p:cNvPr>
            <p:cNvSpPr/>
            <p:nvPr/>
          </p:nvSpPr>
          <p:spPr>
            <a:xfrm>
              <a:off x="4366080" y="4370756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t, 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C3FE8DD-1415-46C3-9F7F-F408EAD9007C}"/>
                </a:ext>
              </a:extLst>
            </p:cNvPr>
            <p:cNvSpPr/>
            <p:nvPr/>
          </p:nvSpPr>
          <p:spPr>
            <a:xfrm>
              <a:off x="4102066" y="4370756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5" name="AutoShape 8">
            <a:extLst>
              <a:ext uri="{FF2B5EF4-FFF2-40B4-BE49-F238E27FC236}">
                <a16:creationId xmlns:a16="http://schemas.microsoft.com/office/drawing/2014/main" id="{8E724B4B-7595-4903-BBE5-70E22FD8B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293" y="4922239"/>
            <a:ext cx="66713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When does the prover choose the number of lines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20E7FB35-CF78-47FC-841E-58D7E73C4DAA}"/>
              </a:ext>
            </a:extLst>
          </p:cNvPr>
          <p:cNvSpPr/>
          <p:nvPr/>
        </p:nvSpPr>
        <p:spPr>
          <a:xfrm>
            <a:off x="990600" y="5422900"/>
            <a:ext cx="34163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depend on input.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A4FD471-EDEA-41C7-889B-D6740164A318}"/>
              </a:ext>
            </a:extLst>
          </p:cNvPr>
          <p:cNvSpPr/>
          <p:nvPr/>
        </p:nvSpPr>
        <p:spPr>
          <a:xfrm>
            <a:off x="4660900" y="5435600"/>
            <a:ext cx="25146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Depends on input.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14:cNvPr>
              <p14:cNvContentPartPr/>
              <p14:nvPr/>
            </p14:nvContentPartPr>
            <p14:xfrm>
              <a:off x="-241740" y="44193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250740" y="4410680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38" name="AutoShape 8">
            <a:extLst>
              <a:ext uri="{FF2B5EF4-FFF2-40B4-BE49-F238E27FC236}">
                <a16:creationId xmlns:a16="http://schemas.microsoft.com/office/drawing/2014/main" id="{D78212BC-1F80-4B0C-8188-D1484CE41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637" y="4927242"/>
            <a:ext cx="58458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When does the prover choose running time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3097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-0.09878 -0.50301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25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33333E-6 L -0.14236 -0.49791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118" y="-2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5" grpId="1" uiExpand="1" build="allAtOnce" animBg="1"/>
      <p:bldP spid="3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7">
            <a:extLst>
              <a:ext uri="{FF2B5EF4-FFF2-40B4-BE49-F238E27FC236}">
                <a16:creationId xmlns:a16="http://schemas.microsoft.com/office/drawing/2014/main" id="{0227A323-0AED-4B75-A00A-76A7C6BF9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865" t="10841" r="13467" b="45795"/>
          <a:stretch>
            <a:fillRect/>
          </a:stretch>
        </p:blipFill>
        <p:spPr bwMode="auto">
          <a:xfrm>
            <a:off x="26754" y="1676400"/>
            <a:ext cx="659046" cy="659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135183" y="3962400"/>
            <a:ext cx="893919" cy="1422399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AutoShape 8">
            <a:extLst>
              <a:ext uri="{FF2B5EF4-FFF2-40B4-BE49-F238E27FC236}">
                <a16:creationId xmlns:a16="http://schemas.microsoft.com/office/drawing/2014/main" id="{704B8A82-B8E6-4620-BD48-69713EB5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765" y="624228"/>
            <a:ext cx="8032588" cy="3729608"/>
          </a:xfrm>
          <a:prstGeom prst="wedgeRectCallout">
            <a:avLst>
              <a:gd name="adj1" fmla="val -52076"/>
              <a:gd name="adj2" fmla="val -17556"/>
            </a:avLst>
          </a:prstGeom>
          <a:noFill/>
          <a:ln w="12700">
            <a:solidFill>
              <a:schemeClr val="accent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computational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required output 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algorithm/machine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denotes the output produced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indicate that alg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answer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problem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3" name="AutoShape 58">
            <a:extLst>
              <a:ext uri="{FF2B5EF4-FFF2-40B4-BE49-F238E27FC236}">
                <a16:creationId xmlns:a16="http://schemas.microsoft.com/office/drawing/2014/main" id="{E47625DF-2B84-4D70-8940-85B38986D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46" y="4406901"/>
            <a:ext cx="8048258" cy="2413000"/>
          </a:xfrm>
          <a:prstGeom prst="wedgeRoundRectCallout">
            <a:avLst>
              <a:gd name="adj1" fmla="val -52599"/>
              <a:gd name="adj2" fmla="val -4170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computing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we need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its output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A(I)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be as required.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a logic perspective: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P(I)=A(I)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just another T/F relation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between objects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E0010881-6248-4321-84D4-02C19114AC5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77322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622283"/>
            <a:ext cx="4007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14:cNvPr>
              <p14:cNvContentPartPr/>
              <p14:nvPr/>
            </p14:nvContentPartPr>
            <p14:xfrm>
              <a:off x="-241740" y="44193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EE01012-DB19-482B-B17B-06B13C2160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250740" y="4410680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B34CE2AD-DD79-402C-980C-F84D4C239FC2}"/>
              </a:ext>
            </a:extLst>
          </p:cNvPr>
          <p:cNvGrpSpPr/>
          <p:nvPr/>
        </p:nvGrpSpPr>
        <p:grpSpPr>
          <a:xfrm>
            <a:off x="821849" y="927987"/>
            <a:ext cx="2146334" cy="461665"/>
            <a:chOff x="1727132" y="4382478"/>
            <a:chExt cx="2146334" cy="461665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FC185D4-C0ED-4725-A7A4-54B45D631574}"/>
                </a:ext>
              </a:extLst>
            </p:cNvPr>
            <p:cNvSpPr/>
            <p:nvPr/>
          </p:nvSpPr>
          <p:spPr>
            <a:xfrm>
              <a:off x="1991146" y="4382478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# k, 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C2B0459C-D780-4AAD-BDBC-6726BA829972}"/>
                </a:ext>
              </a:extLst>
            </p:cNvPr>
            <p:cNvSpPr/>
            <p:nvPr/>
          </p:nvSpPr>
          <p:spPr>
            <a:xfrm>
              <a:off x="1727132" y="4382478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990012-160F-4AF3-9A08-66A8E28B5CE3}"/>
              </a:ext>
            </a:extLst>
          </p:cNvPr>
          <p:cNvGrpSpPr/>
          <p:nvPr/>
        </p:nvGrpSpPr>
        <p:grpSpPr>
          <a:xfrm>
            <a:off x="152400" y="927987"/>
            <a:ext cx="1828800" cy="215013"/>
            <a:chOff x="152400" y="927987"/>
            <a:chExt cx="1828800" cy="215013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A96BEC5C-A256-4E15-846B-83B858F60F13}"/>
                </a:ext>
              </a:extLst>
            </p:cNvPr>
            <p:cNvCxnSpPr/>
            <p:nvPr/>
          </p:nvCxnSpPr>
          <p:spPr bwMode="auto">
            <a:xfrm flipV="1">
              <a:off x="1600200" y="973452"/>
              <a:ext cx="381000" cy="169548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D2F3EBE5-5353-4C0D-8B5E-3ECAA5E9483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52400" y="927987"/>
              <a:ext cx="762000" cy="215013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46" name="Picture 4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6D0E8E6E-668B-4F7D-B1EA-20B14A98916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48" y="4876800"/>
            <a:ext cx="965133" cy="988405"/>
          </a:xfrm>
          <a:prstGeom prst="rect">
            <a:avLst/>
          </a:prstGeom>
        </p:spPr>
      </p:pic>
      <p:sp>
        <p:nvSpPr>
          <p:cNvPr id="47" name="AutoShape 8">
            <a:extLst>
              <a:ext uri="{FF2B5EF4-FFF2-40B4-BE49-F238E27FC236}">
                <a16:creationId xmlns:a16="http://schemas.microsoft.com/office/drawing/2014/main" id="{AD20C678-D3D5-4BAC-9CB4-CCD11F188D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7293" y="4922239"/>
            <a:ext cx="6061707" cy="461665"/>
          </a:xfrm>
          <a:prstGeom prst="wedgeRectCallout">
            <a:avLst>
              <a:gd name="adj1" fmla="val -53823"/>
              <a:gd name="adj2" fmla="val -1443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Switching the order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effect things.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08E744-715C-4CFE-8557-96544602AAEA}"/>
              </a:ext>
            </a:extLst>
          </p:cNvPr>
          <p:cNvGrpSpPr/>
          <p:nvPr/>
        </p:nvGrpSpPr>
        <p:grpSpPr>
          <a:xfrm>
            <a:off x="2797515" y="952500"/>
            <a:ext cx="2146334" cy="461665"/>
            <a:chOff x="4102066" y="4370756"/>
            <a:chExt cx="2146334" cy="461665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BD80BBE-8FC1-4626-91A7-379E3ED7AA7A}"/>
                </a:ext>
              </a:extLst>
            </p:cNvPr>
            <p:cNvSpPr/>
            <p:nvPr/>
          </p:nvSpPr>
          <p:spPr>
            <a:xfrm>
              <a:off x="4366080" y="4370756"/>
              <a:ext cx="18823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time t, 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01C72D7-DC5D-4062-8B6D-2067E598FED3}"/>
                </a:ext>
              </a:extLst>
            </p:cNvPr>
            <p:cNvSpPr/>
            <p:nvPr/>
          </p:nvSpPr>
          <p:spPr>
            <a:xfrm>
              <a:off x="4102066" y="4370756"/>
              <a:ext cx="39642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012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42BF4DE-EBAD-4E8D-B395-3195DE44C415}"/>
              </a:ext>
            </a:extLst>
          </p:cNvPr>
          <p:cNvSpPr/>
          <p:nvPr/>
        </p:nvSpPr>
        <p:spPr>
          <a:xfrm>
            <a:off x="304800" y="3136724"/>
            <a:ext cx="89269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 in time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DA5581FE-F19E-494F-A2BE-FAEC1013F589}"/>
              </a:ext>
            </a:extLst>
          </p:cNvPr>
          <p:cNvGrpSpPr>
            <a:grpSpLocks/>
          </p:cNvGrpSpPr>
          <p:nvPr/>
        </p:nvGrpSpPr>
        <p:grpSpPr bwMode="auto">
          <a:xfrm>
            <a:off x="71946" y="4026455"/>
            <a:ext cx="1223454" cy="12399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3E4CA6C4-0BAF-46D0-879C-573813D79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587099C1-C2BB-450A-A874-9D2C59D2A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CA03E522-6F7B-4B7B-B425-76265C686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AB36E40A-8BC1-4A45-824A-74D9428C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F4008D25-0589-4D51-A08F-B9C9966A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BF2A34ED-3761-4014-A704-24BD2915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5E4E46A6-CFB3-4508-8CB2-0700A516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83DB37C9-9DFF-4D82-B3AC-F8664AE6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C9C36BE0-F70C-4CF3-ADB6-9B83308AB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8354F223-55E6-4241-8AAB-3702BF08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49F2DD51-9342-4DF3-A32E-7A88777A4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E481CCF0-3253-40C4-A687-678B9731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AB8A7A1C-96C5-4D9A-9FB9-1B3A27C41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80A9750E-BE21-4545-B1FA-D140355F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10E5BBA1-8371-4A5D-AC64-67A67828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3307A24D-95EF-4A09-82DD-7F056485A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19ADD1A2-E5D0-4D88-8861-7B0D5ABFF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4E17E462-7E63-4B4D-81E3-EDF636289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608" y="3810000"/>
            <a:ext cx="6092192" cy="2895600"/>
          </a:xfrm>
          <a:prstGeom prst="wedgeRoundRectCallout">
            <a:avLst>
              <a:gd name="adj1" fmla="val -53551"/>
              <a:gd name="adj2" fmla="val -2561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“Solves” might be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over stating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says that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happens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give 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answer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hard problem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this lucky or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“solve” the problem? 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CD1EB1D-20F5-4695-A731-B5001B09B414}"/>
              </a:ext>
            </a:extLst>
          </p:cNvPr>
          <p:cNvSpPr/>
          <p:nvPr/>
        </p:nvSpPr>
        <p:spPr>
          <a:xfrm>
            <a:off x="3339086" y="5430599"/>
            <a:ext cx="17526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int A(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return(5)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40A9E620-7B7D-44CA-BE89-14B88819F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5356854"/>
            <a:ext cx="2129792" cy="1272546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Broken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clocks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twice a day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!</a:t>
            </a:r>
          </a:p>
        </p:txBody>
      </p:sp>
      <p:pic>
        <p:nvPicPr>
          <p:cNvPr id="4098" name="Picture 2" descr="What does the Supreme Court have in common with a broken clock? - The  Strident Conservative ™">
            <a:extLst>
              <a:ext uri="{FF2B5EF4-FFF2-40B4-BE49-F238E27FC236}">
                <a16:creationId xmlns:a16="http://schemas.microsoft.com/office/drawing/2014/main" id="{D4E99D97-1B2A-4DB8-B418-C8D75D2E48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1633" y="3745824"/>
            <a:ext cx="1497567" cy="1497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9229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/>
      <p:bldP spid="45" grpId="0"/>
      <p:bldP spid="28" grpId="0" animBg="1"/>
      <p:bldP spid="4" grpId="0"/>
      <p:bldP spid="31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</a:p>
        </p:txBody>
      </p:sp>
      <p:sp>
        <p:nvSpPr>
          <p:cNvPr id="52" name="Text Box 74">
            <a:extLst>
              <a:ext uri="{FF2B5EF4-FFF2-40B4-BE49-F238E27FC236}">
                <a16:creationId xmlns:a16="http://schemas.microsoft.com/office/drawing/2014/main" id="{BFED3D16-8A2D-4CC3-98B4-F487236B1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642" y="2738383"/>
            <a:ext cx="2475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1770E6F-1C5B-4315-B936-84520AD3DDBB}"/>
              </a:ext>
            </a:extLst>
          </p:cNvPr>
          <p:cNvSpPr/>
          <p:nvPr/>
        </p:nvSpPr>
        <p:spPr>
          <a:xfrm>
            <a:off x="1050029" y="3136900"/>
            <a:ext cx="64951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0C433A4-222D-4463-A3B6-5688637C3E57}"/>
              </a:ext>
            </a:extLst>
          </p:cNvPr>
          <p:cNvSpPr/>
          <p:nvPr/>
        </p:nvSpPr>
        <p:spPr>
          <a:xfrm>
            <a:off x="1683905" y="3907135"/>
            <a:ext cx="468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time depending on the input.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4730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AACD2AAC-27B1-4898-9F4F-18C0EC06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6408" y="1371600"/>
            <a:ext cx="7688992" cy="838200"/>
          </a:xfrm>
          <a:prstGeom prst="wedgeRectCallout">
            <a:avLst>
              <a:gd name="adj1" fmla="val -53581"/>
              <a:gd name="adj2" fmla="val -2047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* set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values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outer quantifier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" name="Text Box 74">
            <a:extLst>
              <a:ext uri="{FF2B5EF4-FFF2-40B4-BE49-F238E27FC236}">
                <a16:creationId xmlns:a16="http://schemas.microsoft.com/office/drawing/2014/main" id="{A3F24BA2-011A-435C-B5CC-6FC120C4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751083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</a:p>
        </p:txBody>
      </p:sp>
      <p:sp>
        <p:nvSpPr>
          <p:cNvPr id="46" name="Text Box 74">
            <a:extLst>
              <a:ext uri="{FF2B5EF4-FFF2-40B4-BE49-F238E27FC236}">
                <a16:creationId xmlns:a16="http://schemas.microsoft.com/office/drawing/2014/main" id="{F11F7286-11E4-4234-8967-6CE001A7B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362200"/>
            <a:ext cx="28446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2" name="Text Box 74">
            <a:extLst>
              <a:ext uri="{FF2B5EF4-FFF2-40B4-BE49-F238E27FC236}">
                <a16:creationId xmlns:a16="http://schemas.microsoft.com/office/drawing/2014/main" id="{BFED3D16-8A2D-4CC3-98B4-F487236B1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1642" y="2738383"/>
            <a:ext cx="24753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2535FE-3642-45D9-B9AE-306CC35FF864}"/>
              </a:ext>
            </a:extLst>
          </p:cNvPr>
          <p:cNvSpPr/>
          <p:nvPr/>
        </p:nvSpPr>
        <p:spPr>
          <a:xfrm>
            <a:off x="1518805" y="3187348"/>
            <a:ext cx="770755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with the number of lines of code not depending on the input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6136605-C06B-433F-927A-A160073B66F0}"/>
              </a:ext>
            </a:extLst>
          </p:cNvPr>
          <p:cNvSpPr/>
          <p:nvPr/>
        </p:nvSpPr>
        <p:spPr>
          <a:xfrm>
            <a:off x="1683905" y="3907135"/>
            <a:ext cx="46826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time depending on the input.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309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pic>
        <p:nvPicPr>
          <p:cNvPr id="38" name="Picture 3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7CF35BE6-95C9-434A-8DD9-AA6365FC2D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295400"/>
            <a:ext cx="965133" cy="988405"/>
          </a:xfrm>
          <a:prstGeom prst="rect">
            <a:avLst/>
          </a:prstGeom>
        </p:spPr>
      </p:pic>
      <p:sp>
        <p:nvSpPr>
          <p:cNvPr id="15" name="AutoShape 8">
            <a:extLst>
              <a:ext uri="{FF2B5EF4-FFF2-40B4-BE49-F238E27FC236}">
                <a16:creationId xmlns:a16="http://schemas.microsoft.com/office/drawing/2014/main" id="{037B9F73-B72F-4C76-855B-21354A814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399" y="1394127"/>
            <a:ext cx="7503217" cy="2034873"/>
          </a:xfrm>
          <a:prstGeom prst="wedgeRectCallout">
            <a:avLst>
              <a:gd name="adj1" fmla="val -50710"/>
              <a:gd name="adj2" fmla="val -26601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explain the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used to prove this is true.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Specify who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provides what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order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which values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 on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these effect both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dynamics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being said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the sentence?</a:t>
            </a:r>
          </a:p>
        </p:txBody>
      </p:sp>
    </p:spTree>
    <p:extLst>
      <p:ext uri="{BB962C8B-B14F-4D97-AF65-F5344CB8AC3E}">
        <p14:creationId xmlns:p14="http://schemas.microsoft.com/office/powerpoint/2010/main" val="1215553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Text Box 74">
            <a:extLst>
              <a:ext uri="{FF2B5EF4-FFF2-40B4-BE49-F238E27FC236}">
                <a16:creationId xmlns:a16="http://schemas.microsoft.com/office/drawing/2014/main" id="{9A8209CF-D99B-4E86-8CB1-173DAE5A7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5" name="Text Box 74">
            <a:extLst>
              <a:ext uri="{FF2B5EF4-FFF2-40B4-BE49-F238E27FC236}">
                <a16:creationId xmlns:a16="http://schemas.microsoft.com/office/drawing/2014/main" id="{4E878921-8199-4E43-8299-687C095CD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14:cNvPr>
              <p14:cNvContentPartPr/>
              <p14:nvPr/>
            </p14:nvContentPartPr>
            <p14:xfrm>
              <a:off x="-851580" y="314924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DC40E6-524B-4768-AE13-BF2D79AC0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-860220" y="3140600"/>
                <a:ext cx="180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8" name="Rectangle 7">
            <a:extLst>
              <a:ext uri="{FF2B5EF4-FFF2-40B4-BE49-F238E27FC236}">
                <a16:creationId xmlns:a16="http://schemas.microsoft.com/office/drawing/2014/main" id="{0A9B5AE2-C64E-4F10-8DC7-4D5455B6FA90}"/>
              </a:ext>
            </a:extLst>
          </p:cNvPr>
          <p:cNvSpPr/>
          <p:nvPr/>
        </p:nvSpPr>
        <p:spPr>
          <a:xfrm>
            <a:off x="152400" y="1765300"/>
            <a:ext cx="8754533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∃A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true.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good 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starts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designing all aspects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its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code and its variables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important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does this before knowing the input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because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needs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algorithm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for every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part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designing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his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fixing the number of lines of code it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have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We will denote this number with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gets to choose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because not all values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one value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does.</a:t>
            </a:r>
          </a:p>
        </p:txBody>
      </p:sp>
      <p:grpSp>
        <p:nvGrpSpPr>
          <p:cNvPr id="9" name="Group 5">
            <a:extLst>
              <a:ext uri="{FF2B5EF4-FFF2-40B4-BE49-F238E27FC236}">
                <a16:creationId xmlns:a16="http://schemas.microsoft.com/office/drawing/2014/main" id="{86EA6949-40A5-4F26-B585-1A6ACCB3713D}"/>
              </a:ext>
            </a:extLst>
          </p:cNvPr>
          <p:cNvGrpSpPr>
            <a:grpSpLocks/>
          </p:cNvGrpSpPr>
          <p:nvPr/>
        </p:nvGrpSpPr>
        <p:grpSpPr bwMode="auto">
          <a:xfrm>
            <a:off x="235283" y="1317555"/>
            <a:ext cx="749101" cy="873567"/>
            <a:chOff x="2013" y="2206"/>
            <a:chExt cx="679" cy="1010"/>
          </a:xfrm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10DB33FF-BFC4-45A6-A67A-07E18C244351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1" name="Group 7">
              <a:extLst>
                <a:ext uri="{FF2B5EF4-FFF2-40B4-BE49-F238E27FC236}">
                  <a16:creationId xmlns:a16="http://schemas.microsoft.com/office/drawing/2014/main" id="{B335B788-8ECA-42AF-BA9E-783B3C1DA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D0A7FEC1-E32E-4BEC-8856-19C53FBDB0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id="{A189E6FB-D6D2-44DE-80FA-6D16BDA6DEC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F6C1F726-902E-4E91-ADFF-F7282CE73CE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11">
                <a:extLst>
                  <a:ext uri="{FF2B5EF4-FFF2-40B4-BE49-F238E27FC236}">
                    <a16:creationId xmlns:a16="http://schemas.microsoft.com/office/drawing/2014/main" id="{C555DB64-9924-4A06-B548-D4BEA5AC695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12">
                <a:extLst>
                  <a:ext uri="{FF2B5EF4-FFF2-40B4-BE49-F238E27FC236}">
                    <a16:creationId xmlns:a16="http://schemas.microsoft.com/office/drawing/2014/main" id="{A6710F8F-D6EE-415C-946D-F78E2945703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06E5C641-F2F4-416E-B552-2055375FBDD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FEF56E50-1703-48F1-AC9D-D114EF9A3A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15">
                <a:extLst>
                  <a:ext uri="{FF2B5EF4-FFF2-40B4-BE49-F238E27FC236}">
                    <a16:creationId xmlns:a16="http://schemas.microsoft.com/office/drawing/2014/main" id="{6CA0725D-5634-4F10-BE0E-CA470EB18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16">
                <a:extLst>
                  <a:ext uri="{FF2B5EF4-FFF2-40B4-BE49-F238E27FC236}">
                    <a16:creationId xmlns:a16="http://schemas.microsoft.com/office/drawing/2014/main" id="{A58C41D0-821A-4858-B692-8650E6BE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2" name="Oval 17">
                <a:extLst>
                  <a:ext uri="{FF2B5EF4-FFF2-40B4-BE49-F238E27FC236}">
                    <a16:creationId xmlns:a16="http://schemas.microsoft.com/office/drawing/2014/main" id="{7A9AE3A8-29EE-4F73-B47C-195C02AF0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Oval 18">
                <a:extLst>
                  <a:ext uri="{FF2B5EF4-FFF2-40B4-BE49-F238E27FC236}">
                    <a16:creationId xmlns:a16="http://schemas.microsoft.com/office/drawing/2014/main" id="{C7172E3B-68B0-44D3-94AB-60A20BB03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4" name="Oval 19">
                <a:extLst>
                  <a:ext uri="{FF2B5EF4-FFF2-40B4-BE49-F238E27FC236}">
                    <a16:creationId xmlns:a16="http://schemas.microsoft.com/office/drawing/2014/main" id="{E025332C-C738-4187-9487-C04A3837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" name="Oval 20">
                <a:extLst>
                  <a:ext uri="{FF2B5EF4-FFF2-40B4-BE49-F238E27FC236}">
                    <a16:creationId xmlns:a16="http://schemas.microsoft.com/office/drawing/2014/main" id="{2D93B449-BEF0-4135-8D16-91E33CB2B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E32BAF9A-722A-4F71-9EFA-2B1446DFA813}"/>
              </a:ext>
            </a:extLst>
          </p:cNvPr>
          <p:cNvSpPr/>
          <p:nvPr/>
        </p:nvSpPr>
        <p:spPr>
          <a:xfrm>
            <a:off x="76200" y="673100"/>
            <a:ext cx="2057400" cy="428386"/>
          </a:xfrm>
          <a:prstGeom prst="ellipse">
            <a:avLst/>
          </a:prstGeom>
          <a:ln w="254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5688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7" name="Group 21">
            <a:extLst>
              <a:ext uri="{FF2B5EF4-FFF2-40B4-BE49-F238E27FC236}">
                <a16:creationId xmlns:a16="http://schemas.microsoft.com/office/drawing/2014/main" id="{3EB7699B-4D6F-401D-B96F-134411AD9FF9}"/>
              </a:ext>
            </a:extLst>
          </p:cNvPr>
          <p:cNvGrpSpPr>
            <a:grpSpLocks/>
          </p:cNvGrpSpPr>
          <p:nvPr/>
        </p:nvGrpSpPr>
        <p:grpSpPr bwMode="auto">
          <a:xfrm>
            <a:off x="0" y="1073079"/>
            <a:ext cx="662269" cy="1146518"/>
            <a:chOff x="4560" y="1645"/>
            <a:chExt cx="849" cy="1475"/>
          </a:xfrm>
        </p:grpSpPr>
        <p:grpSp>
          <p:nvGrpSpPr>
            <p:cNvPr id="28" name="Group 22">
              <a:extLst>
                <a:ext uri="{FF2B5EF4-FFF2-40B4-BE49-F238E27FC236}">
                  <a16:creationId xmlns:a16="http://schemas.microsoft.com/office/drawing/2014/main" id="{BF1DF617-A4FB-440C-8B0C-12E2760E7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37" name="Freeform 23">
                <a:extLst>
                  <a:ext uri="{FF2B5EF4-FFF2-40B4-BE49-F238E27FC236}">
                    <a16:creationId xmlns:a16="http://schemas.microsoft.com/office/drawing/2014/main" id="{F10CB0CA-64FC-4E00-A008-8FA057123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24">
                <a:extLst>
                  <a:ext uri="{FF2B5EF4-FFF2-40B4-BE49-F238E27FC236}">
                    <a16:creationId xmlns:a16="http://schemas.microsoft.com/office/drawing/2014/main" id="{55BC872B-3C95-4590-89CA-3C64876EE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25">
                <a:extLst>
                  <a:ext uri="{FF2B5EF4-FFF2-40B4-BE49-F238E27FC236}">
                    <a16:creationId xmlns:a16="http://schemas.microsoft.com/office/drawing/2014/main" id="{58B70D79-5661-40BC-A3AB-FD0176C54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26">
                <a:extLst>
                  <a:ext uri="{FF2B5EF4-FFF2-40B4-BE49-F238E27FC236}">
                    <a16:creationId xmlns:a16="http://schemas.microsoft.com/office/drawing/2014/main" id="{C23CBF95-286E-462C-8234-E88E6CAA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27">
                <a:extLst>
                  <a:ext uri="{FF2B5EF4-FFF2-40B4-BE49-F238E27FC236}">
                    <a16:creationId xmlns:a16="http://schemas.microsoft.com/office/drawing/2014/main" id="{CF406055-E6C0-42EF-BD73-64BE29E36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D757485C-2B4D-4FF4-A952-4FA530954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29">
                <a:extLst>
                  <a:ext uri="{FF2B5EF4-FFF2-40B4-BE49-F238E27FC236}">
                    <a16:creationId xmlns:a16="http://schemas.microsoft.com/office/drawing/2014/main" id="{946AF298-1853-4958-89B5-B423807C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9" name="Group 30">
              <a:extLst>
                <a:ext uri="{FF2B5EF4-FFF2-40B4-BE49-F238E27FC236}">
                  <a16:creationId xmlns:a16="http://schemas.microsoft.com/office/drawing/2014/main" id="{54BD8E8B-1701-4839-A102-B0C1C0F01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35" name="Freeform 31">
                <a:extLst>
                  <a:ext uri="{FF2B5EF4-FFF2-40B4-BE49-F238E27FC236}">
                    <a16:creationId xmlns:a16="http://schemas.microsoft.com/office/drawing/2014/main" id="{ABF04D7A-CFDC-43C8-A7A8-22436EED8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32">
                <a:extLst>
                  <a:ext uri="{FF2B5EF4-FFF2-40B4-BE49-F238E27FC236}">
                    <a16:creationId xmlns:a16="http://schemas.microsoft.com/office/drawing/2014/main" id="{F40705C4-C4BF-47F7-B30B-277A77634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33">
              <a:extLst>
                <a:ext uri="{FF2B5EF4-FFF2-40B4-BE49-F238E27FC236}">
                  <a16:creationId xmlns:a16="http://schemas.microsoft.com/office/drawing/2014/main" id="{511E3182-F31B-49A2-B8A3-A752EC1E7F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31" name="Oval 34">
                <a:extLst>
                  <a:ext uri="{FF2B5EF4-FFF2-40B4-BE49-F238E27FC236}">
                    <a16:creationId xmlns:a16="http://schemas.microsoft.com/office/drawing/2014/main" id="{D38B563A-9B4A-49A3-81CE-677351BE7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2" name="Oval 35">
                <a:extLst>
                  <a:ext uri="{FF2B5EF4-FFF2-40B4-BE49-F238E27FC236}">
                    <a16:creationId xmlns:a16="http://schemas.microsoft.com/office/drawing/2014/main" id="{11F7396A-EAAE-49C8-B703-F7748F688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3" name="Oval 36">
                <a:extLst>
                  <a:ext uri="{FF2B5EF4-FFF2-40B4-BE49-F238E27FC236}">
                    <a16:creationId xmlns:a16="http://schemas.microsoft.com/office/drawing/2014/main" id="{D29ADD8C-F3C0-4C79-B64E-97A0D3BF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Oval 37">
                <a:extLst>
                  <a:ext uri="{FF2B5EF4-FFF2-40B4-BE49-F238E27FC236}">
                    <a16:creationId xmlns:a16="http://schemas.microsoft.com/office/drawing/2014/main" id="{E688FA64-3FBF-4E42-9D52-585490AC9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D02ACAD9-99B8-44A1-8B88-CFE7EB46506D}"/>
              </a:ext>
            </a:extLst>
          </p:cNvPr>
          <p:cNvSpPr/>
          <p:nvPr/>
        </p:nvSpPr>
        <p:spPr>
          <a:xfrm>
            <a:off x="156633" y="1765300"/>
            <a:ext cx="875453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proving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false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at least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giving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as hard of a time as he can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produces a worst-case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object when it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that the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been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fixed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known 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choose the input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the worst for it.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B02701A-DF32-420C-B4B9-E6B30502FEDE}"/>
              </a:ext>
            </a:extLst>
          </p:cNvPr>
          <p:cNvSpPr/>
          <p:nvPr/>
        </p:nvSpPr>
        <p:spPr>
          <a:xfrm>
            <a:off x="152400" y="4924485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decide the running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after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knowing the input.</a:t>
            </a:r>
          </a:p>
        </p:txBody>
      </p:sp>
      <p:grpSp>
        <p:nvGrpSpPr>
          <p:cNvPr id="46" name="Group 5">
            <a:extLst>
              <a:ext uri="{FF2B5EF4-FFF2-40B4-BE49-F238E27FC236}">
                <a16:creationId xmlns:a16="http://schemas.microsoft.com/office/drawing/2014/main" id="{4CC099A4-3731-4A7D-906F-7DAEB29C2087}"/>
              </a:ext>
            </a:extLst>
          </p:cNvPr>
          <p:cNvGrpSpPr>
            <a:grpSpLocks/>
          </p:cNvGrpSpPr>
          <p:nvPr/>
        </p:nvGrpSpPr>
        <p:grpSpPr bwMode="auto">
          <a:xfrm>
            <a:off x="235283" y="4476740"/>
            <a:ext cx="749101" cy="873567"/>
            <a:chOff x="2013" y="2206"/>
            <a:chExt cx="679" cy="1010"/>
          </a:xfrm>
        </p:grpSpPr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EF350AEE-4BD8-4500-AC7C-C4266F7E901C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8" name="Group 7">
              <a:extLst>
                <a:ext uri="{FF2B5EF4-FFF2-40B4-BE49-F238E27FC236}">
                  <a16:creationId xmlns:a16="http://schemas.microsoft.com/office/drawing/2014/main" id="{63B9AF4B-9450-4849-9876-4A2AD1AF3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9" name="Freeform 8">
                <a:extLst>
                  <a:ext uri="{FF2B5EF4-FFF2-40B4-BE49-F238E27FC236}">
                    <a16:creationId xmlns:a16="http://schemas.microsoft.com/office/drawing/2014/main" id="{AA261C35-8FD8-49F4-A29A-B3689E0DF9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>
                <a:extLst>
                  <a:ext uri="{FF2B5EF4-FFF2-40B4-BE49-F238E27FC236}">
                    <a16:creationId xmlns:a16="http://schemas.microsoft.com/office/drawing/2014/main" id="{735B7411-9144-49BB-ABEC-DB03CFA06F1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>
                <a:extLst>
                  <a:ext uri="{FF2B5EF4-FFF2-40B4-BE49-F238E27FC236}">
                    <a16:creationId xmlns:a16="http://schemas.microsoft.com/office/drawing/2014/main" id="{FDCADFC1-695C-4392-8482-693D757B73A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>
                <a:extLst>
                  <a:ext uri="{FF2B5EF4-FFF2-40B4-BE49-F238E27FC236}">
                    <a16:creationId xmlns:a16="http://schemas.microsoft.com/office/drawing/2014/main" id="{9A17C280-E175-462A-98C4-3A0E0014543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>
                <a:extLst>
                  <a:ext uri="{FF2B5EF4-FFF2-40B4-BE49-F238E27FC236}">
                    <a16:creationId xmlns:a16="http://schemas.microsoft.com/office/drawing/2014/main" id="{F98D0618-78B1-472F-ACDD-A2A2BFDB5FB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>
                <a:extLst>
                  <a:ext uri="{FF2B5EF4-FFF2-40B4-BE49-F238E27FC236}">
                    <a16:creationId xmlns:a16="http://schemas.microsoft.com/office/drawing/2014/main" id="{489CA1F6-29DE-4B47-8DF0-0EA266172CC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43AAB637-4FD2-42CC-B5A1-87C113A7F0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>
                <a:extLst>
                  <a:ext uri="{FF2B5EF4-FFF2-40B4-BE49-F238E27FC236}">
                    <a16:creationId xmlns:a16="http://schemas.microsoft.com/office/drawing/2014/main" id="{0BF63384-2429-4C9F-9516-D750452E3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>
                <a:extLst>
                  <a:ext uri="{FF2B5EF4-FFF2-40B4-BE49-F238E27FC236}">
                    <a16:creationId xmlns:a16="http://schemas.microsoft.com/office/drawing/2014/main" id="{0F4555AD-9158-48B2-AF5B-5DA749D9B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>
                <a:extLst>
                  <a:ext uri="{FF2B5EF4-FFF2-40B4-BE49-F238E27FC236}">
                    <a16:creationId xmlns:a16="http://schemas.microsoft.com/office/drawing/2014/main" id="{2D1653D3-B380-4648-8022-829BE9A91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>
                <a:extLst>
                  <a:ext uri="{FF2B5EF4-FFF2-40B4-BE49-F238E27FC236}">
                    <a16:creationId xmlns:a16="http://schemas.microsoft.com/office/drawing/2014/main" id="{EED5190C-3019-4C5D-BE72-481172AD0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>
                <a:extLst>
                  <a:ext uri="{FF2B5EF4-FFF2-40B4-BE49-F238E27FC236}">
                    <a16:creationId xmlns:a16="http://schemas.microsoft.com/office/drawing/2014/main" id="{F22F1800-60A9-46E9-BC87-6F18AB152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>
                <a:extLst>
                  <a:ext uri="{FF2B5EF4-FFF2-40B4-BE49-F238E27FC236}">
                    <a16:creationId xmlns:a16="http://schemas.microsoft.com/office/drawing/2014/main" id="{F4BBF53C-0CFF-405F-843C-6F678801D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3506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DC774E3-91BB-4E20-93E2-F56CDA7B1EAA}"/>
              </a:ext>
            </a:extLst>
          </p:cNvPr>
          <p:cNvSpPr/>
          <p:nvPr/>
        </p:nvSpPr>
        <p:spPr>
          <a:xfrm>
            <a:off x="152400" y="1601212"/>
            <a:ext cx="8754533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that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assures us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independent of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because had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been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different,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would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choosing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say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constant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also must argue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the running time.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Later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talk about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depends 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D49D6A2-4C60-417B-9D15-71B1D679B8D3}"/>
              </a:ext>
            </a:extLst>
          </p:cNvPr>
          <p:cNvSpPr/>
          <p:nvPr/>
        </p:nvSpPr>
        <p:spPr>
          <a:xfrm>
            <a:off x="3250178" y="3429000"/>
            <a:ext cx="36840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i.e. with respect to the input.</a:t>
            </a:r>
          </a:p>
        </p:txBody>
      </p:sp>
    </p:spTree>
    <p:extLst>
      <p:ext uri="{BB962C8B-B14F-4D97-AF65-F5344CB8AC3E}">
        <p14:creationId xmlns:p14="http://schemas.microsoft.com/office/powerpoint/2010/main" val="1679419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Text Box 74">
            <a:extLst>
              <a:ext uri="{FF2B5EF4-FFF2-40B4-BE49-F238E27FC236}">
                <a16:creationId xmlns:a16="http://schemas.microsoft.com/office/drawing/2014/main" id="{8D4FE27D-2AC4-4464-B214-45B092381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7" name="Text Box 74">
            <a:extLst>
              <a:ext uri="{FF2B5EF4-FFF2-40B4-BE49-F238E27FC236}">
                <a16:creationId xmlns:a16="http://schemas.microsoft.com/office/drawing/2014/main" id="{2C92A621-7EAB-4271-BDBA-8B0AE2B6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8" name="Picture 7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AB3ADBCF-9467-46AE-8B57-09A0AD30EAA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9" name="AutoShape 8">
            <a:extLst>
              <a:ext uri="{FF2B5EF4-FFF2-40B4-BE49-F238E27FC236}">
                <a16:creationId xmlns:a16="http://schemas.microsoft.com/office/drawing/2014/main" id="{CCBFB669-C333-46A7-BC04-3DAF4AF7A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394128"/>
            <a:ext cx="8153400" cy="1244600"/>
          </a:xfrm>
          <a:prstGeom prst="wedgeRectCallout">
            <a:avLst>
              <a:gd name="adj1" fmla="val -50134"/>
              <a:gd name="adj2" fmla="val -24137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statement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false? Explain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i.e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decide whether the prover or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Explain the strategy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winning player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why he wins.</a:t>
            </a:r>
          </a:p>
        </p:txBody>
      </p:sp>
    </p:spTree>
    <p:extLst>
      <p:ext uri="{BB962C8B-B14F-4D97-AF65-F5344CB8AC3E}">
        <p14:creationId xmlns:p14="http://schemas.microsoft.com/office/powerpoint/2010/main" val="3668347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52400" y="1295400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the sentence is true,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knows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able find an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counts the number of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lets this be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8CA8CA-BCD0-4248-96C3-D928CA3D15C0}"/>
              </a:ext>
            </a:extLst>
          </p:cNvPr>
          <p:cNvSpPr/>
          <p:nvPr/>
        </p:nvSpPr>
        <p:spPr>
          <a:xfrm>
            <a:off x="152399" y="3611940"/>
            <a:ext cx="87545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sadly knows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prover’s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good sport, 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provides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DE54110-B7CA-405A-96E5-453718CCBC98}"/>
              </a:ext>
            </a:extLst>
          </p:cNvPr>
          <p:cNvSpPr/>
          <p:nvPr/>
        </p:nvSpPr>
        <p:spPr>
          <a:xfrm>
            <a:off x="194733" y="6019800"/>
            <a:ext cx="1001606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the prover wins.</a:t>
            </a: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72D901D4-3D7E-41AF-B4C0-83D3B1A8B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15B28CF-B66D-4A1D-B37E-EF095E53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2" name="Group 21">
            <a:extLst>
              <a:ext uri="{FF2B5EF4-FFF2-40B4-BE49-F238E27FC236}">
                <a16:creationId xmlns:a16="http://schemas.microsoft.com/office/drawing/2014/main" id="{2A31AE03-A35C-4307-A123-FAEAC495F3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05531" y="3992991"/>
            <a:ext cx="662269" cy="1146518"/>
            <a:chOff x="4560" y="1645"/>
            <a:chExt cx="849" cy="1475"/>
          </a:xfrm>
        </p:grpSpPr>
        <p:grpSp>
          <p:nvGrpSpPr>
            <p:cNvPr id="13" name="Group 22">
              <a:extLst>
                <a:ext uri="{FF2B5EF4-FFF2-40B4-BE49-F238E27FC236}">
                  <a16:creationId xmlns:a16="http://schemas.microsoft.com/office/drawing/2014/main" id="{D7444372-364E-4419-9407-C88BB11FE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CD0279F5-3AED-4F5E-B5F8-3FA9F68C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5919CA4-3BC9-4D16-BA4F-F25B4C30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1B9DF49D-2707-4146-9259-223C4D6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1CF17AD-9E2C-4888-A4A2-EBDC4EA67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701CD41E-B4A2-4BC4-AD3D-47057B53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D1F2941E-A071-479D-A3D1-D2CEA0A9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E5566DA-2B62-47C2-990E-C81AB63F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30">
              <a:extLst>
                <a:ext uri="{FF2B5EF4-FFF2-40B4-BE49-F238E27FC236}">
                  <a16:creationId xmlns:a16="http://schemas.microsoft.com/office/drawing/2014/main" id="{4353D8AB-EAF9-4049-8EFD-5F66F05A51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B82E2E5F-592B-4DAE-85AA-8ABD89A2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AE8E3AE4-5B33-422A-9080-31E2DA40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33">
              <a:extLst>
                <a:ext uri="{FF2B5EF4-FFF2-40B4-BE49-F238E27FC236}">
                  <a16:creationId xmlns:a16="http://schemas.microsoft.com/office/drawing/2014/main" id="{99C41E98-AF82-4B76-917B-5178949BE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6" name="Oval 34">
                <a:extLst>
                  <a:ext uri="{FF2B5EF4-FFF2-40B4-BE49-F238E27FC236}">
                    <a16:creationId xmlns:a16="http://schemas.microsoft.com/office/drawing/2014/main" id="{0D642970-AB3D-4C29-8F6D-B84768BAB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35">
                <a:extLst>
                  <a:ext uri="{FF2B5EF4-FFF2-40B4-BE49-F238E27FC236}">
                    <a16:creationId xmlns:a16="http://schemas.microsoft.com/office/drawing/2014/main" id="{21F4B78F-A713-4EDB-AB80-9C4CE752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36">
                <a:extLst>
                  <a:ext uri="{FF2B5EF4-FFF2-40B4-BE49-F238E27FC236}">
                    <a16:creationId xmlns:a16="http://schemas.microsoft.com/office/drawing/2014/main" id="{93CE6B20-AD01-487C-A5E2-345B9DC4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37">
                <a:extLst>
                  <a:ext uri="{FF2B5EF4-FFF2-40B4-BE49-F238E27FC236}">
                    <a16:creationId xmlns:a16="http://schemas.microsoft.com/office/drawing/2014/main" id="{6905E948-8AC8-4E3E-88AA-912E35F0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" name="Group 5">
            <a:extLst>
              <a:ext uri="{FF2B5EF4-FFF2-40B4-BE49-F238E27FC236}">
                <a16:creationId xmlns:a16="http://schemas.microsoft.com/office/drawing/2014/main" id="{5751D173-FB7A-41F3-9F38-D1065AFF740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7319" y="2547847"/>
            <a:ext cx="583615" cy="873567"/>
            <a:chOff x="2013" y="2206"/>
            <a:chExt cx="529" cy="1010"/>
          </a:xfrm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9C849B6D-8EAE-4FD0-A5F7-65EDBCD8E8BD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347" y="2392"/>
              <a:ext cx="107" cy="28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" name="Group 7">
              <a:extLst>
                <a:ext uri="{FF2B5EF4-FFF2-40B4-BE49-F238E27FC236}">
                  <a16:creationId xmlns:a16="http://schemas.microsoft.com/office/drawing/2014/main" id="{A1061FC5-D318-4AEE-A226-6E255683D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0D3FAEA6-5FFC-46FD-B691-68B42214EC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548D9966-D9B4-44A5-8F3F-44F8E814FBB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10">
                <a:extLst>
                  <a:ext uri="{FF2B5EF4-FFF2-40B4-BE49-F238E27FC236}">
                    <a16:creationId xmlns:a16="http://schemas.microsoft.com/office/drawing/2014/main" id="{58B46466-8BE6-4742-864A-09EECCB8A33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11">
                <a:extLst>
                  <a:ext uri="{FF2B5EF4-FFF2-40B4-BE49-F238E27FC236}">
                    <a16:creationId xmlns:a16="http://schemas.microsoft.com/office/drawing/2014/main" id="{85655566-A143-4C79-A704-3732FE456F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12">
                <a:extLst>
                  <a:ext uri="{FF2B5EF4-FFF2-40B4-BE49-F238E27FC236}">
                    <a16:creationId xmlns:a16="http://schemas.microsoft.com/office/drawing/2014/main" id="{DBF38B34-7049-4B21-BD0B-E9BE982D8F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0C23A7E9-0D19-4A6A-B35C-0B68DE6988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FB276DD0-9E57-4394-8B31-B894E817130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Oval 15">
                <a:extLst>
                  <a:ext uri="{FF2B5EF4-FFF2-40B4-BE49-F238E27FC236}">
                    <a16:creationId xmlns:a16="http://schemas.microsoft.com/office/drawing/2014/main" id="{A8DDE706-7ED2-4EC6-AA4D-2B908A9B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Oval 16">
                <a:extLst>
                  <a:ext uri="{FF2B5EF4-FFF2-40B4-BE49-F238E27FC236}">
                    <a16:creationId xmlns:a16="http://schemas.microsoft.com/office/drawing/2014/main" id="{101689ED-AFBD-41C5-A403-CAFC30869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Oval 17">
                <a:extLst>
                  <a:ext uri="{FF2B5EF4-FFF2-40B4-BE49-F238E27FC236}">
                    <a16:creationId xmlns:a16="http://schemas.microsoft.com/office/drawing/2014/main" id="{49FDBABF-CB3C-49F0-B0F0-3F28DC85F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Oval 18">
                <a:extLst>
                  <a:ext uri="{FF2B5EF4-FFF2-40B4-BE49-F238E27FC236}">
                    <a16:creationId xmlns:a16="http://schemas.microsoft.com/office/drawing/2014/main" id="{A4E34B68-6A41-436B-8EBA-FD8177E38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" name="Oval 19">
                <a:extLst>
                  <a:ext uri="{FF2B5EF4-FFF2-40B4-BE49-F238E27FC236}">
                    <a16:creationId xmlns:a16="http://schemas.microsoft.com/office/drawing/2014/main" id="{962E646D-C7A7-479D-8C92-8E525731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" name="Oval 20">
                <a:extLst>
                  <a:ext uri="{FF2B5EF4-FFF2-40B4-BE49-F238E27FC236}">
                    <a16:creationId xmlns:a16="http://schemas.microsoft.com/office/drawing/2014/main" id="{9CF365C4-FE16-4424-BD09-C56E549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C8330D93-10B5-4A19-928F-A3EE9F6F986D}"/>
              </a:ext>
            </a:extLst>
          </p:cNvPr>
          <p:cNvSpPr/>
          <p:nvPr/>
        </p:nvSpPr>
        <p:spPr>
          <a:xfrm>
            <a:off x="152399" y="5130961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reports on the time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needed for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0893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A3AEF54-231D-4A90-947E-AB80AAA8571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121069"/>
            <a:ext cx="965133" cy="988405"/>
          </a:xfrm>
          <a:prstGeom prst="rect">
            <a:avLst/>
          </a:prstGeom>
        </p:spPr>
      </p:pic>
      <p:sp>
        <p:nvSpPr>
          <p:cNvPr id="15" name="AutoShape 8">
            <a:extLst>
              <a:ext uri="{FF2B5EF4-FFF2-40B4-BE49-F238E27FC236}">
                <a16:creationId xmlns:a16="http://schemas.microsoft.com/office/drawing/2014/main" id="{16CE77D6-B651-474E-95E4-09011336B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3034" y="1168378"/>
            <a:ext cx="4989166" cy="897528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start with an English statement</a:t>
            </a:r>
            <a:b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it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build a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logic sentence.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A23A9F0-F4E8-4B5C-AE85-A55C75650AB5}"/>
              </a:ext>
            </a:extLst>
          </p:cNvPr>
          <p:cNvSpPr/>
          <p:nvPr/>
        </p:nvSpPr>
        <p:spPr>
          <a:xfrm>
            <a:off x="2494744" y="2762071"/>
            <a:ext cx="699225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solves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computes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777AC99-FAE7-49C5-9F74-0258ACCEE2F8}"/>
              </a:ext>
            </a:extLst>
          </p:cNvPr>
          <p:cNvSpPr/>
          <p:nvPr/>
        </p:nvSpPr>
        <p:spPr>
          <a:xfrm>
            <a:off x="3777410" y="2467666"/>
            <a:ext cx="3429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82D11E6-1D6F-425A-8BC9-1F48DDAEDE7E}"/>
              </a:ext>
            </a:extLst>
          </p:cNvPr>
          <p:cNvSpPr/>
          <p:nvPr/>
        </p:nvSpPr>
        <p:spPr>
          <a:xfrm>
            <a:off x="612424" y="3101712"/>
            <a:ext cx="18823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DCFA357-734C-452E-B06E-865893F55410}"/>
              </a:ext>
            </a:extLst>
          </p:cNvPr>
          <p:cNvSpPr/>
          <p:nvPr/>
        </p:nvSpPr>
        <p:spPr>
          <a:xfrm>
            <a:off x="348410" y="3134369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AB0EF4-ABAF-4725-BBE8-17892FBBEC3B}"/>
              </a:ext>
            </a:extLst>
          </p:cNvPr>
          <p:cNvSpPr/>
          <p:nvPr/>
        </p:nvSpPr>
        <p:spPr>
          <a:xfrm>
            <a:off x="348410" y="3101712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B491DFA-3391-44EE-8C09-53942D29A87B}"/>
              </a:ext>
            </a:extLst>
          </p:cNvPr>
          <p:cNvSpPr/>
          <p:nvPr/>
        </p:nvSpPr>
        <p:spPr>
          <a:xfrm>
            <a:off x="76200" y="2429894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BACC59C-D842-44EB-A715-74AE23955BB1}"/>
              </a:ext>
            </a:extLst>
          </p:cNvPr>
          <p:cNvSpPr/>
          <p:nvPr/>
        </p:nvSpPr>
        <p:spPr>
          <a:xfrm>
            <a:off x="1577658" y="2779486"/>
            <a:ext cx="16727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898F651-A722-4AE7-AA07-3F1C688B7C49}"/>
              </a:ext>
            </a:extLst>
          </p:cNvPr>
          <p:cNvSpPr/>
          <p:nvPr/>
        </p:nvSpPr>
        <p:spPr>
          <a:xfrm>
            <a:off x="1358900" y="2772229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54E610D-93FE-4B8F-A47B-7E5040B0EA65}"/>
              </a:ext>
            </a:extLst>
          </p:cNvPr>
          <p:cNvSpPr/>
          <p:nvPr/>
        </p:nvSpPr>
        <p:spPr>
          <a:xfrm>
            <a:off x="1313644" y="2755900"/>
            <a:ext cx="39642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4CB12A0-B0E9-4D17-BF54-20A1D4FAD8F5}"/>
              </a:ext>
            </a:extLst>
          </p:cNvPr>
          <p:cNvSpPr/>
          <p:nvPr/>
        </p:nvSpPr>
        <p:spPr>
          <a:xfrm>
            <a:off x="76200" y="2433935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D1213CF0-4927-41B0-B408-BECFD3E4B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D2AE4AE-B197-4C2E-82E4-53AFAF7466EA}"/>
              </a:ext>
            </a:extLst>
          </p:cNvPr>
          <p:cNvSpPr/>
          <p:nvPr/>
        </p:nvSpPr>
        <p:spPr>
          <a:xfrm>
            <a:off x="130696" y="2433935"/>
            <a:ext cx="395894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mean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8E16868F-988D-459C-BBC2-347F82B85A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6" name="AutoShape 8">
            <a:extLst>
              <a:ext uri="{FF2B5EF4-FFF2-40B4-BE49-F238E27FC236}">
                <a16:creationId xmlns:a16="http://schemas.microsoft.com/office/drawing/2014/main" id="{110AA930-D237-4CB7-B0C6-0EB85A396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7533" y="4588529"/>
            <a:ext cx="6553200" cy="897528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order do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these appear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logical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sentence?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in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</a:p>
        </p:txBody>
      </p:sp>
      <p:grpSp>
        <p:nvGrpSpPr>
          <p:cNvPr id="37" name="Group 47">
            <a:extLst>
              <a:ext uri="{FF2B5EF4-FFF2-40B4-BE49-F238E27FC236}">
                <a16:creationId xmlns:a16="http://schemas.microsoft.com/office/drawing/2014/main" id="{B79A3A14-C411-4E08-B209-E5901F3E10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71510" y="5105400"/>
            <a:ext cx="696912" cy="1524000"/>
            <a:chOff x="2593" y="768"/>
            <a:chExt cx="849" cy="1475"/>
          </a:xfrm>
        </p:grpSpPr>
        <p:sp>
          <p:nvSpPr>
            <p:cNvPr id="38" name="Freeform 48">
              <a:extLst>
                <a:ext uri="{FF2B5EF4-FFF2-40B4-BE49-F238E27FC236}">
                  <a16:creationId xmlns:a16="http://schemas.microsoft.com/office/drawing/2014/main" id="{C63BB7E2-3585-4314-8B84-894E7925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9">
              <a:extLst>
                <a:ext uri="{FF2B5EF4-FFF2-40B4-BE49-F238E27FC236}">
                  <a16:creationId xmlns:a16="http://schemas.microsoft.com/office/drawing/2014/main" id="{1AC7D188-B7A8-4CE8-81A1-55BB54CC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50">
              <a:extLst>
                <a:ext uri="{FF2B5EF4-FFF2-40B4-BE49-F238E27FC236}">
                  <a16:creationId xmlns:a16="http://schemas.microsoft.com/office/drawing/2014/main" id="{62187C54-472C-4F0D-8B75-6DEAA2BB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51">
              <a:extLst>
                <a:ext uri="{FF2B5EF4-FFF2-40B4-BE49-F238E27FC236}">
                  <a16:creationId xmlns:a16="http://schemas.microsoft.com/office/drawing/2014/main" id="{1229ADEF-0AC1-44BE-B1E8-D1E206B8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52">
              <a:extLst>
                <a:ext uri="{FF2B5EF4-FFF2-40B4-BE49-F238E27FC236}">
                  <a16:creationId xmlns:a16="http://schemas.microsoft.com/office/drawing/2014/main" id="{D25C057F-DE19-4D40-8BC6-97668137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53">
              <a:extLst>
                <a:ext uri="{FF2B5EF4-FFF2-40B4-BE49-F238E27FC236}">
                  <a16:creationId xmlns:a16="http://schemas.microsoft.com/office/drawing/2014/main" id="{A9CED9A4-E3A0-4DCC-99CB-07029A777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54">
              <a:extLst>
                <a:ext uri="{FF2B5EF4-FFF2-40B4-BE49-F238E27FC236}">
                  <a16:creationId xmlns:a16="http://schemas.microsoft.com/office/drawing/2014/main" id="{EA5A52DC-7FC6-4B5E-95CB-58D078E4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5" name="Group 55">
              <a:extLst>
                <a:ext uri="{FF2B5EF4-FFF2-40B4-BE49-F238E27FC236}">
                  <a16:creationId xmlns:a16="http://schemas.microsoft.com/office/drawing/2014/main" id="{13119DCC-C6F8-412D-ADFB-07843E80A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6" name="Freeform 56">
                <a:extLst>
                  <a:ext uri="{FF2B5EF4-FFF2-40B4-BE49-F238E27FC236}">
                    <a16:creationId xmlns:a16="http://schemas.microsoft.com/office/drawing/2014/main" id="{30C405AD-8634-441A-9656-D5A404B9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7" name="Freeform 57">
                <a:extLst>
                  <a:ext uri="{FF2B5EF4-FFF2-40B4-BE49-F238E27FC236}">
                    <a16:creationId xmlns:a16="http://schemas.microsoft.com/office/drawing/2014/main" id="{33889133-4C79-468F-9DF9-9B8F1A37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35">
            <a:extLst>
              <a:ext uri="{FF2B5EF4-FFF2-40B4-BE49-F238E27FC236}">
                <a16:creationId xmlns:a16="http://schemas.microsoft.com/office/drawing/2014/main" id="{F019218D-6AC0-45DA-A7D1-BA2BF2E7A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5863953"/>
            <a:ext cx="7596294" cy="461665"/>
          </a:xfrm>
          <a:prstGeom prst="wedgeRoundRectCallout">
            <a:avLst>
              <a:gd name="adj1" fmla="val 49764"/>
              <a:gd name="adj2" fmla="val -7881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better have one algorithm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for every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9" name="AutoShape 8">
            <a:extLst>
              <a:ext uri="{FF2B5EF4-FFF2-40B4-BE49-F238E27FC236}">
                <a16:creationId xmlns:a16="http://schemas.microsoft.com/office/drawing/2014/main" id="{B3EE7994-195F-4C8F-A2F2-33B01D0DF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3949570"/>
            <a:ext cx="7668737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one algorithm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or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they all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do?</a:t>
            </a:r>
          </a:p>
        </p:txBody>
      </p:sp>
      <p:sp>
        <p:nvSpPr>
          <p:cNvPr id="34" name="AutoShape 8">
            <a:extLst>
              <a:ext uri="{FF2B5EF4-FFF2-40B4-BE49-F238E27FC236}">
                <a16:creationId xmlns:a16="http://schemas.microsoft.com/office/drawing/2014/main" id="{BD113307-290C-42F4-8DD9-E1A85145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079" y="3945056"/>
            <a:ext cx="6172200" cy="461665"/>
          </a:xfrm>
          <a:prstGeom prst="wedgeRectCallout">
            <a:avLst>
              <a:gd name="adj1" fmla="val -31080"/>
              <a:gd name="adj2" fmla="val -65386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at least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solved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all are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solved? </a:t>
            </a:r>
          </a:p>
        </p:txBody>
      </p:sp>
    </p:spTree>
    <p:extLst>
      <p:ext uri="{BB962C8B-B14F-4D97-AF65-F5344CB8AC3E}">
        <p14:creationId xmlns:p14="http://schemas.microsoft.com/office/powerpoint/2010/main" val="4093900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7" grpId="0" build="allAtOnce"/>
      <p:bldP spid="31" grpId="0" build="allAtOnce"/>
      <p:bldP spid="32" grpId="0"/>
      <p:bldP spid="33" grpId="0" build="allAtOnce"/>
      <p:bldP spid="36" grpId="0" animBg="1"/>
      <p:bldP spid="48" grpId="0" animBg="1"/>
      <p:bldP spid="49" grpId="0" animBg="1"/>
      <p:bldP spid="49" grpId="1" animBg="1"/>
      <p:bldP spid="34" grpId="0" animBg="1"/>
      <p:bldP spid="34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52400" y="1295400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then the sentence is false,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and hence the adversary can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 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sadly knows that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and hence has no algorithm.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is does his best defining an algorithm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counts the lines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C8CA8CA-BCD0-4248-96C3-D928CA3D15C0}"/>
              </a:ext>
            </a:extLst>
          </p:cNvPr>
          <p:cNvSpPr/>
          <p:nvPr/>
        </p:nvSpPr>
        <p:spPr>
          <a:xfrm>
            <a:off x="152399" y="3611940"/>
            <a:ext cx="875453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knows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prover’s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can’t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finds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fails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DE54110-B7CA-405A-96E5-453718CCBC98}"/>
              </a:ext>
            </a:extLst>
          </p:cNvPr>
          <p:cNvSpPr/>
          <p:nvPr/>
        </p:nvSpPr>
        <p:spPr>
          <a:xfrm>
            <a:off x="194733" y="6019800"/>
            <a:ext cx="1001606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wins.</a:t>
            </a:r>
          </a:p>
        </p:txBody>
      </p:sp>
      <p:sp>
        <p:nvSpPr>
          <p:cNvPr id="10" name="Text Box 74">
            <a:extLst>
              <a:ext uri="{FF2B5EF4-FFF2-40B4-BE49-F238E27FC236}">
                <a16:creationId xmlns:a16="http://schemas.microsoft.com/office/drawing/2014/main" id="{72D901D4-3D7E-41AF-B4C0-83D3B1A8B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5135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#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time t,</a:t>
            </a:r>
          </a:p>
        </p:txBody>
      </p:sp>
      <p:sp>
        <p:nvSpPr>
          <p:cNvPr id="11" name="Text Box 74">
            <a:extLst>
              <a:ext uri="{FF2B5EF4-FFF2-40B4-BE49-F238E27FC236}">
                <a16:creationId xmlns:a16="http://schemas.microsoft.com/office/drawing/2014/main" id="{415B28CF-B66D-4A1D-B37E-EF095E532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960735"/>
            <a:ext cx="5267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 &amp;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Time(A,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2" name="Group 21">
            <a:extLst>
              <a:ext uri="{FF2B5EF4-FFF2-40B4-BE49-F238E27FC236}">
                <a16:creationId xmlns:a16="http://schemas.microsoft.com/office/drawing/2014/main" id="{2A31AE03-A35C-4307-A123-FAEAC495F3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405531" y="3992991"/>
            <a:ext cx="662269" cy="1146518"/>
            <a:chOff x="4560" y="1645"/>
            <a:chExt cx="849" cy="1475"/>
          </a:xfrm>
        </p:grpSpPr>
        <p:grpSp>
          <p:nvGrpSpPr>
            <p:cNvPr id="13" name="Group 22">
              <a:extLst>
                <a:ext uri="{FF2B5EF4-FFF2-40B4-BE49-F238E27FC236}">
                  <a16:creationId xmlns:a16="http://schemas.microsoft.com/office/drawing/2014/main" id="{D7444372-364E-4419-9407-C88BB11FE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CD0279F5-3AED-4F5E-B5F8-3FA9F68C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5919CA4-3BC9-4D16-BA4F-F25B4C30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1B9DF49D-2707-4146-9259-223C4D6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F1CF17AD-9E2C-4888-A4A2-EBDC4EA67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701CD41E-B4A2-4BC4-AD3D-47057B53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D1F2941E-A071-479D-A3D1-D2CEA0A97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E5566DA-2B62-47C2-990E-C81AB63F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 30">
              <a:extLst>
                <a:ext uri="{FF2B5EF4-FFF2-40B4-BE49-F238E27FC236}">
                  <a16:creationId xmlns:a16="http://schemas.microsoft.com/office/drawing/2014/main" id="{4353D8AB-EAF9-4049-8EFD-5F66F05A51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22" name="Freeform 31">
                <a:extLst>
                  <a:ext uri="{FF2B5EF4-FFF2-40B4-BE49-F238E27FC236}">
                    <a16:creationId xmlns:a16="http://schemas.microsoft.com/office/drawing/2014/main" id="{B82E2E5F-592B-4DAE-85AA-8ABD89A2C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32">
                <a:extLst>
                  <a:ext uri="{FF2B5EF4-FFF2-40B4-BE49-F238E27FC236}">
                    <a16:creationId xmlns:a16="http://schemas.microsoft.com/office/drawing/2014/main" id="{AE8E3AE4-5B33-422A-9080-31E2DA40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33">
              <a:extLst>
                <a:ext uri="{FF2B5EF4-FFF2-40B4-BE49-F238E27FC236}">
                  <a16:creationId xmlns:a16="http://schemas.microsoft.com/office/drawing/2014/main" id="{99C41E98-AF82-4B76-917B-5178949BE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6" name="Oval 34">
                <a:extLst>
                  <a:ext uri="{FF2B5EF4-FFF2-40B4-BE49-F238E27FC236}">
                    <a16:creationId xmlns:a16="http://schemas.microsoft.com/office/drawing/2014/main" id="{0D642970-AB3D-4C29-8F6D-B84768BAB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35">
                <a:extLst>
                  <a:ext uri="{FF2B5EF4-FFF2-40B4-BE49-F238E27FC236}">
                    <a16:creationId xmlns:a16="http://schemas.microsoft.com/office/drawing/2014/main" id="{21F4B78F-A713-4EDB-AB80-9C4CE752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Oval 36">
                <a:extLst>
                  <a:ext uri="{FF2B5EF4-FFF2-40B4-BE49-F238E27FC236}">
                    <a16:creationId xmlns:a16="http://schemas.microsoft.com/office/drawing/2014/main" id="{93CE6B20-AD01-487C-A5E2-345B9DC4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1" name="Oval 37">
                <a:extLst>
                  <a:ext uri="{FF2B5EF4-FFF2-40B4-BE49-F238E27FC236}">
                    <a16:creationId xmlns:a16="http://schemas.microsoft.com/office/drawing/2014/main" id="{6905E948-8AC8-4E3E-88AA-912E35F06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" name="Group 5">
            <a:extLst>
              <a:ext uri="{FF2B5EF4-FFF2-40B4-BE49-F238E27FC236}">
                <a16:creationId xmlns:a16="http://schemas.microsoft.com/office/drawing/2014/main" id="{5751D173-FB7A-41F3-9F38-D1065AFF740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7319" y="2547847"/>
            <a:ext cx="583615" cy="873567"/>
            <a:chOff x="2013" y="2206"/>
            <a:chExt cx="529" cy="1010"/>
          </a:xfrm>
        </p:grpSpPr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9C849B6D-8EAE-4FD0-A5F7-65EDBCD8E8BD}"/>
                </a:ext>
              </a:extLst>
            </p:cNvPr>
            <p:cNvSpPr>
              <a:spLocks/>
            </p:cNvSpPr>
            <p:nvPr/>
          </p:nvSpPr>
          <p:spPr bwMode="auto">
            <a:xfrm rot="4483878">
              <a:off x="2347" y="2392"/>
              <a:ext cx="107" cy="28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3" name="Group 7">
              <a:extLst>
                <a:ext uri="{FF2B5EF4-FFF2-40B4-BE49-F238E27FC236}">
                  <a16:creationId xmlns:a16="http://schemas.microsoft.com/office/drawing/2014/main" id="{A1061FC5-D318-4AEE-A226-6E255683D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0D3FAEA6-5FFC-46FD-B691-68B42214EC7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548D9966-D9B4-44A5-8F3F-44F8E814FBB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6" name="Freeform 10">
                <a:extLst>
                  <a:ext uri="{FF2B5EF4-FFF2-40B4-BE49-F238E27FC236}">
                    <a16:creationId xmlns:a16="http://schemas.microsoft.com/office/drawing/2014/main" id="{58B46466-8BE6-4742-864A-09EECCB8A33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7" name="Freeform 11">
                <a:extLst>
                  <a:ext uri="{FF2B5EF4-FFF2-40B4-BE49-F238E27FC236}">
                    <a16:creationId xmlns:a16="http://schemas.microsoft.com/office/drawing/2014/main" id="{85655566-A143-4C79-A704-3732FE456F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8" name="Freeform 12">
                <a:extLst>
                  <a:ext uri="{FF2B5EF4-FFF2-40B4-BE49-F238E27FC236}">
                    <a16:creationId xmlns:a16="http://schemas.microsoft.com/office/drawing/2014/main" id="{DBF38B34-7049-4B21-BD0B-E9BE982D8FA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id="{0C23A7E9-0D19-4A6A-B35C-0B68DE6988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id="{FB276DD0-9E57-4394-8B31-B894E817130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Oval 15">
                <a:extLst>
                  <a:ext uri="{FF2B5EF4-FFF2-40B4-BE49-F238E27FC236}">
                    <a16:creationId xmlns:a16="http://schemas.microsoft.com/office/drawing/2014/main" id="{A8DDE706-7ED2-4EC6-AA4D-2B908A9B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Oval 16">
                <a:extLst>
                  <a:ext uri="{FF2B5EF4-FFF2-40B4-BE49-F238E27FC236}">
                    <a16:creationId xmlns:a16="http://schemas.microsoft.com/office/drawing/2014/main" id="{101689ED-AFBD-41C5-A403-CAFC30869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Oval 17">
                <a:extLst>
                  <a:ext uri="{FF2B5EF4-FFF2-40B4-BE49-F238E27FC236}">
                    <a16:creationId xmlns:a16="http://schemas.microsoft.com/office/drawing/2014/main" id="{49FDBABF-CB3C-49F0-B0F0-3F28DC85F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Oval 18">
                <a:extLst>
                  <a:ext uri="{FF2B5EF4-FFF2-40B4-BE49-F238E27FC236}">
                    <a16:creationId xmlns:a16="http://schemas.microsoft.com/office/drawing/2014/main" id="{A4E34B68-6A41-436B-8EBA-FD8177E38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" name="Oval 19">
                <a:extLst>
                  <a:ext uri="{FF2B5EF4-FFF2-40B4-BE49-F238E27FC236}">
                    <a16:creationId xmlns:a16="http://schemas.microsoft.com/office/drawing/2014/main" id="{962E646D-C7A7-479D-8C92-8E525731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" name="Oval 20">
                <a:extLst>
                  <a:ext uri="{FF2B5EF4-FFF2-40B4-BE49-F238E27FC236}">
                    <a16:creationId xmlns:a16="http://schemas.microsoft.com/office/drawing/2014/main" id="{9CF365C4-FE16-4424-BD09-C56E54995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C8330D93-10B5-4A19-928F-A3EE9F6F986D}"/>
              </a:ext>
            </a:extLst>
          </p:cNvPr>
          <p:cNvSpPr/>
          <p:nvPr/>
        </p:nvSpPr>
        <p:spPr>
          <a:xfrm>
            <a:off x="152399" y="5130961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reports on the time needed for input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23572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39C9923-0507-4197-B593-E173C54049B3}"/>
              </a:ext>
            </a:extLst>
          </p:cNvPr>
          <p:cNvSpPr/>
          <p:nvPr/>
        </p:nvSpPr>
        <p:spPr>
          <a:xfrm>
            <a:off x="1037329" y="1626808"/>
            <a:ext cx="55063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63D6F4-724F-4DFA-8874-7B4286DADC6C}"/>
              </a:ext>
            </a:extLst>
          </p:cNvPr>
          <p:cNvSpPr/>
          <p:nvPr/>
        </p:nvSpPr>
        <p:spPr>
          <a:xfrm>
            <a:off x="1012839" y="2477708"/>
            <a:ext cx="74523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 (independent of the input).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0E14AD7-FD4F-4C9D-974E-02CEBF76388A}"/>
              </a:ext>
            </a:extLst>
          </p:cNvPr>
          <p:cNvSpPr/>
          <p:nvPr/>
        </p:nvSpPr>
        <p:spPr>
          <a:xfrm>
            <a:off x="1062729" y="3389181"/>
            <a:ext cx="81307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an algorithm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(independent of the input).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064619" y="4297908"/>
            <a:ext cx="663034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are algorithms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any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number lines of code 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(but then this will be independent of the input).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5" name="Picture 2">
            <a:extLst>
              <a:ext uri="{FF2B5EF4-FFF2-40B4-BE49-F238E27FC236}">
                <a16:creationId xmlns:a16="http://schemas.microsoft.com/office/drawing/2014/main" id="{BFD98836-77AF-4843-A922-8D2B1C5C7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766" y="676266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">
            <a:extLst>
              <a:ext uri="{FF2B5EF4-FFF2-40B4-BE49-F238E27FC236}">
                <a16:creationId xmlns:a16="http://schemas.microsoft.com/office/drawing/2014/main" id="{CB02DC96-CD6F-4808-A032-BD5CBB1CCD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255727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2">
            <a:extLst>
              <a:ext uri="{FF2B5EF4-FFF2-40B4-BE49-F238E27FC236}">
                <a16:creationId xmlns:a16="http://schemas.microsoft.com/office/drawing/2014/main" id="{FE199DD9-1008-4491-9793-E2DAE8021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1589" y="2127240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>
            <a:extLst>
              <a:ext uri="{FF2B5EF4-FFF2-40B4-BE49-F238E27FC236}">
                <a16:creationId xmlns:a16="http://schemas.microsoft.com/office/drawing/2014/main" id="{970236C4-89F6-40A6-BAC4-6F7E12D4D0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7478" y="3033405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2">
            <a:extLst>
              <a:ext uri="{FF2B5EF4-FFF2-40B4-BE49-F238E27FC236}">
                <a16:creationId xmlns:a16="http://schemas.microsoft.com/office/drawing/2014/main" id="{FA386210-96B9-4ABE-8E7F-C0AD2EAA8A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3367" y="3914170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98A69E0-71C7-46D4-991C-D7CB80DF0C82}"/>
              </a:ext>
            </a:extLst>
          </p:cNvPr>
          <p:cNvSpPr/>
          <p:nvPr/>
        </p:nvSpPr>
        <p:spPr bwMode="auto">
          <a:xfrm>
            <a:off x="1066732" y="1206500"/>
            <a:ext cx="2209867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9C21FE7-491A-4AA8-A687-113446DC7F5E}"/>
              </a:ext>
            </a:extLst>
          </p:cNvPr>
          <p:cNvSpPr/>
          <p:nvPr/>
        </p:nvSpPr>
        <p:spPr bwMode="auto">
          <a:xfrm>
            <a:off x="1079501" y="2058432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9BDB453-5123-4588-8FBD-C0633373B987}"/>
              </a:ext>
            </a:extLst>
          </p:cNvPr>
          <p:cNvSpPr/>
          <p:nvPr/>
        </p:nvSpPr>
        <p:spPr bwMode="auto">
          <a:xfrm>
            <a:off x="1130300" y="2972832"/>
            <a:ext cx="10668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95DE70-2513-4F2F-9B13-898E858B9870}"/>
              </a:ext>
            </a:extLst>
          </p:cNvPr>
          <p:cNvSpPr/>
          <p:nvPr/>
        </p:nvSpPr>
        <p:spPr bwMode="auto">
          <a:xfrm>
            <a:off x="1104900" y="3849132"/>
            <a:ext cx="5715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5E2BB9-37CF-4BEE-A303-D25BF1629613}"/>
              </a:ext>
            </a:extLst>
          </p:cNvPr>
          <p:cNvSpPr/>
          <p:nvPr/>
        </p:nvSpPr>
        <p:spPr>
          <a:xfrm>
            <a:off x="4102093" y="134307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B0060EA-85B8-45A3-8E11-041889D7318E}"/>
              </a:ext>
            </a:extLst>
          </p:cNvPr>
          <p:cNvSpPr/>
          <p:nvPr/>
        </p:nvSpPr>
        <p:spPr>
          <a:xfrm>
            <a:off x="4364257" y="133574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AD365933-FA27-4BEA-AB75-A923595320C3}"/>
              </a:ext>
            </a:extLst>
          </p:cNvPr>
          <p:cNvSpPr/>
          <p:nvPr/>
        </p:nvSpPr>
        <p:spPr>
          <a:xfrm>
            <a:off x="5003800" y="132871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6954181-AF7B-4CEA-81C1-6E2752872CB5}"/>
              </a:ext>
            </a:extLst>
          </p:cNvPr>
          <p:cNvSpPr/>
          <p:nvPr/>
        </p:nvSpPr>
        <p:spPr>
          <a:xfrm>
            <a:off x="4135113" y="219367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7B9A0A2-0DB3-48A0-A604-EEDF02AF0031}"/>
              </a:ext>
            </a:extLst>
          </p:cNvPr>
          <p:cNvSpPr/>
          <p:nvPr/>
        </p:nvSpPr>
        <p:spPr>
          <a:xfrm>
            <a:off x="5036820" y="217932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220A02F3-D00F-42F1-9331-FB5EF1052F67}"/>
              </a:ext>
            </a:extLst>
          </p:cNvPr>
          <p:cNvSpPr/>
          <p:nvPr/>
        </p:nvSpPr>
        <p:spPr>
          <a:xfrm>
            <a:off x="5029200" y="310896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61AEAF5-8979-4D0F-BCDD-DD6CACFB56D3}"/>
              </a:ext>
            </a:extLst>
          </p:cNvPr>
          <p:cNvSpPr/>
          <p:nvPr/>
        </p:nvSpPr>
        <p:spPr>
          <a:xfrm>
            <a:off x="824769" y="5540352"/>
            <a:ext cx="44021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7960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  <p:bldP spid="18" grpId="0"/>
      <p:bldP spid="4" grpId="0" animBg="1"/>
      <p:bldP spid="33" grpId="0" animBg="1"/>
      <p:bldP spid="34" grpId="0" animBg="1"/>
      <p:bldP spid="35" grpId="0" animBg="1"/>
      <p:bldP spid="24" grpId="0" animBg="1"/>
      <p:bldP spid="26" grpId="0" animBg="1"/>
      <p:bldP spid="29" grpId="0" animBg="1"/>
      <p:bldP spid="36" grpId="0" animBg="1"/>
      <p:bldP spid="38" grpId="0" animBg="1"/>
      <p:bldP spid="39" grpId="0" animBg="1"/>
      <p:bldP spid="2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5" name="Picture 2">
            <a:extLst>
              <a:ext uri="{FF2B5EF4-FFF2-40B4-BE49-F238E27FC236}">
                <a16:creationId xmlns:a16="http://schemas.microsoft.com/office/drawing/2014/main" id="{BFD98836-77AF-4843-A922-8D2B1C5C7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766" y="676266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030E7D2F-2A36-4736-AF72-10102F4B0315}"/>
              </a:ext>
            </a:extLst>
          </p:cNvPr>
          <p:cNvSpPr/>
          <p:nvPr/>
        </p:nvSpPr>
        <p:spPr>
          <a:xfrm>
            <a:off x="152400" y="1143000"/>
            <a:ext cx="875453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∀k: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time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number of lines k of code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 are allowed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given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extra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power of choosing k, 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because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of the points 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logical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say that an algorithm can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build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any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number of lines.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choosing a value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that is particularly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the prover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handle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4A5E54B-A8A3-4F03-9865-DC596F2D31B2}"/>
              </a:ext>
            </a:extLst>
          </p:cNvPr>
          <p:cNvSpPr/>
          <p:nvPr/>
        </p:nvSpPr>
        <p:spPr>
          <a:xfrm>
            <a:off x="194733" y="4164588"/>
            <a:ext cx="87545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before, the prover must design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A,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this time 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constrained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use exactly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lines of code.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good news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is no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longer constrained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 any particular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325FAE6-C197-46CA-9D18-988473F1D55D}"/>
              </a:ext>
            </a:extLst>
          </p:cNvPr>
          <p:cNvSpPr/>
          <p:nvPr/>
        </p:nvSpPr>
        <p:spPr>
          <a:xfrm>
            <a:off x="152400" y="60960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before,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input I.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23612A-4D9A-4E03-99BE-B67D5A8CB092}"/>
              </a:ext>
            </a:extLst>
          </p:cNvPr>
          <p:cNvSpPr/>
          <p:nvPr/>
        </p:nvSpPr>
        <p:spPr>
          <a:xfrm>
            <a:off x="152400" y="64770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alg A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lines of code. </a:t>
            </a:r>
          </a:p>
        </p:txBody>
      </p:sp>
    </p:spTree>
    <p:extLst>
      <p:ext uri="{BB962C8B-B14F-4D97-AF65-F5344CB8AC3E}">
        <p14:creationId xmlns:p14="http://schemas.microsoft.com/office/powerpoint/2010/main" val="1801481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5" name="Picture 2">
            <a:extLst>
              <a:ext uri="{FF2B5EF4-FFF2-40B4-BE49-F238E27FC236}">
                <a16:creationId xmlns:a16="http://schemas.microsoft.com/office/drawing/2014/main" id="{BFD98836-77AF-4843-A922-8D2B1C5C7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766" y="676266"/>
            <a:ext cx="4134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030E7D2F-2A36-4736-AF72-10102F4B0315}"/>
              </a:ext>
            </a:extLst>
          </p:cNvPr>
          <p:cNvSpPr/>
          <p:nvPr/>
        </p:nvSpPr>
        <p:spPr>
          <a:xfrm>
            <a:off x="152400" y="1143000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prover will win.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∀k: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nervous so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a large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like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million.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4A5E54B-A8A3-4F03-9865-DC596F2D31B2}"/>
              </a:ext>
            </a:extLst>
          </p:cNvPr>
          <p:cNvSpPr/>
          <p:nvPr/>
        </p:nvSpPr>
        <p:spPr>
          <a:xfrm>
            <a:off x="152400" y="1948597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writes k lines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garbage code and calls it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325FAE6-C197-46CA-9D18-988473F1D55D}"/>
              </a:ext>
            </a:extLst>
          </p:cNvPr>
          <p:cNvSpPr/>
          <p:nvPr/>
        </p:nvSpPr>
        <p:spPr>
          <a:xfrm>
            <a:off x="160867" y="2472561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even want to play this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but throws in some input I.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1B217EC-023D-4E95-9880-9B9F8B62F291}"/>
              </a:ext>
            </a:extLst>
          </p:cNvPr>
          <p:cNvSpPr/>
          <p:nvPr/>
        </p:nvSpPr>
        <p:spPr>
          <a:xfrm>
            <a:off x="160867" y="3303558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 the prover wins.</a:t>
            </a:r>
          </a:p>
        </p:txBody>
      </p:sp>
      <p:pic>
        <p:nvPicPr>
          <p:cNvPr id="10" name="Picture 3">
            <a:extLst>
              <a:ext uri="{FF2B5EF4-FFF2-40B4-BE49-F238E27FC236}">
                <a16:creationId xmlns:a16="http://schemas.microsoft.com/office/drawing/2014/main" id="{563C7A95-0A65-41AB-92DC-96507F8FDC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4038600"/>
            <a:ext cx="5967191" cy="1088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16004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">
            <a:extLst>
              <a:ext uri="{FF2B5EF4-FFF2-40B4-BE49-F238E27FC236}">
                <a16:creationId xmlns:a16="http://schemas.microsoft.com/office/drawing/2014/main" id="{06C9FC46-E8F2-44C3-9CC0-31C4798508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9136" y="2042332"/>
            <a:ext cx="5811870" cy="483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2">
            <a:extLst>
              <a:ext uri="{FF2B5EF4-FFF2-40B4-BE49-F238E27FC236}">
                <a16:creationId xmlns:a16="http://schemas.microsoft.com/office/drawing/2014/main" id="{76938D47-7D27-4A97-8A5C-91D4E607C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5700" y="2931476"/>
            <a:ext cx="5811870" cy="483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>
            <a:extLst>
              <a:ext uri="{FF2B5EF4-FFF2-40B4-BE49-F238E27FC236}">
                <a16:creationId xmlns:a16="http://schemas.microsoft.com/office/drawing/2014/main" id="{4064C307-D478-41D7-B6AF-E9B30236D0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264" y="3876411"/>
            <a:ext cx="5811870" cy="483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2">
            <a:extLst>
              <a:ext uri="{FF2B5EF4-FFF2-40B4-BE49-F238E27FC236}">
                <a16:creationId xmlns:a16="http://schemas.microsoft.com/office/drawing/2014/main" id="{0D119AA0-C5C7-4CDA-98DA-D96B2FB157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244600"/>
            <a:ext cx="5811870" cy="483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39C9923-0507-4197-B593-E173C54049B3}"/>
              </a:ext>
            </a:extLst>
          </p:cNvPr>
          <p:cNvSpPr/>
          <p:nvPr/>
        </p:nvSpPr>
        <p:spPr>
          <a:xfrm>
            <a:off x="1037329" y="1626808"/>
            <a:ext cx="78272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63D6F4-724F-4DFA-8874-7B4286DADC6C}"/>
              </a:ext>
            </a:extLst>
          </p:cNvPr>
          <p:cNvSpPr/>
          <p:nvPr/>
        </p:nvSpPr>
        <p:spPr>
          <a:xfrm>
            <a:off x="1012839" y="2477708"/>
            <a:ext cx="728866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computes problem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0E14AD7-FD4F-4C9D-974E-02CEBF76388A}"/>
              </a:ext>
            </a:extLst>
          </p:cNvPr>
          <p:cNvSpPr/>
          <p:nvPr/>
        </p:nvSpPr>
        <p:spPr>
          <a:xfrm>
            <a:off x="1062729" y="3340276"/>
            <a:ext cx="62021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computed with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064619" y="4274403"/>
            <a:ext cx="807285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computed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any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number of lines of code.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8A69E0-71C7-46D4-991C-D7CB80DF0C82}"/>
              </a:ext>
            </a:extLst>
          </p:cNvPr>
          <p:cNvSpPr/>
          <p:nvPr/>
        </p:nvSpPr>
        <p:spPr bwMode="auto">
          <a:xfrm>
            <a:off x="876300" y="1206500"/>
            <a:ext cx="2209867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9C21FE7-491A-4AA8-A687-113446DC7F5E}"/>
              </a:ext>
            </a:extLst>
          </p:cNvPr>
          <p:cNvSpPr/>
          <p:nvPr/>
        </p:nvSpPr>
        <p:spPr bwMode="auto">
          <a:xfrm>
            <a:off x="914400" y="2033032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9BDB453-5123-4588-8FBD-C0633373B987}"/>
              </a:ext>
            </a:extLst>
          </p:cNvPr>
          <p:cNvSpPr/>
          <p:nvPr/>
        </p:nvSpPr>
        <p:spPr bwMode="auto">
          <a:xfrm>
            <a:off x="952500" y="2911227"/>
            <a:ext cx="10668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95DE70-2513-4F2F-9B13-898E858B9870}"/>
              </a:ext>
            </a:extLst>
          </p:cNvPr>
          <p:cNvSpPr/>
          <p:nvPr/>
        </p:nvSpPr>
        <p:spPr bwMode="auto">
          <a:xfrm>
            <a:off x="1104900" y="3825627"/>
            <a:ext cx="5715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B03E07B-D7BF-4089-B1DB-F58E8B4C61B4}"/>
              </a:ext>
            </a:extLst>
          </p:cNvPr>
          <p:cNvSpPr/>
          <p:nvPr/>
        </p:nvSpPr>
        <p:spPr bwMode="auto">
          <a:xfrm>
            <a:off x="-76200" y="3826330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F47A61-6C71-4001-A6F9-2211B164413C}"/>
              </a:ext>
            </a:extLst>
          </p:cNvPr>
          <p:cNvGrpSpPr/>
          <p:nvPr/>
        </p:nvGrpSpPr>
        <p:grpSpPr>
          <a:xfrm>
            <a:off x="558766" y="659208"/>
            <a:ext cx="5811870" cy="483792"/>
            <a:chOff x="558766" y="659208"/>
            <a:chExt cx="5811870" cy="483792"/>
          </a:xfrm>
        </p:grpSpPr>
        <p:pic>
          <p:nvPicPr>
            <p:cNvPr id="29" name="Picture 2">
              <a:extLst>
                <a:ext uri="{FF2B5EF4-FFF2-40B4-BE49-F238E27FC236}">
                  <a16:creationId xmlns:a16="http://schemas.microsoft.com/office/drawing/2014/main" id="{E6FA9723-863A-4AAC-9EF2-C3214904C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59208"/>
              <a:ext cx="5811870" cy="483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47F958F-AA6A-4465-8E8F-9796B733EDD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1975" y="667605"/>
              <a:ext cx="484883" cy="432463"/>
            </a:xfrm>
            <a:prstGeom prst="rect">
              <a:avLst/>
            </a:prstGeom>
          </p:spPr>
        </p:pic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75A0E4FB-C0B4-42CA-9869-9D0E584A52EE}"/>
              </a:ext>
            </a:extLst>
          </p:cNvPr>
          <p:cNvSpPr/>
          <p:nvPr/>
        </p:nvSpPr>
        <p:spPr>
          <a:xfrm>
            <a:off x="3860800" y="131767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451C9A6E-C7D1-488F-B634-F17FD4635AD1}"/>
              </a:ext>
            </a:extLst>
          </p:cNvPr>
          <p:cNvSpPr/>
          <p:nvPr/>
        </p:nvSpPr>
        <p:spPr>
          <a:xfrm>
            <a:off x="4122964" y="132304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A6381064-60B4-443E-97EC-F8EADB884DB4}"/>
              </a:ext>
            </a:extLst>
          </p:cNvPr>
          <p:cNvSpPr/>
          <p:nvPr/>
        </p:nvSpPr>
        <p:spPr>
          <a:xfrm>
            <a:off x="4724407" y="131601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2E2F9CD6-A7CB-4469-87C5-44DCE77B1250}"/>
              </a:ext>
            </a:extLst>
          </p:cNvPr>
          <p:cNvSpPr/>
          <p:nvPr/>
        </p:nvSpPr>
        <p:spPr>
          <a:xfrm>
            <a:off x="5422900" y="13097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7DDF5DDC-A19E-4069-8685-25B6ECA4DA04}"/>
              </a:ext>
            </a:extLst>
          </p:cNvPr>
          <p:cNvSpPr/>
          <p:nvPr/>
        </p:nvSpPr>
        <p:spPr>
          <a:xfrm>
            <a:off x="5685064" y="131513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D482A7E-409B-4040-8F9A-2793CE2A193C}"/>
              </a:ext>
            </a:extLst>
          </p:cNvPr>
          <p:cNvSpPr/>
          <p:nvPr/>
        </p:nvSpPr>
        <p:spPr>
          <a:xfrm>
            <a:off x="6286507" y="13081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E1F4733C-50F0-47BF-A807-2665B8E8BFCC}"/>
              </a:ext>
            </a:extLst>
          </p:cNvPr>
          <p:cNvSpPr/>
          <p:nvPr/>
        </p:nvSpPr>
        <p:spPr>
          <a:xfrm>
            <a:off x="3873500" y="210282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AC4967FC-6167-4EB1-B9C7-1CBACDBCD849}"/>
              </a:ext>
            </a:extLst>
          </p:cNvPr>
          <p:cNvSpPr/>
          <p:nvPr/>
        </p:nvSpPr>
        <p:spPr>
          <a:xfrm>
            <a:off x="4737107" y="210117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DB6178F-9662-4BCD-B62D-43CDA4606366}"/>
              </a:ext>
            </a:extLst>
          </p:cNvPr>
          <p:cNvSpPr/>
          <p:nvPr/>
        </p:nvSpPr>
        <p:spPr>
          <a:xfrm>
            <a:off x="5461000" y="210761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E37ED691-0428-430A-A27F-B8D9625B8087}"/>
              </a:ext>
            </a:extLst>
          </p:cNvPr>
          <p:cNvSpPr/>
          <p:nvPr/>
        </p:nvSpPr>
        <p:spPr>
          <a:xfrm>
            <a:off x="6299207" y="20932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A132F56-F5C3-4728-BA35-45AB1CD6671E}"/>
              </a:ext>
            </a:extLst>
          </p:cNvPr>
          <p:cNvSpPr/>
          <p:nvPr/>
        </p:nvSpPr>
        <p:spPr>
          <a:xfrm>
            <a:off x="6565900" y="13208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809BE60B-8755-4758-884D-689A08951E7C}"/>
              </a:ext>
            </a:extLst>
          </p:cNvPr>
          <p:cNvSpPr/>
          <p:nvPr/>
        </p:nvSpPr>
        <p:spPr>
          <a:xfrm>
            <a:off x="4775207" y="300346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521DF26-9B90-431A-8066-E926EFC53C4F}"/>
              </a:ext>
            </a:extLst>
          </p:cNvPr>
          <p:cNvSpPr/>
          <p:nvPr/>
        </p:nvSpPr>
        <p:spPr>
          <a:xfrm>
            <a:off x="6337307" y="299554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58BA3CE-43F8-4452-98E1-50D12B782295}"/>
              </a:ext>
            </a:extLst>
          </p:cNvPr>
          <p:cNvSpPr/>
          <p:nvPr/>
        </p:nvSpPr>
        <p:spPr>
          <a:xfrm>
            <a:off x="6362700" y="39243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1F16CA6-A96D-4712-9F1F-9D9846BC24F3}"/>
              </a:ext>
            </a:extLst>
          </p:cNvPr>
          <p:cNvSpPr/>
          <p:nvPr/>
        </p:nvSpPr>
        <p:spPr>
          <a:xfrm>
            <a:off x="824769" y="5540352"/>
            <a:ext cx="70743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2052343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  <p:bldP spid="18" grpId="0"/>
      <p:bldP spid="4" grpId="0" animBg="1"/>
      <p:bldP spid="33" grpId="0" animBg="1"/>
      <p:bldP spid="34" grpId="0" animBg="1"/>
      <p:bldP spid="35" grpId="0" animBg="1"/>
      <p:bldP spid="36" grpId="0" animBg="1"/>
      <p:bldP spid="27" grpId="0" animBg="1"/>
      <p:bldP spid="28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1" grpId="0" animBg="1"/>
      <p:bldP spid="52" grpId="0" animBg="1"/>
      <p:bldP spid="4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30E7D2F-2A36-4736-AF72-10102F4B0315}"/>
              </a:ext>
            </a:extLst>
          </p:cNvPr>
          <p:cNvSpPr/>
          <p:nvPr/>
        </p:nvSpPr>
        <p:spPr>
          <a:xfrm>
            <a:off x="152400" y="1143000"/>
            <a:ext cx="89916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∀k: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Again 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number of lines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that are allowed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4A5E54B-A8A3-4F03-9865-DC596F2D31B2}"/>
              </a:ext>
            </a:extLst>
          </p:cNvPr>
          <p:cNvSpPr/>
          <p:nvPr/>
        </p:nvSpPr>
        <p:spPr>
          <a:xfrm>
            <a:off x="152399" y="1973997"/>
            <a:ext cx="87545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Again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must design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Again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constrained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use exactly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lines of code.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bad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news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that as in (a), his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must solve P.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going 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hard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325FAE6-C197-46CA-9D18-988473F1D55D}"/>
              </a:ext>
            </a:extLst>
          </p:cNvPr>
          <p:cNvSpPr/>
          <p:nvPr/>
        </p:nvSpPr>
        <p:spPr>
          <a:xfrm>
            <a:off x="152400" y="38100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before,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input I.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23612A-4D9A-4E03-99BE-B67D5A8CB092}"/>
              </a:ext>
            </a:extLst>
          </p:cNvPr>
          <p:cNvSpPr/>
          <p:nvPr/>
        </p:nvSpPr>
        <p:spPr>
          <a:xfrm>
            <a:off x="152400" y="41910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alg A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lines of code.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F2C3D0E-5A4C-4462-8A68-C2B46055022A}"/>
              </a:ext>
            </a:extLst>
          </p:cNvPr>
          <p:cNvGrpSpPr/>
          <p:nvPr/>
        </p:nvGrpSpPr>
        <p:grpSpPr>
          <a:xfrm>
            <a:off x="558766" y="659208"/>
            <a:ext cx="5811870" cy="483792"/>
            <a:chOff x="558766" y="659208"/>
            <a:chExt cx="5811870" cy="483792"/>
          </a:xfrm>
        </p:grpSpPr>
        <p:pic>
          <p:nvPicPr>
            <p:cNvPr id="10" name="Picture 2">
              <a:extLst>
                <a:ext uri="{FF2B5EF4-FFF2-40B4-BE49-F238E27FC236}">
                  <a16:creationId xmlns:a16="http://schemas.microsoft.com/office/drawing/2014/main" id="{D43FB0EF-EB6B-4079-873B-8FBB82A46A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59208"/>
              <a:ext cx="5811870" cy="483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23711026-9F0C-44B4-B93C-09221D9601E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1975" y="667605"/>
              <a:ext cx="484883" cy="432463"/>
            </a:xfrm>
            <a:prstGeom prst="rect">
              <a:avLst/>
            </a:prstGeom>
          </p:spPr>
        </p:pic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8F3C741B-0954-447F-A5DD-4DF8A4A6265C}"/>
              </a:ext>
            </a:extLst>
          </p:cNvPr>
          <p:cNvSpPr/>
          <p:nvPr/>
        </p:nvSpPr>
        <p:spPr>
          <a:xfrm>
            <a:off x="152400" y="4603571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prove that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 on I.</a:t>
            </a:r>
          </a:p>
        </p:txBody>
      </p:sp>
    </p:spTree>
    <p:extLst>
      <p:ext uri="{BB962C8B-B14F-4D97-AF65-F5344CB8AC3E}">
        <p14:creationId xmlns:p14="http://schemas.microsoft.com/office/powerpoint/2010/main" val="2745134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30E7D2F-2A36-4736-AF72-10102F4B0315}"/>
              </a:ext>
            </a:extLst>
          </p:cNvPr>
          <p:cNvSpPr/>
          <p:nvPr/>
        </p:nvSpPr>
        <p:spPr>
          <a:xfrm>
            <a:off x="152400" y="1143000"/>
            <a:ext cx="8754533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false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will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∀k: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very happy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P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fact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knows many algorithms A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it.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P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that easy and it takes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minimum number of lines of code.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does not spend too much time working out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exact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minimum.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just says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“Let k be two!”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14A591-2633-49D5-9D24-0042C1E6E254}"/>
              </a:ext>
            </a:extLst>
          </p:cNvPr>
          <p:cNvGrpSpPr/>
          <p:nvPr/>
        </p:nvGrpSpPr>
        <p:grpSpPr>
          <a:xfrm>
            <a:off x="558766" y="659208"/>
            <a:ext cx="5811870" cy="483792"/>
            <a:chOff x="558766" y="659208"/>
            <a:chExt cx="5811870" cy="483792"/>
          </a:xfrm>
        </p:grpSpPr>
        <p:pic>
          <p:nvPicPr>
            <p:cNvPr id="12" name="Picture 2">
              <a:extLst>
                <a:ext uri="{FF2B5EF4-FFF2-40B4-BE49-F238E27FC236}">
                  <a16:creationId xmlns:a16="http://schemas.microsoft.com/office/drawing/2014/main" id="{FFF27FFA-57CC-41A1-9DA5-BCFABC85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59208"/>
              <a:ext cx="5811870" cy="483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53CE204-CFB4-4192-8359-4FF2D88CD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1975" y="667605"/>
              <a:ext cx="484883" cy="432463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BA2DE3C7-19C8-4D1A-86E2-D76AF0EE8A46}"/>
              </a:ext>
            </a:extLst>
          </p:cNvPr>
          <p:cNvSpPr/>
          <p:nvPr/>
        </p:nvSpPr>
        <p:spPr>
          <a:xfrm>
            <a:off x="110067" y="4534437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Now it is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longer wants to play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 easily give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two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 program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 easily give a program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can’t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both at the same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gives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A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hopes for the best.</a:t>
            </a:r>
          </a:p>
        </p:txBody>
      </p:sp>
    </p:spTree>
    <p:extLst>
      <p:ext uri="{BB962C8B-B14F-4D97-AF65-F5344CB8AC3E}">
        <p14:creationId xmlns:p14="http://schemas.microsoft.com/office/powerpoint/2010/main" val="1977046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14A591-2633-49D5-9D24-0042C1E6E254}"/>
              </a:ext>
            </a:extLst>
          </p:cNvPr>
          <p:cNvGrpSpPr/>
          <p:nvPr/>
        </p:nvGrpSpPr>
        <p:grpSpPr>
          <a:xfrm>
            <a:off x="558766" y="659208"/>
            <a:ext cx="5811870" cy="483792"/>
            <a:chOff x="558766" y="659208"/>
            <a:chExt cx="5811870" cy="483792"/>
          </a:xfrm>
        </p:grpSpPr>
        <p:pic>
          <p:nvPicPr>
            <p:cNvPr id="12" name="Picture 2">
              <a:extLst>
                <a:ext uri="{FF2B5EF4-FFF2-40B4-BE49-F238E27FC236}">
                  <a16:creationId xmlns:a16="http://schemas.microsoft.com/office/drawing/2014/main" id="{FFF27FFA-57CC-41A1-9DA5-BCFABC85E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59208"/>
              <a:ext cx="5811870" cy="483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53CE204-CFB4-4192-8359-4FF2D88CD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1975" y="667605"/>
              <a:ext cx="484883" cy="432463"/>
            </a:xfrm>
            <a:prstGeom prst="rect">
              <a:avLst/>
            </a:prstGeom>
          </p:spPr>
        </p:pic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A1F278D9-4B0A-4667-84C6-551C7586523A}"/>
              </a:ext>
            </a:extLst>
          </p:cNvPr>
          <p:cNvSpPr/>
          <p:nvPr/>
        </p:nvSpPr>
        <p:spPr>
          <a:xfrm>
            <a:off x="381000" y="1228475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gleefully studies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prover’s algorithm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two lines of code,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it 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matter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input she gives.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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does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two lines of code,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then it is not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too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find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for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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Either way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she wins.</a:t>
            </a:r>
          </a:p>
        </p:txBody>
      </p:sp>
      <p:pic>
        <p:nvPicPr>
          <p:cNvPr id="14" name="Picture 3">
            <a:extLst>
              <a:ext uri="{FF2B5EF4-FFF2-40B4-BE49-F238E27FC236}">
                <a16:creationId xmlns:a16="http://schemas.microsoft.com/office/drawing/2014/main" id="{35650410-6EE7-4C1C-82D4-62179987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8234" y="4038600"/>
            <a:ext cx="5506317" cy="10057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5371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">
            <a:extLst>
              <a:ext uri="{FF2B5EF4-FFF2-40B4-BE49-F238E27FC236}">
                <a16:creationId xmlns:a16="http://schemas.microsoft.com/office/drawing/2014/main" id="{72094667-4B81-4FB1-966C-F06039057F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270751"/>
            <a:ext cx="4343400" cy="45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2">
            <a:extLst>
              <a:ext uri="{FF2B5EF4-FFF2-40B4-BE49-F238E27FC236}">
                <a16:creationId xmlns:a16="http://schemas.microsoft.com/office/drawing/2014/main" id="{2D03AAB4-5F94-4632-8837-92CEFD33FE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058151"/>
            <a:ext cx="4343400" cy="45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2">
            <a:extLst>
              <a:ext uri="{FF2B5EF4-FFF2-40B4-BE49-F238E27FC236}">
                <a16:creationId xmlns:a16="http://schemas.microsoft.com/office/drawing/2014/main" id="{5E0D5D89-5BA6-4279-A1B8-907DAAF9B0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97951"/>
            <a:ext cx="4343400" cy="45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">
            <a:extLst>
              <a:ext uri="{FF2B5EF4-FFF2-40B4-BE49-F238E27FC236}">
                <a16:creationId xmlns:a16="http://schemas.microsoft.com/office/drawing/2014/main" id="{D0ABE927-D3D6-43BB-BF59-63F4B9567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193951"/>
            <a:ext cx="4343400" cy="45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39C9923-0507-4197-B593-E173C54049B3}"/>
              </a:ext>
            </a:extLst>
          </p:cNvPr>
          <p:cNvSpPr/>
          <p:nvPr/>
        </p:nvSpPr>
        <p:spPr>
          <a:xfrm>
            <a:off x="1037329" y="1626808"/>
            <a:ext cx="550631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63D6F4-724F-4DFA-8874-7B4286DADC6C}"/>
              </a:ext>
            </a:extLst>
          </p:cNvPr>
          <p:cNvSpPr/>
          <p:nvPr/>
        </p:nvSpPr>
        <p:spPr>
          <a:xfrm>
            <a:off x="1012839" y="2477708"/>
            <a:ext cx="74523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lines of code (independent of the input).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0E14AD7-FD4F-4C9D-974E-02CEBF76388A}"/>
              </a:ext>
            </a:extLst>
          </p:cNvPr>
          <p:cNvSpPr/>
          <p:nvPr/>
        </p:nvSpPr>
        <p:spPr>
          <a:xfrm>
            <a:off x="1062729" y="3389181"/>
            <a:ext cx="672780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fixed number of lines of code 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(but this number is independent of the input).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064619" y="4579508"/>
            <a:ext cx="7475123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algorithm has some fixed number of lines of code 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(but this number is independent of the input).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sz="2400" dirty="0">
                <a:solidFill>
                  <a:srgbClr val="FFFFFF"/>
                </a:solidFill>
              </a:rPr>
              <a:t>Very important – Every Algorithm has a finite description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I can prove the halting problem is undecidable from this.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8A69E0-71C7-46D4-991C-D7CB80DF0C82}"/>
              </a:ext>
            </a:extLst>
          </p:cNvPr>
          <p:cNvSpPr/>
          <p:nvPr/>
        </p:nvSpPr>
        <p:spPr bwMode="auto">
          <a:xfrm>
            <a:off x="1066732" y="1206500"/>
            <a:ext cx="2209867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9C21FE7-491A-4AA8-A687-113446DC7F5E}"/>
              </a:ext>
            </a:extLst>
          </p:cNvPr>
          <p:cNvSpPr/>
          <p:nvPr/>
        </p:nvSpPr>
        <p:spPr bwMode="auto">
          <a:xfrm>
            <a:off x="1079501" y="2058432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9BDB453-5123-4588-8FBD-C0633373B987}"/>
              </a:ext>
            </a:extLst>
          </p:cNvPr>
          <p:cNvSpPr/>
          <p:nvPr/>
        </p:nvSpPr>
        <p:spPr bwMode="auto">
          <a:xfrm>
            <a:off x="1143000" y="2960132"/>
            <a:ext cx="10668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95DE70-2513-4F2F-9B13-898E858B9870}"/>
              </a:ext>
            </a:extLst>
          </p:cNvPr>
          <p:cNvSpPr/>
          <p:nvPr/>
        </p:nvSpPr>
        <p:spPr bwMode="auto">
          <a:xfrm>
            <a:off x="1104900" y="4130732"/>
            <a:ext cx="5715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23D03FD-376D-476C-8C65-AD90D2143ED0}"/>
              </a:ext>
            </a:extLst>
          </p:cNvPr>
          <p:cNvGrpSpPr/>
          <p:nvPr/>
        </p:nvGrpSpPr>
        <p:grpSpPr>
          <a:xfrm>
            <a:off x="558766" y="672296"/>
            <a:ext cx="4343400" cy="463577"/>
            <a:chOff x="558766" y="672296"/>
            <a:chExt cx="4343400" cy="463577"/>
          </a:xfrm>
        </p:grpSpPr>
        <p:pic>
          <p:nvPicPr>
            <p:cNvPr id="22" name="Picture 2">
              <a:extLst>
                <a:ext uri="{FF2B5EF4-FFF2-40B4-BE49-F238E27FC236}">
                  <a16:creationId xmlns:a16="http://schemas.microsoft.com/office/drawing/2014/main" id="{E320EE86-219D-4109-9931-0CC02CB43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72296"/>
              <a:ext cx="4343400" cy="4564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B926EE6-289B-40F1-B552-E6E626A5D2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1876" y="687409"/>
              <a:ext cx="510324" cy="448464"/>
            </a:xfrm>
            <a:prstGeom prst="rect">
              <a:avLst/>
            </a:prstGeom>
          </p:spPr>
        </p:pic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0E782B00-3E9F-4112-9D9B-A4C69AAEA52A}"/>
              </a:ext>
            </a:extLst>
          </p:cNvPr>
          <p:cNvSpPr/>
          <p:nvPr/>
        </p:nvSpPr>
        <p:spPr>
          <a:xfrm>
            <a:off x="4229093" y="134082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A54FFD0F-D59D-47EB-A127-89808C9A95EE}"/>
              </a:ext>
            </a:extLst>
          </p:cNvPr>
          <p:cNvSpPr/>
          <p:nvPr/>
        </p:nvSpPr>
        <p:spPr>
          <a:xfrm>
            <a:off x="4503957" y="13589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1701CF47-259E-4556-8B5C-55A7C1CE4D05}"/>
              </a:ext>
            </a:extLst>
          </p:cNvPr>
          <p:cNvSpPr/>
          <p:nvPr/>
        </p:nvSpPr>
        <p:spPr>
          <a:xfrm>
            <a:off x="5156200" y="135187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58443366-F98D-4C92-A0E9-9EACB7630ECD}"/>
              </a:ext>
            </a:extLst>
          </p:cNvPr>
          <p:cNvSpPr/>
          <p:nvPr/>
        </p:nvSpPr>
        <p:spPr>
          <a:xfrm>
            <a:off x="4229100" y="212822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EA0D3F4-FE55-4AFE-A758-C054CB9C5B21}"/>
              </a:ext>
            </a:extLst>
          </p:cNvPr>
          <p:cNvSpPr/>
          <p:nvPr/>
        </p:nvSpPr>
        <p:spPr>
          <a:xfrm>
            <a:off x="5156207" y="213927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18CBB4FB-4C59-4D76-AA04-EB06F536F9ED}"/>
              </a:ext>
            </a:extLst>
          </p:cNvPr>
          <p:cNvSpPr/>
          <p:nvPr/>
        </p:nvSpPr>
        <p:spPr>
          <a:xfrm>
            <a:off x="4241800" y="30496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F321EF0-85B2-40D1-8481-192394C6B29D}"/>
              </a:ext>
            </a:extLst>
          </p:cNvPr>
          <p:cNvSpPr/>
          <p:nvPr/>
        </p:nvSpPr>
        <p:spPr>
          <a:xfrm>
            <a:off x="980389" y="6158630"/>
            <a:ext cx="440441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7178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  <p:bldP spid="4" grpId="0" animBg="1"/>
      <p:bldP spid="33" grpId="0" animBg="1"/>
      <p:bldP spid="34" grpId="0" animBg="1"/>
      <p:bldP spid="35" grpId="0" animBg="1"/>
      <p:bldP spid="38" grpId="0" animBg="1"/>
      <p:bldP spid="39" grpId="0" animBg="1"/>
      <p:bldP spid="40" grpId="0" animBg="1"/>
      <p:bldP spid="41" grpId="0" animBg="1"/>
      <p:bldP spid="43" grpId="0" animBg="1"/>
      <p:bldP spid="44" grpId="0" animBg="1"/>
      <p:bldP spid="25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4ACBF6-FAB8-4CB6-B2A6-40806503937E}"/>
              </a:ext>
            </a:extLst>
          </p:cNvPr>
          <p:cNvSpPr/>
          <p:nvPr/>
        </p:nvSpPr>
        <p:spPr>
          <a:xfrm>
            <a:off x="152400" y="1295400"/>
            <a:ext cx="875453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∀A: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strange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given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extra power because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point 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logical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say that all algorithms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property.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invested in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choosing an A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property.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F4068BF-0745-4584-87A3-8A084D468646}"/>
              </a:ext>
            </a:extLst>
          </p:cNvPr>
          <p:cNvSpPr/>
          <p:nvPr/>
        </p:nvSpPr>
        <p:spPr>
          <a:xfrm>
            <a:off x="194733" y="3733800"/>
            <a:ext cx="875453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prover’s job is to study this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Algorithm A,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to determine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many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 of code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has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AB1EA88-B25D-4716-95BE-5FD281D6FF94}"/>
              </a:ext>
            </a:extLst>
          </p:cNvPr>
          <p:cNvSpPr/>
          <p:nvPr/>
        </p:nvSpPr>
        <p:spPr>
          <a:xfrm>
            <a:off x="152400" y="4954012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before,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input I.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EB86009-11C3-4B6B-B04C-B55422C2FE95}"/>
              </a:ext>
            </a:extLst>
          </p:cNvPr>
          <p:cNvGrpSpPr/>
          <p:nvPr/>
        </p:nvGrpSpPr>
        <p:grpSpPr>
          <a:xfrm>
            <a:off x="558766" y="672296"/>
            <a:ext cx="4343400" cy="463577"/>
            <a:chOff x="558766" y="672296"/>
            <a:chExt cx="4343400" cy="463577"/>
          </a:xfrm>
        </p:grpSpPr>
        <p:pic>
          <p:nvPicPr>
            <p:cNvPr id="12" name="Picture 2">
              <a:extLst>
                <a:ext uri="{FF2B5EF4-FFF2-40B4-BE49-F238E27FC236}">
                  <a16:creationId xmlns:a16="http://schemas.microsoft.com/office/drawing/2014/main" id="{5E7F37E8-F2FA-40F5-ADB4-3602947104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72296"/>
              <a:ext cx="4343400" cy="4564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D6DE98D-28B7-4619-ACB7-363802EF50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1876" y="687409"/>
              <a:ext cx="510324" cy="448464"/>
            </a:xfrm>
            <a:prstGeom prst="rect">
              <a:avLst/>
            </a:prstGeom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24F2B4C4-2881-4B1A-9493-64279225C557}"/>
              </a:ext>
            </a:extLst>
          </p:cNvPr>
          <p:cNvSpPr/>
          <p:nvPr/>
        </p:nvSpPr>
        <p:spPr>
          <a:xfrm>
            <a:off x="186267" y="5558135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alg A has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 lines of code. </a:t>
            </a:r>
          </a:p>
        </p:txBody>
      </p:sp>
    </p:spTree>
    <p:extLst>
      <p:ext uri="{BB962C8B-B14F-4D97-AF65-F5344CB8AC3E}">
        <p14:creationId xmlns:p14="http://schemas.microsoft.com/office/powerpoint/2010/main" val="1265326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A3AEF54-231D-4A90-947E-AB80AAA8571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1121069"/>
            <a:ext cx="965133" cy="988405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7A23A9F0-F4E8-4B5C-AE85-A55C75650AB5}"/>
              </a:ext>
            </a:extLst>
          </p:cNvPr>
          <p:cNvSpPr/>
          <p:nvPr/>
        </p:nvSpPr>
        <p:spPr>
          <a:xfrm>
            <a:off x="2494744" y="2762071"/>
            <a:ext cx="699225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solves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 input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“Algorithm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A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correctly computes 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Computational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computable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”.</a:t>
            </a:r>
          </a:p>
        </p:txBody>
      </p:sp>
      <p:sp>
        <p:nvSpPr>
          <p:cNvPr id="32" name="Text Box 74">
            <a:extLst>
              <a:ext uri="{FF2B5EF4-FFF2-40B4-BE49-F238E27FC236}">
                <a16:creationId xmlns:a16="http://schemas.microsoft.com/office/drawing/2014/main" id="{D1213CF0-4927-41B0-B408-BECFD3E4B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24114"/>
            <a:ext cx="44884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I, A(I)=P(I)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8E16868F-988D-459C-BBC2-347F82B85A0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Computable</a:t>
            </a:r>
            <a:endParaRPr kumimoji="0" lang="en-CA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7F1F01F-B5B3-45BD-90E6-F8909D5DA53D}"/>
              </a:ext>
            </a:extLst>
          </p:cNvPr>
          <p:cNvSpPr/>
          <p:nvPr/>
        </p:nvSpPr>
        <p:spPr>
          <a:xfrm>
            <a:off x="-73847" y="2762071"/>
            <a:ext cx="3429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</a:t>
            </a: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DF866E2-8270-4172-B1A6-CE8BDEF30C8D}"/>
              </a:ext>
            </a:extLst>
          </p:cNvPr>
          <p:cNvSpPr/>
          <p:nvPr/>
        </p:nvSpPr>
        <p:spPr>
          <a:xfrm>
            <a:off x="1185085" y="285476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7146289-35FF-4015-92AF-85799C7D635E}"/>
              </a:ext>
            </a:extLst>
          </p:cNvPr>
          <p:cNvSpPr/>
          <p:nvPr/>
        </p:nvSpPr>
        <p:spPr>
          <a:xfrm>
            <a:off x="1447249" y="286268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E214C13-862D-46A6-A2B3-BB2EA9195C74}"/>
              </a:ext>
            </a:extLst>
          </p:cNvPr>
          <p:cNvSpPr/>
          <p:nvPr/>
        </p:nvSpPr>
        <p:spPr>
          <a:xfrm>
            <a:off x="1847479" y="284773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C718CD9-F4D7-4E33-AC13-A5AC5A062540}"/>
              </a:ext>
            </a:extLst>
          </p:cNvPr>
          <p:cNvSpPr/>
          <p:nvPr/>
        </p:nvSpPr>
        <p:spPr>
          <a:xfrm>
            <a:off x="2117272" y="285565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D891F4A-CB28-46F1-9F25-7C7B7EFA31D8}"/>
              </a:ext>
            </a:extLst>
          </p:cNvPr>
          <p:cNvSpPr/>
          <p:nvPr/>
        </p:nvSpPr>
        <p:spPr>
          <a:xfrm>
            <a:off x="1143000" y="3206306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8A61065E-FBBF-4762-B6F5-79379DECE678}"/>
              </a:ext>
            </a:extLst>
          </p:cNvPr>
          <p:cNvSpPr/>
          <p:nvPr/>
        </p:nvSpPr>
        <p:spPr>
          <a:xfrm>
            <a:off x="1843314" y="3209936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6B712B6D-7E58-4E18-8E70-902A0B0F736A}"/>
              </a:ext>
            </a:extLst>
          </p:cNvPr>
          <p:cNvSpPr/>
          <p:nvPr/>
        </p:nvSpPr>
        <p:spPr>
          <a:xfrm>
            <a:off x="1828800" y="3576422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30AADB54-2940-4E0C-ADAC-9EF1F36FA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08" y="1143000"/>
            <a:ext cx="5072792" cy="863210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does each subsequence say about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** value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variables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AutoShape 8">
            <a:extLst>
              <a:ext uri="{FF2B5EF4-FFF2-40B4-BE49-F238E27FC236}">
                <a16:creationId xmlns:a16="http://schemas.microsoft.com/office/drawing/2014/main" id="{DF23E82E-EAD9-4EE6-9D62-392AA2EA3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4775590"/>
            <a:ext cx="3200400" cy="482210"/>
          </a:xfrm>
          <a:prstGeom prst="wedgeRectCallout">
            <a:avLst>
              <a:gd name="adj1" fmla="val -54319"/>
              <a:gd name="adj2" fmla="val -6474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does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7D26524-D49C-46EE-98B9-1E0480F05C4C}"/>
              </a:ext>
            </a:extLst>
          </p:cNvPr>
          <p:cNvSpPr/>
          <p:nvPr/>
        </p:nvSpPr>
        <p:spPr>
          <a:xfrm>
            <a:off x="4911751" y="648217"/>
            <a:ext cx="4009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4068539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5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6" grpId="0" animBg="1"/>
      <p:bldP spid="57" grpId="0" animBg="1"/>
      <p:bldP spid="21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4ACBF6-FAB8-4CB6-B2A6-40806503937E}"/>
              </a:ext>
            </a:extLst>
          </p:cNvPr>
          <p:cNvSpPr/>
          <p:nvPr/>
        </p:nvSpPr>
        <p:spPr>
          <a:xfrm>
            <a:off x="152400" y="1295400"/>
            <a:ext cx="875453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prover will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∀A: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thinks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dumb.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algorithm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really clear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where one line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begins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next ends.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has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lot 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{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} on lines by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themselves because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clear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whether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 should be counted.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F4068BF-0745-4584-87A3-8A084D468646}"/>
              </a:ext>
            </a:extLst>
          </p:cNvPr>
          <p:cNvSpPr/>
          <p:nvPr/>
        </p:nvSpPr>
        <p:spPr>
          <a:xfrm>
            <a:off x="186266" y="3938706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The prover’s job is to study this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Algorithm A,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to determine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how many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 of code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has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AB1EA88-B25D-4716-95BE-5FD281D6FF94}"/>
              </a:ext>
            </a:extLst>
          </p:cNvPr>
          <p:cNvSpPr/>
          <p:nvPr/>
        </p:nvSpPr>
        <p:spPr>
          <a:xfrm>
            <a:off x="160867" y="4804053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tries to confuse things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a complicated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EB86009-11C3-4B6B-B04C-B55422C2FE95}"/>
              </a:ext>
            </a:extLst>
          </p:cNvPr>
          <p:cNvGrpSpPr/>
          <p:nvPr/>
        </p:nvGrpSpPr>
        <p:grpSpPr>
          <a:xfrm>
            <a:off x="558766" y="672296"/>
            <a:ext cx="4343400" cy="463577"/>
            <a:chOff x="558766" y="672296"/>
            <a:chExt cx="4343400" cy="463577"/>
          </a:xfrm>
        </p:grpSpPr>
        <p:pic>
          <p:nvPicPr>
            <p:cNvPr id="12" name="Picture 2">
              <a:extLst>
                <a:ext uri="{FF2B5EF4-FFF2-40B4-BE49-F238E27FC236}">
                  <a16:creationId xmlns:a16="http://schemas.microsoft.com/office/drawing/2014/main" id="{5E7F37E8-F2FA-40F5-ADB4-3602947104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8766" y="672296"/>
              <a:ext cx="4343400" cy="4564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D6DE98D-28B7-4619-ACB7-363802EF50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1876" y="687409"/>
              <a:ext cx="510324" cy="448464"/>
            </a:xfrm>
            <a:prstGeom prst="rect">
              <a:avLst/>
            </a:prstGeom>
          </p:spPr>
        </p:pic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24F2B4C4-2881-4B1A-9493-64279225C557}"/>
              </a:ext>
            </a:extLst>
          </p:cNvPr>
          <p:cNvSpPr/>
          <p:nvPr/>
        </p:nvSpPr>
        <p:spPr>
          <a:xfrm>
            <a:off x="186265" y="5300068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Lines(A,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I)=k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prover wins.</a:t>
            </a:r>
          </a:p>
        </p:txBody>
      </p:sp>
      <p:pic>
        <p:nvPicPr>
          <p:cNvPr id="15" name="Picture 3">
            <a:extLst>
              <a:ext uri="{FF2B5EF4-FFF2-40B4-BE49-F238E27FC236}">
                <a16:creationId xmlns:a16="http://schemas.microsoft.com/office/drawing/2014/main" id="{4F84F30D-B11C-4AE5-9B69-920D85B74B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5715000"/>
            <a:ext cx="5614806" cy="110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1158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3">
            <a:extLst>
              <a:ext uri="{FF2B5EF4-FFF2-40B4-BE49-F238E27FC236}">
                <a16:creationId xmlns:a16="http://schemas.microsoft.com/office/drawing/2014/main" id="{8D317B0F-A84C-41C7-A696-29B103468F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1228780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3">
            <a:extLst>
              <a:ext uri="{FF2B5EF4-FFF2-40B4-BE49-F238E27FC236}">
                <a16:creationId xmlns:a16="http://schemas.microsoft.com/office/drawing/2014/main" id="{0321B1AA-6A37-422E-A076-EB0B1B0528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2216453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3">
            <a:extLst>
              <a:ext uri="{FF2B5EF4-FFF2-40B4-BE49-F238E27FC236}">
                <a16:creationId xmlns:a16="http://schemas.microsoft.com/office/drawing/2014/main" id="{F74B2BCE-41DD-42AF-93A1-5C447283BC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3473753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4363D6F4-724F-4DFA-8874-7B4286DADC6C}"/>
              </a:ext>
            </a:extLst>
          </p:cNvPr>
          <p:cNvSpPr/>
          <p:nvPr/>
        </p:nvSpPr>
        <p:spPr>
          <a:xfrm>
            <a:off x="1012839" y="1748135"/>
            <a:ext cx="530228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0E14AD7-FD4F-4C9D-974E-02CEBF76388A}"/>
              </a:ext>
            </a:extLst>
          </p:cNvPr>
          <p:cNvSpPr/>
          <p:nvPr/>
        </p:nvSpPr>
        <p:spPr>
          <a:xfrm>
            <a:off x="1062729" y="2827635"/>
            <a:ext cx="479766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problem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solved.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064619" y="3899217"/>
            <a:ext cx="538301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problem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can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solved.</a:t>
            </a:r>
            <a:b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(But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depends on the input.)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9C21FE7-491A-4AA8-A687-113446DC7F5E}"/>
              </a:ext>
            </a:extLst>
          </p:cNvPr>
          <p:cNvSpPr/>
          <p:nvPr/>
        </p:nvSpPr>
        <p:spPr bwMode="auto">
          <a:xfrm>
            <a:off x="1079501" y="1219200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9BDB453-5123-4588-8FBD-C0633373B987}"/>
              </a:ext>
            </a:extLst>
          </p:cNvPr>
          <p:cNvSpPr/>
          <p:nvPr/>
        </p:nvSpPr>
        <p:spPr bwMode="auto">
          <a:xfrm>
            <a:off x="1143000" y="2209800"/>
            <a:ext cx="10668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95DE70-2513-4F2F-9B13-898E858B9870}"/>
              </a:ext>
            </a:extLst>
          </p:cNvPr>
          <p:cNvSpPr/>
          <p:nvPr/>
        </p:nvSpPr>
        <p:spPr bwMode="auto">
          <a:xfrm>
            <a:off x="1104900" y="3475841"/>
            <a:ext cx="5715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1" name="Picture 3">
            <a:extLst>
              <a:ext uri="{FF2B5EF4-FFF2-40B4-BE49-F238E27FC236}">
                <a16:creationId xmlns:a16="http://schemas.microsoft.com/office/drawing/2014/main" id="{969A8CC0-6B01-4BA1-8246-071E593821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Oval 21">
            <a:extLst>
              <a:ext uri="{FF2B5EF4-FFF2-40B4-BE49-F238E27FC236}">
                <a16:creationId xmlns:a16="http://schemas.microsoft.com/office/drawing/2014/main" id="{E2CB944D-C3AB-4A8B-84DC-E91BABC07153}"/>
              </a:ext>
            </a:extLst>
          </p:cNvPr>
          <p:cNvSpPr/>
          <p:nvPr/>
        </p:nvSpPr>
        <p:spPr>
          <a:xfrm>
            <a:off x="2755900" y="12970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7598E54-D305-4474-8FF6-D77483EEED54}"/>
              </a:ext>
            </a:extLst>
          </p:cNvPr>
          <p:cNvSpPr/>
          <p:nvPr/>
        </p:nvSpPr>
        <p:spPr>
          <a:xfrm>
            <a:off x="3018064" y="130243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49369C3-B4B4-4B67-B6DA-D0AE43FEC3A0}"/>
              </a:ext>
            </a:extLst>
          </p:cNvPr>
          <p:cNvSpPr/>
          <p:nvPr/>
        </p:nvSpPr>
        <p:spPr>
          <a:xfrm>
            <a:off x="3683007" y="12954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D91E097D-65E4-421F-90A0-D88B92978ADD}"/>
              </a:ext>
            </a:extLst>
          </p:cNvPr>
          <p:cNvSpPr/>
          <p:nvPr/>
        </p:nvSpPr>
        <p:spPr>
          <a:xfrm>
            <a:off x="3962400" y="13081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3EECB94B-92E8-46AE-B012-C9A3C59E608C}"/>
              </a:ext>
            </a:extLst>
          </p:cNvPr>
          <p:cNvSpPr/>
          <p:nvPr/>
        </p:nvSpPr>
        <p:spPr>
          <a:xfrm>
            <a:off x="3043464" y="229303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0E2EDC59-6618-4D31-A3FA-4FE5F112627A}"/>
              </a:ext>
            </a:extLst>
          </p:cNvPr>
          <p:cNvSpPr/>
          <p:nvPr/>
        </p:nvSpPr>
        <p:spPr>
          <a:xfrm>
            <a:off x="3708407" y="22860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1AD9C84-AF8A-476F-A29F-042677EBCEDB}"/>
              </a:ext>
            </a:extLst>
          </p:cNvPr>
          <p:cNvSpPr/>
          <p:nvPr/>
        </p:nvSpPr>
        <p:spPr>
          <a:xfrm>
            <a:off x="3987800" y="22987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6D32390-8ECC-4536-8F9D-1E1A957F3EF4}"/>
              </a:ext>
            </a:extLst>
          </p:cNvPr>
          <p:cNvSpPr/>
          <p:nvPr/>
        </p:nvSpPr>
        <p:spPr>
          <a:xfrm>
            <a:off x="3712943" y="35306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9" name="Picture 2" descr="A Clockwork Orange' Netflix Review: Stanley Kubrick Gets Caught Up ...">
            <a:extLst>
              <a:ext uri="{FF2B5EF4-FFF2-40B4-BE49-F238E27FC236}">
                <a16:creationId xmlns:a16="http://schemas.microsoft.com/office/drawing/2014/main" id="{8C2E34A0-5A6F-41C4-89C2-51ABE55EAE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8477" y="4730214"/>
            <a:ext cx="3151007" cy="210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1F55C216-8FC2-47D8-B2B0-3389F31EF3B5}"/>
              </a:ext>
            </a:extLst>
          </p:cNvPr>
          <p:cNvSpPr/>
          <p:nvPr/>
        </p:nvSpPr>
        <p:spPr>
          <a:xfrm>
            <a:off x="4724085" y="609925"/>
            <a:ext cx="426751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806925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33" grpId="0" animBg="1"/>
      <p:bldP spid="34" grpId="0" animBg="1"/>
      <p:bldP spid="35" grpId="0" animBg="1"/>
      <p:bldP spid="22" grpId="0" animBg="1"/>
      <p:bldP spid="23" grpId="0" animBg="1"/>
      <p:bldP spid="24" grpId="0" animBg="1"/>
      <p:bldP spid="28" grpId="0" animBg="1"/>
      <p:bldP spid="30" grpId="0" animBg="1"/>
      <p:bldP spid="31" grpId="0" animBg="1"/>
      <p:bldP spid="32" grpId="0" animBg="1"/>
      <p:bldP spid="37" grpId="0" animBg="1"/>
      <p:bldP spid="3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C3B2AFB-CEC3-46AD-B04A-528C44AFCB95}"/>
              </a:ext>
            </a:extLst>
          </p:cNvPr>
          <p:cNvSpPr/>
          <p:nvPr/>
        </p:nvSpPr>
        <p:spPr>
          <a:xfrm>
            <a:off x="152400" y="1219200"/>
            <a:ext cx="87545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is usual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input I.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strange is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done before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chosen.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 make it a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for the problem P,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not for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B75EF9-536D-4CDF-BEBC-99FD71C249F2}"/>
              </a:ext>
            </a:extLst>
          </p:cNvPr>
          <p:cNvSpPr/>
          <p:nvPr/>
        </p:nvSpPr>
        <p:spPr>
          <a:xfrm>
            <a:off x="152400" y="3166408"/>
            <a:ext cx="87545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is usual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the prover designs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now he knows the input I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advance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like knowing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exam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questions before you study.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has to make A so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solves the problem for input I.</a:t>
            </a: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F1327E8C-244A-4CEE-AF7C-A3A7E503EE16}"/>
              </a:ext>
            </a:extLst>
          </p:cNvPr>
          <p:cNvGrpSpPr>
            <a:grpSpLocks/>
          </p:cNvGrpSpPr>
          <p:nvPr/>
        </p:nvGrpSpPr>
        <p:grpSpPr bwMode="auto">
          <a:xfrm>
            <a:off x="228154" y="5677755"/>
            <a:ext cx="1223454" cy="12399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93C5C75D-56B4-466F-827D-081B313E0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EBCC6FB1-4A4B-4D83-903B-2C8F0BE3E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585BB524-54E0-4C46-942C-F9FBB8E2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24B187FD-9D72-4B38-8F30-FF9D00C83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FDC0A63E-2E8B-4700-B5EC-2281EFF36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985ED7E1-4F54-49D8-99D8-EE46233B9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175215C8-1B0A-4015-9BCA-E46AC0037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AE609D9E-CC0F-4F14-8D8C-5B21859D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8">
              <a:extLst>
                <a:ext uri="{FF2B5EF4-FFF2-40B4-BE49-F238E27FC236}">
                  <a16:creationId xmlns:a16="http://schemas.microsoft.com/office/drawing/2014/main" id="{744B7BF0-858C-4F6B-A43F-CD3EFF488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39">
              <a:extLst>
                <a:ext uri="{FF2B5EF4-FFF2-40B4-BE49-F238E27FC236}">
                  <a16:creationId xmlns:a16="http://schemas.microsoft.com/office/drawing/2014/main" id="{09AC0CA2-A19F-4763-8208-2CB2E46B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0">
              <a:extLst>
                <a:ext uri="{FF2B5EF4-FFF2-40B4-BE49-F238E27FC236}">
                  <a16:creationId xmlns:a16="http://schemas.microsoft.com/office/drawing/2014/main" id="{F8C13B96-08AE-434B-B866-9AB48DA93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1">
              <a:extLst>
                <a:ext uri="{FF2B5EF4-FFF2-40B4-BE49-F238E27FC236}">
                  <a16:creationId xmlns:a16="http://schemas.microsoft.com/office/drawing/2014/main" id="{0B1E6086-7476-4B7F-BCD5-249A98ACC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2">
              <a:extLst>
                <a:ext uri="{FF2B5EF4-FFF2-40B4-BE49-F238E27FC236}">
                  <a16:creationId xmlns:a16="http://schemas.microsoft.com/office/drawing/2014/main" id="{E802451E-E7DF-4D48-ABE0-93602B370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3">
              <a:extLst>
                <a:ext uri="{FF2B5EF4-FFF2-40B4-BE49-F238E27FC236}">
                  <a16:creationId xmlns:a16="http://schemas.microsoft.com/office/drawing/2014/main" id="{F7248931-6896-434C-9AC4-35392C38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4">
              <a:extLst>
                <a:ext uri="{FF2B5EF4-FFF2-40B4-BE49-F238E27FC236}">
                  <a16:creationId xmlns:a16="http://schemas.microsoft.com/office/drawing/2014/main" id="{548D5DA4-780B-4CEF-96F1-A3B4FC37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5">
              <a:extLst>
                <a:ext uri="{FF2B5EF4-FFF2-40B4-BE49-F238E27FC236}">
                  <a16:creationId xmlns:a16="http://schemas.microsoft.com/office/drawing/2014/main" id="{1D36AC5A-CA5D-4E25-8414-711BD5FA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CC5F1ED5-E717-48B3-A5BA-75BB552A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0" name="AutoShape 35">
            <a:extLst>
              <a:ext uri="{FF2B5EF4-FFF2-40B4-BE49-F238E27FC236}">
                <a16:creationId xmlns:a16="http://schemas.microsoft.com/office/drawing/2014/main" id="{98F3BE03-F7ED-4FCE-9B2F-66235D338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508" y="5818228"/>
            <a:ext cx="5253992" cy="84729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Solving P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might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hard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 adversary gave us a hard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I.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7A0C0AF-2F24-4801-B30D-606BBE25085C}"/>
              </a:ext>
            </a:extLst>
          </p:cNvPr>
          <p:cNvSpPr/>
          <p:nvPr/>
        </p:nvSpPr>
        <p:spPr>
          <a:xfrm>
            <a:off x="101600" y="51562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 on I.</a:t>
            </a:r>
          </a:p>
        </p:txBody>
      </p:sp>
    </p:spTree>
    <p:extLst>
      <p:ext uri="{BB962C8B-B14F-4D97-AF65-F5344CB8AC3E}">
        <p14:creationId xmlns:p14="http://schemas.microsoft.com/office/powerpoint/2010/main" val="3622128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C3B2AFB-CEC3-46AD-B04A-528C44AFCB95}"/>
              </a:ext>
            </a:extLst>
          </p:cNvPr>
          <p:cNvSpPr/>
          <p:nvPr/>
        </p:nvSpPr>
        <p:spPr>
          <a:xfrm>
            <a:off x="152400" y="1219200"/>
            <a:ext cx="875453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is usual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chooses the input I.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strange is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done before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chosen.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Hence,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 make it a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for the problem P,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not for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B75EF9-536D-4CDF-BEBC-99FD71C249F2}"/>
              </a:ext>
            </a:extLst>
          </p:cNvPr>
          <p:cNvSpPr/>
          <p:nvPr/>
        </p:nvSpPr>
        <p:spPr>
          <a:xfrm>
            <a:off x="152400" y="3166408"/>
            <a:ext cx="87545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 restate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algorithm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not need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actually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 P.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Only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produce an Algorithm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gives 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correct answer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32" name="Group 29">
            <a:extLst>
              <a:ext uri="{FF2B5EF4-FFF2-40B4-BE49-F238E27FC236}">
                <a16:creationId xmlns:a16="http://schemas.microsoft.com/office/drawing/2014/main" id="{177B1A5B-CB2A-470C-B7BE-5B7BCEAFED5E}"/>
              </a:ext>
            </a:extLst>
          </p:cNvPr>
          <p:cNvGrpSpPr>
            <a:grpSpLocks/>
          </p:cNvGrpSpPr>
          <p:nvPr/>
        </p:nvGrpSpPr>
        <p:grpSpPr bwMode="auto">
          <a:xfrm>
            <a:off x="228154" y="5677755"/>
            <a:ext cx="1223454" cy="1239990"/>
            <a:chOff x="2065" y="1551"/>
            <a:chExt cx="1628" cy="1988"/>
          </a:xfrm>
        </p:grpSpPr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EE6208F1-C872-4D4D-85ED-124D584E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F4B712E-DA3F-4EB3-BE12-40E9B4C87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8D8A0093-22AD-4A26-B3C2-EC7261DEC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AEF70DCC-2536-4EF4-89B8-4C5C6510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C7C6095E-AB1E-4D0E-9CD2-51769CF0B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698615F0-6FF0-4FE0-9783-65847F6D7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96B148C8-4D5C-4F58-AC1E-3E9B6FD8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DB21345A-7E37-4B28-9D6E-47A09CEA2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CAD4615A-784B-400A-99D3-0969D63AA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4A1D146-601A-4C4C-B49E-9B4916BE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E4CAEB49-318F-4A5D-838B-C81F94AE6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6DB5B8AD-7EE9-45B7-A942-59359568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408AEC7A-AE09-4F81-A38F-5E7BFC273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6814BC97-3959-444E-8DE4-1B39585E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7D84E900-635E-4963-AE4D-7D096FBF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1385E31D-3096-40F5-B7DD-28763D82E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97F4F0E6-97A0-475B-852F-DEB93CA22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B1070292-28CD-452E-8495-8E339FEDACBF}"/>
              </a:ext>
            </a:extLst>
          </p:cNvPr>
          <p:cNvSpPr/>
          <p:nvPr/>
        </p:nvSpPr>
        <p:spPr>
          <a:xfrm>
            <a:off x="101600" y="5156200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 prover must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 on I.</a:t>
            </a:r>
          </a:p>
        </p:txBody>
      </p:sp>
      <p:sp>
        <p:nvSpPr>
          <p:cNvPr id="26" name="AutoShape 35">
            <a:extLst>
              <a:ext uri="{FF2B5EF4-FFF2-40B4-BE49-F238E27FC236}">
                <a16:creationId xmlns:a16="http://schemas.microsoft.com/office/drawing/2014/main" id="{5EF7FB76-8ADB-4121-8801-EF25C113E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508" y="5818228"/>
            <a:ext cx="5253992" cy="84729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Solving P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any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might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 hard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the adversary gave us a hard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I.</a:t>
            </a:r>
          </a:p>
        </p:txBody>
      </p:sp>
    </p:spTree>
    <p:extLst>
      <p:ext uri="{BB962C8B-B14F-4D97-AF65-F5344CB8AC3E}">
        <p14:creationId xmlns:p14="http://schemas.microsoft.com/office/powerpoint/2010/main" val="429047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4C10FD03-9785-447A-9265-528BB25FFF32}"/>
              </a:ext>
            </a:extLst>
          </p:cNvPr>
          <p:cNvSpPr/>
          <p:nvPr/>
        </p:nvSpPr>
        <p:spPr>
          <a:xfrm>
            <a:off x="152400" y="1295400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prover will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chooses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that is really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problem P.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67AFF8C-5972-4F06-894E-1DB1EC48C044}"/>
              </a:ext>
            </a:extLst>
          </p:cNvPr>
          <p:cNvSpPr/>
          <p:nvPr/>
        </p:nvSpPr>
        <p:spPr>
          <a:xfrm>
            <a:off x="152400" y="2074565"/>
            <a:ext cx="87545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really hard all night and determines that the answer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P(I)=5.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designs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simply output 5.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AB98704-B4CA-432D-8738-CBC8C4D795DC}"/>
              </a:ext>
            </a:extLst>
          </p:cNvPr>
          <p:cNvSpPr/>
          <p:nvPr/>
        </p:nvSpPr>
        <p:spPr>
          <a:xfrm>
            <a:off x="76200" y="3560465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I)=5=P(I)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 so the prover wins.</a:t>
            </a:r>
          </a:p>
        </p:txBody>
      </p:sp>
    </p:spTree>
    <p:extLst>
      <p:ext uri="{BB962C8B-B14F-4D97-AF65-F5344CB8AC3E}">
        <p14:creationId xmlns:p14="http://schemas.microsoft.com/office/powerpoint/2010/main" val="173149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AutoShape 8">
            <a:extLst>
              <a:ext uri="{FF2B5EF4-FFF2-40B4-BE49-F238E27FC236}">
                <a16:creationId xmlns:a16="http://schemas.microsoft.com/office/drawing/2014/main" id="{1BBFB718-5D1E-4E98-92BE-EF94C3A48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371600"/>
            <a:ext cx="6477000" cy="965877"/>
          </a:xfrm>
          <a:prstGeom prst="wedgeRectCallout">
            <a:avLst>
              <a:gd name="adj1" fmla="val -52003"/>
              <a:gd name="adj2" fmla="val -37495"/>
            </a:avLst>
          </a:prstGeom>
          <a:noFill/>
          <a:ln w="127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Suppose P is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uncomputable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ie has no algorithm,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eg the halting problem.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73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9">
            <a:extLst>
              <a:ext uri="{FF2B5EF4-FFF2-40B4-BE49-F238E27FC236}">
                <a16:creationId xmlns:a16="http://schemas.microsoft.com/office/drawing/2014/main" id="{61658123-8153-46CA-84D8-0A5BAB670509}"/>
              </a:ext>
            </a:extLst>
          </p:cNvPr>
          <p:cNvGrpSpPr>
            <a:grpSpLocks/>
          </p:cNvGrpSpPr>
          <p:nvPr/>
        </p:nvGrpSpPr>
        <p:grpSpPr bwMode="auto">
          <a:xfrm>
            <a:off x="228154" y="2493810"/>
            <a:ext cx="1223454" cy="1239990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513FCB24-FC47-4275-A0C2-588DFAC5C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9A439525-226B-407A-A74B-CBA352842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5E4742AA-4463-478E-8940-B6B52989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0A877243-3ADE-4885-8914-AEDFB8E87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5715084D-3E1C-48E0-8AB6-5FFFB0A4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97C16B1F-50F0-465F-B94F-6864588D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5EC55112-EE15-4C6F-9F64-0A8C8464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D74F5715-CC00-49C7-A20D-0B9E8EAA5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991C557E-66A4-4492-BB93-65AB22AF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8DB2682B-B9EE-42D4-A12E-E1B06D066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0A5148F0-8851-4632-88B5-F21BCC219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74C6F4F-EF5C-4ED0-8CE6-9C54A919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D63169AF-29AD-46E6-BF77-75DDCDDE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94C6E07E-471E-4BE4-8941-48151D45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84209639-7413-4536-B0EC-946E05A47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41737590-4252-4234-A988-B80BD953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3CCA2EB6-C265-4669-A1A5-0EB1DC48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E67AB48A-029A-402D-A77E-6D3850514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371" y="2514600"/>
            <a:ext cx="7247892" cy="839418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problem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prover can’t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answer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can’t build A.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D29FB4F-72C4-4D54-8359-C0993AEFA6A7}"/>
              </a:ext>
            </a:extLst>
          </p:cNvPr>
          <p:cNvSpPr/>
          <p:nvPr/>
        </p:nvSpPr>
        <p:spPr>
          <a:xfrm>
            <a:off x="152400" y="1219200"/>
            <a:ext cx="87545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sentence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the prover will win.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chooses an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that is really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problem P.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1547716-D7FA-466B-8E2B-C6C88514A943}"/>
              </a:ext>
            </a:extLst>
          </p:cNvPr>
          <p:cNvSpPr/>
          <p:nvPr/>
        </p:nvSpPr>
        <p:spPr>
          <a:xfrm>
            <a:off x="152400" y="1998365"/>
            <a:ext cx="87545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works really hard all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night to determine P(I).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303FE3B-BBB3-4E13-A8FC-0D886A44EA51}"/>
              </a:ext>
            </a:extLst>
          </p:cNvPr>
          <p:cNvSpPr/>
          <p:nvPr/>
        </p:nvSpPr>
        <p:spPr>
          <a:xfrm>
            <a:off x="152400" y="3430012"/>
            <a:ext cx="89916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me restate the game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actually have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construct A.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Only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exists.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does not know P(I).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he does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 is some integer or some finite string.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knows that an Algorithm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outputs this integer or string exits. </a:t>
            </a:r>
          </a:p>
        </p:txBody>
      </p:sp>
    </p:spTree>
    <p:extLst>
      <p:ext uri="{BB962C8B-B14F-4D97-AF65-F5344CB8AC3E}">
        <p14:creationId xmlns:p14="http://schemas.microsoft.com/office/powerpoint/2010/main" val="1436042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3">
            <a:extLst>
              <a:ext uri="{FF2B5EF4-FFF2-40B4-BE49-F238E27FC236}">
                <a16:creationId xmlns:a16="http://schemas.microsoft.com/office/drawing/2014/main" id="{FA5DFF72-A9D4-44D5-B904-4E8AA0EB6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11" y="623125"/>
            <a:ext cx="3165475" cy="53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>
            <a:extLst>
              <a:ext uri="{FF2B5EF4-FFF2-40B4-BE49-F238E27FC236}">
                <a16:creationId xmlns:a16="http://schemas.microsoft.com/office/drawing/2014/main" id="{6C42CEF9-05C9-414A-AFC5-13C4D2CF79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8198" y="1447800"/>
            <a:ext cx="4397375" cy="12906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9807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>
            <a:extLst>
              <a:ext uri="{FF2B5EF4-FFF2-40B4-BE49-F238E27FC236}">
                <a16:creationId xmlns:a16="http://schemas.microsoft.com/office/drawing/2014/main" id="{C5FF74AD-22AF-4C02-8DBD-ECC95715D7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4600" y="1216809"/>
            <a:ext cx="2946400" cy="52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2">
            <a:extLst>
              <a:ext uri="{FF2B5EF4-FFF2-40B4-BE49-F238E27FC236}">
                <a16:creationId xmlns:a16="http://schemas.microsoft.com/office/drawing/2014/main" id="{B2E5A17E-66E5-4D26-B6B5-C84DB727A5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4600" y="2269202"/>
            <a:ext cx="2946400" cy="52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>
            <a:extLst>
              <a:ext uri="{FF2B5EF4-FFF2-40B4-BE49-F238E27FC236}">
                <a16:creationId xmlns:a16="http://schemas.microsoft.com/office/drawing/2014/main" id="{03B90C1E-4AED-47D8-8669-9530915B21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4600" y="3499832"/>
            <a:ext cx="2946400" cy="52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4363D6F4-724F-4DFA-8874-7B4286DADC6C}"/>
              </a:ext>
            </a:extLst>
          </p:cNvPr>
          <p:cNvSpPr/>
          <p:nvPr/>
        </p:nvSpPr>
        <p:spPr>
          <a:xfrm>
            <a:off x="1012839" y="1689100"/>
            <a:ext cx="62240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 input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solve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0E14AD7-FD4F-4C9D-974E-02CEBF76388A}"/>
              </a:ext>
            </a:extLst>
          </p:cNvPr>
          <p:cNvSpPr/>
          <p:nvPr/>
        </p:nvSpPr>
        <p:spPr>
          <a:xfrm>
            <a:off x="1062729" y="2679439"/>
            <a:ext cx="47716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Algorithm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fails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solve problem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052084C-9937-41E3-83F6-39F915DDFA09}"/>
              </a:ext>
            </a:extLst>
          </p:cNvPr>
          <p:cNvSpPr/>
          <p:nvPr/>
        </p:nvSpPr>
        <p:spPr>
          <a:xfrm>
            <a:off x="1064619" y="3927107"/>
            <a:ext cx="27378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computable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9C21FE7-491A-4AA8-A687-113446DC7F5E}"/>
              </a:ext>
            </a:extLst>
          </p:cNvPr>
          <p:cNvSpPr/>
          <p:nvPr/>
        </p:nvSpPr>
        <p:spPr bwMode="auto">
          <a:xfrm>
            <a:off x="1066801" y="1206500"/>
            <a:ext cx="1663700" cy="54317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9BDB453-5123-4588-8FBD-C0633373B987}"/>
              </a:ext>
            </a:extLst>
          </p:cNvPr>
          <p:cNvSpPr/>
          <p:nvPr/>
        </p:nvSpPr>
        <p:spPr bwMode="auto">
          <a:xfrm>
            <a:off x="1066800" y="2209800"/>
            <a:ext cx="1143000" cy="596463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695DE70-2513-4F2F-9B13-898E858B9870}"/>
              </a:ext>
            </a:extLst>
          </p:cNvPr>
          <p:cNvSpPr/>
          <p:nvPr/>
        </p:nvSpPr>
        <p:spPr bwMode="auto">
          <a:xfrm>
            <a:off x="1155700" y="3442921"/>
            <a:ext cx="596900" cy="596464"/>
          </a:xfrm>
          <a:prstGeom prst="rect">
            <a:avLst/>
          </a:prstGeom>
          <a:solidFill>
            <a:srgbClr val="000066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8" name="Picture 2">
            <a:extLst>
              <a:ext uri="{FF2B5EF4-FFF2-40B4-BE49-F238E27FC236}">
                <a16:creationId xmlns:a16="http://schemas.microsoft.com/office/drawing/2014/main" id="{2F06D657-0677-42BA-9A43-C32CB8295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766" y="608545"/>
            <a:ext cx="3147060" cy="560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Oval 20">
            <a:extLst>
              <a:ext uri="{FF2B5EF4-FFF2-40B4-BE49-F238E27FC236}">
                <a16:creationId xmlns:a16="http://schemas.microsoft.com/office/drawing/2014/main" id="{BDDD309D-6522-4739-A47E-B0036977A59F}"/>
              </a:ext>
            </a:extLst>
          </p:cNvPr>
          <p:cNvSpPr/>
          <p:nvPr/>
        </p:nvSpPr>
        <p:spPr>
          <a:xfrm>
            <a:off x="2730500" y="13097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02F229FD-1CF1-4F6F-AF7A-E61B6523F242}"/>
              </a:ext>
            </a:extLst>
          </p:cNvPr>
          <p:cNvSpPr/>
          <p:nvPr/>
        </p:nvSpPr>
        <p:spPr>
          <a:xfrm>
            <a:off x="2992664" y="131513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E94586F-819E-449C-95C7-B4D3D5989234}"/>
              </a:ext>
            </a:extLst>
          </p:cNvPr>
          <p:cNvSpPr/>
          <p:nvPr/>
        </p:nvSpPr>
        <p:spPr>
          <a:xfrm>
            <a:off x="3530600" y="13081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4D21398-E708-4B5A-8526-757A1E4A8ECE}"/>
              </a:ext>
            </a:extLst>
          </p:cNvPr>
          <p:cNvSpPr/>
          <p:nvPr/>
        </p:nvSpPr>
        <p:spPr>
          <a:xfrm>
            <a:off x="3809993" y="13208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218530FA-AB1F-4BFF-B094-89A661137A1F}"/>
              </a:ext>
            </a:extLst>
          </p:cNvPr>
          <p:cNvSpPr/>
          <p:nvPr/>
        </p:nvSpPr>
        <p:spPr>
          <a:xfrm>
            <a:off x="2705100" y="2376555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B1D84EFA-B0AB-483B-AD16-280DBD88DB7C}"/>
              </a:ext>
            </a:extLst>
          </p:cNvPr>
          <p:cNvSpPr/>
          <p:nvPr/>
        </p:nvSpPr>
        <p:spPr>
          <a:xfrm>
            <a:off x="3543300" y="23749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5EE66B57-6F3B-416F-BBD6-974BF18096FA}"/>
              </a:ext>
            </a:extLst>
          </p:cNvPr>
          <p:cNvSpPr/>
          <p:nvPr/>
        </p:nvSpPr>
        <p:spPr>
          <a:xfrm>
            <a:off x="3568700" y="3581400"/>
            <a:ext cx="228600" cy="304800"/>
          </a:xfrm>
          <a:prstGeom prst="ellipse">
            <a:avLst/>
          </a:prstGeom>
          <a:ln>
            <a:solidFill>
              <a:srgbClr val="00FF00"/>
            </a:solidFill>
          </a:ln>
        </p:spPr>
        <p:txBody>
          <a:bodyPr wrap="non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165F165-339D-493F-8E6B-6E2DD19D26C0}"/>
              </a:ext>
            </a:extLst>
          </p:cNvPr>
          <p:cNvSpPr/>
          <p:nvPr/>
        </p:nvSpPr>
        <p:spPr>
          <a:xfrm>
            <a:off x="4724085" y="609925"/>
            <a:ext cx="42947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condensed to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1878046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33" grpId="0" animBg="1"/>
      <p:bldP spid="34" grpId="0" animBg="1"/>
      <p:bldP spid="35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36" grpId="0" animBg="1"/>
      <p:bldP spid="2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Coding Phase </a:t>
            </a: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vs </a:t>
            </a:r>
            <a:r>
              <a:rPr kumimoji="0" lang="en-US" altLang="en-US" sz="43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Execution Phase</a:t>
            </a:r>
            <a:endParaRPr kumimoji="0" lang="en-US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8004F3-CEFD-451F-ABAD-6CC766924E0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143000"/>
            <a:ext cx="965133" cy="98840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DF715F6B-7EA2-47F6-9096-DE8B8B168A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766" y="608545"/>
            <a:ext cx="3147060" cy="560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5A05ABFB-33E5-4298-AA23-54CE44118224}"/>
              </a:ext>
            </a:extLst>
          </p:cNvPr>
          <p:cNvSpPr/>
          <p:nvPr/>
        </p:nvSpPr>
        <p:spPr>
          <a:xfrm>
            <a:off x="1143000" y="1624502"/>
            <a:ext cx="8754533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negation of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∃A,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∀I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I)=P(I)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game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just switching the roles.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∀A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The adversary provides an algorithm that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solves P.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∃I: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prover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provides a hard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input.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P(I)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false because A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solve P.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adversary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wins.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statement is false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D3D1C3D4-AD8A-48EC-BAF7-D8B3949B44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4800600"/>
            <a:ext cx="5867400" cy="1106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454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rgbClr val="FF0000"/>
          </a:solidFill>
        </a:ln>
      </a:spPr>
      <a:bodyPr wrap="square" rtlCol="0" anchor="ctr">
        <a:spAutoFit/>
      </a:bodyPr>
      <a:lstStyle>
        <a:defPPr marL="0" algn="l">
          <a:defRPr sz="2800" dirty="0" smtClean="0">
            <a:latin typeface="+mj-lt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5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hlink"/>
          </a:solidFill>
        </a:ln>
      </a:spPr>
      <a:bodyPr wrap="square" rtlCol="0" anchor="ctr">
        <a:spAutoFit/>
      </a:bodyPr>
      <a:lstStyle>
        <a:defPPr algn="l">
          <a:defRPr sz="2400" dirty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 algn="l">
          <a:defRPr sz="2400" dirty="0" err="1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 algn="l">
          <a:defRPr sz="2400" dirty="0" smtClean="0">
            <a:cs typeface="Times New Roman" panose="02020603050405020304" pitchFamily="18" charset="0"/>
            <a:sym typeface="Symbol" panose="05050102010706020507" pitchFamily="18" charset="2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42546</TotalTime>
  <Words>19225</Words>
  <Application>Microsoft Office PowerPoint</Application>
  <PresentationFormat>On-screen Show (4:3)</PresentationFormat>
  <Paragraphs>2329</Paragraphs>
  <Slides>181</Slides>
  <Notes>96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181</vt:i4>
      </vt:variant>
    </vt:vector>
  </HeadingPairs>
  <TitlesOfParts>
    <vt:vector size="196" baseType="lpstr">
      <vt:lpstr>Arial</vt:lpstr>
      <vt:lpstr>Arial Rounded MT Bold</vt:lpstr>
      <vt:lpstr>Century Schoolbook</vt:lpstr>
      <vt:lpstr>Comic Sans MS</vt:lpstr>
      <vt:lpstr>Monotype Corsiva</vt:lpstr>
      <vt:lpstr>Symbol</vt:lpstr>
      <vt:lpstr>Times New Roman</vt:lpstr>
      <vt:lpstr>Default Design</vt:lpstr>
      <vt:lpstr>1_Default Design</vt:lpstr>
      <vt:lpstr>3_Default Design</vt:lpstr>
      <vt:lpstr>5_Default Design</vt:lpstr>
      <vt:lpstr>2_Default Design</vt:lpstr>
      <vt:lpstr>6_Default Design</vt:lpstr>
      <vt:lpstr>7_Default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766</cp:revision>
  <dcterms:created xsi:type="dcterms:W3CDTF">2000-08-25T17:31:26Z</dcterms:created>
  <dcterms:modified xsi:type="dcterms:W3CDTF">2022-08-02T20:47:38Z</dcterms:modified>
</cp:coreProperties>
</file>